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5" r:id="rId5"/>
    <p:sldId id="272" r:id="rId6"/>
    <p:sldId id="297" r:id="rId7"/>
    <p:sldId id="274" r:id="rId8"/>
    <p:sldId id="296"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288" autoAdjust="0"/>
  </p:normalViewPr>
  <p:slideViewPr>
    <p:cSldViewPr>
      <p:cViewPr varScale="1">
        <p:scale>
          <a:sx n="78" d="100"/>
          <a:sy n="78" d="100"/>
        </p:scale>
        <p:origin x="162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jiosaavn.com/" TargetMode="External"/><Relationship Id="rId2" Type="http://schemas.openxmlformats.org/officeDocument/2006/relationships/hyperlink" Target="https://open.nike.com/" TargetMode="External"/><Relationship Id="rId1" Type="http://schemas.openxmlformats.org/officeDocument/2006/relationships/slideLayout" Target="../slideLayouts/slideLayout3.xml"/><Relationship Id="rId4" Type="http://schemas.openxmlformats.org/officeDocument/2006/relationships/hyperlink" Target="https://music.adidas.com/us/brows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754326"/>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Engineering-II</a:t>
            </a:r>
          </a:p>
          <a:p>
            <a:pPr algn="ctr"/>
            <a:r>
              <a:rPr lang="en-US" sz="3600" dirty="0">
                <a:solidFill>
                  <a:srgbClr val="FF0000"/>
                </a:solidFill>
                <a:latin typeface="Times New Roman" panose="02020603050405020304" pitchFamily="18" charset="0"/>
                <a:cs typeface="Times New Roman" panose="02020603050405020304" pitchFamily="18" charset="0"/>
              </a:rPr>
              <a:t>Project</a:t>
            </a:r>
          </a:p>
          <a:p>
            <a:pPr algn="ctr"/>
            <a:r>
              <a:rPr lang="en-US" sz="3600" dirty="0">
                <a:solidFill>
                  <a:srgbClr val="FF0000"/>
                </a:solidFill>
                <a:latin typeface="Times New Roman" panose="02020603050405020304" pitchFamily="18" charset="0"/>
                <a:cs typeface="Times New Roman" panose="02020603050405020304" pitchFamily="18" charset="0"/>
              </a:rPr>
              <a:t>E-commerce Website</a:t>
            </a:r>
          </a:p>
        </p:txBody>
      </p:sp>
      <p:sp>
        <p:nvSpPr>
          <p:cNvPr id="6" name="TextBox 5">
            <a:extLst>
              <a:ext uri="{FF2B5EF4-FFF2-40B4-BE49-F238E27FC236}">
                <a16:creationId xmlns:a16="http://schemas.microsoft.com/office/drawing/2014/main" id="{39596CC0-0544-9FD2-7AFD-B23ECB7AE8F4}"/>
              </a:ext>
            </a:extLst>
          </p:cNvPr>
          <p:cNvSpPr txBox="1"/>
          <p:nvPr/>
        </p:nvSpPr>
        <p:spPr>
          <a:xfrm>
            <a:off x="5220072" y="3575273"/>
            <a:ext cx="3600399" cy="2677656"/>
          </a:xfrm>
          <a:prstGeom prst="rect">
            <a:avLst/>
          </a:prstGeom>
          <a:solidFill>
            <a:schemeClr val="accent6">
              <a:lumMod val="60000"/>
              <a:lumOff val="40000"/>
            </a:schemeClr>
          </a:solidFill>
        </p:spPr>
        <p:txBody>
          <a:bodyPr wrap="square" rtlCol="0">
            <a:spAutoFit/>
          </a:bodyPr>
          <a:lstStyle/>
          <a:p>
            <a:r>
              <a:rPr lang="en-US" sz="2400" u="sng" dirty="0">
                <a:solidFill>
                  <a:srgbClr val="FF0000"/>
                </a:solidFill>
                <a:latin typeface="Times New Roman" panose="02020603050405020304" pitchFamily="18" charset="0"/>
                <a:cs typeface="Times New Roman" panose="02020603050405020304" pitchFamily="18" charset="0"/>
              </a:rPr>
              <a:t>SUBMITTED BY </a:t>
            </a:r>
            <a:r>
              <a:rPr lang="en-US" sz="2400" u="sng"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Karan Saini  (481)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Kartik  Verma  (490)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Kapil Malhotra  (475)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23529" y="3864657"/>
            <a:ext cx="2603543" cy="1446550"/>
          </a:xfrm>
          <a:prstGeom prst="rect">
            <a:avLst/>
          </a:prstGeom>
          <a:noFill/>
        </p:spPr>
        <p:txBody>
          <a:bodyPr wrap="square" rtlCol="0">
            <a:spAutoFit/>
          </a:bodyPr>
          <a:lstStyle/>
          <a:p>
            <a:r>
              <a:rPr lang="en-US" sz="1600" b="1" dirty="0">
                <a:solidFill>
                  <a:srgbClr val="FF0000"/>
                </a:solidFill>
                <a:latin typeface="Times New Roman" pitchFamily="18" charset="0"/>
                <a:cs typeface="Times New Roman" pitchFamily="18" charset="0"/>
              </a:rPr>
              <a:t>SUBMITTED TO:</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p>
          <a:p>
            <a:r>
              <a:rPr lang="en-US" sz="2000" dirty="0">
                <a:latin typeface="Times New Roman" panose="02020603050405020304" pitchFamily="18" charset="0"/>
                <a:cs typeface="Times New Roman" panose="02020603050405020304" pitchFamily="18" charset="0"/>
              </a:rPr>
              <a:t>Mr. Vikas Patel</a:t>
            </a:r>
            <a:endParaRPr lang="en-US" sz="1600" dirty="0">
              <a:latin typeface="Times New Roman" pitchFamily="18" charset="0"/>
              <a:cs typeface="Times New Roman" pitchFamily="18" charset="0"/>
            </a:endParaRP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References/Links used</a:t>
            </a:r>
          </a:p>
        </p:txBody>
      </p:sp>
      <p:sp>
        <p:nvSpPr>
          <p:cNvPr id="3" name="Rectangle 2"/>
          <p:cNvSpPr/>
          <p:nvPr/>
        </p:nvSpPr>
        <p:spPr>
          <a:xfrm>
            <a:off x="107504" y="1196752"/>
            <a:ext cx="8856984" cy="2677656"/>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hlinkClick r:id="rId2"/>
              </a:rPr>
              <a:t>https://open.nike.com/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https://www.zara.com/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https://adidas.com/us/browse</a:t>
            </a:r>
            <a:r>
              <a:rPr lang="en-US" sz="2800" dirty="0">
                <a:latin typeface="Times New Roman" pitchFamily="18" charset="0"/>
                <a:cs typeface="Times New Roman" pitchFamily="18" charset="0"/>
              </a:rPr>
              <a:t>r</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dirty="0">
                <a:latin typeface="Times New Roman" pitchFamily="18" charset="0"/>
                <a:cs typeface="Times New Roman" pitchFamily="18" charset="0"/>
              </a:rPr>
              <a:t>Table of Contents:</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4524315"/>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Overview</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Tools and Languages</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457200" y="1124744"/>
            <a:ext cx="8229600" cy="5385184"/>
          </a:xfrm>
        </p:spPr>
        <p:txBody>
          <a:bodyPr/>
          <a:lstStyle/>
          <a:p>
            <a:r>
              <a:rPr lang="en-US" sz="3400" b="0" i="0" dirty="0">
                <a:solidFill>
                  <a:srgbClr val="0D0D0D"/>
                </a:solidFill>
                <a:effectLst/>
                <a:latin typeface="Söhne"/>
              </a:rPr>
              <a:t>Our platform is more than just a marketplace; it's a curated collection of apparel designed to cater to your every fashion whim. Whether you're seeking the timeless elegance of a classic dress, the casual chic of everyday denim, or the cutting-edge allure of avant-garde streetwear, we have something for every taste and occasion.</a:t>
            </a:r>
            <a:endParaRPr lang="en-US" sz="3400" dirty="0">
              <a:solidFill>
                <a:srgbClr val="0D0D0D"/>
              </a:solidFill>
            </a:endParaRPr>
          </a:p>
          <a:p>
            <a:endParaRPr lang="en-US" sz="3200" dirty="0">
              <a:solidFill>
                <a:srgbClr val="0D0D0D"/>
              </a:solidFill>
            </a:endParaRPr>
          </a:p>
          <a:p>
            <a:pPr marL="0" indent="0">
              <a:buNone/>
            </a:pPr>
            <a:endParaRPr lang="en-US" sz="3200" b="0" i="0" dirty="0">
              <a:solidFill>
                <a:srgbClr val="0D0D0D"/>
              </a:solidFill>
              <a:effectLst/>
            </a:endParaRPr>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4598-F464-451A-18C1-053A0DC83CC1}"/>
              </a:ext>
            </a:extLst>
          </p:cNvPr>
          <p:cNvSpPr>
            <a:spLocks noGrp="1"/>
          </p:cNvSpPr>
          <p:nvPr>
            <p:ph type="title"/>
          </p:nvPr>
        </p:nvSpPr>
        <p:spPr/>
        <p:txBody>
          <a:bodyPr/>
          <a:lstStyle/>
          <a:p>
            <a:r>
              <a:rPr lang="en-IN" sz="3600" dirty="0"/>
              <a:t>Overview</a:t>
            </a:r>
          </a:p>
        </p:txBody>
      </p:sp>
      <p:sp>
        <p:nvSpPr>
          <p:cNvPr id="3" name="Content Placeholder 2">
            <a:extLst>
              <a:ext uri="{FF2B5EF4-FFF2-40B4-BE49-F238E27FC236}">
                <a16:creationId xmlns:a16="http://schemas.microsoft.com/office/drawing/2014/main" id="{BE6CEB72-7562-BCA5-820F-F6337CA84777}"/>
              </a:ext>
            </a:extLst>
          </p:cNvPr>
          <p:cNvSpPr>
            <a:spLocks noGrp="1"/>
          </p:cNvSpPr>
          <p:nvPr>
            <p:ph idx="1"/>
          </p:nvPr>
        </p:nvSpPr>
        <p:spPr/>
        <p:txBody>
          <a:bodyPr/>
          <a:lstStyle/>
          <a:p>
            <a:r>
              <a:rPr lang="en-IN" sz="3200" dirty="0"/>
              <a:t>Cara is a digital platform or website designed to provide human fit.</a:t>
            </a:r>
          </a:p>
          <a:p>
            <a:r>
              <a:rPr lang="en-IN" sz="3200" dirty="0"/>
              <a:t>Best way to look modern and trendy.</a:t>
            </a:r>
          </a:p>
          <a:p>
            <a:r>
              <a:rPr lang="en-IN" sz="3200" dirty="0"/>
              <a:t>Our clothes is made from 100% cotton.</a:t>
            </a:r>
          </a:p>
          <a:p>
            <a:r>
              <a:rPr lang="en-IN" sz="3200" dirty="0"/>
              <a:t>Best sales all over world.</a:t>
            </a:r>
          </a:p>
          <a:p>
            <a:r>
              <a:rPr lang="en-IN" sz="3200" dirty="0"/>
              <a:t>Best customer support for 24 hours.</a:t>
            </a:r>
          </a:p>
        </p:txBody>
      </p:sp>
    </p:spTree>
    <p:extLst>
      <p:ext uri="{BB962C8B-B14F-4D97-AF65-F5344CB8AC3E}">
        <p14:creationId xmlns:p14="http://schemas.microsoft.com/office/powerpoint/2010/main" val="1380094015"/>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Key Features</a:t>
            </a:r>
            <a:endParaRPr lang="en-US" sz="3600" u="sng" dirty="0">
              <a:latin typeface="Times New Roman" pitchFamily="18" charset="0"/>
              <a:cs typeface="Times New Roman" pitchFamily="18" charset="0"/>
            </a:endParaRPr>
          </a:p>
        </p:txBody>
      </p:sp>
      <p:sp>
        <p:nvSpPr>
          <p:cNvPr id="3" name="Rectangle 2"/>
          <p:cNvSpPr/>
          <p:nvPr/>
        </p:nvSpPr>
        <p:spPr>
          <a:xfrm>
            <a:off x="107504" y="1096283"/>
            <a:ext cx="8856984" cy="5324535"/>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algn="l">
              <a:buFont typeface="+mj-lt"/>
              <a:buAutoNum type="arabicPeriod"/>
            </a:pPr>
            <a:r>
              <a:rPr lang="en-US" sz="2000" b="1" i="0" dirty="0">
                <a:solidFill>
                  <a:srgbClr val="0D0D0D"/>
                </a:solidFill>
                <a:effectLst/>
                <a:latin typeface="Söhne"/>
              </a:rPr>
              <a:t>Homepage</a:t>
            </a:r>
            <a:r>
              <a:rPr lang="en-US" sz="2000" b="0" i="0" dirty="0">
                <a:solidFill>
                  <a:srgbClr val="0D0D0D"/>
                </a:solidFill>
                <a:effectLst/>
                <a:latin typeface="Söhne"/>
              </a:rPr>
              <a:t>: The homepage welcomes visitors and showcases featured products, promotions, and any ongoing sales or deals. It often includes navigation menus, search bar, and links to different categories of clothing.</a:t>
            </a:r>
          </a:p>
          <a:p>
            <a:pPr algn="l">
              <a:buFont typeface="+mj-lt"/>
              <a:buAutoNum type="arabicPeriod"/>
            </a:pPr>
            <a:r>
              <a:rPr lang="en-US" sz="2000" b="1" i="0" dirty="0">
                <a:solidFill>
                  <a:srgbClr val="0D0D0D"/>
                </a:solidFill>
                <a:effectLst/>
                <a:latin typeface="Söhne"/>
              </a:rPr>
              <a:t>Product Categories</a:t>
            </a:r>
            <a:r>
              <a:rPr lang="en-US" sz="2000" b="0" i="0" dirty="0">
                <a:solidFill>
                  <a:srgbClr val="0D0D0D"/>
                </a:solidFill>
                <a:effectLst/>
                <a:latin typeface="Söhne"/>
              </a:rPr>
              <a:t>: The website typically offers a wide range of clothing categories such as tops, bottoms, dresses, outerwear, activewear, and accessories. Each category may have subcategories to help users navigate to specific items easily.</a:t>
            </a:r>
          </a:p>
          <a:p>
            <a:pPr algn="l">
              <a:buFont typeface="+mj-lt"/>
              <a:buAutoNum type="arabicPeriod"/>
            </a:pPr>
            <a:r>
              <a:rPr lang="en-US" sz="2000" b="1" i="0" dirty="0">
                <a:solidFill>
                  <a:srgbClr val="0D0D0D"/>
                </a:solidFill>
                <a:effectLst/>
                <a:latin typeface="Söhne"/>
              </a:rPr>
              <a:t>Product Pages</a:t>
            </a:r>
            <a:r>
              <a:rPr lang="en-US" sz="2000" b="0" i="0" dirty="0">
                <a:solidFill>
                  <a:srgbClr val="0D0D0D"/>
                </a:solidFill>
                <a:effectLst/>
                <a:latin typeface="Söhne"/>
              </a:rPr>
              <a:t>: When users click on a specific product, they are directed to its product page. Here, they can find detailed information about the item including description, price, available sizes, colors, materials, care instructions, and customer reviews. High-quality images showcasing different angles of the product are also common.</a:t>
            </a:r>
          </a:p>
          <a:p>
            <a:pPr algn="l">
              <a:buFont typeface="+mj-lt"/>
              <a:buAutoNum type="arabicPeriod"/>
            </a:pPr>
            <a:r>
              <a:rPr lang="en-US" sz="2000" b="1" i="0" dirty="0">
                <a:solidFill>
                  <a:srgbClr val="0D0D0D"/>
                </a:solidFill>
                <a:effectLst/>
                <a:latin typeface="Söhne"/>
              </a:rPr>
              <a:t>Filtering and Sorting Options</a:t>
            </a:r>
            <a:r>
              <a:rPr lang="en-US" sz="2000" b="0" i="0" dirty="0">
                <a:solidFill>
                  <a:srgbClr val="0D0D0D"/>
                </a:solidFill>
                <a:effectLst/>
                <a:latin typeface="Söhne"/>
              </a:rPr>
              <a:t>: To enhance the shopping experience, users can filter products based on criteria like price range, size, color, brand, and style. They can also sort products by popularity, price, or newest arrivals.</a:t>
            </a:r>
          </a:p>
          <a:p>
            <a:pPr algn="just"/>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5F973-CE9A-B53A-CA9E-115A5C9DAD9F}"/>
              </a:ext>
            </a:extLst>
          </p:cNvPr>
          <p:cNvSpPr>
            <a:spLocks noGrp="1"/>
          </p:cNvSpPr>
          <p:nvPr>
            <p:ph type="title"/>
          </p:nvPr>
        </p:nvSpPr>
        <p:spPr/>
        <p:txBody>
          <a:bodyPr/>
          <a:lstStyle/>
          <a:p>
            <a:r>
              <a:rPr lang="en-US" dirty="0"/>
              <a:t>Key Features</a:t>
            </a:r>
            <a:endParaRPr lang="en-IN" dirty="0"/>
          </a:p>
        </p:txBody>
      </p:sp>
      <p:sp>
        <p:nvSpPr>
          <p:cNvPr id="4" name="Content Placeholder 3">
            <a:extLst>
              <a:ext uri="{FF2B5EF4-FFF2-40B4-BE49-F238E27FC236}">
                <a16:creationId xmlns:a16="http://schemas.microsoft.com/office/drawing/2014/main" id="{52D85BF9-E8F1-4087-BF73-A126169DB7BF}"/>
              </a:ext>
            </a:extLst>
          </p:cNvPr>
          <p:cNvSpPr>
            <a:spLocks noGrp="1"/>
          </p:cNvSpPr>
          <p:nvPr>
            <p:ph idx="1"/>
          </p:nvPr>
        </p:nvSpPr>
        <p:spPr>
          <a:xfrm>
            <a:off x="457200" y="838200"/>
            <a:ext cx="8229600" cy="5903168"/>
          </a:xfrm>
        </p:spPr>
        <p:txBody>
          <a:bodyPr/>
          <a:lstStyle/>
          <a:p>
            <a:pPr marL="0" indent="0" algn="l">
              <a:buNone/>
            </a:pPr>
            <a:r>
              <a:rPr lang="en-US" sz="2000" b="1" i="0" dirty="0">
                <a:solidFill>
                  <a:srgbClr val="0D0D0D"/>
                </a:solidFill>
                <a:effectLst/>
                <a:latin typeface="Söhne"/>
              </a:rPr>
              <a:t>5. Shopping Cart</a:t>
            </a:r>
            <a:r>
              <a:rPr lang="en-US" sz="2000" b="0" i="0" dirty="0">
                <a:solidFill>
                  <a:srgbClr val="0D0D0D"/>
                </a:solidFill>
                <a:effectLst/>
                <a:latin typeface="Söhne"/>
              </a:rPr>
              <a:t>: Once users find items they want to purchase, they can add them to their shopping cart. The cart displays all selected items, total prices, and allows users to adjust quantities or remove items before proceeding to checkout.</a:t>
            </a:r>
          </a:p>
          <a:p>
            <a:pPr marL="0" indent="0" algn="l">
              <a:buNone/>
            </a:pPr>
            <a:r>
              <a:rPr lang="en-US" sz="2000" b="1" i="0" dirty="0">
                <a:solidFill>
                  <a:srgbClr val="0D0D0D"/>
                </a:solidFill>
                <a:effectLst/>
                <a:latin typeface="Söhne"/>
              </a:rPr>
              <a:t>6. Checkout Process</a:t>
            </a:r>
            <a:r>
              <a:rPr lang="en-US" sz="2000" b="0" i="0" dirty="0">
                <a:solidFill>
                  <a:srgbClr val="0D0D0D"/>
                </a:solidFill>
                <a:effectLst/>
                <a:latin typeface="Söhne"/>
              </a:rPr>
              <a:t>: During checkout, users enter shipping and billing information, select shipping options, and choose payment methods. Many websites offer various payment options including credit/debit cards, PayPal, Apple Pay, Google Pay, and sometimes installment plans.</a:t>
            </a:r>
          </a:p>
          <a:p>
            <a:pPr marL="0" indent="0" algn="l">
              <a:buNone/>
            </a:pPr>
            <a:r>
              <a:rPr lang="en-US" sz="2000" b="1" i="0" dirty="0">
                <a:solidFill>
                  <a:srgbClr val="0D0D0D"/>
                </a:solidFill>
                <a:effectLst/>
                <a:latin typeface="Söhne"/>
              </a:rPr>
              <a:t>7. Account Creation and Guest Checkout</a:t>
            </a:r>
            <a:r>
              <a:rPr lang="en-US" sz="2000" b="0" i="0" dirty="0">
                <a:solidFill>
                  <a:srgbClr val="0D0D0D"/>
                </a:solidFill>
                <a:effectLst/>
                <a:latin typeface="Söhne"/>
              </a:rPr>
              <a:t>: Users have the option to create an account for easier future purchases, order tracking, and personalized recommendations. Alternatively, they can proceed as guests without creating an account.</a:t>
            </a:r>
          </a:p>
          <a:p>
            <a:pPr marL="0" indent="0" algn="l">
              <a:buNone/>
            </a:pPr>
            <a:r>
              <a:rPr lang="en-US" sz="2000" b="1" i="0" dirty="0">
                <a:solidFill>
                  <a:srgbClr val="0D0D0D"/>
                </a:solidFill>
                <a:effectLst/>
                <a:latin typeface="Söhne"/>
              </a:rPr>
              <a:t>8. Order Tracking</a:t>
            </a:r>
            <a:r>
              <a:rPr lang="en-US" sz="2000" b="0" i="0" dirty="0">
                <a:solidFill>
                  <a:srgbClr val="0D0D0D"/>
                </a:solidFill>
                <a:effectLst/>
                <a:latin typeface="Söhne"/>
              </a:rPr>
              <a:t>: After completing a purchase, users receive confirmation emails with order details and tracking information. They can also log in to their accounts to track the status of their orders.</a:t>
            </a:r>
          </a:p>
          <a:p>
            <a:pPr marL="0" indent="0" algn="l">
              <a:buNone/>
            </a:pPr>
            <a:r>
              <a:rPr lang="en-US" sz="2000" b="1" i="0" dirty="0">
                <a:solidFill>
                  <a:srgbClr val="0D0D0D"/>
                </a:solidFill>
                <a:effectLst/>
                <a:latin typeface="Söhne"/>
              </a:rPr>
              <a:t>9. Customer Support</a:t>
            </a:r>
            <a:r>
              <a:rPr lang="en-US" sz="2000" b="0" i="0" dirty="0">
                <a:solidFill>
                  <a:srgbClr val="0D0D0D"/>
                </a:solidFill>
                <a:effectLst/>
                <a:latin typeface="Söhne"/>
              </a:rPr>
              <a:t>: The website typically provides customer support options such as FAQs, live chat, email, or phone support to assist users with inquiries, returns, exchanges, and other issues.</a:t>
            </a:r>
          </a:p>
          <a:p>
            <a:endParaRPr lang="en-IN" sz="2000" dirty="0"/>
          </a:p>
        </p:txBody>
      </p:sp>
    </p:spTree>
    <p:extLst>
      <p:ext uri="{BB962C8B-B14F-4D97-AF65-F5344CB8AC3E}">
        <p14:creationId xmlns:p14="http://schemas.microsoft.com/office/powerpoint/2010/main" val="1627445499"/>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pPr algn="ctr"/>
            <a:r>
              <a:rPr lang="en-US" sz="3600" dirty="0">
                <a:latin typeface="Times New Roman" pitchFamily="18" charset="0"/>
                <a:cs typeface="Times New Roman" pitchFamily="18" charset="0"/>
              </a:rPr>
              <a:t>Key Features</a:t>
            </a:r>
          </a:p>
        </p:txBody>
      </p:sp>
      <p:sp>
        <p:nvSpPr>
          <p:cNvPr id="3" name="Rectangle 2"/>
          <p:cNvSpPr/>
          <p:nvPr/>
        </p:nvSpPr>
        <p:spPr>
          <a:xfrm>
            <a:off x="164520" y="1268760"/>
            <a:ext cx="8807620" cy="5170646"/>
          </a:xfrm>
          <a:prstGeom prst="rect">
            <a:avLst/>
          </a:prstGeom>
        </p:spPr>
        <p:txBody>
          <a:bodyPr wrap="square">
            <a:spAutoFit/>
          </a:bodyPr>
          <a:lstStyle/>
          <a:p>
            <a:pPr algn="just"/>
            <a:r>
              <a:rPr lang="en-US" sz="2200" b="1" dirty="0">
                <a:latin typeface="Times New Roman" pitchFamily="18" charset="0"/>
                <a:cs typeface="Times New Roman" pitchFamily="18" charset="0"/>
              </a:rPr>
              <a:t>1.Online purchase available:</a:t>
            </a:r>
            <a:r>
              <a:rPr lang="en-US" sz="2200" dirty="0">
                <a:latin typeface="Times New Roman" pitchFamily="18" charset="0"/>
                <a:cs typeface="Times New Roman" pitchFamily="18" charset="0"/>
              </a:rPr>
              <a:t> Designed the way to add clothes in your cart . Easy reach to the e-kart members.</a:t>
            </a:r>
          </a:p>
          <a:p>
            <a:pPr marL="457200" indent="-457200" algn="just">
              <a:buAutoNum type="arabicPeriod"/>
            </a:pPr>
            <a:endParaRPr lang="en-US" sz="2200" dirty="0">
              <a:latin typeface="Times New Roman" pitchFamily="18" charset="0"/>
              <a:cs typeface="Times New Roman" pitchFamily="18" charset="0"/>
            </a:endParaRPr>
          </a:p>
          <a:p>
            <a:pPr algn="l"/>
            <a:r>
              <a:rPr lang="en-US" sz="2200" b="1" dirty="0">
                <a:solidFill>
                  <a:srgbClr val="0D0D0D"/>
                </a:solidFill>
                <a:latin typeface="Söhne"/>
              </a:rPr>
              <a:t>2.</a:t>
            </a:r>
            <a:r>
              <a:rPr lang="en-US" sz="2200" b="1" i="0" dirty="0">
                <a:solidFill>
                  <a:srgbClr val="0D0D0D"/>
                </a:solidFill>
                <a:effectLst/>
                <a:latin typeface="Söhne"/>
              </a:rPr>
              <a:t>Product Catalog</a:t>
            </a:r>
            <a:r>
              <a:rPr lang="en-US" sz="2200" b="0" i="0" dirty="0">
                <a:solidFill>
                  <a:srgbClr val="0D0D0D"/>
                </a:solidFill>
                <a:effectLst/>
                <a:latin typeface="Söhne"/>
              </a:rPr>
              <a:t>: A well-organized catalog showcasing various products with images, descriptions, prices, and user reviews.</a:t>
            </a:r>
          </a:p>
          <a:p>
            <a:pPr algn="l">
              <a:buFont typeface="+mj-lt"/>
              <a:buAutoNum type="arabicPeriod"/>
            </a:pPr>
            <a:endParaRPr lang="en-US" sz="2200" b="0" i="0" dirty="0">
              <a:solidFill>
                <a:srgbClr val="0D0D0D"/>
              </a:solidFill>
              <a:effectLst/>
              <a:latin typeface="Söhne"/>
            </a:endParaRPr>
          </a:p>
          <a:p>
            <a:pPr algn="l"/>
            <a:r>
              <a:rPr lang="en-US" sz="2200" b="1" i="0" dirty="0">
                <a:solidFill>
                  <a:srgbClr val="0D0D0D"/>
                </a:solidFill>
                <a:effectLst/>
                <a:latin typeface="Söhne"/>
              </a:rPr>
              <a:t>3.Search Functionality</a:t>
            </a:r>
            <a:r>
              <a:rPr lang="en-US" sz="2200" b="0" i="0" dirty="0">
                <a:solidFill>
                  <a:srgbClr val="0D0D0D"/>
                </a:solidFill>
                <a:effectLst/>
                <a:latin typeface="Söhne"/>
              </a:rPr>
              <a:t>: A robust search feature allowing users to find products by name, category, brand, or other attributes.</a:t>
            </a:r>
          </a:p>
          <a:p>
            <a:pPr algn="l">
              <a:buFont typeface="+mj-lt"/>
              <a:buAutoNum type="arabicPeriod"/>
            </a:pPr>
            <a:endParaRPr lang="en-US" sz="2200" b="0" i="0" dirty="0">
              <a:solidFill>
                <a:srgbClr val="0D0D0D"/>
              </a:solidFill>
              <a:effectLst/>
              <a:latin typeface="Söhne"/>
            </a:endParaRPr>
          </a:p>
          <a:p>
            <a:pPr algn="l"/>
            <a:r>
              <a:rPr lang="en-US" sz="2200" b="1" i="0" dirty="0">
                <a:solidFill>
                  <a:srgbClr val="0D0D0D"/>
                </a:solidFill>
                <a:effectLst/>
                <a:latin typeface="Söhne"/>
              </a:rPr>
              <a:t>4.Filters and Sorting Options</a:t>
            </a:r>
            <a:r>
              <a:rPr lang="en-US" sz="2200" b="0" i="0" dirty="0">
                <a:solidFill>
                  <a:srgbClr val="0D0D0D"/>
                </a:solidFill>
                <a:effectLst/>
                <a:latin typeface="Söhne"/>
              </a:rPr>
              <a:t>: Filters and sorting options help users refine their search results based on price, brand, size, color, etc.</a:t>
            </a:r>
          </a:p>
          <a:p>
            <a:pPr algn="l"/>
            <a:endParaRPr lang="en-US" sz="2200" b="0" i="0" dirty="0">
              <a:solidFill>
                <a:srgbClr val="0D0D0D"/>
              </a:solidFill>
              <a:effectLst/>
              <a:latin typeface="Söhne"/>
            </a:endParaRPr>
          </a:p>
          <a:p>
            <a:pPr algn="l"/>
            <a:r>
              <a:rPr lang="en-US" sz="2200" b="1" i="0" dirty="0">
                <a:solidFill>
                  <a:srgbClr val="0D0D0D"/>
                </a:solidFill>
                <a:effectLst/>
                <a:latin typeface="Söhne"/>
              </a:rPr>
              <a:t>5.Product Pages</a:t>
            </a:r>
            <a:r>
              <a:rPr lang="en-US" sz="2200" b="0" i="0" dirty="0">
                <a:solidFill>
                  <a:srgbClr val="0D0D0D"/>
                </a:solidFill>
                <a:effectLst/>
                <a:latin typeface="Söhne"/>
              </a:rPr>
              <a:t>: Detailed product pages with comprehensive information, including multiple images, specifications, reviews, and related products.</a:t>
            </a:r>
          </a:p>
          <a:p>
            <a:pPr marL="457200" indent="-457200" algn="just">
              <a:buAutoNum type="arabicPeriod"/>
            </a:pPr>
            <a:endParaRPr lang="en-US" sz="2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3D56-A25E-D464-454B-6CEC861CFFD0}"/>
              </a:ext>
            </a:extLst>
          </p:cNvPr>
          <p:cNvSpPr>
            <a:spLocks noGrp="1"/>
          </p:cNvSpPr>
          <p:nvPr>
            <p:ph type="ctrTitle"/>
          </p:nvPr>
        </p:nvSpPr>
        <p:spPr/>
        <p:txBody>
          <a:bodyPr/>
          <a:lstStyle/>
          <a:p>
            <a:r>
              <a:rPr lang="en-IN" dirty="0"/>
              <a:t>Technical Details</a:t>
            </a:r>
          </a:p>
        </p:txBody>
      </p:sp>
      <p:sp>
        <p:nvSpPr>
          <p:cNvPr id="3" name="Subtitle 2">
            <a:extLst>
              <a:ext uri="{FF2B5EF4-FFF2-40B4-BE49-F238E27FC236}">
                <a16:creationId xmlns:a16="http://schemas.microsoft.com/office/drawing/2014/main" id="{F1514BA6-AC26-750E-464F-D6961C28234A}"/>
              </a:ext>
            </a:extLst>
          </p:cNvPr>
          <p:cNvSpPr>
            <a:spLocks noGrp="1"/>
          </p:cNvSpPr>
          <p:nvPr>
            <p:ph type="subTitle" idx="1"/>
          </p:nvPr>
        </p:nvSpPr>
        <p:spPr/>
        <p:txBody>
          <a:bodyPr/>
          <a:lstStyle/>
          <a:p>
            <a:pPr algn="l"/>
            <a:r>
              <a:rPr lang="en-US" sz="3600" b="1" i="0" dirty="0">
                <a:solidFill>
                  <a:srgbClr val="0D0D0D"/>
                </a:solidFill>
                <a:effectLst/>
                <a:latin typeface="Söhne"/>
              </a:rPr>
              <a:t>Programming Languages</a:t>
            </a:r>
            <a:r>
              <a:rPr lang="en-US" sz="3600" b="0" i="0" dirty="0">
                <a:solidFill>
                  <a:srgbClr val="0D0D0D"/>
                </a:solidFill>
                <a:effectLst/>
                <a:latin typeface="Söhne"/>
              </a:rPr>
              <a:t>:</a:t>
            </a:r>
          </a:p>
          <a:p>
            <a:pPr algn="l">
              <a:buFont typeface="Arial" panose="020B0604020202020204" pitchFamily="34" charset="0"/>
              <a:buChar char="•"/>
            </a:pPr>
            <a:r>
              <a:rPr lang="en-US" sz="3600" b="1" i="0" dirty="0">
                <a:solidFill>
                  <a:srgbClr val="0D0D0D"/>
                </a:solidFill>
                <a:effectLst/>
                <a:latin typeface="Söhne"/>
              </a:rPr>
              <a:t>HTML/CSS</a:t>
            </a:r>
            <a:r>
              <a:rPr lang="en-US" sz="3600" b="0" i="0" dirty="0">
                <a:solidFill>
                  <a:srgbClr val="0D0D0D"/>
                </a:solidFill>
                <a:effectLst/>
                <a:latin typeface="Söhne"/>
              </a:rPr>
              <a:t>: Used for designing the layout and styling of web pages.</a:t>
            </a:r>
          </a:p>
          <a:p>
            <a:pPr algn="l">
              <a:buFont typeface="Arial" panose="020B0604020202020204" pitchFamily="34" charset="0"/>
              <a:buChar char="•"/>
            </a:pPr>
            <a:r>
              <a:rPr lang="en-US" sz="3600" b="1" i="0" dirty="0">
                <a:solidFill>
                  <a:srgbClr val="0D0D0D"/>
                </a:solidFill>
                <a:effectLst/>
                <a:latin typeface="Söhne"/>
              </a:rPr>
              <a:t>JavaScript</a:t>
            </a:r>
            <a:r>
              <a:rPr lang="en-US" sz="3600" b="0" i="0" dirty="0">
                <a:solidFill>
                  <a:srgbClr val="0D0D0D"/>
                </a:solidFill>
                <a:effectLst/>
                <a:latin typeface="Söhne"/>
              </a:rPr>
              <a:t>: Provides interactivity and dynamic functionality on the client-side.</a:t>
            </a:r>
          </a:p>
          <a:p>
            <a:pPr marL="457200" indent="-457200" algn="l">
              <a:buFont typeface="Arial" panose="020B0604020202020204" pitchFamily="34" charset="0"/>
              <a:buChar char="•"/>
            </a:pPr>
            <a:endParaRPr lang="en-IN" sz="3600" dirty="0">
              <a:solidFill>
                <a:schemeClr val="tx1"/>
              </a:solidFill>
            </a:endParaRPr>
          </a:p>
        </p:txBody>
      </p:sp>
    </p:spTree>
    <p:extLst>
      <p:ext uri="{BB962C8B-B14F-4D97-AF65-F5344CB8AC3E}">
        <p14:creationId xmlns:p14="http://schemas.microsoft.com/office/powerpoint/2010/main" val="18362240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dirty="0">
                <a:latin typeface="Times New Roman" pitchFamily="18" charset="0"/>
                <a:cs typeface="Times New Roman" pitchFamily="18" charset="0"/>
              </a:rPr>
              <a:t>Conclusion-</a:t>
            </a:r>
          </a:p>
        </p:txBody>
      </p:sp>
      <p:sp>
        <p:nvSpPr>
          <p:cNvPr id="3" name="Rectangle 2"/>
          <p:cNvSpPr/>
          <p:nvPr/>
        </p:nvSpPr>
        <p:spPr>
          <a:xfrm>
            <a:off x="179512" y="1628800"/>
            <a:ext cx="8856984" cy="3908762"/>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Times New Roman" pitchFamily="18" charset="0"/>
                <a:cs typeface="Times New Roman" pitchFamily="18" charset="0"/>
              </a:rPr>
              <a:t>The project was a clothing website. </a:t>
            </a:r>
          </a:p>
          <a:p>
            <a:pPr algn="just"/>
            <a:endParaRPr lang="en-US" sz="2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800" dirty="0">
                <a:latin typeface="Times New Roman" pitchFamily="18" charset="0"/>
                <a:cs typeface="Times New Roman" pitchFamily="18" charset="0"/>
              </a:rPr>
              <a:t>Key features of  Cara include :-</a:t>
            </a:r>
          </a:p>
          <a:p>
            <a:pPr algn="just"/>
            <a:endParaRPr lang="en-US" sz="28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A user-friendly interface.</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Fresh designs.</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Best quality</a:t>
            </a:r>
          </a:p>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      Best offers.</a:t>
            </a: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TotalTime>
  <Words>789</Words>
  <Application>Microsoft Office PowerPoint</Application>
  <PresentationFormat>On-screen Show (4:3)</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Wingdings</vt:lpstr>
      <vt:lpstr>Bubble Sort</vt:lpstr>
      <vt:lpstr>PowerPoint Presentation</vt:lpstr>
      <vt:lpstr>PowerPoint Presentation</vt:lpstr>
      <vt:lpstr>Introduction</vt:lpstr>
      <vt:lpstr>Overview</vt:lpstr>
      <vt:lpstr>PowerPoint Presentation</vt:lpstr>
      <vt:lpstr>Key Features</vt:lpstr>
      <vt:lpstr>PowerPoint Presentation</vt:lpstr>
      <vt:lpstr>Technical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Kartik Verma</cp:lastModifiedBy>
  <cp:revision>47</cp:revision>
  <dcterms:created xsi:type="dcterms:W3CDTF">2022-12-12T14:14:34Z</dcterms:created>
  <dcterms:modified xsi:type="dcterms:W3CDTF">2024-03-14T04:01:57Z</dcterms:modified>
</cp:coreProperties>
</file>