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ELCOT\Downloads\employee_data%20Hari%20(1)-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Hari (1)-2.xlsx]Sheet1!PivotTable1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dk1">
                    <a:lumMod val="75000"/>
                    <a:lumOff val="25000"/>
                  </a:schemeClr>
                </a:solidFill>
                <a:latin typeface="+mn-lt"/>
                <a:ea typeface="+mn-ea"/>
                <a:cs typeface="+mn-cs"/>
              </a:defRPr>
            </a:pPr>
            <a:r>
              <a:t>Employee performance analysis</a:t>
            </a:r>
          </a:p>
        </c:rich>
      </c:tx>
      <c:layout/>
      <c:overlay val="0"/>
      <c:spPr>
        <a:noFill/>
        <a:ln>
          <a:noFill/>
        </a:ln>
        <a:effectLst/>
      </c:spPr>
    </c:title>
    <c:autoTitleDeleted val="0"/>
    <c:plotArea>
      <c:layout/>
      <c:barChart>
        <c:barDir val="col"/>
        <c:grouping val="clustered"/>
        <c:varyColors val="0"/>
        <c:ser>
          <c:idx val="0"/>
          <c:order val="0"/>
          <c:tx>
            <c:strRef>
              <c:f>'[employee_data Hari (1)-2.xlsx]Sheet1'!$B$3:$B$4</c:f>
              <c:strCache>
                <c:ptCount val="1"/>
                <c:pt idx="0">
                  <c:v>high</c:v>
                </c:pt>
              </c:strCache>
            </c:strRef>
          </c:tx>
          <c:spPr>
            <a:gradFill>
              <a:gsLst>
                <a:gs pos="100000">
                  <a:schemeClr val="accent2"/>
                </a:gs>
                <a:gs pos="0">
                  <a:schemeClr val="accent2">
                    <a:hueOff val="-1670000"/>
                  </a:schemeClr>
                </a:gs>
              </a:gsLst>
              <a:lin ang="5400000" scaled="0"/>
            </a:gradFill>
            <a:ln>
              <a:gradFill>
                <a:gsLst>
                  <a:gs pos="100000">
                    <a:schemeClr val="accent2">
                      <a:lumMod val="75000"/>
                    </a:schemeClr>
                  </a:gs>
                  <a:gs pos="0">
                    <a:schemeClr val="accent2">
                      <a:lumMod val="75000"/>
                      <a:hueOff val="-1670000"/>
                    </a:schemeClr>
                  </a:gs>
                </a:gsLst>
                <a:lin ang="4620000" scaled="0"/>
              </a:gradFill>
            </a:ln>
            <a:effectLst/>
          </c:spPr>
          <c:invertIfNegative val="0"/>
          <c:dLbls>
            <c:delete val="1"/>
          </c:dLbls>
          <c:cat>
            <c:strRef>
              <c:f>'[employee_data Hari (1)-2.xlsx]Sheet1'!$A$5:$A$15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Hari (1)-2.xlsx]Sheet1'!$B$5:$B$15</c:f>
              <c:numCache>
                <c:formatCode>General</c:formatCode>
                <c:ptCount val="10"/>
                <c:pt idx="0">
                  <c:v>16</c:v>
                </c:pt>
                <c:pt idx="1">
                  <c:v>18</c:v>
                </c:pt>
                <c:pt idx="2">
                  <c:v>22</c:v>
                </c:pt>
                <c:pt idx="3">
                  <c:v>17</c:v>
                </c:pt>
                <c:pt idx="4">
                  <c:v>22</c:v>
                </c:pt>
                <c:pt idx="5">
                  <c:v>30</c:v>
                </c:pt>
                <c:pt idx="6">
                  <c:v>26</c:v>
                </c:pt>
                <c:pt idx="7">
                  <c:v>27</c:v>
                </c:pt>
                <c:pt idx="8">
                  <c:v>21</c:v>
                </c:pt>
                <c:pt idx="9">
                  <c:v>25</c:v>
                </c:pt>
              </c:numCache>
            </c:numRef>
          </c:val>
        </c:ser>
        <c:ser>
          <c:idx val="1"/>
          <c:order val="1"/>
          <c:tx>
            <c:strRef>
              <c:f>'[employee_data Hari (1)-2.xlsx]Sheet1'!$C$3:$C$4</c:f>
              <c:strCache>
                <c:ptCount val="1"/>
                <c:pt idx="0">
                  <c:v>low</c:v>
                </c:pt>
              </c:strCache>
            </c:strRef>
          </c:tx>
          <c:spPr>
            <a:gradFill>
              <a:gsLst>
                <a:gs pos="100000">
                  <a:schemeClr val="accent4"/>
                </a:gs>
                <a:gs pos="0">
                  <a:schemeClr val="accent4">
                    <a:hueOff val="-1670000"/>
                  </a:schemeClr>
                </a:gs>
              </a:gsLst>
              <a:lin ang="5400000" scaled="0"/>
            </a:gradFill>
            <a:ln>
              <a:gradFill>
                <a:gsLst>
                  <a:gs pos="100000">
                    <a:schemeClr val="accent4">
                      <a:lumMod val="75000"/>
                    </a:schemeClr>
                  </a:gs>
                  <a:gs pos="0">
                    <a:schemeClr val="accent4">
                      <a:lumMod val="75000"/>
                      <a:hueOff val="-1670000"/>
                    </a:schemeClr>
                  </a:gs>
                </a:gsLst>
                <a:lin ang="4620000" scaled="0"/>
              </a:gradFill>
            </a:ln>
            <a:effectLst/>
          </c:spPr>
          <c:invertIfNegative val="0"/>
          <c:dLbls>
            <c:delete val="1"/>
          </c:dLbls>
          <c:trendline>
            <c:spPr>
              <a:ln w="19050" cap="rnd">
                <a:solidFill>
                  <a:schemeClr val="accent4"/>
                </a:solidFill>
                <a:prstDash val="sysDot"/>
              </a:ln>
              <a:effectLst/>
            </c:spPr>
            <c:trendlineType val="exp"/>
            <c:dispRSqr val="0"/>
            <c:dispEq val="0"/>
          </c:trendline>
          <c:cat>
            <c:strRef>
              <c:f>'[employee_data Hari (1)-2.xlsx]Sheet1'!$A$5:$A$15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Hari (1)-2.xlsx]Sheet1'!$C$5:$C$15</c:f>
              <c:numCache>
                <c:formatCode>General</c:formatCode>
                <c:ptCount val="10"/>
                <c:pt idx="0">
                  <c:v>36</c:v>
                </c:pt>
                <c:pt idx="1">
                  <c:v>47</c:v>
                </c:pt>
                <c:pt idx="2">
                  <c:v>42</c:v>
                </c:pt>
                <c:pt idx="3">
                  <c:v>40</c:v>
                </c:pt>
                <c:pt idx="4">
                  <c:v>41</c:v>
                </c:pt>
                <c:pt idx="5">
                  <c:v>33</c:v>
                </c:pt>
                <c:pt idx="6">
                  <c:v>41</c:v>
                </c:pt>
                <c:pt idx="7">
                  <c:v>43</c:v>
                </c:pt>
                <c:pt idx="8">
                  <c:v>45</c:v>
                </c:pt>
                <c:pt idx="9">
                  <c:v>34</c:v>
                </c:pt>
              </c:numCache>
            </c:numRef>
          </c:val>
        </c:ser>
        <c:ser>
          <c:idx val="2"/>
          <c:order val="2"/>
          <c:tx>
            <c:strRef>
              <c:f>'[employee_data Hari (1)-2.xlsx]Sheet1'!$D$3:$D$4</c:f>
              <c:strCache>
                <c:ptCount val="1"/>
                <c:pt idx="0">
                  <c:v>med</c:v>
                </c:pt>
              </c:strCache>
            </c:strRef>
          </c:tx>
          <c:spPr>
            <a:gradFill>
              <a:gsLst>
                <a:gs pos="100000">
                  <a:schemeClr val="accent6"/>
                </a:gs>
                <a:gs pos="0">
                  <a:schemeClr val="accent6">
                    <a:hueOff val="-1670000"/>
                  </a:schemeClr>
                </a:gs>
              </a:gsLst>
              <a:lin ang="5400000" scaled="0"/>
            </a:gradFill>
            <a:ln>
              <a:gradFill>
                <a:gsLst>
                  <a:gs pos="100000">
                    <a:schemeClr val="accent6">
                      <a:lumMod val="75000"/>
                    </a:schemeClr>
                  </a:gs>
                  <a:gs pos="0">
                    <a:schemeClr val="accent6">
                      <a:lumMod val="75000"/>
                      <a:hueOff val="-1670000"/>
                    </a:schemeClr>
                  </a:gs>
                </a:gsLst>
                <a:lin ang="4620000" scaled="0"/>
              </a:gradFill>
            </a:ln>
            <a:effectLst/>
          </c:spPr>
          <c:invertIfNegative val="0"/>
          <c:dLbls>
            <c:delete val="1"/>
          </c:dLbls>
          <c:trendline>
            <c:spPr>
              <a:ln w="19050" cap="rnd">
                <a:solidFill>
                  <a:schemeClr val="accent6"/>
                </a:solidFill>
                <a:prstDash val="sysDot"/>
              </a:ln>
              <a:effectLst/>
            </c:spPr>
            <c:trendlineType val="linear"/>
            <c:dispRSqr val="0"/>
            <c:dispEq val="0"/>
          </c:trendline>
          <c:cat>
            <c:strRef>
              <c:f>'[employee_data Hari (1)-2.xlsx]Sheet1'!$A$5:$A$15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Hari (1)-2.xlsx]Sheet1'!$D$5:$D$15</c:f>
              <c:numCache>
                <c:formatCode>General</c:formatCode>
                <c:ptCount val="10"/>
                <c:pt idx="0">
                  <c:v>85</c:v>
                </c:pt>
                <c:pt idx="1">
                  <c:v>66</c:v>
                </c:pt>
                <c:pt idx="2">
                  <c:v>78</c:v>
                </c:pt>
                <c:pt idx="3">
                  <c:v>93</c:v>
                </c:pt>
                <c:pt idx="4">
                  <c:v>77</c:v>
                </c:pt>
                <c:pt idx="5">
                  <c:v>70</c:v>
                </c:pt>
                <c:pt idx="6">
                  <c:v>75</c:v>
                </c:pt>
                <c:pt idx="7">
                  <c:v>83</c:v>
                </c:pt>
                <c:pt idx="8">
                  <c:v>72</c:v>
                </c:pt>
                <c:pt idx="9">
                  <c:v>84</c:v>
                </c:pt>
              </c:numCache>
            </c:numRef>
          </c:val>
        </c:ser>
        <c:ser>
          <c:idx val="3"/>
          <c:order val="3"/>
          <c:tx>
            <c:strRef>
              <c:f>'[employee_data Hari (1)-2.xlsx]Sheet1'!$E$3:$E$4</c:f>
              <c:strCache>
                <c:ptCount val="1"/>
                <c:pt idx="0">
                  <c:v>veryhigh</c:v>
                </c:pt>
              </c:strCache>
            </c:strRef>
          </c:tx>
          <c:spPr>
            <a:gradFill>
              <a:gsLst>
                <a:gs pos="100000">
                  <a:schemeClr val="accent2">
                    <a:lumMod val="60000"/>
                  </a:schemeClr>
                </a:gs>
                <a:gs pos="0">
                  <a:schemeClr val="accent2">
                    <a:lumMod val="60000"/>
                    <a:hueOff val="-1670000"/>
                  </a:schemeClr>
                </a:gs>
              </a:gsLst>
              <a:lin ang="5400000" scaled="0"/>
            </a:gradFill>
            <a:ln>
              <a:gradFill>
                <a:gsLst>
                  <a:gs pos="100000">
                    <a:schemeClr val="accent2">
                      <a:lumMod val="60000"/>
                      <a:lumMod val="75000"/>
                    </a:schemeClr>
                  </a:gs>
                  <a:gs pos="0">
                    <a:schemeClr val="accent2">
                      <a:lumMod val="60000"/>
                      <a:lumMod val="75000"/>
                      <a:hueOff val="-1670000"/>
                    </a:schemeClr>
                  </a:gs>
                </a:gsLst>
                <a:lin ang="4620000" scaled="0"/>
              </a:gradFill>
            </a:ln>
            <a:effectLst/>
          </c:spPr>
          <c:invertIfNegative val="0"/>
          <c:dLbls>
            <c:delete val="1"/>
          </c:dLbls>
          <c:cat>
            <c:strRef>
              <c:f>'[employee_data Hari (1)-2.xlsx]Sheet1'!$A$5:$A$15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Hari (1)-2.xlsx]Sheet1'!$E$5:$E$15</c:f>
              <c:numCache>
                <c:formatCode>General</c:formatCode>
                <c:ptCount val="10"/>
                <c:pt idx="0">
                  <c:v>17</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dLbls>
        <c:gapWidth val="500"/>
        <c:overlap val="-50"/>
        <c:axId val="856035915"/>
        <c:axId val="425476806"/>
      </c:barChart>
      <c:catAx>
        <c:axId val="856035915"/>
        <c:scaling>
          <c:orientation val="minMax"/>
        </c:scaling>
        <c:delete val="0"/>
        <c:axPos val="b"/>
        <c:majorTickMark val="none"/>
        <c:minorTickMark val="none"/>
        <c:tickLblPos val="nextTo"/>
        <c:spPr>
          <a:noFill/>
          <a:ln w="9525" cap="flat" cmpd="sng" algn="ctr">
            <a:solidFill>
              <a:schemeClr val="dk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dk1">
                    <a:lumMod val="65000"/>
                    <a:lumOff val="35000"/>
                  </a:schemeClr>
                </a:solidFill>
                <a:latin typeface="+mn-lt"/>
                <a:ea typeface="+mn-ea"/>
                <a:cs typeface="+mn-cs"/>
              </a:defRPr>
            </a:pPr>
          </a:p>
        </c:txPr>
        <c:crossAx val="425476806"/>
        <c:crosses val="autoZero"/>
        <c:auto val="1"/>
        <c:lblAlgn val="ctr"/>
        <c:lblOffset val="100"/>
        <c:noMultiLvlLbl val="0"/>
      </c:catAx>
      <c:valAx>
        <c:axId val="425476806"/>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dk1">
                    <a:lumMod val="65000"/>
                    <a:lumOff val="35000"/>
                  </a:schemeClr>
                </a:solidFill>
                <a:latin typeface="+mn-lt"/>
                <a:ea typeface="+mn-ea"/>
                <a:cs typeface="+mn-cs"/>
              </a:defRPr>
            </a:pPr>
          </a:p>
        </c:txPr>
        <c:crossAx val="856035915"/>
        <c:crosses val="autoZero"/>
        <c:crossBetween val="between"/>
      </c:valAx>
      <c:spPr>
        <a:noFill/>
        <a:ln w="12700" cmpd="sng">
          <a:solidFill>
            <a:schemeClr val="accent1"/>
          </a:solidFill>
          <a:prstDash val="solid"/>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dk1">
                  <a:lumMod val="65000"/>
                  <a:lumOff val="35000"/>
                </a:schemeClr>
              </a:solidFill>
              <a:latin typeface="+mn-lt"/>
              <a:ea typeface="+mn-ea"/>
              <a:cs typeface="+mn-cs"/>
            </a:defRPr>
          </a:pPr>
        </a:p>
      </c:txPr>
    </c:legend>
    <c:plotVisOnly val="1"/>
    <c:dispBlanksAs val="gap"/>
    <c:showDLblsOverMax val="0"/>
  </c:chart>
  <c:spPr>
    <a:solidFill>
      <a:schemeClr val="lt1">
        <a:lumMod val="96000"/>
      </a:schemeClr>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7">
  <cs:axisTitle>
    <cs:lnRef idx="0"/>
    <cs:fillRef idx="0"/>
    <cs:effectRef idx="0"/>
    <cs:fontRef idx="minor">
      <a:schemeClr val="dk1">
        <a:lumMod val="65000"/>
        <a:lumOff val="35000"/>
      </a:schemeClr>
    </cs:fontRef>
    <cs:defRPr sz="1000"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lt1">
          <a:lumMod val="96000"/>
        </a:schemeClr>
      </a:solidFill>
      <a:ln w="9525" cap="flat" cmpd="sng" algn="ctr">
        <a:solidFill>
          <a:schemeClr val="tx1">
            <a:lumMod val="15000"/>
            <a:lumOff val="85000"/>
          </a:schemeClr>
        </a:solidFill>
        <a:round/>
      </a:ln>
    </cs:spPr>
    <cs:defRPr sz="1000" kern="1200"/>
  </cs:chartArea>
  <cs:dataLabel>
    <cs:lnRef idx="0"/>
    <cs:fillRef idx="0"/>
    <cs:effectRef idx="0"/>
    <cs:fontRef idx="minor">
      <a:schemeClr val="dk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100000">
            <a:schemeClr val="phClr"/>
          </a:gs>
          <a:gs pos="0">
            <a:schemeClr val="phClr">
              <a:hueOff val="-1670000"/>
            </a:schemeClr>
          </a:gs>
        </a:gsLst>
        <a:lin ang="5400000" scaled="0"/>
      </a:gradFill>
      <a:ln>
        <a:gradFill>
          <a:gsLst>
            <a:gs pos="100000">
              <a:schemeClr val="phClr">
                <a:lumMod val="75000"/>
              </a:schemeClr>
            </a:gs>
            <a:gs pos="0">
              <a:schemeClr val="phClr">
                <a:lumMod val="75000"/>
                <a:hueOff val="-1670000"/>
              </a:schemeClr>
            </a:gs>
          </a:gsLst>
          <a:lin ang="4620000" scaled="0"/>
        </a:grad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cap="flat" cmpd="sng" algn="ctr">
        <a:solidFill>
          <a:schemeClr val="dk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a:solidFill>
          <a:schemeClr val="dk1">
            <a:lumMod val="75000"/>
            <a:lumOff val="2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155065" y="1291590"/>
            <a:ext cx="10530840" cy="1186180"/>
          </a:xfrm>
        </p:spPr>
        <p:txBody>
          <a:bodyPr/>
          <a:p>
            <a:pPr algn="l"/>
            <a:r>
              <a:rPr lang="en-IN" altLang="en-US" sz="2800" b="1">
                <a:ln w="9525">
                  <a:solidFill>
                    <a:schemeClr val="bg1"/>
                  </a:solidFill>
                  <a:prstDash val="solid"/>
                </a:ln>
                <a:solidFill>
                  <a:schemeClr val="tx1"/>
                </a:solidFill>
                <a:effectLst>
                  <a:outerShdw blurRad="12700" dist="38100" dir="2700000" algn="tl" rotWithShape="0">
                    <a:schemeClr val="bg1">
                      <a:lumMod val="50000"/>
                    </a:schemeClr>
                  </a:outerShdw>
                </a:effectLst>
              </a:rPr>
              <a:t>USING</a:t>
            </a:r>
            <a:r>
              <a:rPr lang="en-US" sz="2800" b="1">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IN" altLang="en-US" sz="2800" b="1">
                <a:ln w="9525">
                  <a:solidFill>
                    <a:schemeClr val="bg1"/>
                  </a:solidFill>
                  <a:prstDash val="solid"/>
                </a:ln>
                <a:solidFill>
                  <a:schemeClr val="tx1"/>
                </a:solidFill>
                <a:effectLst>
                  <a:outerShdw blurRad="12700" dist="38100" dir="2700000" algn="tl" rotWithShape="0">
                    <a:schemeClr val="bg1">
                      <a:lumMod val="50000"/>
                    </a:schemeClr>
                  </a:outerShdw>
                </a:effectLst>
              </a:rPr>
              <a:t>PIVOT</a:t>
            </a:r>
            <a:r>
              <a:rPr lang="en-US" sz="2800" b="1">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IN" altLang="en-US" sz="2800" b="1">
                <a:ln w="9525">
                  <a:solidFill>
                    <a:schemeClr val="bg1"/>
                  </a:solidFill>
                  <a:prstDash val="solid"/>
                </a:ln>
                <a:solidFill>
                  <a:schemeClr val="tx1"/>
                </a:solidFill>
                <a:effectLst>
                  <a:outerShdw blurRad="12700" dist="38100" dir="2700000" algn="tl" rotWithShape="0">
                    <a:schemeClr val="bg1">
                      <a:lumMod val="50000"/>
                    </a:schemeClr>
                  </a:outerShdw>
                </a:effectLst>
              </a:rPr>
              <a:t>TABLES</a:t>
            </a:r>
            <a:r>
              <a:rPr lang="en-US" sz="2800" b="1">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IN" altLang="en-US" sz="2800" b="1">
                <a:ln w="9525">
                  <a:solidFill>
                    <a:schemeClr val="bg1"/>
                  </a:solidFill>
                  <a:prstDash val="solid"/>
                </a:ln>
                <a:solidFill>
                  <a:schemeClr val="tx1"/>
                </a:solidFill>
                <a:effectLst>
                  <a:outerShdw blurRad="12700" dist="38100" dir="2700000" algn="tl" rotWithShape="0">
                    <a:schemeClr val="bg1">
                      <a:lumMod val="50000"/>
                    </a:schemeClr>
                  </a:outerShdw>
                </a:effectLst>
              </a:rPr>
              <a:t>FOR</a:t>
            </a:r>
            <a:r>
              <a:rPr lang="en-US" sz="2800" b="1">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IN" altLang="en-US" sz="2800" b="1">
                <a:ln w="9525">
                  <a:solidFill>
                    <a:schemeClr val="bg1"/>
                  </a:solidFill>
                  <a:prstDash val="solid"/>
                </a:ln>
                <a:solidFill>
                  <a:schemeClr val="tx1"/>
                </a:solidFill>
                <a:effectLst>
                  <a:outerShdw blurRad="12700" dist="38100" dir="2700000" algn="tl" rotWithShape="0">
                    <a:schemeClr val="bg1">
                      <a:lumMod val="50000"/>
                    </a:schemeClr>
                  </a:outerShdw>
                </a:effectLst>
              </a:rPr>
              <a:t>EMPLOYEE</a:t>
            </a:r>
            <a:r>
              <a:rPr lang="en-US" sz="2800" b="1">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IN" altLang="en-US" sz="2800" b="1">
                <a:ln w="9525">
                  <a:solidFill>
                    <a:schemeClr val="bg1"/>
                  </a:solidFill>
                  <a:prstDash val="solid"/>
                </a:ln>
                <a:solidFill>
                  <a:schemeClr val="tx1"/>
                </a:solidFill>
                <a:effectLst>
                  <a:outerShdw blurRad="12700" dist="38100" dir="2700000" algn="tl" rotWithShape="0">
                    <a:schemeClr val="bg1">
                      <a:lumMod val="50000"/>
                    </a:schemeClr>
                  </a:outerShdw>
                </a:effectLst>
              </a:rPr>
              <a:t>TURNOVER ANALYSIS</a:t>
            </a:r>
            <a:endParaRPr lang="en-IN" altLang="en-US" sz="2800"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Subtitle 2"/>
          <p:cNvSpPr>
            <a:spLocks noGrp="1"/>
          </p:cNvSpPr>
          <p:nvPr>
            <p:ph type="subTitle" idx="1"/>
          </p:nvPr>
        </p:nvSpPr>
        <p:spPr/>
        <p:txBody>
          <a:bodyPr/>
          <a:p>
            <a:pPr lvl="1">
              <a:buFont typeface="Wingdings" panose="05000000000000000000" charset="0"/>
            </a:pPr>
            <a:r>
              <a:rPr lang="en-IN" altLang="en-US" b="1"/>
              <a:t>STUDENT NAME : KARAN .A</a:t>
            </a:r>
            <a:endParaRPr lang="en-IN" altLang="en-US" b="1"/>
          </a:p>
          <a:p>
            <a:pPr lvl="1">
              <a:buFont typeface="Wingdings" panose="05000000000000000000" charset="0"/>
            </a:pPr>
            <a:r>
              <a:rPr lang="en-IN" altLang="en-US" b="1"/>
              <a:t>REGISTER NO    :  312208096</a:t>
            </a:r>
            <a:endParaRPr lang="en-IN" altLang="en-US" b="1"/>
          </a:p>
          <a:p>
            <a:pPr lvl="1">
              <a:buFont typeface="Wingdings" panose="05000000000000000000" charset="0"/>
            </a:pPr>
            <a:r>
              <a:rPr lang="en-IN" altLang="en-US" b="1"/>
              <a:t>DEPARTMANT    :</a:t>
            </a:r>
            <a:r>
              <a:rPr lang="en-IN" altLang="en-US" b="1">
                <a:effectLst>
                  <a:outerShdw blurRad="38100" dist="19050" dir="2700000" algn="tl" rotWithShape="0">
                    <a:schemeClr val="dk1">
                      <a:alpha val="40000"/>
                    </a:schemeClr>
                  </a:outerShdw>
                </a:effectLst>
                <a:latin typeface="Bahnschrift SemiBold" panose="020B0502040204020203" charset="0"/>
                <a:cs typeface="Bahnschrift SemiBold" panose="020B0502040204020203" charset="0"/>
                <a:sym typeface="+mn-ea"/>
              </a:rPr>
              <a:t>B.COM , ACCOUNTING &amp;FINANCE</a:t>
            </a:r>
            <a:r>
              <a:rPr lang="en-IN" altLang="en-US" b="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Bahnschrift SemiBold" panose="020B0502040204020203" charset="0"/>
                <a:cs typeface="Bahnschrift SemiBold" panose="020B0502040204020203" charset="0"/>
                <a:sym typeface="+mn-ea"/>
              </a:rPr>
              <a:t>  </a:t>
            </a:r>
            <a:endParaRPr lang="en-IN" altLang="en-US" b="1"/>
          </a:p>
          <a:p>
            <a:pPr lvl="1">
              <a:buFont typeface="Wingdings" panose="05000000000000000000" charset="0"/>
            </a:pPr>
            <a:r>
              <a:rPr lang="en-IN" altLang="en-US" b="1"/>
              <a:t>COLLEGE           :  </a:t>
            </a:r>
            <a:r>
              <a:rPr lang="en-IN" altLang="en-US" b="1">
                <a:effectLst>
                  <a:outerShdw blurRad="38100" dist="19050" dir="2700000" algn="tl" rotWithShape="0">
                    <a:schemeClr val="dk1">
                      <a:alpha val="40000"/>
                    </a:schemeClr>
                  </a:outerShdw>
                </a:effectLst>
                <a:latin typeface="Bahnschrift SemiBold" panose="020B0502040204020203" charset="0"/>
                <a:cs typeface="Bahnschrift SemiBold" panose="020B0502040204020203" charset="0"/>
                <a:sym typeface="+mn-ea"/>
              </a:rPr>
              <a:t>SIR THEAGARAYA COLLEGE</a:t>
            </a:r>
            <a:r>
              <a:rPr lang="en-IN" altLang="en-US" b="1"/>
              <a:t>   </a:t>
            </a:r>
            <a:r>
              <a:rPr lang="en-IN" altLang="en-US"/>
              <a:t>    </a:t>
            </a:r>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582930"/>
          </a:xfrm>
        </p:spPr>
        <p:txBody>
          <a:bodyPr/>
          <a:p>
            <a:pPr algn="l"/>
            <a:r>
              <a:rPr lang="en-IN" altLang="en-US" b="1">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MODELLING APPROACH</a:t>
            </a:r>
            <a:endParaRPr lang="en-US"/>
          </a:p>
        </p:txBody>
      </p:sp>
      <p:sp>
        <p:nvSpPr>
          <p:cNvPr id="3" name="Content Placeholder 2"/>
          <p:cNvSpPr>
            <a:spLocks noGrp="1"/>
          </p:cNvSpPr>
          <p:nvPr>
            <p:ph idx="1"/>
          </p:nvPr>
        </p:nvSpPr>
        <p:spPr/>
        <p:txBody>
          <a:bodyPr/>
          <a:p>
            <a:pPr>
              <a:buFont typeface="Wingdings" panose="05000000000000000000" charset="0"/>
              <a:buChar char="ü"/>
            </a:pPr>
            <a:r>
              <a:rPr lang="en-US" b="1" u="sng"/>
              <a:t> Identifying Patterns:</a:t>
            </a:r>
            <a:r>
              <a:rPr lang="en-US"/>
              <a:t> Using the pivot tables to identify high-risk groups and common reasons for turnover.</a:t>
            </a:r>
            <a:endParaRPr lang="en-US"/>
          </a:p>
          <a:p>
            <a:pPr>
              <a:buFont typeface="Wingdings" panose="05000000000000000000" charset="0"/>
              <a:buChar char="ü"/>
            </a:pPr>
            <a:r>
              <a:rPr lang="en-IN" altLang="en-US"/>
              <a:t> </a:t>
            </a:r>
            <a:r>
              <a:rPr lang="en-US" b="1" u="sng"/>
              <a:t>Cross-Tabulation:</a:t>
            </a:r>
            <a:r>
              <a:rPr lang="en-US"/>
              <a:t> Comparing multiple factors simultaneously to uncover complex relationships that contribute to turnover.</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IN" altLang="en-US" b="1">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RESULTS AND DISCUSSION</a:t>
            </a:r>
            <a:endParaRPr lang="en-IN" altLang="en-US" b="1">
              <a:ln w="9525">
                <a:solidFill>
                  <a:schemeClr val="bg1"/>
                </a:solidFill>
                <a:prstDash val="solid"/>
              </a:ln>
              <a:solidFill>
                <a:schemeClr val="tx1"/>
              </a:solidFill>
              <a:effectLst>
                <a:outerShdw blurRad="12700" dist="38100" dir="2700000" algn="tl" rotWithShape="0">
                  <a:schemeClr val="bg1">
                    <a:lumMod val="50000"/>
                  </a:schemeClr>
                </a:outerShdw>
              </a:effectLst>
              <a:sym typeface="+mn-ea"/>
            </a:endParaRPr>
          </a:p>
        </p:txBody>
      </p:sp>
      <p:sp>
        <p:nvSpPr>
          <p:cNvPr id="3" name="Content Placeholder 2"/>
          <p:cNvSpPr>
            <a:spLocks noGrp="1"/>
          </p:cNvSpPr>
          <p:nvPr>
            <p:ph idx="1"/>
          </p:nvPr>
        </p:nvSpPr>
        <p:spPr>
          <a:solidFill>
            <a:schemeClr val="bg1"/>
          </a:solidFill>
        </p:spPr>
        <p:txBody>
          <a:bodyPr/>
          <a:p>
            <a:endParaRPr lang="en-US"/>
          </a:p>
        </p:txBody>
      </p:sp>
      <p:graphicFrame>
        <p:nvGraphicFramePr>
          <p:cNvPr id="4" name="Chart 3"/>
          <p:cNvGraphicFramePr/>
          <p:nvPr/>
        </p:nvGraphicFramePr>
        <p:xfrm>
          <a:off x="1064895" y="1779905"/>
          <a:ext cx="9702165" cy="398716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IN" altLang="en-US" b="1">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CONCLUSION</a:t>
            </a:r>
            <a:endParaRPr lang="en-US"/>
          </a:p>
        </p:txBody>
      </p:sp>
      <p:sp>
        <p:nvSpPr>
          <p:cNvPr id="3" name="Content Placeholder 2"/>
          <p:cNvSpPr>
            <a:spLocks noGrp="1"/>
          </p:cNvSpPr>
          <p:nvPr>
            <p:ph idx="1"/>
          </p:nvPr>
        </p:nvSpPr>
        <p:spPr/>
        <p:txBody>
          <a:bodyPr/>
          <a:p>
            <a:pPr>
              <a:buFont typeface="Wingdings" panose="05000000000000000000" charset="0"/>
              <a:buChar char="ü"/>
            </a:pPr>
            <a:r>
              <a:rPr lang="en-US"/>
              <a:t>The use of pivot tables for employee turnover analysis provides a clear, data-driven approach to understanding turnover dynamics within the company. The insights gained from this analysis can help HR and management teams develop targeted strategies to reduce turnover, improve employee satisfaction, and retain top talent. Moving forward, these findings should be integrated into a broader employee retention strategy, including continuous monitoring and regular updates to the analysis as new data becomes available.</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14680"/>
            <a:ext cx="7440930" cy="1052195"/>
          </a:xfrm>
        </p:spPr>
        <p:txBody>
          <a:bodyPr/>
          <a:p>
            <a:r>
              <a:rPr lang="en-IN" alt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charset="0"/>
                <a:cs typeface="Arial Black" panose="020B0A04020102020204" charset="0"/>
                <a:sym typeface="+mn-ea"/>
              </a:rPr>
              <a:t>PROJECT TITLE</a:t>
            </a:r>
            <a:endParaRPr lang="en-US"/>
          </a:p>
        </p:txBody>
      </p:sp>
      <p:sp>
        <p:nvSpPr>
          <p:cNvPr id="3" name="Content Placeholder 2"/>
          <p:cNvSpPr>
            <a:spLocks noGrp="1"/>
          </p:cNvSpPr>
          <p:nvPr>
            <p:ph idx="1"/>
          </p:nvPr>
        </p:nvSpPr>
        <p:spPr>
          <a:xfrm>
            <a:off x="609600" y="2757170"/>
            <a:ext cx="10972800" cy="996315"/>
          </a:xfrm>
        </p:spPr>
        <p:txBody>
          <a:bodyPr/>
          <a:p>
            <a:pPr marL="0" indent="0">
              <a:buNone/>
            </a:pPr>
            <a:r>
              <a:rPr lang="en-IN" altLang="en-US">
                <a:sym typeface="+mn-ea"/>
              </a:rPr>
              <a:t>  </a:t>
            </a:r>
            <a:endParaRPr lang="en-US"/>
          </a:p>
        </p:txBody>
      </p:sp>
      <p:sp>
        <p:nvSpPr>
          <p:cNvPr id="4" name="Text Box 3"/>
          <p:cNvSpPr txBox="1"/>
          <p:nvPr/>
        </p:nvSpPr>
        <p:spPr>
          <a:xfrm>
            <a:off x="1009015" y="2756535"/>
            <a:ext cx="10174605" cy="1492250"/>
          </a:xfrm>
          <a:prstGeom prst="rect">
            <a:avLst/>
          </a:prstGeom>
          <a:noFill/>
        </p:spPr>
        <p:txBody>
          <a:bodyPr wrap="square" rtlCol="0">
            <a:noAutofit/>
          </a:bodyPr>
          <a:p>
            <a:r>
              <a:rPr lang="en-IN" altLang="en-US" sz="3200" b="1">
                <a:sym typeface="+mn-ea"/>
              </a:rPr>
              <a:t>USING</a:t>
            </a:r>
            <a:r>
              <a:rPr lang="en-US" sz="3200" b="1">
                <a:sym typeface="+mn-ea"/>
              </a:rPr>
              <a:t> </a:t>
            </a:r>
            <a:r>
              <a:rPr lang="en-IN" altLang="en-US" sz="3200" b="1">
                <a:sym typeface="+mn-ea"/>
              </a:rPr>
              <a:t>PIVOT</a:t>
            </a:r>
            <a:r>
              <a:rPr lang="en-US" sz="3200" b="1">
                <a:sym typeface="+mn-ea"/>
              </a:rPr>
              <a:t> </a:t>
            </a:r>
            <a:r>
              <a:rPr lang="en-IN" altLang="en-US" sz="3200" b="1">
                <a:sym typeface="+mn-ea"/>
              </a:rPr>
              <a:t>TABLES</a:t>
            </a:r>
            <a:r>
              <a:rPr lang="en-US" sz="3200" b="1">
                <a:sym typeface="+mn-ea"/>
              </a:rPr>
              <a:t> </a:t>
            </a:r>
            <a:r>
              <a:rPr lang="en-IN" altLang="en-US" sz="3200" b="1">
                <a:sym typeface="+mn-ea"/>
              </a:rPr>
              <a:t>FOR</a:t>
            </a:r>
            <a:r>
              <a:rPr lang="en-US" sz="3200" b="1">
                <a:sym typeface="+mn-ea"/>
              </a:rPr>
              <a:t> </a:t>
            </a:r>
            <a:r>
              <a:rPr lang="en-IN" altLang="en-US" sz="3200" b="1">
                <a:sym typeface="+mn-ea"/>
              </a:rPr>
              <a:t>EMPLOYEE</a:t>
            </a:r>
            <a:r>
              <a:rPr lang="en-US" sz="3200" b="1">
                <a:sym typeface="+mn-ea"/>
              </a:rPr>
              <a:t> </a:t>
            </a:r>
            <a:r>
              <a:rPr lang="en-IN" altLang="en-US" sz="3200" b="1">
                <a:sym typeface="+mn-ea"/>
              </a:rPr>
              <a:t>TURNOVER ANALYSIS</a:t>
            </a:r>
            <a:endParaRPr lang="en-US" sz="3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3046730" cy="582930"/>
          </a:xfrm>
        </p:spPr>
        <p:txBody>
          <a:bodyPr/>
          <a:p>
            <a:r>
              <a:rPr lang="en-IN" altLang="en-US" b="1">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AGENDA</a:t>
            </a:r>
            <a:endParaRPr lang="en-US"/>
          </a:p>
        </p:txBody>
      </p:sp>
      <p:sp>
        <p:nvSpPr>
          <p:cNvPr id="3" name="Content Placeholder 2"/>
          <p:cNvSpPr>
            <a:spLocks noGrp="1"/>
          </p:cNvSpPr>
          <p:nvPr>
            <p:ph idx="1"/>
          </p:nvPr>
        </p:nvSpPr>
        <p:spPr/>
        <p:txBody>
          <a:bodyPr/>
          <a:p>
            <a:pPr marL="514350" indent="-514350">
              <a:buFont typeface="+mj-lt"/>
              <a:buAutoNum type="arabicPeriod"/>
            </a:pPr>
            <a:r>
              <a:rPr lang="en-IN" altLang="en-US" b="1">
                <a:effectLst/>
                <a:latin typeface="Bahnschrift SemiBold" panose="020B0502040204020203" charset="0"/>
                <a:cs typeface="Bahnschrift SemiBold" panose="020B0502040204020203" charset="0"/>
                <a:sym typeface="+mn-ea"/>
              </a:rPr>
              <a:t>Problem Statement</a:t>
            </a:r>
            <a:endParaRPr lang="en-IN" altLang="en-US" b="1">
              <a:effectLst/>
              <a:latin typeface="Bahnschrift SemiBold" panose="020B0502040204020203" charset="0"/>
              <a:cs typeface="Bahnschrift SemiBold" panose="020B0502040204020203" charset="0"/>
            </a:endParaRPr>
          </a:p>
          <a:p>
            <a:pPr marL="514350" indent="-514350">
              <a:buFont typeface="+mj-lt"/>
              <a:buAutoNum type="arabicPeriod"/>
            </a:pPr>
            <a:r>
              <a:rPr lang="en-IN" altLang="en-US" b="1">
                <a:latin typeface="Bahnschrift SemiBold" panose="020B0502040204020203" charset="0"/>
                <a:cs typeface="Bahnschrift SemiBold" panose="020B0502040204020203" charset="0"/>
                <a:sym typeface="+mn-ea"/>
              </a:rPr>
              <a:t>Project Overview</a:t>
            </a:r>
            <a:endParaRPr lang="en-IN" altLang="en-US" b="1">
              <a:latin typeface="Bahnschrift SemiBold" panose="020B0502040204020203" charset="0"/>
              <a:cs typeface="Bahnschrift SemiBold" panose="020B0502040204020203" charset="0"/>
            </a:endParaRPr>
          </a:p>
          <a:p>
            <a:pPr marL="514350" indent="-514350">
              <a:buFont typeface="+mj-lt"/>
              <a:buAutoNum type="arabicPeriod"/>
            </a:pPr>
            <a:r>
              <a:rPr lang="en-IN" altLang="en-US" b="1">
                <a:latin typeface="Bahnschrift SemiBold" panose="020B0502040204020203" charset="0"/>
                <a:cs typeface="Bahnschrift SemiBold" panose="020B0502040204020203" charset="0"/>
                <a:sym typeface="+mn-ea"/>
              </a:rPr>
              <a:t>End Users </a:t>
            </a:r>
            <a:endParaRPr lang="en-IN" altLang="en-US" b="1">
              <a:latin typeface="Bahnschrift SemiBold" panose="020B0502040204020203" charset="0"/>
              <a:cs typeface="Bahnschrift SemiBold" panose="020B0502040204020203" charset="0"/>
            </a:endParaRPr>
          </a:p>
          <a:p>
            <a:pPr marL="514350" indent="-514350">
              <a:buFont typeface="+mj-lt"/>
              <a:buAutoNum type="arabicPeriod"/>
            </a:pPr>
            <a:r>
              <a:rPr lang="en-IN" altLang="en-US" b="1">
                <a:latin typeface="Bahnschrift SemiBold" panose="020B0502040204020203" charset="0"/>
                <a:cs typeface="Bahnschrift SemiBold" panose="020B0502040204020203" charset="0"/>
                <a:sym typeface="+mn-ea"/>
              </a:rPr>
              <a:t>Our Solution and Proposition</a:t>
            </a:r>
            <a:endParaRPr lang="en-IN" altLang="en-US" b="1">
              <a:latin typeface="Bahnschrift SemiBold" panose="020B0502040204020203" charset="0"/>
              <a:cs typeface="Bahnschrift SemiBold" panose="020B0502040204020203" charset="0"/>
            </a:endParaRPr>
          </a:p>
          <a:p>
            <a:pPr marL="514350" indent="-514350">
              <a:buFont typeface="+mj-lt"/>
              <a:buAutoNum type="arabicPeriod"/>
            </a:pPr>
            <a:r>
              <a:rPr lang="en-IN" altLang="en-US" b="1">
                <a:latin typeface="Bahnschrift SemiBold" panose="020B0502040204020203" charset="0"/>
                <a:cs typeface="Bahnschrift SemiBold" panose="020B0502040204020203" charset="0"/>
                <a:sym typeface="+mn-ea"/>
              </a:rPr>
              <a:t>Dataset Description</a:t>
            </a:r>
            <a:endParaRPr lang="en-IN" altLang="en-US" b="1">
              <a:latin typeface="Bahnschrift SemiBold" panose="020B0502040204020203" charset="0"/>
              <a:cs typeface="Bahnschrift SemiBold" panose="020B0502040204020203" charset="0"/>
            </a:endParaRPr>
          </a:p>
          <a:p>
            <a:pPr marL="514350" indent="-514350">
              <a:buFont typeface="+mj-lt"/>
              <a:buAutoNum type="arabicPeriod"/>
            </a:pPr>
            <a:r>
              <a:rPr lang="en-IN" altLang="en-US" b="1">
                <a:latin typeface="Bahnschrift SemiBold" panose="020B0502040204020203" charset="0"/>
                <a:cs typeface="Bahnschrift SemiBold" panose="020B0502040204020203" charset="0"/>
                <a:sym typeface="+mn-ea"/>
              </a:rPr>
              <a:t>Modelling Approach</a:t>
            </a:r>
            <a:endParaRPr lang="en-IN" altLang="en-US" b="1">
              <a:latin typeface="Bahnschrift SemiBold" panose="020B0502040204020203" charset="0"/>
              <a:cs typeface="Bahnschrift SemiBold" panose="020B0502040204020203" charset="0"/>
            </a:endParaRPr>
          </a:p>
          <a:p>
            <a:pPr marL="514350" indent="-514350">
              <a:buFont typeface="+mj-lt"/>
              <a:buAutoNum type="arabicPeriod"/>
            </a:pPr>
            <a:r>
              <a:rPr lang="en-IN" altLang="en-US" b="1">
                <a:latin typeface="Bahnschrift SemiBold" panose="020B0502040204020203" charset="0"/>
                <a:cs typeface="Bahnschrift SemiBold" panose="020B0502040204020203" charset="0"/>
                <a:sym typeface="+mn-ea"/>
              </a:rPr>
              <a:t>Results and Discussion</a:t>
            </a:r>
            <a:endParaRPr lang="en-IN" altLang="en-US" b="1">
              <a:latin typeface="Bahnschrift SemiBold" panose="020B0502040204020203" charset="0"/>
              <a:cs typeface="Bahnschrift SemiBold" panose="020B0502040204020203" charset="0"/>
            </a:endParaRPr>
          </a:p>
          <a:p>
            <a:pPr marL="514350" indent="-514350">
              <a:buFont typeface="+mj-lt"/>
              <a:buAutoNum type="arabicPeriod"/>
            </a:pPr>
            <a:r>
              <a:rPr lang="en-IN" altLang="en-US" b="1">
                <a:latin typeface="Bahnschrift SemiBold" panose="020B0502040204020203" charset="0"/>
                <a:cs typeface="Bahnschrift SemiBold" panose="020B0502040204020203" charset="0"/>
                <a:sym typeface="+mn-ea"/>
              </a:rPr>
              <a:t>Conclusion</a:t>
            </a:r>
            <a:endParaRPr lang="en-IN" altLang="en-US" b="1">
              <a:latin typeface="Bahnschrift SemiBold" panose="020B0502040204020203" charset="0"/>
              <a:cs typeface="Bahnschrift SemiBold" panose="020B0502040204020203" charset="0"/>
            </a:endParaRPr>
          </a:p>
          <a:p>
            <a:pPr marL="514350" indent="-514350">
              <a:buAutoNum type="arabicPeriod"/>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63625" y="190500"/>
            <a:ext cx="6547485" cy="582930"/>
          </a:xfrm>
        </p:spPr>
        <p:txBody>
          <a:bodyPr/>
          <a:p>
            <a:r>
              <a:rPr lang="en-IN" altLang="en-US" b="1">
                <a:ln w="13462">
                  <a:solidFill>
                    <a:schemeClr val="bg1"/>
                  </a:solidFill>
                  <a:prstDash val="solid"/>
                </a:ln>
                <a:solidFill>
                  <a:schemeClr val="tx1">
                    <a:lumMod val="85000"/>
                    <a:lumOff val="15000"/>
                  </a:schemeClr>
                </a:solidFill>
                <a:effectLst>
                  <a:outerShdw dist="38100" dir="2700000" algn="bl" rotWithShape="0">
                    <a:schemeClr val="accent5"/>
                  </a:outerShdw>
                </a:effectLst>
              </a:rPr>
              <a:t>PROBLEM STATEMENT</a:t>
            </a:r>
            <a:endParaRPr lang="en-IN" altLang="en-US"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Content Placeholder 2"/>
          <p:cNvSpPr>
            <a:spLocks noGrp="1"/>
          </p:cNvSpPr>
          <p:nvPr>
            <p:ph idx="1"/>
          </p:nvPr>
        </p:nvSpPr>
        <p:spPr/>
        <p:txBody>
          <a:bodyPr/>
          <a:p>
            <a:pPr>
              <a:buFont typeface="Wingdings" panose="05000000000000000000" charset="0"/>
              <a:buChar char="ü"/>
            </a:pPr>
            <a:r>
              <a:rPr lang="en-US"/>
              <a:t>Employee turnover is a critical issue for many organizations, leading to increased costs, loss of institutional knowledge, and decreased morale among remaining staff. Understanding the patterns and causes of turnover can help organizations implement strategies to reduce it, retain talent, and improve workplace culture. This analysis aims to identify trends and factors contributing to employee turnover using historical data, helping the company to develop targeted retention strategies.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IN" altLang="en-US" b="1">
                <a:ln w="9525">
                  <a:solidFill>
                    <a:schemeClr val="bg1"/>
                  </a:solidFill>
                  <a:prstDash val="solid"/>
                </a:ln>
                <a:solidFill>
                  <a:schemeClr val="tx1"/>
                </a:solidFill>
                <a:effectLst>
                  <a:outerShdw blurRad="12700" dist="38100" dir="2700000" algn="tl" rotWithShape="0">
                    <a:schemeClr val="bg1">
                      <a:lumMod val="50000"/>
                    </a:schemeClr>
                  </a:outerShdw>
                </a:effectLst>
              </a:rPr>
              <a:t>PROJECT OVERVIEW</a:t>
            </a:r>
            <a:endParaRPr lang="en-IN" altLang="en-US"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Content Placeholder 2"/>
          <p:cNvSpPr>
            <a:spLocks noGrp="1"/>
          </p:cNvSpPr>
          <p:nvPr>
            <p:ph idx="1"/>
          </p:nvPr>
        </p:nvSpPr>
        <p:spPr/>
        <p:txBody>
          <a:bodyPr/>
          <a:p>
            <a:pPr>
              <a:buFont typeface="Wingdings" panose="05000000000000000000" charset="0"/>
              <a:buChar char="ü"/>
            </a:pPr>
            <a:r>
              <a:rPr lang="en-US"/>
              <a:t>This project leverages pivot tables to analyze employee turnover data to uncover trends and patterns. By slicing and dicing the data by various attributes such as department, tenure, age, performance ratings, and reason for leaving, we can gain insights into which groups are most at risk for leaving and why. The goal is to provide actionable insights to HR and management teams to help them reduce turnover and improve employee retention.</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IN" altLang="en-US" b="1">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WHO ARE THE END USERS ?</a:t>
            </a:r>
            <a:endParaRPr lang="en-US"/>
          </a:p>
        </p:txBody>
      </p:sp>
      <p:sp>
        <p:nvSpPr>
          <p:cNvPr id="3" name="Content Placeholder 2"/>
          <p:cNvSpPr>
            <a:spLocks noGrp="1"/>
          </p:cNvSpPr>
          <p:nvPr>
            <p:ph idx="1"/>
          </p:nvPr>
        </p:nvSpPr>
        <p:spPr/>
        <p:txBody>
          <a:bodyPr/>
          <a:p>
            <a:pPr>
              <a:buFont typeface="Wingdings" panose="05000000000000000000" charset="0"/>
              <a:buChar char="ü"/>
            </a:pPr>
            <a:r>
              <a:rPr lang="en-IN" altLang="en-US"/>
              <a:t> </a:t>
            </a:r>
            <a:r>
              <a:rPr lang="en-US" b="1" u="sng"/>
              <a:t>Human Resources (HR) Department</a:t>
            </a:r>
            <a:r>
              <a:rPr lang="en-IN" altLang="en-US" b="1" u="sng"/>
              <a:t> </a:t>
            </a:r>
            <a:r>
              <a:rPr lang="en-US" b="1" u="sng"/>
              <a:t>:</a:t>
            </a:r>
            <a:r>
              <a:rPr lang="en-US"/>
              <a:t> To develop targeted retention strategies and initiatives.</a:t>
            </a:r>
            <a:endParaRPr lang="en-US"/>
          </a:p>
          <a:p>
            <a:pPr>
              <a:buFont typeface="Wingdings" panose="05000000000000000000" charset="0"/>
              <a:buChar char="ü"/>
            </a:pPr>
            <a:r>
              <a:rPr lang="en-IN" altLang="en-US"/>
              <a:t> </a:t>
            </a:r>
            <a:r>
              <a:rPr lang="en-US" b="1" u="sng"/>
              <a:t>Management and Leadership</a:t>
            </a:r>
            <a:r>
              <a:rPr lang="en-IN" altLang="en-US" b="1" u="sng"/>
              <a:t> </a:t>
            </a:r>
            <a:r>
              <a:rPr lang="en-US" b="1" u="sng"/>
              <a:t>:</a:t>
            </a:r>
            <a:r>
              <a:rPr lang="en-US"/>
              <a:t> To understand turnover trends and address potential issues.</a:t>
            </a:r>
            <a:endParaRPr lang="en-US"/>
          </a:p>
          <a:p>
            <a:pPr>
              <a:buFont typeface="Wingdings" panose="05000000000000000000" charset="0"/>
              <a:buChar char="ü"/>
            </a:pPr>
            <a:r>
              <a:rPr lang="en-IN" altLang="en-US"/>
              <a:t> </a:t>
            </a:r>
            <a:r>
              <a:rPr lang="en-IN" altLang="en-US" b="1" u="sng"/>
              <a:t>Organizational Development Specialists:</a:t>
            </a:r>
            <a:r>
              <a:rPr lang="en-IN" altLang="en-US"/>
              <a:t> To develop employee engagement programs and training.</a:t>
            </a:r>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IN" altLang="en-US" b="1">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OUR SOLUTION AND PROPOSITION</a:t>
            </a:r>
            <a:endParaRPr lang="en-US"/>
          </a:p>
        </p:txBody>
      </p:sp>
      <p:sp>
        <p:nvSpPr>
          <p:cNvPr id="3" name="Content Placeholder 2"/>
          <p:cNvSpPr>
            <a:spLocks noGrp="1"/>
          </p:cNvSpPr>
          <p:nvPr>
            <p:ph idx="1"/>
          </p:nvPr>
        </p:nvSpPr>
        <p:spPr/>
        <p:txBody>
          <a:bodyPr/>
          <a:p>
            <a:pPr>
              <a:buFont typeface="Wingdings" panose="05000000000000000000" charset="0"/>
              <a:buChar char="ü"/>
            </a:pPr>
            <a:r>
              <a:rPr lang="en-US"/>
              <a:t>Our solution is to use pivot tables to perform a deep analysis of employee turnover data. Pivot tables allow for flexible data exploration and can easily highlight turnover trends across multiple dimensions. By using this tool, we can quickly identify which factors are most correlated with turnover, enabling us to provide evidence-based recommendations for reducing employee attrition.</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IN" altLang="en-US" b="1">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DATASET DESCRIPTION</a:t>
            </a:r>
            <a:endParaRPr lang="en-US"/>
          </a:p>
        </p:txBody>
      </p:sp>
      <p:sp>
        <p:nvSpPr>
          <p:cNvPr id="3" name="Content Placeholder 2"/>
          <p:cNvSpPr>
            <a:spLocks noGrp="1"/>
          </p:cNvSpPr>
          <p:nvPr>
            <p:ph idx="1"/>
          </p:nvPr>
        </p:nvSpPr>
        <p:spPr/>
        <p:txBody>
          <a:bodyPr/>
          <a:p>
            <a:pPr>
              <a:buFont typeface="Wingdings" panose="05000000000000000000" charset="0"/>
              <a:buChar char="ü"/>
            </a:pPr>
            <a:r>
              <a:rPr lang="en-US"/>
              <a:t> </a:t>
            </a:r>
            <a:r>
              <a:rPr lang="en-US" b="1" u="sng"/>
              <a:t>Employee ID:</a:t>
            </a:r>
            <a:r>
              <a:rPr lang="en-US"/>
              <a:t> Unique identifier for each employee.</a:t>
            </a:r>
            <a:endParaRPr lang="en-US"/>
          </a:p>
          <a:p>
            <a:pPr>
              <a:buFont typeface="Wingdings" panose="05000000000000000000" charset="0"/>
              <a:buChar char="ü"/>
            </a:pPr>
            <a:r>
              <a:rPr lang="en-IN" altLang="en-US"/>
              <a:t> </a:t>
            </a:r>
            <a:r>
              <a:rPr lang="en-US" b="1" u="sng"/>
              <a:t>Department:</a:t>
            </a:r>
            <a:r>
              <a:rPr lang="en-US"/>
              <a:t> The department in which the employee worked.</a:t>
            </a:r>
            <a:endParaRPr lang="en-US"/>
          </a:p>
          <a:p>
            <a:pPr>
              <a:buFont typeface="Wingdings" panose="05000000000000000000" charset="0"/>
              <a:buChar char="ü"/>
            </a:pPr>
            <a:r>
              <a:rPr lang="en-IN" altLang="en-US"/>
              <a:t> </a:t>
            </a:r>
            <a:r>
              <a:rPr lang="en-US" b="1" u="sng"/>
              <a:t>Tenure:</a:t>
            </a:r>
            <a:r>
              <a:rPr lang="en-US"/>
              <a:t> The duration the employee stayed with the company.</a:t>
            </a:r>
            <a:endParaRPr lang="en-US"/>
          </a:p>
          <a:p>
            <a:pPr>
              <a:buFont typeface="Wingdings" panose="05000000000000000000" charset="0"/>
              <a:buChar char="ü"/>
            </a:pPr>
            <a:r>
              <a:rPr lang="en-IN" altLang="en-US"/>
              <a:t> </a:t>
            </a:r>
            <a:r>
              <a:rPr lang="en-US" b="1" u="sng"/>
              <a:t>Age:</a:t>
            </a:r>
            <a:r>
              <a:rPr lang="en-US"/>
              <a:t> Age of the employee at the time of departure.</a:t>
            </a:r>
            <a:endParaRPr lang="en-US"/>
          </a:p>
          <a:p>
            <a:pPr>
              <a:buFont typeface="Wingdings" panose="05000000000000000000" charset="0"/>
              <a:buChar char="ü"/>
            </a:pPr>
            <a:r>
              <a:rPr lang="en-IN" altLang="en-US" b="1" u="sng"/>
              <a:t> </a:t>
            </a:r>
            <a:r>
              <a:rPr lang="en-US" b="1" u="sng"/>
              <a:t>Gender:</a:t>
            </a:r>
            <a:r>
              <a:rPr lang="en-US"/>
              <a:t> Gender of the employee.</a:t>
            </a:r>
            <a:endParaRPr lang="en-US"/>
          </a:p>
          <a:p>
            <a:pPr>
              <a:buFont typeface="Wingdings" panose="05000000000000000000" charset="0"/>
              <a:buChar char="ü"/>
            </a:pPr>
            <a:r>
              <a:rPr lang="en-IN" altLang="en-US"/>
              <a:t> </a:t>
            </a:r>
            <a:r>
              <a:rPr lang="en-US" b="1" u="sng"/>
              <a:t>Reason for Leaving:</a:t>
            </a:r>
            <a:r>
              <a:rPr lang="en-US"/>
              <a:t> Categorical variable detailing why the employee left (e.g., resignation, termination, retirement).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IN" altLang="en-US" b="1">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THE ‘WOW’ IN OUR SOLUTION</a:t>
            </a:r>
            <a:endParaRPr lang="en-US"/>
          </a:p>
        </p:txBody>
      </p:sp>
      <p:sp>
        <p:nvSpPr>
          <p:cNvPr id="3" name="Content Placeholder 2"/>
          <p:cNvSpPr>
            <a:spLocks noGrp="1"/>
          </p:cNvSpPr>
          <p:nvPr>
            <p:ph idx="1"/>
          </p:nvPr>
        </p:nvSpPr>
        <p:spPr/>
        <p:txBody>
          <a:bodyPr/>
          <a:p>
            <a:pPr>
              <a:buFont typeface="Wingdings" panose="05000000000000000000" charset="0"/>
              <a:buChar char="ü"/>
            </a:pPr>
            <a:r>
              <a:rPr lang="en-US"/>
              <a:t>The "wow" factor in our solution is the use of pivot tables to dynamically and interactively analyze turnover data. Pivot tables offer a powerful yet user-friendly approach to uncovering insights, allowing for rapid adjustments in analysis criteria. This method provides a clear visual representation of turnover trends and factors, making it easier for non-technical stakeholders to understand the results and take action. Additionally, the solution can be easily updated with new data, making it a scalable tool for ongoing turnover analysis.</a:t>
            </a:r>
            <a:endParaRPr lang="en-US"/>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3829</Words>
  <Application>WPS Presentation</Application>
  <PresentationFormat>Widescreen</PresentationFormat>
  <Paragraphs>67</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Arial Unicode MS</vt:lpstr>
      <vt:lpstr>Calibri Light</vt:lpstr>
      <vt:lpstr>Calibri</vt:lpstr>
      <vt:lpstr>Microsoft YaHei</vt:lpstr>
      <vt:lpstr>Wingdings</vt:lpstr>
      <vt:lpstr>Bahnschrift SemiBold</vt:lpstr>
      <vt:lpstr>Arial Black</vt:lpstr>
      <vt:lpstr>Communications and Dialogues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PIVOT TABLES FOR EMPLOYEE TURNOVER ANALYSIS</dc:title>
  <dc:creator>ELCOT</dc:creator>
  <cp:lastModifiedBy>ELCOT</cp:lastModifiedBy>
  <cp:revision>1</cp:revision>
  <dcterms:created xsi:type="dcterms:W3CDTF">2024-09-01T18:18:16Z</dcterms:created>
  <dcterms:modified xsi:type="dcterms:W3CDTF">2024-09-01T18:18:17Z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3D7CFE3879C34E56A90730EDE2BACDEF_11</vt:lpwstr>
  </property>
  <property fmtid="{D5CDD505-2E9C-101B-9397-08002B2CF9AE}" pid="3" name="KSOProductBuildVer">
    <vt:lpwstr>1033-12.2.0.17562</vt:lpwstr>
  </property>
</Properties>
</file>