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9"/>
  </p:handoutMasterIdLst>
  <p:sldIdLst>
    <p:sldId id="256" r:id="rId2"/>
    <p:sldId id="257" r:id="rId3"/>
    <p:sldId id="271" r:id="rId4"/>
    <p:sldId id="321" r:id="rId5"/>
    <p:sldId id="345" r:id="rId6"/>
    <p:sldId id="346" r:id="rId7"/>
    <p:sldId id="347" r:id="rId8"/>
    <p:sldId id="349" r:id="rId9"/>
    <p:sldId id="348" r:id="rId10"/>
    <p:sldId id="350" r:id="rId11"/>
    <p:sldId id="351" r:id="rId12"/>
    <p:sldId id="352" r:id="rId13"/>
    <p:sldId id="354" r:id="rId14"/>
    <p:sldId id="355" r:id="rId15"/>
    <p:sldId id="356" r:id="rId16"/>
    <p:sldId id="357" r:id="rId17"/>
    <p:sldId id="361" r:id="rId18"/>
    <p:sldId id="362" r:id="rId19"/>
    <p:sldId id="363" r:id="rId20"/>
    <p:sldId id="368" r:id="rId21"/>
    <p:sldId id="364" r:id="rId22"/>
    <p:sldId id="365" r:id="rId23"/>
    <p:sldId id="366" r:id="rId24"/>
    <p:sldId id="367" r:id="rId25"/>
    <p:sldId id="353" r:id="rId26"/>
    <p:sldId id="268" r:id="rId27"/>
    <p:sldId id="328" r:id="rId28"/>
    <p:sldId id="329" r:id="rId29"/>
    <p:sldId id="331" r:id="rId30"/>
    <p:sldId id="369" r:id="rId31"/>
    <p:sldId id="259" r:id="rId32"/>
    <p:sldId id="260" r:id="rId33"/>
    <p:sldId id="266" r:id="rId34"/>
    <p:sldId id="290" r:id="rId35"/>
    <p:sldId id="322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1623-5A99-4D69-9FE2-DB4CB584BA9A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E2235-BBE8-4EDB-A50D-47CCDF239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s.binghamton.edu/~iwobi/CS240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s.binghamton.edu/~iwobi/CS240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4038" y="463658"/>
            <a:ext cx="8689976" cy="2509213"/>
          </a:xfrm>
        </p:spPr>
        <p:txBody>
          <a:bodyPr>
            <a:normAutofit/>
          </a:bodyPr>
          <a:lstStyle/>
          <a:p>
            <a:r>
              <a:rPr lang="en-US" sz="9600" dirty="0"/>
              <a:t>CS240C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386" y="3153176"/>
            <a:ext cx="8689976" cy="1709670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/>
              <a:t>Spring 2018</a:t>
            </a:r>
          </a:p>
          <a:p>
            <a:endParaRPr lang="en-US" sz="3200" dirty="0"/>
          </a:p>
          <a:p>
            <a:r>
              <a:rPr lang="en-US" sz="4400" dirty="0">
                <a:hlinkClick r:id="rId2"/>
              </a:rPr>
              <a:t>http://cs.binghamton.edu/~iwobi/CS240C</a:t>
            </a:r>
            <a:endParaRPr lang="en-US" sz="44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28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05E9-D2C2-443C-A64C-1BE4A446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elements stored in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4407-6877-487C-A249-3029DCC3DA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9683" y="2399289"/>
            <a:ext cx="10363826" cy="3424107"/>
          </a:xfrm>
        </p:spPr>
        <p:txBody>
          <a:bodyPr/>
          <a:lstStyle/>
          <a:p>
            <a:r>
              <a:rPr lang="en-US" dirty="0"/>
              <a:t>Contiguous storage  (array)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Non-continuous storage (linked)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211929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05E9-D2C2-443C-A64C-1BE4A446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elements stored in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4407-6877-487C-A249-3029DCC3DA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6122" y="2502320"/>
            <a:ext cx="10363826" cy="3424107"/>
          </a:xfrm>
        </p:spPr>
        <p:txBody>
          <a:bodyPr/>
          <a:lstStyle/>
          <a:p>
            <a:r>
              <a:rPr lang="en-US" dirty="0"/>
              <a:t>Contiguous storage  (array)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Non-continuous storage (linked)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combination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5D981-21FD-49A1-97D8-F832CC3C318F}"/>
              </a:ext>
            </a:extLst>
          </p:cNvPr>
          <p:cNvSpPr/>
          <p:nvPr/>
        </p:nvSpPr>
        <p:spPr>
          <a:xfrm>
            <a:off x="2311756" y="3110247"/>
            <a:ext cx="392806" cy="354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42ECF-D9EE-40EB-9CB4-4DE01D7A67F3}"/>
              </a:ext>
            </a:extLst>
          </p:cNvPr>
          <p:cNvSpPr/>
          <p:nvPr/>
        </p:nvSpPr>
        <p:spPr>
          <a:xfrm>
            <a:off x="2704566" y="3110248"/>
            <a:ext cx="392806" cy="354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9D684-A35E-4E35-8BF5-63C00D50CF7C}"/>
              </a:ext>
            </a:extLst>
          </p:cNvPr>
          <p:cNvSpPr/>
          <p:nvPr/>
        </p:nvSpPr>
        <p:spPr>
          <a:xfrm>
            <a:off x="3097372" y="3110248"/>
            <a:ext cx="392806" cy="354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667C0-5909-4378-8086-EB56D29CCA63}"/>
              </a:ext>
            </a:extLst>
          </p:cNvPr>
          <p:cNvSpPr/>
          <p:nvPr/>
        </p:nvSpPr>
        <p:spPr>
          <a:xfrm>
            <a:off x="3490178" y="3110247"/>
            <a:ext cx="392806" cy="354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09F40-5463-489E-831C-F511FAAEFA8C}"/>
              </a:ext>
            </a:extLst>
          </p:cNvPr>
          <p:cNvSpPr/>
          <p:nvPr/>
        </p:nvSpPr>
        <p:spPr>
          <a:xfrm>
            <a:off x="3882984" y="3110247"/>
            <a:ext cx="392806" cy="354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CFB23-BCCA-46AC-ACCC-01B8718F4609}"/>
              </a:ext>
            </a:extLst>
          </p:cNvPr>
          <p:cNvSpPr/>
          <p:nvPr/>
        </p:nvSpPr>
        <p:spPr>
          <a:xfrm>
            <a:off x="2073501" y="4289736"/>
            <a:ext cx="392806" cy="354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F511E8-7E1F-4CD9-8BFD-E8ADB13C65FB}"/>
              </a:ext>
            </a:extLst>
          </p:cNvPr>
          <p:cNvSpPr/>
          <p:nvPr/>
        </p:nvSpPr>
        <p:spPr>
          <a:xfrm>
            <a:off x="2900969" y="4289735"/>
            <a:ext cx="392806" cy="354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3FFF6-AD9F-4327-B549-A579FC8E2CFD}"/>
              </a:ext>
            </a:extLst>
          </p:cNvPr>
          <p:cNvSpPr/>
          <p:nvPr/>
        </p:nvSpPr>
        <p:spPr>
          <a:xfrm>
            <a:off x="3716636" y="4289735"/>
            <a:ext cx="392806" cy="354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DBD3C-1727-4D8A-8C29-E43BA8E1DC67}"/>
              </a:ext>
            </a:extLst>
          </p:cNvPr>
          <p:cNvSpPr/>
          <p:nvPr/>
        </p:nvSpPr>
        <p:spPr>
          <a:xfrm>
            <a:off x="4564491" y="4289734"/>
            <a:ext cx="392806" cy="3541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5B9FEE-5E61-4A64-BD1F-8A0507A56A38}"/>
              </a:ext>
            </a:extLst>
          </p:cNvPr>
          <p:cNvCxnSpPr/>
          <p:nvPr/>
        </p:nvCxnSpPr>
        <p:spPr>
          <a:xfrm>
            <a:off x="2466307" y="4475408"/>
            <a:ext cx="43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E998C9-1F18-4095-81A4-8F88291F8A9D}"/>
              </a:ext>
            </a:extLst>
          </p:cNvPr>
          <p:cNvCxnSpPr/>
          <p:nvPr/>
        </p:nvCxnSpPr>
        <p:spPr>
          <a:xfrm>
            <a:off x="3272847" y="4475408"/>
            <a:ext cx="43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9056C6-8AFA-4FFC-AF57-70590CB871E8}"/>
              </a:ext>
            </a:extLst>
          </p:cNvPr>
          <p:cNvCxnSpPr/>
          <p:nvPr/>
        </p:nvCxnSpPr>
        <p:spPr>
          <a:xfrm>
            <a:off x="4109442" y="4475408"/>
            <a:ext cx="43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9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F5106-FDA1-48A9-9D84-7A9C266F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8" y="2730653"/>
            <a:ext cx="10364451" cy="1596177"/>
          </a:xfrm>
        </p:spPr>
        <p:txBody>
          <a:bodyPr/>
          <a:lstStyle/>
          <a:p>
            <a:r>
              <a:rPr lang="en-US" dirty="0"/>
              <a:t>How do we measure the efficiency of container operations?</a:t>
            </a:r>
          </a:p>
        </p:txBody>
      </p:sp>
    </p:spTree>
    <p:extLst>
      <p:ext uri="{BB962C8B-B14F-4D97-AF65-F5344CB8AC3E}">
        <p14:creationId xmlns:p14="http://schemas.microsoft.com/office/powerpoint/2010/main" val="179429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100" y="2472030"/>
            <a:ext cx="9416474" cy="1596177"/>
          </a:xfrm>
        </p:spPr>
        <p:txBody>
          <a:bodyPr>
            <a:noAutofit/>
          </a:bodyPr>
          <a:lstStyle/>
          <a:p>
            <a:r>
              <a:rPr lang="en-US" sz="6000" dirty="0"/>
              <a:t>What are the building blocks of a program?</a:t>
            </a:r>
          </a:p>
        </p:txBody>
      </p:sp>
    </p:spTree>
    <p:extLst>
      <p:ext uri="{BB962C8B-B14F-4D97-AF65-F5344CB8AC3E}">
        <p14:creationId xmlns:p14="http://schemas.microsoft.com/office/powerpoint/2010/main" val="198807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Functions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2672" y="2638941"/>
            <a:ext cx="10363826" cy="3424107"/>
          </a:xfrm>
        </p:spPr>
        <p:txBody>
          <a:bodyPr>
            <a:normAutofit/>
          </a:bodyPr>
          <a:lstStyle/>
          <a:p>
            <a:r>
              <a:rPr lang="en-US" sz="3200" dirty="0"/>
              <a:t>C program made up of functions</a:t>
            </a:r>
          </a:p>
          <a:p>
            <a:r>
              <a:rPr lang="en-US" sz="3200" dirty="0"/>
              <a:t>Java program made up of classes</a:t>
            </a:r>
          </a:p>
          <a:p>
            <a:r>
              <a:rPr lang="en-US" sz="3200" dirty="0"/>
              <a:t>C++ program made up of functions and classes</a:t>
            </a:r>
          </a:p>
        </p:txBody>
      </p:sp>
    </p:spTree>
    <p:extLst>
      <p:ext uri="{BB962C8B-B14F-4D97-AF65-F5344CB8AC3E}">
        <p14:creationId xmlns:p14="http://schemas.microsoft.com/office/powerpoint/2010/main" val="1712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1075" y="942367"/>
            <a:ext cx="9849475" cy="4486883"/>
          </a:xfrm>
        </p:spPr>
        <p:txBody>
          <a:bodyPr>
            <a:normAutofit/>
          </a:bodyPr>
          <a:lstStyle/>
          <a:p>
            <a:r>
              <a:rPr lang="en-US" sz="6000" dirty="0"/>
              <a:t>Where do functions and classes come from?</a:t>
            </a:r>
          </a:p>
        </p:txBody>
      </p:sp>
    </p:spTree>
    <p:extLst>
      <p:ext uri="{BB962C8B-B14F-4D97-AF65-F5344CB8AC3E}">
        <p14:creationId xmlns:p14="http://schemas.microsoft.com/office/powerpoint/2010/main" val="87426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25" y="662967"/>
            <a:ext cx="9487525" cy="1596177"/>
          </a:xfrm>
        </p:spPr>
        <p:txBody>
          <a:bodyPr>
            <a:normAutofit/>
          </a:bodyPr>
          <a:lstStyle/>
          <a:p>
            <a:r>
              <a:rPr lang="en-US" sz="4800" dirty="0"/>
              <a:t>functions and classes can come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6375" y="2541632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dirty="0"/>
              <a:t>Part of the language  (built in)</a:t>
            </a:r>
          </a:p>
          <a:p>
            <a:r>
              <a:rPr lang="en-US" sz="2800" dirty="0"/>
              <a:t>A library </a:t>
            </a:r>
          </a:p>
          <a:p>
            <a:pPr lvl="1"/>
            <a:r>
              <a:rPr lang="en-US" sz="2800" dirty="0"/>
              <a:t>C++ standard library</a:t>
            </a:r>
          </a:p>
          <a:p>
            <a:pPr lvl="1"/>
            <a:r>
              <a:rPr lang="en-US" sz="2800" dirty="0"/>
              <a:t>Other libraries</a:t>
            </a:r>
          </a:p>
          <a:p>
            <a:r>
              <a:rPr lang="en-US" sz="2800" dirty="0"/>
              <a:t>Programmer defined</a:t>
            </a:r>
          </a:p>
        </p:txBody>
      </p:sp>
    </p:spTree>
    <p:extLst>
      <p:ext uri="{BB962C8B-B14F-4D97-AF65-F5344CB8AC3E}">
        <p14:creationId xmlns:p14="http://schemas.microsoft.com/office/powerpoint/2010/main" val="32656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function is a black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20866" y="2342379"/>
            <a:ext cx="10363826" cy="3424107"/>
          </a:xfrm>
        </p:spPr>
        <p:txBody>
          <a:bodyPr/>
          <a:lstStyle/>
          <a:p>
            <a:r>
              <a:rPr lang="en-US" dirty="0"/>
              <a:t>                                                     caller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764690" y="3599934"/>
            <a:ext cx="3739979" cy="14828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behavior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412259" y="2784389"/>
            <a:ext cx="24714" cy="815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687330" y="2825579"/>
            <a:ext cx="428367" cy="733166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766486" y="2784389"/>
            <a:ext cx="436293" cy="8155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57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499" y="2612073"/>
            <a:ext cx="7241685" cy="159617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How does a function communicate with its caller?</a:t>
            </a:r>
          </a:p>
        </p:txBody>
      </p:sp>
    </p:spTree>
    <p:extLst>
      <p:ext uri="{BB962C8B-B14F-4D97-AF65-F5344CB8AC3E}">
        <p14:creationId xmlns:p14="http://schemas.microsoft.com/office/powerpoint/2010/main" val="240134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89143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C++ parameter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30862" y="1874027"/>
            <a:ext cx="10363826" cy="40118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value (</a:t>
            </a:r>
            <a:r>
              <a:rPr lang="en-US" i="1" dirty="0"/>
              <a:t>type </a:t>
            </a:r>
            <a:r>
              <a:rPr lang="en-US" i="1" dirty="0" err="1"/>
              <a:t>param</a:t>
            </a:r>
            <a:r>
              <a:rPr lang="en-US" i="1" dirty="0"/>
              <a:t>-name</a:t>
            </a:r>
            <a:r>
              <a:rPr lang="en-US" dirty="0"/>
              <a:t>)</a:t>
            </a:r>
          </a:p>
          <a:p>
            <a:pPr lvl="1"/>
            <a:r>
              <a:rPr lang="en-US" sz="1900" dirty="0"/>
              <a:t>Parameter is a copy of the argument</a:t>
            </a:r>
          </a:p>
          <a:p>
            <a:pPr lvl="1"/>
            <a:r>
              <a:rPr lang="en-US" sz="1900" dirty="0"/>
              <a:t>Argument cannot be changed</a:t>
            </a:r>
          </a:p>
          <a:p>
            <a:r>
              <a:rPr lang="en-US" dirty="0"/>
              <a:t>By reference (</a:t>
            </a:r>
            <a:r>
              <a:rPr lang="en-US" i="1" dirty="0"/>
              <a:t>type &amp; </a:t>
            </a:r>
            <a:r>
              <a:rPr lang="en-US" i="1" dirty="0" err="1"/>
              <a:t>param</a:t>
            </a:r>
            <a:r>
              <a:rPr lang="en-US" i="1" dirty="0"/>
              <a:t>-name</a:t>
            </a:r>
            <a:r>
              <a:rPr lang="en-US" dirty="0"/>
              <a:t>)</a:t>
            </a:r>
          </a:p>
          <a:p>
            <a:pPr lvl="1"/>
            <a:r>
              <a:rPr lang="en-US" sz="1900" dirty="0"/>
              <a:t>Parameter is a reference to the argument</a:t>
            </a:r>
          </a:p>
          <a:p>
            <a:pPr lvl="1"/>
            <a:r>
              <a:rPr lang="en-US" sz="1900" dirty="0"/>
              <a:t>Changing parameter changes the argument</a:t>
            </a:r>
          </a:p>
          <a:p>
            <a:r>
              <a:rPr lang="en-US" dirty="0"/>
              <a:t>By </a:t>
            </a:r>
            <a:r>
              <a:rPr lang="en-US" dirty="0" err="1"/>
              <a:t>const</a:t>
            </a:r>
            <a:r>
              <a:rPr lang="en-US" dirty="0"/>
              <a:t> reference (</a:t>
            </a:r>
            <a:r>
              <a:rPr lang="en-US" i="1" dirty="0" err="1"/>
              <a:t>const</a:t>
            </a:r>
            <a:r>
              <a:rPr lang="en-US" i="1" dirty="0"/>
              <a:t> type &amp; </a:t>
            </a:r>
            <a:r>
              <a:rPr lang="en-US" i="1" dirty="0" err="1"/>
              <a:t>param</a:t>
            </a:r>
            <a:r>
              <a:rPr lang="en-US" i="1" dirty="0"/>
              <a:t>-name</a:t>
            </a:r>
            <a:r>
              <a:rPr lang="en-US" dirty="0"/>
              <a:t>)</a:t>
            </a:r>
          </a:p>
          <a:p>
            <a:pPr lvl="1"/>
            <a:r>
              <a:rPr lang="en-US" sz="1900" dirty="0"/>
              <a:t>Parameter is a reference to the argument</a:t>
            </a:r>
          </a:p>
          <a:p>
            <a:pPr lvl="1"/>
            <a:r>
              <a:rPr lang="en-US" sz="1900" dirty="0"/>
              <a:t>Compiler will not  allow change to a parameter</a:t>
            </a:r>
          </a:p>
          <a:p>
            <a:pPr lvl="1"/>
            <a:r>
              <a:rPr lang="en-US" sz="1900" dirty="0"/>
              <a:t>Used to prevent copy of argument being made</a:t>
            </a:r>
          </a:p>
          <a:p>
            <a:r>
              <a:rPr lang="en-US" sz="2100" dirty="0"/>
              <a:t>Return can be by value or by reference</a:t>
            </a:r>
          </a:p>
          <a:p>
            <a:endParaRPr lang="en-US" sz="21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2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week 1 -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6402" y="2071671"/>
            <a:ext cx="10363826" cy="3424107"/>
          </a:xfrm>
        </p:spPr>
        <p:txBody>
          <a:bodyPr>
            <a:noAutofit/>
          </a:bodyPr>
          <a:lstStyle/>
          <a:p>
            <a:r>
              <a:rPr lang="en-US" sz="3200" dirty="0"/>
              <a:t>Goals</a:t>
            </a:r>
          </a:p>
          <a:p>
            <a:pPr lvl="1"/>
            <a:r>
              <a:rPr lang="en-US" sz="2800" dirty="0"/>
              <a:t>Understand course organization,  requirements and expectations</a:t>
            </a:r>
          </a:p>
          <a:p>
            <a:pPr lvl="1"/>
            <a:r>
              <a:rPr lang="en-US" sz="2800" dirty="0"/>
              <a:t>Overview of course</a:t>
            </a:r>
          </a:p>
          <a:p>
            <a:pPr lvl="1"/>
            <a:r>
              <a:rPr lang="en-US" sz="2800" dirty="0"/>
              <a:t>Introduction to </a:t>
            </a:r>
            <a:r>
              <a:rPr lang="en-US" sz="2800" dirty="0" err="1"/>
              <a:t>c++</a:t>
            </a:r>
            <a:endParaRPr lang="en-US" sz="2600" dirty="0"/>
          </a:p>
          <a:p>
            <a:pPr lvl="2"/>
            <a:r>
              <a:rPr lang="en-US" sz="2600" dirty="0"/>
              <a:t>Functions</a:t>
            </a:r>
          </a:p>
          <a:p>
            <a:pPr lvl="2"/>
            <a:r>
              <a:rPr lang="en-US" sz="2600" dirty="0"/>
              <a:t>Streams</a:t>
            </a:r>
          </a:p>
          <a:p>
            <a:pPr marL="914400" lvl="2" indent="0">
              <a:buNone/>
            </a:pPr>
            <a:endParaRPr lang="en-US" sz="2600" dirty="0"/>
          </a:p>
          <a:p>
            <a:pPr lvl="2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7716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0D32E4-B93C-4B4E-AC33-15FD593F0430}"/>
              </a:ext>
            </a:extLst>
          </p:cNvPr>
          <p:cNvSpPr/>
          <p:nvPr/>
        </p:nvSpPr>
        <p:spPr>
          <a:xfrm>
            <a:off x="3771208" y="1213656"/>
            <a:ext cx="2155766" cy="1596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AA67FA-7FB9-4C46-8C10-81A5F12F725A}"/>
              </a:ext>
            </a:extLst>
          </p:cNvPr>
          <p:cNvSpPr/>
          <p:nvPr/>
        </p:nvSpPr>
        <p:spPr>
          <a:xfrm>
            <a:off x="4236720" y="3948545"/>
            <a:ext cx="2241665" cy="1554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61B11-AC40-4F3D-8431-DFFBB6D4641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849091" y="2809701"/>
            <a:ext cx="296487" cy="109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970DE5-4731-4F4C-B7F0-E33299E48AD6}"/>
              </a:ext>
            </a:extLst>
          </p:cNvPr>
          <p:cNvSpPr txBox="1"/>
          <p:nvPr/>
        </p:nvSpPr>
        <p:spPr>
          <a:xfrm>
            <a:off x="4059567" y="82018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0BE4C-326B-4451-9D57-15302E74E60D}"/>
              </a:ext>
            </a:extLst>
          </p:cNvPr>
          <p:cNvSpPr txBox="1"/>
          <p:nvPr/>
        </p:nvSpPr>
        <p:spPr>
          <a:xfrm>
            <a:off x="4142509" y="3579213"/>
            <a:ext cx="2973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called    </a:t>
            </a:r>
            <a:r>
              <a:rPr lang="en-US" dirty="0"/>
              <a:t>(P1, P2)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768CB-F745-4C32-8CBC-5D86DE929D2B}"/>
              </a:ext>
            </a:extLst>
          </p:cNvPr>
          <p:cNvSpPr txBox="1"/>
          <p:nvPr/>
        </p:nvSpPr>
        <p:spPr>
          <a:xfrm>
            <a:off x="4142509" y="2203411"/>
            <a:ext cx="217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called (A1, A2)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C523F-D002-4458-BC77-CD8486D36897}"/>
              </a:ext>
            </a:extLst>
          </p:cNvPr>
          <p:cNvSpPr txBox="1"/>
          <p:nvPr/>
        </p:nvSpPr>
        <p:spPr>
          <a:xfrm>
            <a:off x="4103351" y="1358361"/>
            <a:ext cx="421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A1</a:t>
            </a:r>
          </a:p>
          <a:p>
            <a:endParaRPr lang="en-US" sz="1600" dirty="0"/>
          </a:p>
          <a:p>
            <a:r>
              <a:rPr lang="en-US" sz="1600" dirty="0"/>
              <a:t>A2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91752-1759-414C-8888-73BC0859E0D5}"/>
              </a:ext>
            </a:extLst>
          </p:cNvPr>
          <p:cNvSpPr/>
          <p:nvPr/>
        </p:nvSpPr>
        <p:spPr>
          <a:xfrm>
            <a:off x="4627418" y="1383761"/>
            <a:ext cx="221673" cy="273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C1D37-7B1C-42EC-B414-AB086B4DEE18}"/>
              </a:ext>
            </a:extLst>
          </p:cNvPr>
          <p:cNvSpPr/>
          <p:nvPr/>
        </p:nvSpPr>
        <p:spPr>
          <a:xfrm>
            <a:off x="4610138" y="1843824"/>
            <a:ext cx="221673" cy="273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A3004-1AEA-4257-A369-CA24D7D8DAAD}"/>
              </a:ext>
            </a:extLst>
          </p:cNvPr>
          <p:cNvSpPr txBox="1"/>
          <p:nvPr/>
        </p:nvSpPr>
        <p:spPr>
          <a:xfrm>
            <a:off x="4699000" y="4216400"/>
            <a:ext cx="401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</a:p>
          <a:p>
            <a:endParaRPr lang="en-US" sz="1600" dirty="0"/>
          </a:p>
          <a:p>
            <a:r>
              <a:rPr lang="en-US" sz="1600" dirty="0"/>
              <a:t>P2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EDC7F-08F1-4714-906C-7D5CC7DBFB48}"/>
              </a:ext>
            </a:extLst>
          </p:cNvPr>
          <p:cNvSpPr/>
          <p:nvPr/>
        </p:nvSpPr>
        <p:spPr>
          <a:xfrm>
            <a:off x="5169801" y="4216400"/>
            <a:ext cx="221673" cy="273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F37240-A388-4418-B816-B45057F653A6}"/>
              </a:ext>
            </a:extLst>
          </p:cNvPr>
          <p:cNvSpPr/>
          <p:nvPr/>
        </p:nvSpPr>
        <p:spPr>
          <a:xfrm>
            <a:off x="5190122" y="4744720"/>
            <a:ext cx="177688" cy="217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CD1CF6-3EB2-45AB-8E20-194AEFE7F7E4}"/>
              </a:ext>
            </a:extLst>
          </p:cNvPr>
          <p:cNvSpPr txBox="1"/>
          <p:nvPr/>
        </p:nvSpPr>
        <p:spPr>
          <a:xfrm>
            <a:off x="4554562" y="133134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6DC72-775D-459D-B08F-570D217EA578}"/>
              </a:ext>
            </a:extLst>
          </p:cNvPr>
          <p:cNvSpPr txBox="1"/>
          <p:nvPr/>
        </p:nvSpPr>
        <p:spPr>
          <a:xfrm>
            <a:off x="4539322" y="1795597"/>
            <a:ext cx="42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F2EE2B-1593-4192-A7BB-172DC8C3D803}"/>
              </a:ext>
            </a:extLst>
          </p:cNvPr>
          <p:cNvSpPr txBox="1"/>
          <p:nvPr/>
        </p:nvSpPr>
        <p:spPr>
          <a:xfrm>
            <a:off x="5087597" y="413839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65F090-BDAD-4CD2-B56E-B78BFF703D50}"/>
              </a:ext>
            </a:extLst>
          </p:cNvPr>
          <p:cNvCxnSpPr>
            <a:cxnSpLocks/>
          </p:cNvCxnSpPr>
          <p:nvPr/>
        </p:nvCxnSpPr>
        <p:spPr>
          <a:xfrm flipV="1">
            <a:off x="3134360" y="2051366"/>
            <a:ext cx="1509731" cy="130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BF0C86-AF1F-413A-80D1-3E61B58871F9}"/>
              </a:ext>
            </a:extLst>
          </p:cNvPr>
          <p:cNvCxnSpPr>
            <a:cxnSpLocks/>
          </p:cNvCxnSpPr>
          <p:nvPr/>
        </p:nvCxnSpPr>
        <p:spPr>
          <a:xfrm flipH="1" flipV="1">
            <a:off x="3114039" y="3351599"/>
            <a:ext cx="2055762" cy="1450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9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C++ program organization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92628" y="2144451"/>
            <a:ext cx="6293350" cy="38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874" y="2277556"/>
            <a:ext cx="93691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return-type</a:t>
            </a:r>
            <a:r>
              <a:rPr lang="en-US" sz="4000" dirty="0"/>
              <a:t> </a:t>
            </a:r>
            <a:r>
              <a:rPr lang="en-US" sz="4000" i="1" dirty="0"/>
              <a:t>function-name</a:t>
            </a:r>
            <a:r>
              <a:rPr lang="en-US" sz="4000" dirty="0"/>
              <a:t>(</a:t>
            </a:r>
            <a:r>
              <a:rPr lang="en-US" sz="4000" i="1" dirty="0"/>
              <a:t>parameter-list</a:t>
            </a:r>
            <a:r>
              <a:rPr lang="en-US" sz="4000" dirty="0"/>
              <a:t>);</a:t>
            </a:r>
          </a:p>
          <a:p>
            <a:r>
              <a:rPr lang="en-US" sz="4000" dirty="0"/>
              <a:t>// input:  </a:t>
            </a:r>
            <a:r>
              <a:rPr lang="en-US" sz="4000" i="1" dirty="0"/>
              <a:t>describe input parameters</a:t>
            </a:r>
            <a:endParaRPr lang="en-US" sz="4000" dirty="0"/>
          </a:p>
          <a:p>
            <a:r>
              <a:rPr lang="en-US" sz="4000" dirty="0"/>
              <a:t>// output: </a:t>
            </a:r>
            <a:r>
              <a:rPr lang="en-US" sz="4000" i="1" dirty="0"/>
              <a:t>describe value(s) returned</a:t>
            </a:r>
            <a:endParaRPr lang="en-US" sz="4000" dirty="0"/>
          </a:p>
          <a:p>
            <a:r>
              <a:rPr lang="en-US" sz="4000" dirty="0"/>
              <a:t>// side effects: </a:t>
            </a:r>
            <a:r>
              <a:rPr lang="en-US" sz="4000" i="1" dirty="0"/>
              <a:t>describe external I/O (if any)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Function prototypes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FA7F8-F06E-4169-8E19-4B715F697220}"/>
              </a:ext>
            </a:extLst>
          </p:cNvPr>
          <p:cNvSpPr txBox="1"/>
          <p:nvPr/>
        </p:nvSpPr>
        <p:spPr>
          <a:xfrm>
            <a:off x="618186" y="5473520"/>
            <a:ext cx="653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Prototype describes what, not how</a:t>
            </a:r>
          </a:p>
        </p:txBody>
      </p:sp>
    </p:spTree>
    <p:extLst>
      <p:ext uri="{BB962C8B-B14F-4D97-AF65-F5344CB8AC3E}">
        <p14:creationId xmlns:p14="http://schemas.microsoft.com/office/powerpoint/2010/main" val="96470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05" y="2348463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What are side effects?</a:t>
            </a:r>
          </a:p>
        </p:txBody>
      </p:sp>
    </p:spTree>
    <p:extLst>
      <p:ext uri="{BB962C8B-B14F-4D97-AF65-F5344CB8AC3E}">
        <p14:creationId xmlns:p14="http://schemas.microsoft.com/office/powerpoint/2010/main" val="404704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25" y="103594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8574" y="1524001"/>
            <a:ext cx="10363826" cy="4193058"/>
          </a:xfrm>
        </p:spPr>
        <p:txBody>
          <a:bodyPr>
            <a:noAutofit/>
          </a:bodyPr>
          <a:lstStyle/>
          <a:p>
            <a:r>
              <a:rPr lang="en-US" sz="2400" dirty="0"/>
              <a:t>External input</a:t>
            </a:r>
          </a:p>
          <a:p>
            <a:pPr lvl="1"/>
            <a:r>
              <a:rPr lang="en-US" sz="2400" dirty="0"/>
              <a:t>Keyboard</a:t>
            </a:r>
          </a:p>
          <a:p>
            <a:pPr lvl="1"/>
            <a:r>
              <a:rPr lang="en-US" sz="2400" dirty="0"/>
              <a:t>File</a:t>
            </a:r>
          </a:p>
          <a:p>
            <a:r>
              <a:rPr lang="en-US" sz="2400" dirty="0"/>
              <a:t>External output</a:t>
            </a:r>
          </a:p>
          <a:p>
            <a:pPr lvl="1"/>
            <a:r>
              <a:rPr lang="en-US" sz="2400" dirty="0"/>
              <a:t>terminal</a:t>
            </a:r>
          </a:p>
          <a:p>
            <a:pPr lvl="1"/>
            <a:r>
              <a:rPr lang="en-US" sz="2400" dirty="0"/>
              <a:t>File</a:t>
            </a:r>
          </a:p>
          <a:p>
            <a:r>
              <a:rPr lang="en-US" sz="2400" dirty="0"/>
              <a:t>Global variables</a:t>
            </a:r>
          </a:p>
          <a:p>
            <a:pPr lvl="1"/>
            <a:r>
              <a:rPr lang="en-US" sz="2400" dirty="0"/>
              <a:t>Defined at file level (not inside a function or class)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Do not use</a:t>
            </a:r>
          </a:p>
        </p:txBody>
      </p:sp>
    </p:spTree>
    <p:extLst>
      <p:ext uri="{BB962C8B-B14F-4D97-AF65-F5344CB8AC3E}">
        <p14:creationId xmlns:p14="http://schemas.microsoft.com/office/powerpoint/2010/main" val="165788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18" y="63164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Assignment from </a:t>
            </a:r>
            <a:r>
              <a:rPr lang="en-US" sz="4800" dirty="0" err="1"/>
              <a:t>zybook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7611" y="2350166"/>
            <a:ext cx="9212816" cy="3715783"/>
          </a:xfrm>
        </p:spPr>
        <p:txBody>
          <a:bodyPr>
            <a:normAutofit/>
          </a:bodyPr>
          <a:lstStyle/>
          <a:p>
            <a:r>
              <a:rPr lang="en-US" sz="2800" dirty="0"/>
              <a:t>Before 11:30 on Tuesday (Jan. 23) </a:t>
            </a:r>
          </a:p>
          <a:p>
            <a:pPr lvl="1"/>
            <a:r>
              <a:rPr lang="en-US" sz="2600" dirty="0"/>
              <a:t>Complete exercises from: </a:t>
            </a:r>
          </a:p>
          <a:p>
            <a:pPr lvl="2"/>
            <a:r>
              <a:rPr lang="en-US" sz="2200" dirty="0"/>
              <a:t>Ch. 6</a:t>
            </a:r>
          </a:p>
          <a:p>
            <a:pPr lvl="2"/>
            <a:r>
              <a:rPr lang="en-US" sz="2200" dirty="0"/>
              <a:t>Ch. 7 (sections 3 to 8)</a:t>
            </a:r>
          </a:p>
          <a:p>
            <a:pPr lvl="1"/>
            <a:r>
              <a:rPr lang="en-US" sz="2400" dirty="0"/>
              <a:t>Do </a:t>
            </a:r>
            <a:r>
              <a:rPr lang="en-US" sz="2400" dirty="0" err="1"/>
              <a:t>zylabs</a:t>
            </a:r>
            <a:r>
              <a:rPr lang="en-US" sz="2400" dirty="0"/>
              <a:t> found in Ch</a:t>
            </a:r>
            <a:r>
              <a:rPr lang="en-US" sz="2400"/>
              <a:t>.29 </a:t>
            </a:r>
            <a:r>
              <a:rPr lang="en-US" sz="2400" dirty="0"/>
              <a:t>(sections 1 and 2)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520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808668" cy="1596177"/>
          </a:xfrm>
        </p:spPr>
        <p:txBody>
          <a:bodyPr>
            <a:normAutofit/>
          </a:bodyPr>
          <a:lstStyle/>
          <a:p>
            <a:r>
              <a:rPr lang="en-US" sz="5400" dirty="0"/>
              <a:t>Some differences (java and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0207" y="2262837"/>
            <a:ext cx="10652150" cy="3424107"/>
          </a:xfrm>
        </p:spPr>
        <p:txBody>
          <a:bodyPr>
            <a:noAutofit/>
          </a:bodyPr>
          <a:lstStyle/>
          <a:p>
            <a:r>
              <a:rPr lang="en-US" sz="2800" dirty="0"/>
              <a:t>No stand alone functions in java</a:t>
            </a:r>
          </a:p>
          <a:p>
            <a:r>
              <a:rPr lang="en-US" sz="2800" dirty="0"/>
              <a:t>Details for defining a class</a:t>
            </a:r>
          </a:p>
          <a:p>
            <a:r>
              <a:rPr lang="en-US" sz="2800" dirty="0"/>
              <a:t>Java has automatic Garbage collection</a:t>
            </a:r>
          </a:p>
          <a:p>
            <a:r>
              <a:rPr lang="en-US" sz="2800" dirty="0"/>
              <a:t>C++ objects are values, java objects are references</a:t>
            </a:r>
          </a:p>
          <a:p>
            <a:pPr lvl="1"/>
            <a:r>
              <a:rPr lang="en-US" sz="2400" dirty="0"/>
              <a:t>Direct vs indirect addressing</a:t>
            </a:r>
          </a:p>
          <a:p>
            <a:r>
              <a:rPr lang="en-US" sz="2600" dirty="0"/>
              <a:t>Java is interpreted;  C++ is compiled</a:t>
            </a:r>
          </a:p>
        </p:txBody>
      </p:sp>
    </p:spTree>
    <p:extLst>
      <p:ext uri="{BB962C8B-B14F-4D97-AF65-F5344CB8AC3E}">
        <p14:creationId xmlns:p14="http://schemas.microsoft.com/office/powerpoint/2010/main" val="40346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Value vs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2152" y="2308310"/>
            <a:ext cx="10363826" cy="3424107"/>
          </a:xfrm>
        </p:spPr>
        <p:txBody>
          <a:bodyPr/>
          <a:lstStyle/>
          <a:p>
            <a:r>
              <a:rPr lang="en-US" dirty="0"/>
              <a:t>If a variable/object is a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Name of the variable/object represents the memory location of the value</a:t>
            </a:r>
          </a:p>
          <a:p>
            <a:pPr lvl="1"/>
            <a:r>
              <a:rPr lang="en-US" dirty="0"/>
              <a:t>Direct addressing</a:t>
            </a:r>
          </a:p>
          <a:p>
            <a:r>
              <a:rPr lang="en-US" dirty="0"/>
              <a:t>If a variable/object is a </a:t>
            </a:r>
            <a:r>
              <a:rPr lang="en-US" b="1" dirty="0"/>
              <a:t>reference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of the variable/object represents the memory location which contains the memory location of the value</a:t>
            </a:r>
          </a:p>
          <a:p>
            <a:pPr lvl="1"/>
            <a:r>
              <a:rPr lang="en-US" dirty="0"/>
              <a:t>Indirect addressing</a:t>
            </a:r>
          </a:p>
        </p:txBody>
      </p:sp>
    </p:spTree>
    <p:extLst>
      <p:ext uri="{BB962C8B-B14F-4D97-AF65-F5344CB8AC3E}">
        <p14:creationId xmlns:p14="http://schemas.microsoft.com/office/powerpoint/2010/main" val="4286368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1439" y="674240"/>
            <a:ext cx="10364451" cy="1596177"/>
          </a:xfrm>
        </p:spPr>
        <p:txBody>
          <a:bodyPr/>
          <a:lstStyle/>
          <a:p>
            <a:r>
              <a:rPr lang="en-US" dirty="0"/>
              <a:t>Java                            C++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166323" y="2361335"/>
            <a:ext cx="4608185" cy="679994"/>
          </a:xfrm>
        </p:spPr>
        <p:txBody>
          <a:bodyPr/>
          <a:lstStyle/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r>
              <a:rPr lang="en-US" dirty="0"/>
              <a:t>string name = new string (“java”);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337700" y="2071716"/>
            <a:ext cx="5230911" cy="679994"/>
          </a:xfrm>
        </p:spPr>
        <p:txBody>
          <a:bodyPr/>
          <a:lstStyle/>
          <a:p>
            <a:r>
              <a:rPr lang="en-US" dirty="0"/>
              <a:t>string name = “C++”;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61091" y="3339517"/>
            <a:ext cx="5106027" cy="274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50939" y="3465562"/>
            <a:ext cx="5105401" cy="2740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05512" y="4390301"/>
            <a:ext cx="1455734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JAVA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0885" y="3763131"/>
            <a:ext cx="705394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16462" y="4061319"/>
            <a:ext cx="888275" cy="7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42574" y="4007585"/>
            <a:ext cx="1455734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323969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0895" y="434844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What happens?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26086" y="2118082"/>
            <a:ext cx="4608185" cy="679994"/>
          </a:xfrm>
        </p:spPr>
        <p:txBody>
          <a:bodyPr/>
          <a:lstStyle/>
          <a:p>
            <a:r>
              <a:rPr lang="en-US" dirty="0"/>
              <a:t>String Name2 = name;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97060" y="2118082"/>
            <a:ext cx="5230911" cy="679994"/>
          </a:xfrm>
        </p:spPr>
        <p:txBody>
          <a:bodyPr/>
          <a:lstStyle/>
          <a:p>
            <a:r>
              <a:rPr lang="en-US" dirty="0"/>
              <a:t>String Name2 = name;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73086" y="2964412"/>
            <a:ext cx="5106027" cy="2740187"/>
          </a:xfrm>
        </p:spPr>
        <p:txBody>
          <a:bodyPr/>
          <a:lstStyle/>
          <a:p>
            <a:r>
              <a:rPr lang="en-US" dirty="0"/>
              <a:t>Name            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61166" y="3041329"/>
            <a:ext cx="5105401" cy="2740187"/>
          </a:xfrm>
        </p:spPr>
        <p:txBody>
          <a:bodyPr/>
          <a:lstStyle/>
          <a:p>
            <a:r>
              <a:rPr lang="en-US" dirty="0"/>
              <a:t>Name            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3846" y="4240228"/>
            <a:ext cx="1455734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“JAVA”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565" y="3424228"/>
            <a:ext cx="705394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2914" y="3663351"/>
            <a:ext cx="888275" cy="7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97060" y="3411165"/>
            <a:ext cx="1455734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“C++”</a:t>
            </a:r>
          </a:p>
        </p:txBody>
      </p:sp>
    </p:spTree>
    <p:extLst>
      <p:ext uri="{BB962C8B-B14F-4D97-AF65-F5344CB8AC3E}">
        <p14:creationId xmlns:p14="http://schemas.microsoft.com/office/powerpoint/2010/main" val="40144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33" y="688856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Course 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03607" y="2285033"/>
            <a:ext cx="874797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hlinkClick r:id="rId2"/>
              </a:rPr>
              <a:t>http://cs.binghamton.edu/~iwobi/CS240C</a:t>
            </a:r>
            <a:endParaRPr lang="en-US" sz="2400" dirty="0"/>
          </a:p>
          <a:p>
            <a:r>
              <a:rPr lang="en-US" sz="2400" dirty="0"/>
              <a:t>Textbook</a:t>
            </a:r>
          </a:p>
          <a:p>
            <a:r>
              <a:rPr lang="en-US" sz="2400" dirty="0"/>
              <a:t>Cplusplus.com</a:t>
            </a:r>
          </a:p>
          <a:p>
            <a:r>
              <a:rPr lang="en-US" sz="2400" dirty="0"/>
              <a:t>Listserv</a:t>
            </a:r>
          </a:p>
          <a:p>
            <a:r>
              <a:rPr lang="en-US" sz="2400" dirty="0"/>
              <a:t>Grading</a:t>
            </a:r>
          </a:p>
          <a:p>
            <a:r>
              <a:rPr lang="en-US" sz="2400" dirty="0"/>
              <a:t>Work load expectation</a:t>
            </a:r>
          </a:p>
          <a:p>
            <a:r>
              <a:rPr lang="en-US" sz="2400" dirty="0"/>
              <a:t>Academic honesty</a:t>
            </a:r>
          </a:p>
        </p:txBody>
      </p:sp>
    </p:spTree>
    <p:extLst>
      <p:ext uri="{BB962C8B-B14F-4D97-AF65-F5344CB8AC3E}">
        <p14:creationId xmlns:p14="http://schemas.microsoft.com/office/powerpoint/2010/main" val="1556328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0895" y="434844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What happens?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26086" y="2118082"/>
            <a:ext cx="4608185" cy="679994"/>
          </a:xfrm>
        </p:spPr>
        <p:txBody>
          <a:bodyPr/>
          <a:lstStyle/>
          <a:p>
            <a:r>
              <a:rPr lang="en-US" dirty="0"/>
              <a:t>String Name2 = name;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97060" y="2118082"/>
            <a:ext cx="5230911" cy="679994"/>
          </a:xfrm>
        </p:spPr>
        <p:txBody>
          <a:bodyPr/>
          <a:lstStyle/>
          <a:p>
            <a:r>
              <a:rPr lang="en-US" dirty="0"/>
              <a:t>String Name2 = name;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73086" y="2964412"/>
            <a:ext cx="5106027" cy="2740187"/>
          </a:xfrm>
        </p:spPr>
        <p:txBody>
          <a:bodyPr/>
          <a:lstStyle/>
          <a:p>
            <a:r>
              <a:rPr lang="en-US" dirty="0"/>
              <a:t>Name             name2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61166" y="3041329"/>
            <a:ext cx="5105401" cy="2740187"/>
          </a:xfrm>
        </p:spPr>
        <p:txBody>
          <a:bodyPr/>
          <a:lstStyle/>
          <a:p>
            <a:r>
              <a:rPr lang="en-US" dirty="0"/>
              <a:t>Name                          name2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3846" y="4240228"/>
            <a:ext cx="1455734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“JAVA”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565" y="3424228"/>
            <a:ext cx="705394" cy="378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2914" y="3663351"/>
            <a:ext cx="888275" cy="72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297060" y="3411165"/>
            <a:ext cx="1455734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“C++”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2919549" y="3411165"/>
            <a:ext cx="770708" cy="39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41713" y="3690556"/>
            <a:ext cx="140059" cy="54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764458" y="3424527"/>
            <a:ext cx="1455734" cy="783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“C++”</a:t>
            </a:r>
          </a:p>
        </p:txBody>
      </p:sp>
    </p:spTree>
    <p:extLst>
      <p:ext uri="{BB962C8B-B14F-4D97-AF65-F5344CB8AC3E}">
        <p14:creationId xmlns:p14="http://schemas.microsoft.com/office/powerpoint/2010/main" val="2367317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449" y="152400"/>
            <a:ext cx="10676865" cy="1596177"/>
          </a:xfrm>
        </p:spPr>
        <p:txBody>
          <a:bodyPr>
            <a:normAutofit/>
          </a:bodyPr>
          <a:lstStyle/>
          <a:p>
            <a:r>
              <a:rPr lang="en-US" sz="4400" dirty="0"/>
              <a:t>Compiled vs interpreted languages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64539" y="1557153"/>
            <a:ext cx="6640374" cy="46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22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C++ Compiler used in cs240c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214694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dirty="0" err="1"/>
              <a:t>Gcc</a:t>
            </a:r>
            <a:endParaRPr lang="en-US" sz="2800" dirty="0"/>
          </a:p>
          <a:p>
            <a:r>
              <a:rPr lang="en-US" sz="2800" dirty="0"/>
              <a:t>Available on all </a:t>
            </a:r>
            <a:r>
              <a:rPr lang="en-US" sz="2800" dirty="0" err="1"/>
              <a:t>cs</a:t>
            </a:r>
            <a:r>
              <a:rPr lang="en-US" sz="2800" dirty="0"/>
              <a:t> lab machines</a:t>
            </a:r>
          </a:p>
          <a:p>
            <a:r>
              <a:rPr lang="en-US" sz="2800" dirty="0"/>
              <a:t>Can access remotely </a:t>
            </a:r>
          </a:p>
          <a:p>
            <a:r>
              <a:rPr lang="en-US" sz="2800" dirty="0"/>
              <a:t>All programs written for CS240C must compile and run using GCC on the CS lab machines</a:t>
            </a:r>
          </a:p>
        </p:txBody>
      </p:sp>
    </p:spTree>
    <p:extLst>
      <p:ext uri="{BB962C8B-B14F-4D97-AF65-F5344CB8AC3E}">
        <p14:creationId xmlns:p14="http://schemas.microsoft.com/office/powerpoint/2010/main" val="1581258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Some differences (C and 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78919" y="2138492"/>
            <a:ext cx="8419696" cy="3424107"/>
          </a:xfrm>
        </p:spPr>
        <p:txBody>
          <a:bodyPr>
            <a:noAutofit/>
          </a:bodyPr>
          <a:lstStyle/>
          <a:p>
            <a:r>
              <a:rPr lang="en-US" sz="3200" dirty="0"/>
              <a:t>I/O</a:t>
            </a:r>
          </a:p>
          <a:p>
            <a:r>
              <a:rPr lang="en-US" sz="3200" dirty="0"/>
              <a:t>Parameter passing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Templates</a:t>
            </a:r>
          </a:p>
          <a:p>
            <a:r>
              <a:rPr lang="en-US" sz="32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14552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C++ uses streams for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59824" y="2544892"/>
            <a:ext cx="10363826" cy="3424107"/>
          </a:xfrm>
        </p:spPr>
        <p:txBody>
          <a:bodyPr/>
          <a:lstStyle/>
          <a:p>
            <a:r>
              <a:rPr lang="en-US" dirty="0"/>
              <a:t>A stream is a sequence of characters</a:t>
            </a:r>
          </a:p>
          <a:p>
            <a:pPr lvl="1"/>
            <a:r>
              <a:rPr lang="en-US" dirty="0"/>
              <a:t>An Input stream can come from the keyboard (terminal) </a:t>
            </a:r>
          </a:p>
          <a:p>
            <a:pPr lvl="1"/>
            <a:r>
              <a:rPr lang="en-US" dirty="0"/>
              <a:t>Text files can also be used as input streams</a:t>
            </a:r>
          </a:p>
          <a:p>
            <a:pPr lvl="1"/>
            <a:r>
              <a:rPr lang="en-US" dirty="0"/>
              <a:t>Programs produce output streams that can be sent to:</a:t>
            </a:r>
          </a:p>
          <a:p>
            <a:pPr lvl="2"/>
            <a:r>
              <a:rPr lang="en-US" dirty="0"/>
              <a:t>THE Screen (terminal)</a:t>
            </a:r>
          </a:p>
          <a:p>
            <a:pPr lvl="2"/>
            <a:r>
              <a:rPr lang="en-US" dirty="0"/>
              <a:t>A text file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25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Programs using terminal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174" y="2487742"/>
            <a:ext cx="10363826" cy="3424107"/>
          </a:xfrm>
        </p:spPr>
        <p:txBody>
          <a:bodyPr/>
          <a:lstStyle/>
          <a:p>
            <a:r>
              <a:rPr lang="en-US" dirty="0"/>
              <a:t>Need to    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 err="1"/>
              <a:t>Iostream</a:t>
            </a:r>
            <a:r>
              <a:rPr lang="en-US" dirty="0"/>
              <a:t> is a header file from the C++ standard library</a:t>
            </a:r>
          </a:p>
          <a:p>
            <a:pPr lvl="1"/>
            <a:r>
              <a:rPr lang="en-US" dirty="0"/>
              <a:t>Defines objects that can be used for I/O</a:t>
            </a:r>
          </a:p>
          <a:p>
            <a:pPr lvl="2"/>
            <a:r>
              <a:rPr lang="en-US" dirty="0" err="1"/>
              <a:t>Cout</a:t>
            </a:r>
            <a:endParaRPr lang="en-US" dirty="0"/>
          </a:p>
          <a:p>
            <a:pPr lvl="2"/>
            <a:r>
              <a:rPr lang="en-US" dirty="0" err="1"/>
              <a:t>cin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26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354" y="339460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cout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45979" y="1935637"/>
            <a:ext cx="10363826" cy="3823813"/>
          </a:xfrm>
        </p:spPr>
        <p:txBody>
          <a:bodyPr>
            <a:normAutofit fontScale="3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7000" dirty="0" err="1"/>
              <a:t>Cout</a:t>
            </a:r>
            <a:r>
              <a:rPr lang="en-US" sz="7000" dirty="0"/>
              <a:t> is an object of type(class) </a:t>
            </a:r>
            <a:r>
              <a:rPr lang="en-US" sz="7000" dirty="0" err="1"/>
              <a:t>ostream</a:t>
            </a:r>
            <a:endParaRPr lang="en-US" sz="7000" dirty="0"/>
          </a:p>
          <a:p>
            <a:pPr lvl="1"/>
            <a:r>
              <a:rPr lang="en-US" sz="7000" dirty="0"/>
              <a:t>Is connected to the stream of characters being sent to the terminal at run-time</a:t>
            </a:r>
          </a:p>
          <a:p>
            <a:pPr lvl="1"/>
            <a:r>
              <a:rPr lang="en-US" sz="7000" dirty="0"/>
              <a:t>Insertion operator (&lt;&lt;) sends character representation of values to the output stream</a:t>
            </a:r>
          </a:p>
          <a:p>
            <a:pPr lvl="1"/>
            <a:r>
              <a:rPr lang="en-US" sz="7000" dirty="0"/>
              <a:t>Ex:  </a:t>
            </a:r>
            <a:r>
              <a:rPr lang="en-US" sz="7000" dirty="0" err="1"/>
              <a:t>Cout</a:t>
            </a:r>
            <a:r>
              <a:rPr lang="en-US" sz="7000" dirty="0"/>
              <a:t> &lt;&lt; value1 &lt;&lt; “  “ &lt;&lt; value2 &lt;&lt; </a:t>
            </a:r>
            <a:r>
              <a:rPr lang="en-US" sz="7000" dirty="0" err="1"/>
              <a:t>endl</a:t>
            </a:r>
            <a:r>
              <a:rPr lang="en-US" sz="7000" dirty="0"/>
              <a:t>;</a:t>
            </a:r>
          </a:p>
          <a:p>
            <a:r>
              <a:rPr lang="en-US" sz="7200" dirty="0"/>
              <a:t>Formatting of output can be controlled by manipulators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09472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04" y="339975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cin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5245" y="1936152"/>
            <a:ext cx="10363826" cy="3815403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9600" dirty="0" err="1"/>
              <a:t>Cin</a:t>
            </a:r>
            <a:r>
              <a:rPr lang="en-US" sz="9600" dirty="0"/>
              <a:t> is an object of type(class) </a:t>
            </a:r>
            <a:r>
              <a:rPr lang="en-US" sz="9600" dirty="0" err="1"/>
              <a:t>istream</a:t>
            </a:r>
            <a:endParaRPr lang="en-US" sz="9600" dirty="0"/>
          </a:p>
          <a:p>
            <a:pPr lvl="1"/>
            <a:r>
              <a:rPr lang="en-US" sz="9600" dirty="0"/>
              <a:t>Is connected to the stream of characters entered at the keyboard at run-time</a:t>
            </a:r>
          </a:p>
          <a:p>
            <a:pPr lvl="1"/>
            <a:r>
              <a:rPr lang="en-US" sz="9600" dirty="0"/>
              <a:t>Extraction operator (&gt;&gt;) reads a sequence of non white space characters from the input stream and assigns a value (of the needed type) to a variable</a:t>
            </a:r>
          </a:p>
          <a:p>
            <a:pPr lvl="1"/>
            <a:r>
              <a:rPr lang="en-US" sz="9600" dirty="0"/>
              <a:t>Ex: </a:t>
            </a:r>
            <a:r>
              <a:rPr lang="en-US" sz="9600" dirty="0" err="1"/>
              <a:t>cin</a:t>
            </a:r>
            <a:r>
              <a:rPr lang="en-US" sz="9600" dirty="0"/>
              <a:t> &gt;&gt; </a:t>
            </a:r>
            <a:r>
              <a:rPr lang="en-US" sz="9600" dirty="0" err="1"/>
              <a:t>myInt</a:t>
            </a:r>
            <a:r>
              <a:rPr lang="en-US" sz="9600" dirty="0"/>
              <a:t> &gt;&gt; </a:t>
            </a:r>
            <a:r>
              <a:rPr lang="en-US" sz="9600" dirty="0" err="1"/>
              <a:t>mystring</a:t>
            </a:r>
            <a:r>
              <a:rPr lang="en-US" sz="9600" dirty="0"/>
              <a:t>;</a:t>
            </a:r>
          </a:p>
          <a:p>
            <a:pPr lvl="1"/>
            <a:r>
              <a:rPr lang="en-US" sz="9600" dirty="0"/>
              <a:t>What happens if the characters extracted are “34abc”?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18" y="63164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dirty="0"/>
              <a:t>Assignment from </a:t>
            </a:r>
            <a:r>
              <a:rPr lang="en-US" sz="4800" dirty="0" err="1"/>
              <a:t>zybook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06472" y="2111907"/>
            <a:ext cx="9212816" cy="371578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Before 11:30 on Thursday (Jan. 18) complete exercises from:</a:t>
            </a:r>
          </a:p>
          <a:p>
            <a:pPr lvl="1"/>
            <a:r>
              <a:rPr lang="en-US" sz="2400" dirty="0"/>
              <a:t>Ch. 1 to 5</a:t>
            </a:r>
          </a:p>
          <a:p>
            <a:pPr lvl="1"/>
            <a:r>
              <a:rPr lang="en-US" sz="2400" dirty="0"/>
              <a:t>Ch. 7 (sections 1 and 2)</a:t>
            </a:r>
          </a:p>
          <a:p>
            <a:r>
              <a:rPr lang="en-US" sz="2400" dirty="0"/>
              <a:t>Completion of sections </a:t>
            </a:r>
            <a:r>
              <a:rPr lang="en-US" sz="2400" b="1" dirty="0"/>
              <a:t>not</a:t>
            </a:r>
            <a:r>
              <a:rPr lang="en-US" sz="2400" dirty="0"/>
              <a:t> marked optional will count towards grade</a:t>
            </a:r>
          </a:p>
          <a:p>
            <a:r>
              <a:rPr lang="en-US" sz="2400" dirty="0"/>
              <a:t>Optional sections cover material that has been covered before</a:t>
            </a:r>
          </a:p>
          <a:p>
            <a:pPr lvl="1"/>
            <a:r>
              <a:rPr lang="en-US" sz="2200" dirty="0"/>
              <a:t>It is assumed that you know this material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03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0FCE-5D22-49CF-8ECC-EC4368C5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50" y="2608303"/>
            <a:ext cx="10364451" cy="1596177"/>
          </a:xfrm>
        </p:spPr>
        <p:txBody>
          <a:bodyPr/>
          <a:lstStyle/>
          <a:p>
            <a:r>
              <a:rPr lang="en-US" dirty="0"/>
              <a:t>Data structures plus algorithms == ???????</a:t>
            </a:r>
          </a:p>
        </p:txBody>
      </p:sp>
    </p:spTree>
    <p:extLst>
      <p:ext uri="{BB962C8B-B14F-4D97-AF65-F5344CB8AC3E}">
        <p14:creationId xmlns:p14="http://schemas.microsoft.com/office/powerpoint/2010/main" val="16452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E890-6B51-46B3-99CD-A4EABE9F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45" y="770915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B5E5-3A23-4FC7-939A-64029E9D66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/>
              <a:t>A container is a collection of like elements/items (data structure)</a:t>
            </a:r>
          </a:p>
          <a:p>
            <a:pPr lvl="1"/>
            <a:r>
              <a:rPr lang="en-US" sz="2400" dirty="0"/>
              <a:t>How are elements related to each other?</a:t>
            </a:r>
          </a:p>
          <a:p>
            <a:pPr lvl="1"/>
            <a:r>
              <a:rPr lang="en-US" sz="2400" dirty="0"/>
              <a:t>What are the basic container operations (algorithms)?</a:t>
            </a:r>
          </a:p>
          <a:p>
            <a:pPr lvl="1"/>
            <a:r>
              <a:rPr lang="en-US" sz="2400" dirty="0"/>
              <a:t>How are the elements stored in memory (implementation)?</a:t>
            </a:r>
          </a:p>
          <a:p>
            <a:pPr lvl="1"/>
            <a:r>
              <a:rPr lang="en-US" sz="2400" dirty="0"/>
              <a:t>How do we measure the efficiency of container operations?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4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46B4-FF64-4C82-ADBE-45AD29DB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08" y="509047"/>
            <a:ext cx="10364451" cy="1596177"/>
          </a:xfrm>
        </p:spPr>
        <p:txBody>
          <a:bodyPr/>
          <a:lstStyle/>
          <a:p>
            <a:r>
              <a:rPr lang="en-US" dirty="0"/>
              <a:t>How are elements related to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170C-A650-400D-B909-E50D73455A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7792" y="2105224"/>
            <a:ext cx="10363826" cy="3424107"/>
          </a:xfrm>
        </p:spPr>
        <p:txBody>
          <a:bodyPr/>
          <a:lstStyle/>
          <a:p>
            <a:r>
              <a:rPr lang="en-US" dirty="0"/>
              <a:t>Linear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Graph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membership</a:t>
            </a:r>
          </a:p>
        </p:txBody>
      </p:sp>
    </p:spTree>
    <p:extLst>
      <p:ext uri="{BB962C8B-B14F-4D97-AF65-F5344CB8AC3E}">
        <p14:creationId xmlns:p14="http://schemas.microsoft.com/office/powerpoint/2010/main" val="206772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46B4-FF64-4C82-ADBE-45AD29DB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08" y="509047"/>
            <a:ext cx="10364451" cy="1596177"/>
          </a:xfrm>
        </p:spPr>
        <p:txBody>
          <a:bodyPr/>
          <a:lstStyle/>
          <a:p>
            <a:r>
              <a:rPr lang="en-US" dirty="0"/>
              <a:t>How are elements related to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170C-A650-400D-B909-E50D73455A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8169" y="2330604"/>
            <a:ext cx="10363826" cy="3424107"/>
          </a:xfrm>
        </p:spPr>
        <p:txBody>
          <a:bodyPr/>
          <a:lstStyle/>
          <a:p>
            <a:r>
              <a:rPr lang="en-US" dirty="0"/>
              <a:t>Linear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Hierarchical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Graph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membership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479A85-1325-4933-8802-0C118168920B}"/>
              </a:ext>
            </a:extLst>
          </p:cNvPr>
          <p:cNvSpPr/>
          <p:nvPr/>
        </p:nvSpPr>
        <p:spPr>
          <a:xfrm>
            <a:off x="3123127" y="2562896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70265C-C6DD-4EB4-B09A-D33D4A9B98D0}"/>
              </a:ext>
            </a:extLst>
          </p:cNvPr>
          <p:cNvSpPr/>
          <p:nvPr/>
        </p:nvSpPr>
        <p:spPr>
          <a:xfrm>
            <a:off x="3700530" y="2562896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109244-1DFC-45C7-BC88-6144EDC61044}"/>
              </a:ext>
            </a:extLst>
          </p:cNvPr>
          <p:cNvSpPr/>
          <p:nvPr/>
        </p:nvSpPr>
        <p:spPr>
          <a:xfrm>
            <a:off x="4277933" y="2562896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460A72-C378-4859-AC46-2A26A51F6E00}"/>
              </a:ext>
            </a:extLst>
          </p:cNvPr>
          <p:cNvSpPr/>
          <p:nvPr/>
        </p:nvSpPr>
        <p:spPr>
          <a:xfrm>
            <a:off x="4803821" y="2562896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26FDAD-EB9F-4AF7-A173-EDD8132147DC}"/>
              </a:ext>
            </a:extLst>
          </p:cNvPr>
          <p:cNvCxnSpPr>
            <a:cxnSpLocks/>
          </p:cNvCxnSpPr>
          <p:nvPr/>
        </p:nvCxnSpPr>
        <p:spPr>
          <a:xfrm>
            <a:off x="3437586" y="2687266"/>
            <a:ext cx="1680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AC20891-BF21-476A-8D72-FEB4DDEBF848}"/>
              </a:ext>
            </a:extLst>
          </p:cNvPr>
          <p:cNvSpPr/>
          <p:nvPr/>
        </p:nvSpPr>
        <p:spPr>
          <a:xfrm>
            <a:off x="5535770" y="3212483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A0812B-8606-4B61-9BE5-BD8739B13DB0}"/>
              </a:ext>
            </a:extLst>
          </p:cNvPr>
          <p:cNvSpPr/>
          <p:nvPr/>
        </p:nvSpPr>
        <p:spPr>
          <a:xfrm>
            <a:off x="5136526" y="3519430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542B6C-5EB1-4687-9CD0-FE986DDBD3F9}"/>
              </a:ext>
            </a:extLst>
          </p:cNvPr>
          <p:cNvSpPr/>
          <p:nvPr/>
        </p:nvSpPr>
        <p:spPr>
          <a:xfrm>
            <a:off x="5909257" y="3508698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3F58B0-45E2-42CE-855C-ABF88C749E7C}"/>
              </a:ext>
            </a:extLst>
          </p:cNvPr>
          <p:cNvCxnSpPr>
            <a:stCxn id="12" idx="0"/>
            <a:endCxn id="14" idx="4"/>
          </p:cNvCxnSpPr>
          <p:nvPr/>
        </p:nvCxnSpPr>
        <p:spPr>
          <a:xfrm flipH="1">
            <a:off x="5323270" y="3212483"/>
            <a:ext cx="399244" cy="51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BCE6DE-DE2B-4505-8D7D-14A865555EE3}"/>
              </a:ext>
            </a:extLst>
          </p:cNvPr>
          <p:cNvCxnSpPr>
            <a:stCxn id="12" idx="0"/>
            <a:endCxn id="15" idx="4"/>
          </p:cNvCxnSpPr>
          <p:nvPr/>
        </p:nvCxnSpPr>
        <p:spPr>
          <a:xfrm>
            <a:off x="5722514" y="3212483"/>
            <a:ext cx="373487" cy="50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52ED79D-CA07-44AE-985A-6256106E97C3}"/>
              </a:ext>
            </a:extLst>
          </p:cNvPr>
          <p:cNvSpPr/>
          <p:nvPr/>
        </p:nvSpPr>
        <p:spPr>
          <a:xfrm>
            <a:off x="3588914" y="4229205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EBA044-8BA0-45BE-9B26-A1B34DE7DD76}"/>
              </a:ext>
            </a:extLst>
          </p:cNvPr>
          <p:cNvSpPr/>
          <p:nvPr/>
        </p:nvSpPr>
        <p:spPr>
          <a:xfrm>
            <a:off x="3189670" y="4536152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90DCEB-87D6-4272-A9FB-AFE2860E796F}"/>
              </a:ext>
            </a:extLst>
          </p:cNvPr>
          <p:cNvSpPr/>
          <p:nvPr/>
        </p:nvSpPr>
        <p:spPr>
          <a:xfrm>
            <a:off x="3962401" y="4525420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FC6A0C-8AF1-4D5B-A584-A4EB2035D2D5}"/>
              </a:ext>
            </a:extLst>
          </p:cNvPr>
          <p:cNvCxnSpPr>
            <a:stCxn id="20" idx="0"/>
            <a:endCxn id="21" idx="4"/>
          </p:cNvCxnSpPr>
          <p:nvPr/>
        </p:nvCxnSpPr>
        <p:spPr>
          <a:xfrm flipH="1">
            <a:off x="3376414" y="4229205"/>
            <a:ext cx="399244" cy="51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954EFE-9916-4E92-B35B-4A58A9D42EDD}"/>
              </a:ext>
            </a:extLst>
          </p:cNvPr>
          <p:cNvCxnSpPr>
            <a:stCxn id="20" idx="0"/>
            <a:endCxn id="22" idx="4"/>
          </p:cNvCxnSpPr>
          <p:nvPr/>
        </p:nvCxnSpPr>
        <p:spPr>
          <a:xfrm>
            <a:off x="3775658" y="4229205"/>
            <a:ext cx="373487" cy="50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F8EA501-8E5C-49C7-BB4E-E6D537949245}"/>
              </a:ext>
            </a:extLst>
          </p:cNvPr>
          <p:cNvSpPr/>
          <p:nvPr/>
        </p:nvSpPr>
        <p:spPr>
          <a:xfrm>
            <a:off x="4490436" y="4225687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5CEB8E-942D-41C7-9AE8-15BFB5FB3C31}"/>
              </a:ext>
            </a:extLst>
          </p:cNvPr>
          <p:cNvCxnSpPr>
            <a:cxnSpLocks/>
          </p:cNvCxnSpPr>
          <p:nvPr/>
        </p:nvCxnSpPr>
        <p:spPr>
          <a:xfrm flipV="1">
            <a:off x="3775658" y="4328711"/>
            <a:ext cx="901522" cy="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BBEAAD-A72A-4918-AAD2-F27D5803073C}"/>
              </a:ext>
            </a:extLst>
          </p:cNvPr>
          <p:cNvCxnSpPr>
            <a:cxnSpLocks/>
          </p:cNvCxnSpPr>
          <p:nvPr/>
        </p:nvCxnSpPr>
        <p:spPr>
          <a:xfrm flipH="1">
            <a:off x="4149144" y="4309588"/>
            <a:ext cx="528035" cy="29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92A35E4-AB81-4899-A999-17143FB3CF2B}"/>
              </a:ext>
            </a:extLst>
          </p:cNvPr>
          <p:cNvSpPr/>
          <p:nvPr/>
        </p:nvSpPr>
        <p:spPr>
          <a:xfrm>
            <a:off x="4389552" y="5261313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11C4F91-EB4A-4E07-9376-6A570EA05C02}"/>
              </a:ext>
            </a:extLst>
          </p:cNvPr>
          <p:cNvSpPr/>
          <p:nvPr/>
        </p:nvSpPr>
        <p:spPr>
          <a:xfrm>
            <a:off x="3990308" y="5568260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8531C7-7D5F-4FBD-8743-E46564FA8025}"/>
              </a:ext>
            </a:extLst>
          </p:cNvPr>
          <p:cNvSpPr/>
          <p:nvPr/>
        </p:nvSpPr>
        <p:spPr>
          <a:xfrm>
            <a:off x="4763039" y="5557528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23AE5E-8A81-4035-8B62-D6D64FC54555}"/>
              </a:ext>
            </a:extLst>
          </p:cNvPr>
          <p:cNvSpPr/>
          <p:nvPr/>
        </p:nvSpPr>
        <p:spPr>
          <a:xfrm>
            <a:off x="5291074" y="5257795"/>
            <a:ext cx="373487" cy="206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801D-BF1C-46F2-AA64-F3210335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863216"/>
            <a:ext cx="10364451" cy="1596177"/>
          </a:xfrm>
        </p:spPr>
        <p:txBody>
          <a:bodyPr/>
          <a:lstStyle/>
          <a:p>
            <a:r>
              <a:rPr lang="en-US" dirty="0"/>
              <a:t>What are the basic container operations (algorithms)?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AB13-A549-4D96-AC88-B23ACCC972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an element</a:t>
            </a:r>
          </a:p>
          <a:p>
            <a:pPr lvl="1"/>
            <a:r>
              <a:rPr lang="en-US" dirty="0"/>
              <a:t>By position</a:t>
            </a:r>
          </a:p>
          <a:p>
            <a:pPr lvl="1"/>
            <a:r>
              <a:rPr lang="en-US" dirty="0"/>
              <a:t>By value</a:t>
            </a:r>
          </a:p>
          <a:p>
            <a:r>
              <a:rPr lang="en-US" dirty="0"/>
              <a:t>Remove an element</a:t>
            </a:r>
          </a:p>
          <a:p>
            <a:pPr lvl="1"/>
            <a:r>
              <a:rPr lang="en-US" dirty="0"/>
              <a:t>By position</a:t>
            </a:r>
          </a:p>
          <a:p>
            <a:pPr lvl="1"/>
            <a:r>
              <a:rPr lang="en-US" dirty="0"/>
              <a:t>By value</a:t>
            </a:r>
          </a:p>
          <a:p>
            <a:r>
              <a:rPr lang="en-US" dirty="0"/>
              <a:t>Retrieve an element</a:t>
            </a:r>
          </a:p>
          <a:p>
            <a:pPr lvl="1"/>
            <a:r>
              <a:rPr lang="en-US" dirty="0"/>
              <a:t>By position</a:t>
            </a:r>
          </a:p>
          <a:p>
            <a:pPr lvl="1"/>
            <a:r>
              <a:rPr lang="en-US" dirty="0"/>
              <a:t>By value</a:t>
            </a:r>
          </a:p>
        </p:txBody>
      </p:sp>
    </p:spTree>
    <p:extLst>
      <p:ext uri="{BB962C8B-B14F-4D97-AF65-F5344CB8AC3E}">
        <p14:creationId xmlns:p14="http://schemas.microsoft.com/office/powerpoint/2010/main" val="35687792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1634</TotalTime>
  <Words>998</Words>
  <Application>Microsoft Office PowerPoint</Application>
  <PresentationFormat>Widescreen</PresentationFormat>
  <Paragraphs>209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Tw Cen MT</vt:lpstr>
      <vt:lpstr>Droplet</vt:lpstr>
      <vt:lpstr>CS240C</vt:lpstr>
      <vt:lpstr>week 1 - Introduction</vt:lpstr>
      <vt:lpstr>Course home page</vt:lpstr>
      <vt:lpstr>Assignment from zybook</vt:lpstr>
      <vt:lpstr>Data structures plus algorithms == ???????</vt:lpstr>
      <vt:lpstr>Containers</vt:lpstr>
      <vt:lpstr>How are elements related to each other?</vt:lpstr>
      <vt:lpstr>How are elements related to each other?</vt:lpstr>
      <vt:lpstr>What are the basic container operations (algorithms)? </vt:lpstr>
      <vt:lpstr>How are the elements stored in memory?</vt:lpstr>
      <vt:lpstr>How are the elements stored in memory?</vt:lpstr>
      <vt:lpstr>How do we measure the efficiency of container operations?</vt:lpstr>
      <vt:lpstr>What are the building blocks of a program?</vt:lpstr>
      <vt:lpstr>Functions and classes</vt:lpstr>
      <vt:lpstr>Where do functions and classes come from?</vt:lpstr>
      <vt:lpstr>functions and classes can come from</vt:lpstr>
      <vt:lpstr>A function is a black box</vt:lpstr>
      <vt:lpstr>How does a function communicate with its caller?</vt:lpstr>
      <vt:lpstr>C++ parameter passing</vt:lpstr>
      <vt:lpstr>PowerPoint Presentation</vt:lpstr>
      <vt:lpstr>C++ program organization</vt:lpstr>
      <vt:lpstr>Function prototypes</vt:lpstr>
      <vt:lpstr>What are side effects?</vt:lpstr>
      <vt:lpstr>Side effects</vt:lpstr>
      <vt:lpstr>Assignment from zybook</vt:lpstr>
      <vt:lpstr>Some differences (java and C++)</vt:lpstr>
      <vt:lpstr>Value vs reference</vt:lpstr>
      <vt:lpstr>Java                            C++</vt:lpstr>
      <vt:lpstr>What happens?</vt:lpstr>
      <vt:lpstr>What happens?</vt:lpstr>
      <vt:lpstr>Compiled vs interpreted languages</vt:lpstr>
      <vt:lpstr>C++ Compiler used in cs240c</vt:lpstr>
      <vt:lpstr>Some differences (C and C++)</vt:lpstr>
      <vt:lpstr>C++ uses streams for I/O</vt:lpstr>
      <vt:lpstr>Programs using terminal I/O</vt:lpstr>
      <vt:lpstr>Using cout</vt:lpstr>
      <vt:lpstr>Using cin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CS240C</dc:title>
  <dc:creator>Margaret Iwobi</dc:creator>
  <cp:lastModifiedBy>Margaret Iwobi</cp:lastModifiedBy>
  <cp:revision>135</cp:revision>
  <cp:lastPrinted>2018-01-17T20:34:49Z</cp:lastPrinted>
  <dcterms:created xsi:type="dcterms:W3CDTF">2016-01-23T14:48:08Z</dcterms:created>
  <dcterms:modified xsi:type="dcterms:W3CDTF">2018-01-18T18:57:47Z</dcterms:modified>
</cp:coreProperties>
</file>