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6" r:id="rId12"/>
    <p:sldId id="267" r:id="rId13"/>
    <p:sldId id="268" r:id="rId14"/>
    <p:sldId id="269" r:id="rId15"/>
    <p:sldId id="270" r:id="rId16"/>
    <p:sldId id="290" r:id="rId17"/>
    <p:sldId id="279" r:id="rId18"/>
    <p:sldId id="288" r:id="rId19"/>
    <p:sldId id="280" r:id="rId20"/>
    <p:sldId id="281" r:id="rId21"/>
    <p:sldId id="289" r:id="rId22"/>
    <p:sldId id="282" r:id="rId23"/>
    <p:sldId id="285" r:id="rId2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A9A63B-0C59-415E-8E76-2C761EF615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E8102-CCAD-469E-A4E0-F007C44EA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D582-562A-44D3-9FF7-46BD2388351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34AD7-5F41-4390-A237-00A6A6CE4F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37C4E-0C76-451F-958C-DDB9B2ED94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FA6BB-C89B-4EE7-BC8B-9B00FEEB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2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7CC72-0EE2-40FB-B45B-8DA8ED2EE0B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841EC-3EF2-4846-81C9-23D2E6885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2C6A308-B267-427A-81C1-BBCBDEF04DF3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067300" y="436563"/>
            <a:ext cx="3822700" cy="21494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95675" y="2723459"/>
            <a:ext cx="11164743" cy="25802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027AC1-9028-4319-AAF5-BBF35BA010CB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067300" y="436563"/>
            <a:ext cx="3822700" cy="21494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95675" y="2723459"/>
            <a:ext cx="11164743" cy="25802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1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027AC1-9028-4319-AAF5-BBF35BA010CB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067300" y="436563"/>
            <a:ext cx="3822700" cy="21494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95675" y="2723459"/>
            <a:ext cx="11164743" cy="25802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6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3FF7D38-F4F4-4CA1-8E84-E3306EDCF92A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95675" y="2723459"/>
            <a:ext cx="11164743" cy="25802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8D901AF-1A3A-4AF4-987D-A35489E343E6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067300" y="436563"/>
            <a:ext cx="3822700" cy="21494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95675" y="2723459"/>
            <a:ext cx="11164743" cy="25802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055" y="3156232"/>
            <a:ext cx="8602788" cy="1896083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Hash table</a:t>
            </a:r>
            <a:br>
              <a:rPr lang="en-US" sz="7300" dirty="0"/>
            </a:br>
            <a:br>
              <a:rPr lang="en-US" sz="7300" dirty="0"/>
            </a:br>
            <a:r>
              <a:rPr lang="en-US" sz="4000" dirty="0"/>
              <a:t>another data structure for implementing a map or a set</a:t>
            </a:r>
            <a:br>
              <a:rPr lang="en-US" sz="7300" dirty="0"/>
            </a:br>
            <a:r>
              <a:rPr lang="en-US" sz="7300" dirty="0"/>
              <a:t> </a:t>
            </a:r>
            <a:br>
              <a:rPr lang="en-US" sz="5300" dirty="0"/>
            </a:br>
            <a:br>
              <a:rPr lang="en-US" sz="53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2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4890291" y="1833450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4890291" y="2244622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4890291" y="2655793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4890291" y="3067291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4890291" y="3478462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4890291" y="3889633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4890291" y="4301131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TextBox 10"/>
          <p:cNvSpPr/>
          <p:nvPr/>
        </p:nvSpPr>
        <p:spPr>
          <a:xfrm>
            <a:off x="4499694" y="1805365"/>
            <a:ext cx="259271" cy="30374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0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1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2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4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5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6</a:t>
            </a:r>
          </a:p>
        </p:txBody>
      </p:sp>
      <p:sp>
        <p:nvSpPr>
          <p:cNvPr id="10" name="Straight Connector 2"/>
          <p:cNvSpPr/>
          <p:nvPr/>
        </p:nvSpPr>
        <p:spPr>
          <a:xfrm>
            <a:off x="5127391" y="1833124"/>
            <a:ext cx="6858" cy="2878852"/>
          </a:xfrm>
          <a:prstGeom prst="line">
            <a:avLst/>
          </a:prstGeom>
          <a:noFill/>
          <a:ln w="6480">
            <a:solidFill>
              <a:srgbClr val="5B9BD5"/>
            </a:solidFill>
            <a:prstDash val="solid"/>
            <a:miter/>
          </a:ln>
        </p:spPr>
        <p:txBody>
          <a:bodyPr vert="horz" wrap="square" lIns="81646" tIns="40823" rIns="81646" bIns="40823" anchor="ctr" anchorCtr="1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Box 11"/>
          <p:cNvSpPr/>
          <p:nvPr/>
        </p:nvSpPr>
        <p:spPr>
          <a:xfrm>
            <a:off x="4892249" y="1871335"/>
            <a:ext cx="267159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</a:t>
            </a:r>
          </a:p>
        </p:txBody>
      </p:sp>
      <p:sp>
        <p:nvSpPr>
          <p:cNvPr id="12" name="TextBox 22"/>
          <p:cNvSpPr/>
          <p:nvPr/>
        </p:nvSpPr>
        <p:spPr>
          <a:xfrm>
            <a:off x="4890944" y="2282833"/>
            <a:ext cx="261131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</a:p>
        </p:txBody>
      </p:sp>
      <p:sp>
        <p:nvSpPr>
          <p:cNvPr id="13" name="TextBox 23"/>
          <p:cNvSpPr/>
          <p:nvPr/>
        </p:nvSpPr>
        <p:spPr>
          <a:xfrm>
            <a:off x="4865796" y="2675061"/>
            <a:ext cx="261131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</a:p>
        </p:txBody>
      </p:sp>
      <p:sp>
        <p:nvSpPr>
          <p:cNvPr id="14" name="TextBox 24"/>
          <p:cNvSpPr/>
          <p:nvPr/>
        </p:nvSpPr>
        <p:spPr>
          <a:xfrm>
            <a:off x="4872982" y="3067291"/>
            <a:ext cx="261131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</a:p>
        </p:txBody>
      </p:sp>
      <p:sp>
        <p:nvSpPr>
          <p:cNvPr id="15" name="TextBox 25"/>
          <p:cNvSpPr/>
          <p:nvPr/>
        </p:nvSpPr>
        <p:spPr>
          <a:xfrm>
            <a:off x="4890944" y="3554557"/>
            <a:ext cx="261131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</a:p>
        </p:txBody>
      </p:sp>
      <p:sp>
        <p:nvSpPr>
          <p:cNvPr id="16" name="TextBox 26"/>
          <p:cNvSpPr/>
          <p:nvPr/>
        </p:nvSpPr>
        <p:spPr>
          <a:xfrm>
            <a:off x="4890944" y="3927844"/>
            <a:ext cx="261131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</a:p>
        </p:txBody>
      </p:sp>
      <p:sp>
        <p:nvSpPr>
          <p:cNvPr id="17" name="TextBox 27"/>
          <p:cNvSpPr/>
          <p:nvPr/>
        </p:nvSpPr>
        <p:spPr>
          <a:xfrm>
            <a:off x="4890943" y="4301131"/>
            <a:ext cx="267159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</a:t>
            </a:r>
          </a:p>
        </p:txBody>
      </p:sp>
      <p:sp>
        <p:nvSpPr>
          <p:cNvPr id="18" name="TextBox 28"/>
          <p:cNvSpPr/>
          <p:nvPr/>
        </p:nvSpPr>
        <p:spPr>
          <a:xfrm>
            <a:off x="3422967" y="598525"/>
            <a:ext cx="4131806" cy="7085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40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an open hash table</a:t>
            </a:r>
          </a:p>
        </p:txBody>
      </p:sp>
      <p:sp>
        <p:nvSpPr>
          <p:cNvPr id="19" name="TextBox 1"/>
          <p:cNvSpPr/>
          <p:nvPr/>
        </p:nvSpPr>
        <p:spPr>
          <a:xfrm>
            <a:off x="5217203" y="2675061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345</a:t>
            </a:r>
          </a:p>
        </p:txBody>
      </p:sp>
      <p:sp>
        <p:nvSpPr>
          <p:cNvPr id="20" name="TextBox 12"/>
          <p:cNvSpPr/>
          <p:nvPr/>
        </p:nvSpPr>
        <p:spPr>
          <a:xfrm>
            <a:off x="5229939" y="2292630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617</a:t>
            </a:r>
          </a:p>
        </p:txBody>
      </p:sp>
      <p:sp>
        <p:nvSpPr>
          <p:cNvPr id="21" name="TextBox 13"/>
          <p:cNvSpPr/>
          <p:nvPr/>
        </p:nvSpPr>
        <p:spPr>
          <a:xfrm>
            <a:off x="5229939" y="3536921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963</a:t>
            </a:r>
          </a:p>
        </p:txBody>
      </p:sp>
      <p:sp>
        <p:nvSpPr>
          <p:cNvPr id="22" name="TextBox 14"/>
          <p:cNvSpPr/>
          <p:nvPr/>
        </p:nvSpPr>
        <p:spPr>
          <a:xfrm>
            <a:off x="5229939" y="3914127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712</a:t>
            </a:r>
          </a:p>
        </p:txBody>
      </p:sp>
      <p:sp>
        <p:nvSpPr>
          <p:cNvPr id="23" name="TextBox 15"/>
          <p:cNvSpPr/>
          <p:nvPr/>
        </p:nvSpPr>
        <p:spPr>
          <a:xfrm>
            <a:off x="5247248" y="3077742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366</a:t>
            </a:r>
          </a:p>
        </p:txBody>
      </p:sp>
      <p:sp>
        <p:nvSpPr>
          <p:cNvPr id="24" name="Rectangle 16"/>
          <p:cNvSpPr/>
          <p:nvPr/>
        </p:nvSpPr>
        <p:spPr>
          <a:xfrm>
            <a:off x="6906476" y="2814426"/>
            <a:ext cx="4892602" cy="4581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24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Find: 712, 366, 49, 50 </a:t>
            </a:r>
          </a:p>
        </p:txBody>
      </p:sp>
    </p:spTree>
    <p:extLst>
      <p:ext uri="{BB962C8B-B14F-4D97-AF65-F5344CB8AC3E}">
        <p14:creationId xmlns:p14="http://schemas.microsoft.com/office/powerpoint/2010/main" val="190253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2890041" y="1827735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2890041" y="2238907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2890041" y="2650078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2890041" y="3061576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2890041" y="3472747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2890041" y="3883918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2890041" y="4295416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TextBox 10"/>
          <p:cNvSpPr/>
          <p:nvPr/>
        </p:nvSpPr>
        <p:spPr>
          <a:xfrm>
            <a:off x="2499444" y="1799650"/>
            <a:ext cx="259271" cy="30374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0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1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2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4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5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6</a:t>
            </a:r>
          </a:p>
        </p:txBody>
      </p:sp>
      <p:sp>
        <p:nvSpPr>
          <p:cNvPr id="10" name="Straight Connector 2"/>
          <p:cNvSpPr/>
          <p:nvPr/>
        </p:nvSpPr>
        <p:spPr>
          <a:xfrm>
            <a:off x="3127141" y="1827409"/>
            <a:ext cx="6858" cy="2878852"/>
          </a:xfrm>
          <a:prstGeom prst="line">
            <a:avLst/>
          </a:prstGeom>
          <a:noFill/>
          <a:ln w="6480">
            <a:solidFill>
              <a:srgbClr val="5B9BD5"/>
            </a:solidFill>
            <a:prstDash val="solid"/>
            <a:miter/>
          </a:ln>
        </p:spPr>
        <p:txBody>
          <a:bodyPr vert="horz" wrap="square" lIns="81646" tIns="40823" rIns="81646" bIns="40823" anchor="ctr" anchorCtr="1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Box 11"/>
          <p:cNvSpPr/>
          <p:nvPr/>
        </p:nvSpPr>
        <p:spPr>
          <a:xfrm>
            <a:off x="2891999" y="1865620"/>
            <a:ext cx="267159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</a:t>
            </a:r>
          </a:p>
        </p:txBody>
      </p:sp>
      <p:sp>
        <p:nvSpPr>
          <p:cNvPr id="12" name="TextBox 22"/>
          <p:cNvSpPr/>
          <p:nvPr/>
        </p:nvSpPr>
        <p:spPr>
          <a:xfrm>
            <a:off x="2890694" y="2277118"/>
            <a:ext cx="261131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</a:p>
        </p:txBody>
      </p:sp>
      <p:sp>
        <p:nvSpPr>
          <p:cNvPr id="13" name="TextBox 23"/>
          <p:cNvSpPr/>
          <p:nvPr/>
        </p:nvSpPr>
        <p:spPr>
          <a:xfrm>
            <a:off x="2865546" y="2669346"/>
            <a:ext cx="261131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</a:p>
        </p:txBody>
      </p:sp>
      <p:sp>
        <p:nvSpPr>
          <p:cNvPr id="14" name="TextBox 24"/>
          <p:cNvSpPr/>
          <p:nvPr/>
        </p:nvSpPr>
        <p:spPr>
          <a:xfrm>
            <a:off x="2872732" y="3061576"/>
            <a:ext cx="261131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</a:p>
        </p:txBody>
      </p:sp>
      <p:sp>
        <p:nvSpPr>
          <p:cNvPr id="15" name="TextBox 25"/>
          <p:cNvSpPr/>
          <p:nvPr/>
        </p:nvSpPr>
        <p:spPr>
          <a:xfrm>
            <a:off x="2890694" y="3548842"/>
            <a:ext cx="261131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</a:p>
        </p:txBody>
      </p:sp>
      <p:sp>
        <p:nvSpPr>
          <p:cNvPr id="16" name="TextBox 26"/>
          <p:cNvSpPr/>
          <p:nvPr/>
        </p:nvSpPr>
        <p:spPr>
          <a:xfrm>
            <a:off x="2890694" y="3922129"/>
            <a:ext cx="261131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</a:p>
        </p:txBody>
      </p:sp>
      <p:sp>
        <p:nvSpPr>
          <p:cNvPr id="17" name="TextBox 27"/>
          <p:cNvSpPr/>
          <p:nvPr/>
        </p:nvSpPr>
        <p:spPr>
          <a:xfrm>
            <a:off x="2890693" y="4295416"/>
            <a:ext cx="267159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</a:t>
            </a:r>
          </a:p>
        </p:txBody>
      </p:sp>
      <p:sp>
        <p:nvSpPr>
          <p:cNvPr id="18" name="TextBox 28"/>
          <p:cNvSpPr/>
          <p:nvPr/>
        </p:nvSpPr>
        <p:spPr>
          <a:xfrm>
            <a:off x="3422967" y="598525"/>
            <a:ext cx="4131806" cy="7085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40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an open hash table</a:t>
            </a:r>
          </a:p>
        </p:txBody>
      </p:sp>
      <p:sp>
        <p:nvSpPr>
          <p:cNvPr id="19" name="TextBox 1"/>
          <p:cNvSpPr/>
          <p:nvPr/>
        </p:nvSpPr>
        <p:spPr>
          <a:xfrm>
            <a:off x="3216953" y="2669346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345</a:t>
            </a:r>
          </a:p>
        </p:txBody>
      </p:sp>
      <p:sp>
        <p:nvSpPr>
          <p:cNvPr id="20" name="TextBox 12"/>
          <p:cNvSpPr/>
          <p:nvPr/>
        </p:nvSpPr>
        <p:spPr>
          <a:xfrm>
            <a:off x="3229689" y="2286915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617</a:t>
            </a:r>
          </a:p>
        </p:txBody>
      </p:sp>
      <p:sp>
        <p:nvSpPr>
          <p:cNvPr id="21" name="TextBox 13"/>
          <p:cNvSpPr/>
          <p:nvPr/>
        </p:nvSpPr>
        <p:spPr>
          <a:xfrm>
            <a:off x="3229689" y="3531206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963</a:t>
            </a:r>
          </a:p>
        </p:txBody>
      </p:sp>
      <p:sp>
        <p:nvSpPr>
          <p:cNvPr id="22" name="TextBox 14"/>
          <p:cNvSpPr/>
          <p:nvPr/>
        </p:nvSpPr>
        <p:spPr>
          <a:xfrm>
            <a:off x="3229689" y="3908412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712</a:t>
            </a:r>
          </a:p>
        </p:txBody>
      </p:sp>
      <p:sp>
        <p:nvSpPr>
          <p:cNvPr id="23" name="TextBox 15"/>
          <p:cNvSpPr/>
          <p:nvPr/>
        </p:nvSpPr>
        <p:spPr>
          <a:xfrm>
            <a:off x="3246998" y="3072027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366</a:t>
            </a:r>
          </a:p>
        </p:txBody>
      </p:sp>
      <p:sp>
        <p:nvSpPr>
          <p:cNvPr id="24" name="Rectangle 16"/>
          <p:cNvSpPr/>
          <p:nvPr/>
        </p:nvSpPr>
        <p:spPr>
          <a:xfrm>
            <a:off x="4826216" y="2669346"/>
            <a:ext cx="4892602" cy="4581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24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Remove: 345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9873873-DC74-4847-A544-8EC0396FEA6C}"/>
              </a:ext>
            </a:extLst>
          </p:cNvPr>
          <p:cNvSpPr/>
          <p:nvPr/>
        </p:nvSpPr>
        <p:spPr>
          <a:xfrm>
            <a:off x="8123076" y="1813388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B5590DC1-CC50-4756-B9A8-EC800FD9F268}"/>
              </a:ext>
            </a:extLst>
          </p:cNvPr>
          <p:cNvSpPr/>
          <p:nvPr/>
        </p:nvSpPr>
        <p:spPr>
          <a:xfrm>
            <a:off x="8123076" y="2224560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D110B851-FCF2-4DF4-8128-D9735BCBDAE5}"/>
              </a:ext>
            </a:extLst>
          </p:cNvPr>
          <p:cNvSpPr/>
          <p:nvPr/>
        </p:nvSpPr>
        <p:spPr>
          <a:xfrm>
            <a:off x="8123076" y="2635731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849A44D-6DB1-41B8-8226-939D8EB29DBA}"/>
              </a:ext>
            </a:extLst>
          </p:cNvPr>
          <p:cNvSpPr/>
          <p:nvPr/>
        </p:nvSpPr>
        <p:spPr>
          <a:xfrm>
            <a:off x="8123076" y="3047229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2700ECA3-6861-40D3-9639-4E0ABC27FC18}"/>
              </a:ext>
            </a:extLst>
          </p:cNvPr>
          <p:cNvSpPr/>
          <p:nvPr/>
        </p:nvSpPr>
        <p:spPr>
          <a:xfrm>
            <a:off x="8123076" y="3458400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60D28848-D1BA-4F0A-97B7-C52C02772736}"/>
              </a:ext>
            </a:extLst>
          </p:cNvPr>
          <p:cNvSpPr/>
          <p:nvPr/>
        </p:nvSpPr>
        <p:spPr>
          <a:xfrm>
            <a:off x="8123076" y="3869571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F66D3D51-2320-4C09-B309-F2642D88E0B8}"/>
              </a:ext>
            </a:extLst>
          </p:cNvPr>
          <p:cNvSpPr/>
          <p:nvPr/>
        </p:nvSpPr>
        <p:spPr>
          <a:xfrm>
            <a:off x="8123076" y="4281069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7547ADCE-0F83-42E2-B63D-E0405331C371}"/>
              </a:ext>
            </a:extLst>
          </p:cNvPr>
          <p:cNvSpPr/>
          <p:nvPr/>
        </p:nvSpPr>
        <p:spPr>
          <a:xfrm>
            <a:off x="7732479" y="1785303"/>
            <a:ext cx="259271" cy="30374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0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1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2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4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5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6</a:t>
            </a:r>
          </a:p>
        </p:txBody>
      </p:sp>
      <p:sp>
        <p:nvSpPr>
          <p:cNvPr id="33" name="Straight Connector 2">
            <a:extLst>
              <a:ext uri="{FF2B5EF4-FFF2-40B4-BE49-F238E27FC236}">
                <a16:creationId xmlns:a16="http://schemas.microsoft.com/office/drawing/2014/main" id="{2F5E2E6E-092C-4D33-A62D-3A33513E0572}"/>
              </a:ext>
            </a:extLst>
          </p:cNvPr>
          <p:cNvSpPr/>
          <p:nvPr/>
        </p:nvSpPr>
        <p:spPr>
          <a:xfrm>
            <a:off x="8360176" y="1813062"/>
            <a:ext cx="6858" cy="2878852"/>
          </a:xfrm>
          <a:prstGeom prst="line">
            <a:avLst/>
          </a:prstGeom>
          <a:noFill/>
          <a:ln w="6480">
            <a:solidFill>
              <a:srgbClr val="5B9BD5"/>
            </a:solidFill>
            <a:prstDash val="solid"/>
            <a:miter/>
          </a:ln>
        </p:spPr>
        <p:txBody>
          <a:bodyPr vert="horz" wrap="square" lIns="81646" tIns="40823" rIns="81646" bIns="40823" anchor="ctr" anchorCtr="1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5AC9CCC6-0529-459D-A7D7-31E261979FEB}"/>
              </a:ext>
            </a:extLst>
          </p:cNvPr>
          <p:cNvSpPr/>
          <p:nvPr/>
        </p:nvSpPr>
        <p:spPr>
          <a:xfrm>
            <a:off x="8125034" y="1851273"/>
            <a:ext cx="267159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4FBA4519-DACC-40C8-BAD6-7768D400FA2A}"/>
              </a:ext>
            </a:extLst>
          </p:cNvPr>
          <p:cNvSpPr/>
          <p:nvPr/>
        </p:nvSpPr>
        <p:spPr>
          <a:xfrm>
            <a:off x="8123729" y="2262771"/>
            <a:ext cx="261131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97B8A859-1401-4393-A219-BECCE0738582}"/>
              </a:ext>
            </a:extLst>
          </p:cNvPr>
          <p:cNvSpPr/>
          <p:nvPr/>
        </p:nvSpPr>
        <p:spPr>
          <a:xfrm>
            <a:off x="8098581" y="2654999"/>
            <a:ext cx="261131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 dirty="0">
                <a:solidFill>
                  <a:srgbClr val="FF0000"/>
                </a:solidFill>
                <a:latin typeface="Calibri" pitchFamily="18"/>
                <a:ea typeface="Microsoft YaHei" pitchFamily="2"/>
                <a:cs typeface="Mangal" pitchFamily="2"/>
              </a:rPr>
              <a:t>R</a:t>
            </a:r>
            <a:endParaRPr lang="en-US" sz="1633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37" name="TextBox 24">
            <a:extLst>
              <a:ext uri="{FF2B5EF4-FFF2-40B4-BE49-F238E27FC236}">
                <a16:creationId xmlns:a16="http://schemas.microsoft.com/office/drawing/2014/main" id="{6D086495-7F16-4AB3-80DD-5349D6D6EE8E}"/>
              </a:ext>
            </a:extLst>
          </p:cNvPr>
          <p:cNvSpPr/>
          <p:nvPr/>
        </p:nvSpPr>
        <p:spPr>
          <a:xfrm>
            <a:off x="8105767" y="3047229"/>
            <a:ext cx="261131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55A56FBB-B297-41F6-A85E-2DBAEA774ACC}"/>
              </a:ext>
            </a:extLst>
          </p:cNvPr>
          <p:cNvSpPr/>
          <p:nvPr/>
        </p:nvSpPr>
        <p:spPr>
          <a:xfrm>
            <a:off x="8123729" y="3534495"/>
            <a:ext cx="261131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</a:p>
        </p:txBody>
      </p:sp>
      <p:sp>
        <p:nvSpPr>
          <p:cNvPr id="39" name="TextBox 26">
            <a:extLst>
              <a:ext uri="{FF2B5EF4-FFF2-40B4-BE49-F238E27FC236}">
                <a16:creationId xmlns:a16="http://schemas.microsoft.com/office/drawing/2014/main" id="{CEE63EC3-2877-404E-B577-9EC855E2FDB0}"/>
              </a:ext>
            </a:extLst>
          </p:cNvPr>
          <p:cNvSpPr/>
          <p:nvPr/>
        </p:nvSpPr>
        <p:spPr>
          <a:xfrm>
            <a:off x="8123729" y="3907782"/>
            <a:ext cx="261131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</a:t>
            </a:r>
          </a:p>
        </p:txBody>
      </p:sp>
      <p:sp>
        <p:nvSpPr>
          <p:cNvPr id="40" name="TextBox 27">
            <a:extLst>
              <a:ext uri="{FF2B5EF4-FFF2-40B4-BE49-F238E27FC236}">
                <a16:creationId xmlns:a16="http://schemas.microsoft.com/office/drawing/2014/main" id="{8E637FF5-B63B-4706-B9D9-C0560771AB4E}"/>
              </a:ext>
            </a:extLst>
          </p:cNvPr>
          <p:cNvSpPr/>
          <p:nvPr/>
        </p:nvSpPr>
        <p:spPr>
          <a:xfrm>
            <a:off x="8123728" y="4281069"/>
            <a:ext cx="267159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</a:t>
            </a:r>
          </a:p>
        </p:txBody>
      </p:sp>
      <p:sp>
        <p:nvSpPr>
          <p:cNvPr id="42" name="TextBox 12">
            <a:extLst>
              <a:ext uri="{FF2B5EF4-FFF2-40B4-BE49-F238E27FC236}">
                <a16:creationId xmlns:a16="http://schemas.microsoft.com/office/drawing/2014/main" id="{088C653B-FBDB-435A-BCB0-6AA7664A990C}"/>
              </a:ext>
            </a:extLst>
          </p:cNvPr>
          <p:cNvSpPr/>
          <p:nvPr/>
        </p:nvSpPr>
        <p:spPr>
          <a:xfrm>
            <a:off x="8462724" y="2272568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617</a:t>
            </a: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EE2AF686-0E58-4BDD-B8FE-18BF8D619CC5}"/>
              </a:ext>
            </a:extLst>
          </p:cNvPr>
          <p:cNvSpPr/>
          <p:nvPr/>
        </p:nvSpPr>
        <p:spPr>
          <a:xfrm>
            <a:off x="8462724" y="3516859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963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440FA707-E587-4C20-A8A6-824AF9F370C7}"/>
              </a:ext>
            </a:extLst>
          </p:cNvPr>
          <p:cNvSpPr/>
          <p:nvPr/>
        </p:nvSpPr>
        <p:spPr>
          <a:xfrm>
            <a:off x="8462724" y="3894065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712</a:t>
            </a: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C8B928B2-7CFB-4A53-B1F0-85E338381BF7}"/>
              </a:ext>
            </a:extLst>
          </p:cNvPr>
          <p:cNvSpPr/>
          <p:nvPr/>
        </p:nvSpPr>
        <p:spPr>
          <a:xfrm>
            <a:off x="8480033" y="3057680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366</a:t>
            </a:r>
          </a:p>
        </p:txBody>
      </p:sp>
    </p:spTree>
    <p:extLst>
      <p:ext uri="{BB962C8B-B14F-4D97-AF65-F5344CB8AC3E}">
        <p14:creationId xmlns:p14="http://schemas.microsoft.com/office/powerpoint/2010/main" val="226402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3260775" y="2223053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3260775" y="2634225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3260775" y="3045723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3260775" y="3456894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3260775" y="3868065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3260775" y="4279562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3260775" y="4690734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TextBox 10"/>
          <p:cNvSpPr/>
          <p:nvPr/>
        </p:nvSpPr>
        <p:spPr>
          <a:xfrm>
            <a:off x="2869852" y="2195295"/>
            <a:ext cx="259271" cy="30374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0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1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2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4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5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6</a:t>
            </a:r>
          </a:p>
        </p:txBody>
      </p:sp>
      <p:sp>
        <p:nvSpPr>
          <p:cNvPr id="17" name="TextBox 21"/>
          <p:cNvSpPr/>
          <p:nvPr/>
        </p:nvSpPr>
        <p:spPr>
          <a:xfrm>
            <a:off x="6360578" y="1872968"/>
            <a:ext cx="2828565" cy="34052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2177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add the following items</a:t>
            </a:r>
          </a:p>
          <a:p>
            <a:pPr>
              <a:defRPr sz="1800"/>
            </a:pPr>
            <a:endParaRPr lang="en-US" sz="2177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2177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item       home address</a:t>
            </a:r>
          </a:p>
          <a:p>
            <a:pPr>
              <a:defRPr sz="1800"/>
            </a:pPr>
            <a:endParaRPr lang="en-US" sz="2177" u="sng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2177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345                    2</a:t>
            </a:r>
          </a:p>
          <a:p>
            <a:pPr>
              <a:defRPr sz="1800"/>
            </a:pPr>
            <a:r>
              <a:rPr lang="en-US" sz="2177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617                    1</a:t>
            </a:r>
          </a:p>
          <a:p>
            <a:pPr>
              <a:defRPr sz="1800"/>
            </a:pPr>
            <a:r>
              <a:rPr lang="en-US" sz="2177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963                    4</a:t>
            </a:r>
          </a:p>
          <a:p>
            <a:pPr>
              <a:defRPr sz="1800"/>
            </a:pPr>
            <a:r>
              <a:rPr lang="en-US" sz="2177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712                    5</a:t>
            </a:r>
          </a:p>
          <a:p>
            <a:pPr>
              <a:defRPr sz="1800"/>
            </a:pPr>
            <a:r>
              <a:rPr lang="en-US" sz="2177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366                    2</a:t>
            </a:r>
          </a:p>
          <a:p>
            <a:pPr>
              <a:defRPr sz="1800"/>
            </a:pPr>
            <a:endParaRPr lang="en-US" sz="1633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TextBox 22"/>
          <p:cNvSpPr/>
          <p:nvPr/>
        </p:nvSpPr>
        <p:spPr>
          <a:xfrm>
            <a:off x="2464087" y="759311"/>
            <a:ext cx="4014082" cy="6459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36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 chained hash table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88739" y="2330488"/>
            <a:ext cx="7374" cy="2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702487" y="2677342"/>
            <a:ext cx="7374" cy="2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706174" y="3036772"/>
            <a:ext cx="7374" cy="2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11319" y="3493972"/>
            <a:ext cx="7374" cy="2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708861" y="3905448"/>
            <a:ext cx="7374" cy="2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698800" y="4360442"/>
            <a:ext cx="7374" cy="2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727276" y="4771614"/>
            <a:ext cx="7374" cy="2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4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2423036" y="1954448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2423036" y="2365620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2423036" y="2777118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2423036" y="3188289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2423036" y="3599460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2423036" y="4010957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2423036" y="4422129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TextBox 10"/>
          <p:cNvSpPr/>
          <p:nvPr/>
        </p:nvSpPr>
        <p:spPr>
          <a:xfrm>
            <a:off x="2032439" y="1926690"/>
            <a:ext cx="259271" cy="30374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0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1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2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4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5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6</a:t>
            </a:r>
          </a:p>
        </p:txBody>
      </p:sp>
      <p:cxnSp>
        <p:nvCxnSpPr>
          <p:cNvPr id="13" name="Straight Arrow Connector 2"/>
          <p:cNvCxnSpPr/>
          <p:nvPr/>
        </p:nvCxnSpPr>
        <p:spPr>
          <a:xfrm>
            <a:off x="2871111" y="2571369"/>
            <a:ext cx="813524" cy="0"/>
          </a:xfrm>
          <a:prstGeom prst="bentConnector3">
            <a:avLst/>
          </a:prstGeom>
          <a:noFill/>
          <a:ln w="6480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4" name="Straight Arrow Connector 22"/>
          <p:cNvCxnSpPr/>
          <p:nvPr/>
        </p:nvCxnSpPr>
        <p:spPr>
          <a:xfrm>
            <a:off x="2896911" y="2982540"/>
            <a:ext cx="813524" cy="0"/>
          </a:xfrm>
          <a:prstGeom prst="bentConnector3">
            <a:avLst/>
          </a:prstGeom>
          <a:noFill/>
          <a:ln w="6480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5" name="Straight Arrow Connector 23"/>
          <p:cNvCxnSpPr/>
          <p:nvPr/>
        </p:nvCxnSpPr>
        <p:spPr>
          <a:xfrm>
            <a:off x="2871111" y="3805209"/>
            <a:ext cx="813524" cy="0"/>
          </a:xfrm>
          <a:prstGeom prst="bentConnector3">
            <a:avLst/>
          </a:prstGeom>
          <a:noFill/>
          <a:ln w="6480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6" name="Straight Arrow Connector 24"/>
          <p:cNvCxnSpPr/>
          <p:nvPr/>
        </p:nvCxnSpPr>
        <p:spPr>
          <a:xfrm>
            <a:off x="2904095" y="4232709"/>
            <a:ext cx="813524" cy="0"/>
          </a:xfrm>
          <a:prstGeom prst="bentConnector3">
            <a:avLst/>
          </a:prstGeom>
          <a:noFill/>
          <a:ln w="6480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7" name="Rectangle 11"/>
          <p:cNvSpPr/>
          <p:nvPr/>
        </p:nvSpPr>
        <p:spPr>
          <a:xfrm>
            <a:off x="3710761" y="2449552"/>
            <a:ext cx="726653" cy="327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TextBox 12"/>
          <p:cNvSpPr/>
          <p:nvPr/>
        </p:nvSpPr>
        <p:spPr>
          <a:xfrm>
            <a:off x="3720885" y="2449553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617</a:t>
            </a:r>
          </a:p>
        </p:txBody>
      </p:sp>
      <p:sp>
        <p:nvSpPr>
          <p:cNvPr id="19" name="Straight Connector 25"/>
          <p:cNvSpPr/>
          <p:nvPr/>
        </p:nvSpPr>
        <p:spPr>
          <a:xfrm>
            <a:off x="4203579" y="2449226"/>
            <a:ext cx="0" cy="327565"/>
          </a:xfrm>
          <a:prstGeom prst="line">
            <a:avLst/>
          </a:prstGeom>
          <a:noFill/>
          <a:ln w="6480">
            <a:solidFill>
              <a:srgbClr val="5B9BD5"/>
            </a:solidFill>
            <a:prstDash val="solid"/>
            <a:miter/>
          </a:ln>
        </p:spPr>
        <p:txBody>
          <a:bodyPr vert="horz" wrap="square" lIns="81646" tIns="40823" rIns="81646" bIns="40823" anchor="ctr" anchorCtr="1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3724804" y="2860723"/>
            <a:ext cx="726653" cy="327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TextBox 30"/>
          <p:cNvSpPr/>
          <p:nvPr/>
        </p:nvSpPr>
        <p:spPr>
          <a:xfrm>
            <a:off x="3734929" y="2860724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366</a:t>
            </a:r>
          </a:p>
        </p:txBody>
      </p:sp>
      <p:sp>
        <p:nvSpPr>
          <p:cNvPr id="23" name="Straight Connector 31"/>
          <p:cNvSpPr/>
          <p:nvPr/>
        </p:nvSpPr>
        <p:spPr>
          <a:xfrm>
            <a:off x="4217295" y="2860396"/>
            <a:ext cx="0" cy="327893"/>
          </a:xfrm>
          <a:prstGeom prst="line">
            <a:avLst/>
          </a:prstGeom>
          <a:noFill/>
          <a:ln w="6480">
            <a:solidFill>
              <a:srgbClr val="5B9BD5"/>
            </a:solidFill>
            <a:prstDash val="solid"/>
            <a:miter/>
          </a:ln>
        </p:spPr>
        <p:txBody>
          <a:bodyPr vert="horz" wrap="square" lIns="81646" tIns="40823" rIns="81646" bIns="40823" anchor="ctr" anchorCtr="1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Rectangle 33"/>
          <p:cNvSpPr/>
          <p:nvPr/>
        </p:nvSpPr>
        <p:spPr>
          <a:xfrm>
            <a:off x="3682675" y="3626565"/>
            <a:ext cx="726653" cy="327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TextBox 34"/>
          <p:cNvSpPr/>
          <p:nvPr/>
        </p:nvSpPr>
        <p:spPr>
          <a:xfrm>
            <a:off x="3693127" y="3626566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963</a:t>
            </a:r>
          </a:p>
        </p:txBody>
      </p:sp>
      <p:sp>
        <p:nvSpPr>
          <p:cNvPr id="26" name="Straight Connector 35"/>
          <p:cNvSpPr/>
          <p:nvPr/>
        </p:nvSpPr>
        <p:spPr>
          <a:xfrm>
            <a:off x="4175493" y="3626240"/>
            <a:ext cx="0" cy="327565"/>
          </a:xfrm>
          <a:prstGeom prst="line">
            <a:avLst/>
          </a:prstGeom>
          <a:noFill/>
          <a:ln w="6480">
            <a:solidFill>
              <a:srgbClr val="5B9BD5"/>
            </a:solidFill>
            <a:prstDash val="solid"/>
            <a:miter/>
          </a:ln>
        </p:spPr>
        <p:txBody>
          <a:bodyPr vert="horz" wrap="square" lIns="81646" tIns="40823" rIns="81646" bIns="40823" anchor="ctr" anchorCtr="1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8" name="Rectangle 37"/>
          <p:cNvSpPr/>
          <p:nvPr/>
        </p:nvSpPr>
        <p:spPr>
          <a:xfrm>
            <a:off x="3717619" y="4064517"/>
            <a:ext cx="726653" cy="327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9" name="TextBox 38"/>
          <p:cNvSpPr/>
          <p:nvPr/>
        </p:nvSpPr>
        <p:spPr>
          <a:xfrm>
            <a:off x="3728071" y="4064517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712</a:t>
            </a:r>
          </a:p>
        </p:txBody>
      </p:sp>
      <p:sp>
        <p:nvSpPr>
          <p:cNvPr id="30" name="Straight Connector 39"/>
          <p:cNvSpPr/>
          <p:nvPr/>
        </p:nvSpPr>
        <p:spPr>
          <a:xfrm>
            <a:off x="4210436" y="4064517"/>
            <a:ext cx="0" cy="327565"/>
          </a:xfrm>
          <a:prstGeom prst="line">
            <a:avLst/>
          </a:prstGeom>
          <a:noFill/>
          <a:ln w="6480">
            <a:solidFill>
              <a:srgbClr val="5B9BD5"/>
            </a:solidFill>
            <a:prstDash val="solid"/>
            <a:miter/>
          </a:ln>
        </p:spPr>
        <p:txBody>
          <a:bodyPr vert="horz" wrap="square" lIns="81646" tIns="40823" rIns="81646" bIns="40823" anchor="ctr" anchorCtr="1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2" name="Rectangle 42"/>
          <p:cNvSpPr/>
          <p:nvPr/>
        </p:nvSpPr>
        <p:spPr>
          <a:xfrm>
            <a:off x="4682027" y="2848640"/>
            <a:ext cx="726653" cy="327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3" name="TextBox 43"/>
          <p:cNvSpPr/>
          <p:nvPr/>
        </p:nvSpPr>
        <p:spPr>
          <a:xfrm>
            <a:off x="4692478" y="2848640"/>
            <a:ext cx="483244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345</a:t>
            </a:r>
          </a:p>
        </p:txBody>
      </p:sp>
      <p:sp>
        <p:nvSpPr>
          <p:cNvPr id="34" name="Straight Connector 44"/>
          <p:cNvSpPr/>
          <p:nvPr/>
        </p:nvSpPr>
        <p:spPr>
          <a:xfrm>
            <a:off x="5174844" y="2848313"/>
            <a:ext cx="0" cy="327892"/>
          </a:xfrm>
          <a:prstGeom prst="line">
            <a:avLst/>
          </a:prstGeom>
          <a:noFill/>
          <a:ln w="6480">
            <a:solidFill>
              <a:srgbClr val="5B9BD5"/>
            </a:solidFill>
            <a:prstDash val="solid"/>
            <a:miter/>
          </a:ln>
        </p:spPr>
        <p:txBody>
          <a:bodyPr vert="horz" wrap="square" lIns="81646" tIns="40823" rIns="81646" bIns="40823" anchor="ctr" anchorCtr="1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36" name="Straight Arrow Connector 49"/>
          <p:cNvCxnSpPr/>
          <p:nvPr/>
        </p:nvCxnSpPr>
        <p:spPr>
          <a:xfrm flipV="1">
            <a:off x="4324089" y="3015852"/>
            <a:ext cx="364796" cy="8491"/>
          </a:xfrm>
          <a:prstGeom prst="bentConnector3">
            <a:avLst/>
          </a:prstGeom>
          <a:noFill/>
          <a:ln w="6480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37" name="TextBox 50"/>
          <p:cNvSpPr/>
          <p:nvPr/>
        </p:nvSpPr>
        <p:spPr>
          <a:xfrm>
            <a:off x="3501322" y="732532"/>
            <a:ext cx="3656996" cy="59367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3266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 chained hash table</a:t>
            </a:r>
          </a:p>
        </p:txBody>
      </p:sp>
      <p:sp>
        <p:nvSpPr>
          <p:cNvPr id="38" name="TextBox 52"/>
          <p:cNvSpPr/>
          <p:nvPr/>
        </p:nvSpPr>
        <p:spPr>
          <a:xfrm>
            <a:off x="7253130" y="2907139"/>
            <a:ext cx="2633820" cy="10217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20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Find: 712, 345, 49, 50</a:t>
            </a:r>
            <a:br>
              <a:rPr lang="en-US" sz="20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</a:br>
            <a:r>
              <a:rPr lang="en-US" sz="20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</a:t>
            </a:r>
          </a:p>
          <a:p>
            <a:pPr>
              <a:defRPr sz="1800"/>
            </a:pPr>
            <a:r>
              <a:rPr lang="en-US" sz="20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Remove: 345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856789" y="2028543"/>
            <a:ext cx="7374" cy="2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285457" y="2480577"/>
            <a:ext cx="7374" cy="2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313141" y="2868068"/>
            <a:ext cx="7374" cy="2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896911" y="3279997"/>
            <a:ext cx="7374" cy="2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278083" y="3695224"/>
            <a:ext cx="7374" cy="2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331889" y="4103594"/>
            <a:ext cx="7374" cy="2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919270" y="4464934"/>
            <a:ext cx="7374" cy="2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27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Hash table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0991" y="1803214"/>
            <a:ext cx="9150018" cy="34241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400" dirty="0"/>
              <a:t>Depends on</a:t>
            </a:r>
          </a:p>
          <a:p>
            <a:pPr lvl="1"/>
            <a:r>
              <a:rPr lang="en-US" sz="2000" dirty="0"/>
              <a:t>Load factor (n / </a:t>
            </a:r>
            <a:r>
              <a:rPr lang="en-US" sz="2000" dirty="0" err="1"/>
              <a:t>tsize</a:t>
            </a:r>
            <a:r>
              <a:rPr lang="en-US" sz="2000" dirty="0"/>
              <a:t>)</a:t>
            </a:r>
          </a:p>
          <a:p>
            <a:pPr lvl="2"/>
            <a:r>
              <a:rPr lang="en-US" sz="1800" dirty="0"/>
              <a:t> must be &lt; 1 for open hash tale</a:t>
            </a:r>
          </a:p>
          <a:p>
            <a:pPr lvl="2"/>
            <a:r>
              <a:rPr lang="en-US" sz="1800" dirty="0"/>
              <a:t>Can be &gt; 1 for chained hash table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/>
              <a:t>Quality of the hash function</a:t>
            </a:r>
          </a:p>
          <a:p>
            <a:pPr lvl="2"/>
            <a:r>
              <a:rPr lang="en-US" sz="1800" dirty="0"/>
              <a:t>How uniformly are the home addresses produced distributed over the range 0 .. Tsize-1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5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35" y="218467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Chained 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88695" y="1580329"/>
            <a:ext cx="10363826" cy="45975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Hash function determines which synonym list to search</a:t>
            </a:r>
          </a:p>
          <a:p>
            <a:r>
              <a:rPr lang="en-US" b="1" dirty="0">
                <a:solidFill>
                  <a:srgbClr val="FF0000"/>
                </a:solidFill>
              </a:rPr>
              <a:t>With a good hash function</a:t>
            </a:r>
            <a:r>
              <a:rPr lang="en-US" b="1" dirty="0"/>
              <a:t> </a:t>
            </a:r>
            <a:r>
              <a:rPr lang="en-US" dirty="0"/>
              <a:t>synonym lists will be of nearly equal length</a:t>
            </a:r>
          </a:p>
          <a:p>
            <a:r>
              <a:rPr lang="en-US" dirty="0"/>
              <a:t>What is the average synonym list length if we add n items to a hash table with a size of </a:t>
            </a:r>
            <a:r>
              <a:rPr lang="en-US" dirty="0" err="1"/>
              <a:t>tsize</a:t>
            </a:r>
            <a:r>
              <a:rPr lang="en-US" dirty="0"/>
              <a:t>?</a:t>
            </a:r>
          </a:p>
          <a:p>
            <a:r>
              <a:rPr lang="en-US" dirty="0"/>
              <a:t>Given HT1 and ht2</a:t>
            </a:r>
          </a:p>
          <a:p>
            <a:pPr lvl="1"/>
            <a:r>
              <a:rPr lang="en-US" dirty="0"/>
              <a:t>Both have a load factor of 2</a:t>
            </a:r>
          </a:p>
          <a:p>
            <a:pPr lvl="1"/>
            <a:r>
              <a:rPr lang="en-US" dirty="0"/>
              <a:t>Ht1 holds 1000 items and ht2 holds 4000 items</a:t>
            </a:r>
          </a:p>
          <a:p>
            <a:pPr lvl="1"/>
            <a:r>
              <a:rPr lang="en-US" dirty="0"/>
              <a:t>How does their expected performance compare?</a:t>
            </a:r>
          </a:p>
          <a:p>
            <a:r>
              <a:rPr lang="en-US" dirty="0"/>
              <a:t>Time to find an item grows at the same rate as the load factor (not n)</a:t>
            </a:r>
          </a:p>
          <a:p>
            <a:pPr lvl="1"/>
            <a:r>
              <a:rPr lang="en-US" dirty="0"/>
              <a:t>search for an item in a chained hash table is O(1)</a:t>
            </a:r>
          </a:p>
          <a:p>
            <a:r>
              <a:rPr lang="en-US" dirty="0"/>
              <a:t>Search for an item in a closed hash table also increases at same rate as the load factor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4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10" y="54422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14363" y="2256685"/>
            <a:ext cx="10363826" cy="3424107"/>
          </a:xfrm>
        </p:spPr>
        <p:txBody>
          <a:bodyPr/>
          <a:lstStyle/>
          <a:p>
            <a:r>
              <a:rPr lang="en-US" dirty="0"/>
              <a:t>Simplest case</a:t>
            </a:r>
          </a:p>
          <a:p>
            <a:pPr lvl="1"/>
            <a:r>
              <a:rPr lang="en-US" dirty="0"/>
              <a:t>Item being hashed is an integer</a:t>
            </a:r>
          </a:p>
          <a:p>
            <a:pPr lvl="2"/>
            <a:r>
              <a:rPr lang="en-US" dirty="0"/>
              <a:t>Return Item % </a:t>
            </a:r>
            <a:r>
              <a:rPr lang="en-US" dirty="0" err="1"/>
              <a:t>tsize</a:t>
            </a:r>
            <a:endParaRPr lang="en-US" dirty="0"/>
          </a:p>
          <a:p>
            <a:r>
              <a:rPr lang="en-US" dirty="0"/>
              <a:t>What if the item being hashed is a string?</a:t>
            </a:r>
          </a:p>
          <a:p>
            <a:pPr lvl="1"/>
            <a:r>
              <a:rPr lang="en-US" dirty="0"/>
              <a:t>create an integer from the string</a:t>
            </a:r>
          </a:p>
          <a:p>
            <a:pPr lvl="1"/>
            <a:r>
              <a:rPr lang="en-US" dirty="0"/>
              <a:t>Simplest way</a:t>
            </a:r>
          </a:p>
          <a:p>
            <a:pPr lvl="2"/>
            <a:r>
              <a:rPr lang="en-US" dirty="0"/>
              <a:t>Sum the characters (each is stored as an asci value)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13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65" y="309907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hash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8827" y="1857375"/>
            <a:ext cx="10363826" cy="4114800"/>
          </a:xfrm>
        </p:spPr>
        <p:txBody>
          <a:bodyPr>
            <a:normAutofit fontScale="85000" lnSpcReduction="10000"/>
          </a:bodyPr>
          <a:lstStyle/>
          <a:p>
            <a:r>
              <a:rPr lang="en-US" sz="2100" dirty="0"/>
              <a:t>Key </a:t>
            </a:r>
            <a:r>
              <a:rPr lang="en-US" sz="2100" dirty="0">
                <a:sym typeface="Wingdings" panose="05000000000000000000" pitchFamily="2" charset="2"/>
              </a:rPr>
              <a:t> 0 .. </a:t>
            </a:r>
            <a:r>
              <a:rPr lang="en-US" sz="2100" dirty="0" err="1">
                <a:sym typeface="Wingdings" panose="05000000000000000000" pitchFamily="2" charset="2"/>
              </a:rPr>
              <a:t>tSize</a:t>
            </a:r>
            <a:r>
              <a:rPr lang="en-US" sz="2100" dirty="0">
                <a:sym typeface="Wingdings" panose="05000000000000000000" pitchFamily="2" charset="2"/>
              </a:rPr>
              <a:t> – 1</a:t>
            </a:r>
          </a:p>
          <a:p>
            <a:r>
              <a:rPr lang="en-US" sz="2100" dirty="0"/>
              <a:t>A good hash function uniformly distributes home addresses over the range 0 .. Tsize-1</a:t>
            </a:r>
          </a:p>
          <a:p>
            <a:r>
              <a:rPr lang="en-US" sz="2100" dirty="0"/>
              <a:t>What can be done to make a hash function good?</a:t>
            </a:r>
          </a:p>
          <a:p>
            <a:pPr lvl="1"/>
            <a:r>
              <a:rPr lang="en-US" sz="1900" dirty="0"/>
              <a:t>Using a prime number for </a:t>
            </a:r>
            <a:r>
              <a:rPr lang="en-US" sz="1900" dirty="0" err="1"/>
              <a:t>tsize</a:t>
            </a:r>
            <a:r>
              <a:rPr lang="en-US" sz="1900" dirty="0"/>
              <a:t> helps reduce collisions</a:t>
            </a:r>
          </a:p>
          <a:p>
            <a:pPr lvl="1"/>
            <a:r>
              <a:rPr lang="en-US" sz="1900" dirty="0"/>
              <a:t>Knowledge about keys can help devise a better hash function for a given set of key values </a:t>
            </a:r>
          </a:p>
          <a:p>
            <a:r>
              <a:rPr lang="en-US" sz="2100" dirty="0"/>
              <a:t>Who uses (calls) the hash function?</a:t>
            </a:r>
          </a:p>
          <a:p>
            <a:pPr lvl="1"/>
            <a:r>
              <a:rPr lang="en-US" sz="1900" dirty="0"/>
              <a:t>The program that makes use of a set/map?</a:t>
            </a:r>
          </a:p>
          <a:p>
            <a:pPr lvl="1"/>
            <a:r>
              <a:rPr lang="en-US" sz="1900" dirty="0"/>
              <a:t>The implementer of the map?</a:t>
            </a:r>
          </a:p>
          <a:p>
            <a:r>
              <a:rPr lang="en-US" sz="2100" dirty="0"/>
              <a:t>Who should write the hash function?</a:t>
            </a:r>
          </a:p>
          <a:p>
            <a:pPr lvl="1"/>
            <a:r>
              <a:rPr lang="en-US" sz="1900" dirty="0"/>
              <a:t>The program that makes use of the map?</a:t>
            </a:r>
          </a:p>
          <a:p>
            <a:pPr lvl="1"/>
            <a:r>
              <a:rPr lang="en-US" sz="1900" dirty="0"/>
              <a:t>The implementer of the map?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9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C1DD2B-B26C-4853-BCD0-03687C0DD6D1}"/>
              </a:ext>
            </a:extLst>
          </p:cNvPr>
          <p:cNvSpPr/>
          <p:nvPr/>
        </p:nvSpPr>
        <p:spPr>
          <a:xfrm>
            <a:off x="4894385" y="1213338"/>
            <a:ext cx="996461" cy="4319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C70B8-1898-4ADF-A23C-CE80AE3DFE1E}"/>
              </a:ext>
            </a:extLst>
          </p:cNvPr>
          <p:cNvSpPr txBox="1"/>
          <p:nvPr/>
        </p:nvSpPr>
        <p:spPr>
          <a:xfrm>
            <a:off x="1910861" y="2884548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 user writes</a:t>
            </a:r>
          </a:p>
          <a:p>
            <a:r>
              <a:rPr lang="en-US" sz="2400" dirty="0"/>
              <a:t>a hash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12946-FE39-499B-8975-737D3A7C43CD}"/>
              </a:ext>
            </a:extLst>
          </p:cNvPr>
          <p:cNvSpPr txBox="1"/>
          <p:nvPr/>
        </p:nvSpPr>
        <p:spPr>
          <a:xfrm>
            <a:off x="6986953" y="2957816"/>
            <a:ext cx="2922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 implementer uses</a:t>
            </a:r>
          </a:p>
          <a:p>
            <a:r>
              <a:rPr lang="en-US" sz="2400" dirty="0"/>
              <a:t>the hash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BB28B-26AF-4DF6-A033-0D7BE071438B}"/>
              </a:ext>
            </a:extLst>
          </p:cNvPr>
          <p:cNvSpPr txBox="1"/>
          <p:nvPr/>
        </p:nvSpPr>
        <p:spPr>
          <a:xfrm>
            <a:off x="5240215" y="1717429"/>
            <a:ext cx="30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Interface</a:t>
            </a:r>
          </a:p>
        </p:txBody>
      </p:sp>
    </p:spTree>
    <p:extLst>
      <p:ext uri="{BB962C8B-B14F-4D97-AF65-F5344CB8AC3E}">
        <p14:creationId xmlns:p14="http://schemas.microsoft.com/office/powerpoint/2010/main" val="1061712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529" y="633755"/>
            <a:ext cx="9284771" cy="1596177"/>
          </a:xfrm>
        </p:spPr>
        <p:txBody>
          <a:bodyPr/>
          <a:lstStyle/>
          <a:p>
            <a:r>
              <a:rPr lang="en-US" dirty="0"/>
              <a:t>How can the Map user pass the hash function to the map implementer?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0594" y="2327344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a function (like a variable) has a type and a value</a:t>
            </a:r>
          </a:p>
          <a:p>
            <a:pPr lvl="1"/>
            <a:r>
              <a:rPr lang="en-US" dirty="0"/>
              <a:t>The type of a function is its prototype (arguments and return type)</a:t>
            </a:r>
          </a:p>
          <a:p>
            <a:pPr lvl="1"/>
            <a:r>
              <a:rPr lang="en-US" dirty="0"/>
              <a:t>The value of function is a pointer to a block of code to be executed</a:t>
            </a:r>
          </a:p>
          <a:p>
            <a:r>
              <a:rPr lang="en-US" dirty="0"/>
              <a:t>Typedef </a:t>
            </a:r>
            <a:r>
              <a:rPr lang="en-US" dirty="0" err="1"/>
              <a:t>int</a:t>
            </a:r>
            <a:r>
              <a:rPr lang="en-US" dirty="0"/>
              <a:t>(*</a:t>
            </a:r>
            <a:r>
              <a:rPr lang="en-US" b="1" dirty="0" err="1"/>
              <a:t>hashfunc</a:t>
            </a:r>
            <a:r>
              <a:rPr lang="en-US" dirty="0"/>
              <a:t>) (</a:t>
            </a:r>
            <a:r>
              <a:rPr lang="en-US" dirty="0" err="1"/>
              <a:t>keyType</a:t>
            </a:r>
            <a:r>
              <a:rPr lang="en-US" dirty="0"/>
              <a:t> key,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tsize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Any function that has parameters of </a:t>
            </a:r>
            <a:r>
              <a:rPr lang="en-US" dirty="0" err="1"/>
              <a:t>keytype</a:t>
            </a:r>
            <a:r>
              <a:rPr lang="en-US" dirty="0"/>
              <a:t> and </a:t>
            </a:r>
            <a:r>
              <a:rPr lang="en-US" dirty="0" err="1"/>
              <a:t>int</a:t>
            </a:r>
            <a:r>
              <a:rPr lang="en-US" dirty="0"/>
              <a:t> and returns an </a:t>
            </a:r>
            <a:r>
              <a:rPr lang="en-US" dirty="0" err="1"/>
              <a:t>int</a:t>
            </a:r>
            <a:r>
              <a:rPr lang="en-US" dirty="0"/>
              <a:t> is of type *</a:t>
            </a:r>
            <a:r>
              <a:rPr lang="en-US" b="1" dirty="0" err="1"/>
              <a:t>hashfunc</a:t>
            </a:r>
            <a:endParaRPr lang="en-US" dirty="0"/>
          </a:p>
          <a:p>
            <a:r>
              <a:rPr lang="en-US" dirty="0"/>
              <a:t>User of the map writes a hash function and passes it to the map constructor which stores it as a data member</a:t>
            </a:r>
          </a:p>
        </p:txBody>
      </p:sp>
    </p:spTree>
    <p:extLst>
      <p:ext uri="{BB962C8B-B14F-4D97-AF65-F5344CB8AC3E}">
        <p14:creationId xmlns:p14="http://schemas.microsoft.com/office/powerpoint/2010/main" val="29316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Quiz</a:t>
            </a:r>
            <a:br>
              <a:rPr lang="en-US" sz="4000" dirty="0"/>
            </a:br>
            <a:r>
              <a:rPr lang="en-US" sz="2800" dirty="0"/>
              <a:t>answer all question with true or false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3899" y="2489922"/>
            <a:ext cx="10363826" cy="34241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hash table stores the map elements in order of their key values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hash table makes use of an array or a vector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Searching for an element in a hash table never requires more than 1 comparison</a:t>
            </a:r>
          </a:p>
        </p:txBody>
      </p:sp>
    </p:spTree>
    <p:extLst>
      <p:ext uri="{BB962C8B-B14F-4D97-AF65-F5344CB8AC3E}">
        <p14:creationId xmlns:p14="http://schemas.microsoft.com/office/powerpoint/2010/main" val="51522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8191" y="1716071"/>
            <a:ext cx="116210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typedef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(*</a:t>
            </a:r>
            <a:r>
              <a:rPr lang="en-US" dirty="0" err="1">
                <a:latin typeface="Courier New" panose="02070309020205020404" pitchFamily="49" charset="0"/>
              </a:rPr>
              <a:t>hashFunc</a:t>
            </a:r>
            <a:r>
              <a:rPr lang="en-US" dirty="0">
                <a:latin typeface="Courier New" panose="02070309020205020404" pitchFamily="49" charset="0"/>
              </a:rPr>
              <a:t>)(</a:t>
            </a:r>
            <a:r>
              <a:rPr lang="en-US" dirty="0" err="1">
                <a:latin typeface="Courier New" panose="02070309020205020404" pitchFamily="49" charset="0"/>
              </a:rPr>
              <a:t>KeyType</a:t>
            </a:r>
            <a:r>
              <a:rPr lang="en-US" dirty="0">
                <a:latin typeface="Courier New" panose="02070309020205020404" pitchFamily="49" charset="0"/>
              </a:rPr>
              <a:t> item,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tsize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class Map{</a:t>
            </a:r>
          </a:p>
          <a:p>
            <a:r>
              <a:rPr lang="en-US" dirty="0">
                <a:latin typeface="Courier New" panose="02070309020205020404" pitchFamily="49" charset="0"/>
              </a:rPr>
              <a:t>	public:</a:t>
            </a:r>
          </a:p>
          <a:p>
            <a:r>
              <a:rPr lang="en-US" dirty="0">
                <a:latin typeface="Courier New" panose="02070309020205020404" pitchFamily="49" charset="0"/>
              </a:rPr>
              <a:t>			</a:t>
            </a:r>
          </a:p>
          <a:p>
            <a:r>
              <a:rPr lang="en-US" dirty="0">
                <a:latin typeface="Courier New" panose="02070309020205020404" pitchFamily="49" charset="0"/>
              </a:rPr>
              <a:t>		Map(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size, </a:t>
            </a:r>
            <a:r>
              <a:rPr lang="en-US" dirty="0" err="1">
                <a:latin typeface="Courier New" panose="02070309020205020404" pitchFamily="49" charset="0"/>
              </a:rPr>
              <a:t>hashFunc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</a:rPr>
              <a:t>); </a:t>
            </a:r>
          </a:p>
          <a:p>
            <a:r>
              <a:rPr lang="en-US" dirty="0">
                <a:latin typeface="Courier New" panose="02070309020205020404" pitchFamily="49" charset="0"/>
              </a:rPr>
              <a:t>		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	private: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</a:rPr>
              <a:t>hashFunc</a:t>
            </a:r>
            <a:r>
              <a:rPr lang="en-US" dirty="0">
                <a:latin typeface="Courier New" panose="02070309020205020404" pitchFamily="49" charset="0"/>
              </a:rPr>
              <a:t> hash;       // the hash function			</a:t>
            </a:r>
          </a:p>
          <a:p>
            <a:r>
              <a:rPr lang="en-US" dirty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CC392-8D8F-43CB-A150-A34EE2C674D6}"/>
              </a:ext>
            </a:extLst>
          </p:cNvPr>
          <p:cNvSpPr txBox="1"/>
          <p:nvPr/>
        </p:nvSpPr>
        <p:spPr>
          <a:xfrm>
            <a:off x="3423137" y="697523"/>
            <a:ext cx="5310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5872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9576" y="1616426"/>
            <a:ext cx="116210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hash(</a:t>
            </a:r>
            <a:r>
              <a:rPr lang="en-US" dirty="0" err="1">
                <a:latin typeface="Courier New" panose="02070309020205020404" pitchFamily="49" charset="0"/>
              </a:rPr>
              <a:t>KeyType</a:t>
            </a:r>
            <a:r>
              <a:rPr lang="en-US" dirty="0">
                <a:latin typeface="Courier New" panose="02070309020205020404" pitchFamily="49" charset="0"/>
              </a:rPr>
              <a:t> key,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tsize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</a:rPr>
              <a:t>// input: size of the hash table and a key</a:t>
            </a:r>
          </a:p>
          <a:p>
            <a:r>
              <a:rPr lang="en-US" dirty="0">
                <a:latin typeface="Courier New" panose="02070309020205020404" pitchFamily="49" charset="0"/>
              </a:rPr>
              <a:t>// output: returns an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between 0 and </a:t>
            </a:r>
            <a:r>
              <a:rPr lang="en-US" dirty="0" err="1">
                <a:latin typeface="Courier New" panose="02070309020205020404" pitchFamily="49" charset="0"/>
              </a:rPr>
              <a:t>tsize</a:t>
            </a:r>
            <a:r>
              <a:rPr lang="en-US" dirty="0">
                <a:latin typeface="Courier New" panose="02070309020205020404" pitchFamily="49" charset="0"/>
              </a:rPr>
              <a:t> - 1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main () {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	Map </a:t>
            </a:r>
            <a:r>
              <a:rPr lang="en-US" dirty="0" err="1">
                <a:latin typeface="Courier New" panose="02070309020205020404" pitchFamily="49" charset="0"/>
              </a:rPr>
              <a:t>myMap</a:t>
            </a:r>
            <a:r>
              <a:rPr lang="en-US" dirty="0">
                <a:latin typeface="Courier New" panose="02070309020205020404" pitchFamily="49" charset="0"/>
              </a:rPr>
              <a:t>(size, hash);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hash(</a:t>
            </a:r>
            <a:r>
              <a:rPr lang="en-US" dirty="0" err="1">
                <a:latin typeface="Courier New" panose="02070309020205020404" pitchFamily="49" charset="0"/>
              </a:rPr>
              <a:t>KeyType</a:t>
            </a:r>
            <a:r>
              <a:rPr lang="en-US" dirty="0">
                <a:latin typeface="Courier New" panose="02070309020205020404" pitchFamily="49" charset="0"/>
              </a:rPr>
              <a:t> key,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tsize</a:t>
            </a:r>
            <a:r>
              <a:rPr lang="en-US" dirty="0">
                <a:latin typeface="Courier New" panose="02070309020205020404" pitchFamily="49" charset="0"/>
              </a:rPr>
              <a:t>){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CC392-8D8F-43CB-A150-A34EE2C674D6}"/>
              </a:ext>
            </a:extLst>
          </p:cNvPr>
          <p:cNvSpPr txBox="1"/>
          <p:nvPr/>
        </p:nvSpPr>
        <p:spPr>
          <a:xfrm>
            <a:off x="4120662" y="762000"/>
            <a:ext cx="429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MAP USER</a:t>
            </a:r>
          </a:p>
        </p:txBody>
      </p:sp>
    </p:spTree>
    <p:extLst>
      <p:ext uri="{BB962C8B-B14F-4D97-AF65-F5344CB8AC3E}">
        <p14:creationId xmlns:p14="http://schemas.microsoft.com/office/powerpoint/2010/main" val="1745417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Hash table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5673" y="2166926"/>
            <a:ext cx="9323675" cy="342410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Two Key factors</a:t>
            </a:r>
          </a:p>
          <a:p>
            <a:pPr lvl="1"/>
            <a:r>
              <a:rPr lang="en-US" sz="2000" dirty="0"/>
              <a:t>Load factor  -  n / </a:t>
            </a:r>
            <a:r>
              <a:rPr lang="en-US" sz="2000" dirty="0" err="1"/>
              <a:t>tsize</a:t>
            </a:r>
            <a:endParaRPr lang="en-US" sz="2000" dirty="0"/>
          </a:p>
          <a:p>
            <a:pPr lvl="2"/>
            <a:r>
              <a:rPr lang="en-US" sz="1800" dirty="0"/>
              <a:t>over .75 for open hash table likely to produce long probe sequences</a:t>
            </a:r>
          </a:p>
          <a:p>
            <a:pPr lvl="2"/>
            <a:r>
              <a:rPr lang="en-US" sz="1800" dirty="0"/>
              <a:t> can be more than 1 for chained hash table</a:t>
            </a:r>
          </a:p>
          <a:p>
            <a:pPr lvl="1"/>
            <a:r>
              <a:rPr lang="en-US" sz="2000" dirty="0"/>
              <a:t>Quality of the hash function</a:t>
            </a:r>
          </a:p>
          <a:p>
            <a:pPr lvl="2"/>
            <a:r>
              <a:rPr lang="en-US" sz="1800" dirty="0"/>
              <a:t>How uniformly are the home addresses produced distributed over the range 0 .. Tsize-1</a:t>
            </a:r>
          </a:p>
          <a:p>
            <a:pPr lvl="2"/>
            <a:r>
              <a:rPr lang="en-US" sz="1800" dirty="0"/>
              <a:t>Using a prime number for </a:t>
            </a:r>
            <a:r>
              <a:rPr lang="en-US" sz="1800" dirty="0" err="1"/>
              <a:t>tsize</a:t>
            </a:r>
            <a:r>
              <a:rPr lang="en-US" sz="1800" dirty="0"/>
              <a:t> helps reduce collisions</a:t>
            </a:r>
          </a:p>
          <a:p>
            <a:pPr lvl="2"/>
            <a:r>
              <a:rPr lang="en-US" sz="1800" dirty="0"/>
              <a:t>Knowledge about keys can help devise a better hash function for a given set of key values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93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479" y="575099"/>
            <a:ext cx="7972026" cy="1596177"/>
          </a:xfrm>
        </p:spPr>
        <p:txBody>
          <a:bodyPr>
            <a:normAutofit/>
          </a:bodyPr>
          <a:lstStyle/>
          <a:p>
            <a:r>
              <a:rPr lang="en-US" dirty="0"/>
              <a:t>Choosing between  a </a:t>
            </a:r>
            <a:r>
              <a:rPr lang="en-US" dirty="0" err="1"/>
              <a:t>bst</a:t>
            </a:r>
            <a:r>
              <a:rPr lang="en-US" dirty="0"/>
              <a:t> and a hash table for a map or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03540" y="2312461"/>
            <a:ext cx="10363826" cy="3424107"/>
          </a:xfrm>
        </p:spPr>
        <p:txBody>
          <a:bodyPr/>
          <a:lstStyle/>
          <a:p>
            <a:r>
              <a:rPr lang="en-US" dirty="0"/>
              <a:t>What do we know about the number of items to be stored?</a:t>
            </a:r>
          </a:p>
          <a:p>
            <a:pPr lvl="1"/>
            <a:r>
              <a:rPr lang="en-US" dirty="0"/>
              <a:t>Space needed for a </a:t>
            </a:r>
            <a:r>
              <a:rPr lang="en-US" dirty="0" err="1"/>
              <a:t>bst</a:t>
            </a:r>
            <a:r>
              <a:rPr lang="en-US" dirty="0"/>
              <a:t> is O(n)</a:t>
            </a:r>
          </a:p>
          <a:p>
            <a:pPr lvl="1"/>
            <a:r>
              <a:rPr lang="en-US" dirty="0"/>
              <a:t>Space needed for a chained HT is O(n + </a:t>
            </a:r>
            <a:r>
              <a:rPr lang="en-US" dirty="0" err="1"/>
              <a:t>tsize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Space for an open </a:t>
            </a:r>
            <a:r>
              <a:rPr lang="en-US" dirty="0" err="1"/>
              <a:t>ht</a:t>
            </a:r>
            <a:r>
              <a:rPr lang="en-US" dirty="0"/>
              <a:t> is O(</a:t>
            </a:r>
            <a:r>
              <a:rPr lang="en-US" dirty="0" err="1"/>
              <a:t>tsize</a:t>
            </a:r>
            <a:r>
              <a:rPr lang="en-US" dirty="0"/>
              <a:t>)</a:t>
            </a:r>
          </a:p>
          <a:p>
            <a:r>
              <a:rPr lang="en-US" dirty="0"/>
              <a:t>What do we know about the items or keys to be compared?</a:t>
            </a:r>
          </a:p>
          <a:p>
            <a:pPr lvl="1"/>
            <a:r>
              <a:rPr lang="en-US" dirty="0"/>
              <a:t>Need to be comparable for both</a:t>
            </a:r>
          </a:p>
          <a:p>
            <a:pPr lvl="1"/>
            <a:r>
              <a:rPr lang="en-US" dirty="0"/>
              <a:t>Need a hash function for a </a:t>
            </a:r>
            <a:r>
              <a:rPr lang="en-US" dirty="0" err="1"/>
              <a:t>ht</a:t>
            </a:r>
            <a:endParaRPr lang="en-US" dirty="0"/>
          </a:p>
          <a:p>
            <a:r>
              <a:rPr lang="en-US" dirty="0"/>
              <a:t>Is it necessary to traverse elements in order of items or keys?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5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Quiz</a:t>
            </a:r>
            <a:br>
              <a:rPr lang="en-US" sz="4000" dirty="0"/>
            </a:br>
            <a:r>
              <a:rPr lang="en-US" sz="2400" dirty="0"/>
              <a:t>answer all question with true or false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07000" y="2554493"/>
            <a:ext cx="10363826" cy="34241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hash table stores the map elements in order of their key values</a:t>
            </a:r>
            <a:br>
              <a:rPr lang="en-US" dirty="0"/>
            </a:br>
            <a:r>
              <a:rPr lang="en-US" dirty="0"/>
              <a:t>            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hash table makes use of an array or a vector</a:t>
            </a:r>
            <a:br>
              <a:rPr lang="en-US" dirty="0"/>
            </a:br>
            <a:r>
              <a:rPr lang="en-US" dirty="0"/>
              <a:t>            true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Searching for an element in a hash table never requires more than 1 comparison</a:t>
            </a:r>
            <a:br>
              <a:rPr lang="en-US" dirty="0"/>
            </a:br>
            <a:r>
              <a:rPr lang="en-US" dirty="0"/>
              <a:t>             false</a:t>
            </a:r>
          </a:p>
        </p:txBody>
      </p:sp>
    </p:spTree>
    <p:extLst>
      <p:ext uri="{BB962C8B-B14F-4D97-AF65-F5344CB8AC3E}">
        <p14:creationId xmlns:p14="http://schemas.microsoft.com/office/powerpoint/2010/main" val="102944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a hash table?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25940" y="2416840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An array (or vector) with a fixed capacity (</a:t>
            </a:r>
            <a:r>
              <a:rPr lang="en-US" dirty="0" err="1"/>
              <a:t>tsize</a:t>
            </a:r>
            <a:r>
              <a:rPr lang="en-US" dirty="0"/>
              <a:t>)</a:t>
            </a:r>
          </a:p>
          <a:p>
            <a:r>
              <a:rPr lang="en-US" dirty="0"/>
              <a:t>Add, find, retrieve and remove all start by applying a hash function to an item (or its key)</a:t>
            </a:r>
          </a:p>
          <a:p>
            <a:pPr lvl="1"/>
            <a:r>
              <a:rPr lang="en-US" dirty="0"/>
              <a:t>Hash function uses the key to compute a value between 0 and </a:t>
            </a:r>
            <a:r>
              <a:rPr lang="en-US" dirty="0" err="1"/>
              <a:t>tsize</a:t>
            </a:r>
            <a:r>
              <a:rPr lang="en-US" dirty="0"/>
              <a:t> – 1</a:t>
            </a:r>
          </a:p>
          <a:p>
            <a:pPr lvl="2"/>
            <a:r>
              <a:rPr lang="en-US" dirty="0"/>
              <a:t>Hash(key) </a:t>
            </a:r>
            <a:r>
              <a:rPr lang="en-US" dirty="0">
                <a:sym typeface="Wingdings" panose="05000000000000000000" pitchFamily="2" charset="2"/>
              </a:rPr>
              <a:t> 0 .. </a:t>
            </a:r>
            <a:r>
              <a:rPr lang="en-US" dirty="0" err="1">
                <a:sym typeface="Wingdings" panose="05000000000000000000" pitchFamily="2" charset="2"/>
              </a:rPr>
              <a:t>Tsize</a:t>
            </a:r>
            <a:r>
              <a:rPr lang="en-US" dirty="0">
                <a:sym typeface="Wingdings" panose="05000000000000000000" pitchFamily="2" charset="2"/>
              </a:rPr>
              <a:t> - 1</a:t>
            </a:r>
            <a:endParaRPr lang="en-US" dirty="0"/>
          </a:p>
          <a:p>
            <a:pPr lvl="1"/>
            <a:r>
              <a:rPr lang="en-US" dirty="0"/>
              <a:t>Result is Known as the home address</a:t>
            </a:r>
          </a:p>
        </p:txBody>
      </p:sp>
    </p:spTree>
    <p:extLst>
      <p:ext uri="{BB962C8B-B14F-4D97-AF65-F5344CB8AC3E}">
        <p14:creationId xmlns:p14="http://schemas.microsoft.com/office/powerpoint/2010/main" val="58370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36659" y="2281367"/>
            <a:ext cx="10363826" cy="3424107"/>
          </a:xfrm>
        </p:spPr>
        <p:txBody>
          <a:bodyPr>
            <a:normAutofit/>
          </a:bodyPr>
          <a:lstStyle/>
          <a:p>
            <a:r>
              <a:rPr lang="en-US" sz="2400" dirty="0" err="1"/>
              <a:t>Tsize</a:t>
            </a:r>
            <a:r>
              <a:rPr lang="en-US" sz="2400" dirty="0"/>
              <a:t> is 7</a:t>
            </a:r>
          </a:p>
          <a:p>
            <a:r>
              <a:rPr lang="en-US" sz="2400" dirty="0"/>
              <a:t>Keys of items to be added are:  </a:t>
            </a:r>
          </a:p>
          <a:p>
            <a:pPr lvl="1"/>
            <a:r>
              <a:rPr lang="en-US" sz="2000" dirty="0"/>
              <a:t> 345, 617, 963, 712, 366</a:t>
            </a:r>
          </a:p>
          <a:p>
            <a:r>
              <a:rPr lang="en-US" sz="2400" dirty="0"/>
              <a:t>Hash function is:</a:t>
            </a:r>
          </a:p>
          <a:p>
            <a:pPr lvl="1"/>
            <a:r>
              <a:rPr lang="en-US" sz="2000" dirty="0"/>
              <a:t>Key % </a:t>
            </a:r>
            <a:r>
              <a:rPr lang="en-US" sz="2000" dirty="0" err="1"/>
              <a:t>tsize</a:t>
            </a:r>
            <a:endParaRPr lang="en-US" sz="2000" dirty="0"/>
          </a:p>
          <a:p>
            <a:r>
              <a:rPr lang="en-US" sz="2400" dirty="0"/>
              <a:t>What is the home address of each item to be added?</a:t>
            </a:r>
          </a:p>
        </p:txBody>
      </p:sp>
    </p:spTree>
    <p:extLst>
      <p:ext uri="{BB962C8B-B14F-4D97-AF65-F5344CB8AC3E}">
        <p14:creationId xmlns:p14="http://schemas.microsoft.com/office/powerpoint/2010/main" val="76501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4950" y="2241754"/>
            <a:ext cx="5958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345 % 7 </a:t>
            </a:r>
            <a:r>
              <a:rPr lang="en-US" sz="2800" dirty="0">
                <a:sym typeface="Wingdings" panose="05000000000000000000" pitchFamily="2" charset="2"/>
              </a:rPr>
              <a:t> 2</a:t>
            </a:r>
          </a:p>
          <a:p>
            <a:r>
              <a:rPr lang="en-US" sz="2800" dirty="0">
                <a:sym typeface="Wingdings" panose="05000000000000000000" pitchFamily="2" charset="2"/>
              </a:rPr>
              <a:t>617 % 7  1</a:t>
            </a:r>
          </a:p>
          <a:p>
            <a:r>
              <a:rPr lang="en-US" sz="2800" dirty="0">
                <a:sym typeface="Wingdings" panose="05000000000000000000" pitchFamily="2" charset="2"/>
              </a:rPr>
              <a:t>963 % 7  4</a:t>
            </a:r>
          </a:p>
          <a:p>
            <a:r>
              <a:rPr lang="en-US" sz="2800" dirty="0">
                <a:sym typeface="Wingdings" panose="05000000000000000000" pitchFamily="2" charset="2"/>
              </a:rPr>
              <a:t>712 % 7  5</a:t>
            </a:r>
          </a:p>
          <a:p>
            <a:r>
              <a:rPr lang="en-US" sz="2800" dirty="0">
                <a:sym typeface="Wingdings" panose="05000000000000000000" pitchFamily="2" charset="2"/>
              </a:rPr>
              <a:t>366 % 7  2   ---  a collision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742903" y="1710813"/>
            <a:ext cx="1415845" cy="530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742902" y="2241754"/>
            <a:ext cx="1415845" cy="530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42902" y="2772695"/>
            <a:ext cx="1415845" cy="530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2902" y="3303636"/>
            <a:ext cx="1415845" cy="530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2902" y="3834577"/>
            <a:ext cx="1415845" cy="530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2902" y="4365518"/>
            <a:ext cx="1415845" cy="530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2901" y="4896459"/>
            <a:ext cx="1415845" cy="530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46794" y="1722446"/>
            <a:ext cx="3113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537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deal with collisions?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25229" y="2338517"/>
            <a:ext cx="10363826" cy="3424107"/>
          </a:xfrm>
        </p:spPr>
        <p:txBody>
          <a:bodyPr/>
          <a:lstStyle/>
          <a:p>
            <a:r>
              <a:rPr lang="en-US" dirty="0"/>
              <a:t>Collisions are inevitable</a:t>
            </a:r>
          </a:p>
          <a:p>
            <a:r>
              <a:rPr lang="en-US" dirty="0"/>
              <a:t>Home address becomes the starting point for finding</a:t>
            </a:r>
          </a:p>
          <a:p>
            <a:pPr lvl="1"/>
            <a:r>
              <a:rPr lang="en-US" dirty="0"/>
              <a:t>Where to add a key-value pair</a:t>
            </a:r>
          </a:p>
          <a:p>
            <a:pPr lvl="1"/>
            <a:r>
              <a:rPr lang="en-US" dirty="0"/>
              <a:t>Finding item with a given key</a:t>
            </a:r>
          </a:p>
          <a:p>
            <a:pPr lvl="1"/>
            <a:r>
              <a:rPr lang="en-US" dirty="0"/>
              <a:t>Retrieving the value associated with a given key</a:t>
            </a:r>
          </a:p>
          <a:p>
            <a:pPr lvl="1"/>
            <a:r>
              <a:rPr lang="en-US" dirty="0"/>
              <a:t>Finding key-value pair to be removed</a:t>
            </a:r>
          </a:p>
          <a:p>
            <a:r>
              <a:rPr lang="en-US" dirty="0"/>
              <a:t>A hash table Needs a collision resolution strategy</a:t>
            </a:r>
          </a:p>
        </p:txBody>
      </p:sp>
    </p:spTree>
    <p:extLst>
      <p:ext uri="{BB962C8B-B14F-4D97-AF65-F5344CB8AC3E}">
        <p14:creationId xmlns:p14="http://schemas.microsoft.com/office/powerpoint/2010/main" val="116746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80" y="464212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Two kinds of 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7270" y="1984794"/>
            <a:ext cx="10363826" cy="3424107"/>
          </a:xfrm>
        </p:spPr>
        <p:txBody>
          <a:bodyPr>
            <a:noAutofit/>
          </a:bodyPr>
          <a:lstStyle/>
          <a:p>
            <a:r>
              <a:rPr lang="en-US" sz="1800" dirty="0"/>
              <a:t>Open hash tables</a:t>
            </a:r>
          </a:p>
          <a:p>
            <a:pPr lvl="1"/>
            <a:r>
              <a:rPr lang="en-US" dirty="0"/>
              <a:t>All items are stored in the array/vector</a:t>
            </a:r>
          </a:p>
          <a:p>
            <a:pPr lvl="2"/>
            <a:r>
              <a:rPr lang="en-US" sz="1800" dirty="0"/>
              <a:t>at their home address (if open)</a:t>
            </a:r>
          </a:p>
          <a:p>
            <a:pPr lvl="2"/>
            <a:r>
              <a:rPr lang="en-US" sz="1800" dirty="0"/>
              <a:t>or follow a probe sequence to find open spot</a:t>
            </a:r>
          </a:p>
          <a:p>
            <a:r>
              <a:rPr lang="en-US" sz="1800" dirty="0"/>
              <a:t>Chained hash tables</a:t>
            </a:r>
          </a:p>
          <a:p>
            <a:pPr lvl="1"/>
            <a:r>
              <a:rPr lang="en-US" dirty="0"/>
              <a:t>Items with the same home address are synonyms</a:t>
            </a:r>
          </a:p>
          <a:p>
            <a:pPr lvl="1"/>
            <a:r>
              <a:rPr lang="en-US" dirty="0"/>
              <a:t>Synonyms are stored in a list starting at the home address</a:t>
            </a:r>
          </a:p>
          <a:p>
            <a:r>
              <a:rPr lang="en-US" sz="1800" dirty="0"/>
              <a:t>For both all operations start by applying a hash function and then using the home address as the starting point for finding the item or where to store the item</a:t>
            </a:r>
          </a:p>
        </p:txBody>
      </p:sp>
    </p:spTree>
    <p:extLst>
      <p:ext uri="{BB962C8B-B14F-4D97-AF65-F5344CB8AC3E}">
        <p14:creationId xmlns:p14="http://schemas.microsoft.com/office/powerpoint/2010/main" val="324696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3259322" y="2161015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3259322" y="2572187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3259322" y="2983358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3259322" y="3394856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3259322" y="3806027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3259322" y="4217198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3259322" y="4628696"/>
            <a:ext cx="947750" cy="41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TextBox 10"/>
          <p:cNvSpPr/>
          <p:nvPr/>
        </p:nvSpPr>
        <p:spPr>
          <a:xfrm>
            <a:off x="2868399" y="2132931"/>
            <a:ext cx="259271" cy="30374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0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1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2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4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5</a:t>
            </a:r>
          </a:p>
          <a:p>
            <a:pPr>
              <a:defRPr sz="1800"/>
            </a:pPr>
            <a:endParaRPr lang="en-US" sz="1452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52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6</a:t>
            </a:r>
          </a:p>
        </p:txBody>
      </p:sp>
      <p:sp>
        <p:nvSpPr>
          <p:cNvPr id="10" name="TextBox 21"/>
          <p:cNvSpPr/>
          <p:nvPr/>
        </p:nvSpPr>
        <p:spPr>
          <a:xfrm>
            <a:off x="6360578" y="1872968"/>
            <a:ext cx="2828565" cy="34052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2177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add the following items</a:t>
            </a:r>
          </a:p>
          <a:p>
            <a:pPr>
              <a:defRPr sz="1800"/>
            </a:pPr>
            <a:endParaRPr lang="en-US" sz="2177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2177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item       home address</a:t>
            </a:r>
          </a:p>
          <a:p>
            <a:pPr>
              <a:defRPr sz="1800"/>
            </a:pPr>
            <a:endParaRPr lang="en-US" sz="2177" u="sng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2177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345                    2</a:t>
            </a:r>
          </a:p>
          <a:p>
            <a:pPr>
              <a:defRPr sz="1800"/>
            </a:pPr>
            <a:r>
              <a:rPr lang="en-US" sz="2177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617                    1</a:t>
            </a:r>
          </a:p>
          <a:p>
            <a:pPr>
              <a:defRPr sz="1800"/>
            </a:pPr>
            <a:r>
              <a:rPr lang="en-US" sz="2177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963                    4</a:t>
            </a:r>
          </a:p>
          <a:p>
            <a:pPr>
              <a:defRPr sz="1800"/>
            </a:pPr>
            <a:r>
              <a:rPr lang="en-US" sz="2177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712                    5</a:t>
            </a:r>
          </a:p>
          <a:p>
            <a:pPr>
              <a:defRPr sz="1800"/>
            </a:pPr>
            <a:r>
              <a:rPr lang="en-US" sz="2177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366                    2</a:t>
            </a:r>
          </a:p>
          <a:p>
            <a:pPr>
              <a:defRPr sz="1800"/>
            </a:pPr>
            <a:endParaRPr lang="en-US" sz="1633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Straight Connector 2"/>
          <p:cNvSpPr/>
          <p:nvPr/>
        </p:nvSpPr>
        <p:spPr>
          <a:xfrm>
            <a:off x="3496097" y="2160690"/>
            <a:ext cx="6858" cy="2879177"/>
          </a:xfrm>
          <a:prstGeom prst="line">
            <a:avLst/>
          </a:prstGeom>
          <a:noFill/>
          <a:ln w="6480">
            <a:solidFill>
              <a:srgbClr val="5B9BD5"/>
            </a:solidFill>
            <a:prstDash val="solid"/>
            <a:miter/>
          </a:ln>
        </p:spPr>
        <p:txBody>
          <a:bodyPr vert="horz" wrap="square" lIns="81646" tIns="40823" rIns="81646" bIns="40823" anchor="ctr" anchorCtr="1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TextBox 11"/>
          <p:cNvSpPr/>
          <p:nvPr/>
        </p:nvSpPr>
        <p:spPr>
          <a:xfrm>
            <a:off x="3261282" y="2199227"/>
            <a:ext cx="267159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</a:t>
            </a:r>
          </a:p>
        </p:txBody>
      </p:sp>
      <p:sp>
        <p:nvSpPr>
          <p:cNvPr id="13" name="TextBox 22"/>
          <p:cNvSpPr/>
          <p:nvPr/>
        </p:nvSpPr>
        <p:spPr>
          <a:xfrm>
            <a:off x="3259649" y="2610398"/>
            <a:ext cx="267159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</a:t>
            </a:r>
          </a:p>
        </p:txBody>
      </p:sp>
      <p:sp>
        <p:nvSpPr>
          <p:cNvPr id="14" name="TextBox 23"/>
          <p:cNvSpPr/>
          <p:nvPr/>
        </p:nvSpPr>
        <p:spPr>
          <a:xfrm>
            <a:off x="3234828" y="3002626"/>
            <a:ext cx="267159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</a:t>
            </a:r>
          </a:p>
        </p:txBody>
      </p:sp>
      <p:sp>
        <p:nvSpPr>
          <p:cNvPr id="15" name="TextBox 24"/>
          <p:cNvSpPr/>
          <p:nvPr/>
        </p:nvSpPr>
        <p:spPr>
          <a:xfrm>
            <a:off x="3241686" y="3394856"/>
            <a:ext cx="267159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</a:t>
            </a:r>
          </a:p>
        </p:txBody>
      </p:sp>
      <p:sp>
        <p:nvSpPr>
          <p:cNvPr id="16" name="TextBox 25"/>
          <p:cNvSpPr/>
          <p:nvPr/>
        </p:nvSpPr>
        <p:spPr>
          <a:xfrm>
            <a:off x="3259649" y="3882449"/>
            <a:ext cx="267159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</a:t>
            </a:r>
          </a:p>
        </p:txBody>
      </p:sp>
      <p:sp>
        <p:nvSpPr>
          <p:cNvPr id="17" name="TextBox 26"/>
          <p:cNvSpPr/>
          <p:nvPr/>
        </p:nvSpPr>
        <p:spPr>
          <a:xfrm>
            <a:off x="3259649" y="4255409"/>
            <a:ext cx="267159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</a:t>
            </a:r>
          </a:p>
        </p:txBody>
      </p:sp>
      <p:sp>
        <p:nvSpPr>
          <p:cNvPr id="18" name="TextBox 27"/>
          <p:cNvSpPr/>
          <p:nvPr/>
        </p:nvSpPr>
        <p:spPr>
          <a:xfrm>
            <a:off x="3259649" y="4628696"/>
            <a:ext cx="267159" cy="338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633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</a:t>
            </a:r>
          </a:p>
        </p:txBody>
      </p:sp>
      <p:sp>
        <p:nvSpPr>
          <p:cNvPr id="19" name="TextBox 28"/>
          <p:cNvSpPr/>
          <p:nvPr/>
        </p:nvSpPr>
        <p:spPr>
          <a:xfrm>
            <a:off x="2519933" y="864146"/>
            <a:ext cx="3404043" cy="59367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3266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an open hash table</a:t>
            </a:r>
          </a:p>
        </p:txBody>
      </p:sp>
    </p:spTree>
    <p:extLst>
      <p:ext uri="{BB962C8B-B14F-4D97-AF65-F5344CB8AC3E}">
        <p14:creationId xmlns:p14="http://schemas.microsoft.com/office/powerpoint/2010/main" val="35383791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146</TotalTime>
  <Words>1145</Words>
  <Application>Microsoft Office PowerPoint</Application>
  <PresentationFormat>Widescreen</PresentationFormat>
  <Paragraphs>314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Microsoft YaHei</vt:lpstr>
      <vt:lpstr>Arial</vt:lpstr>
      <vt:lpstr>Calibri</vt:lpstr>
      <vt:lpstr>Courier New</vt:lpstr>
      <vt:lpstr>Mangal</vt:lpstr>
      <vt:lpstr>Tw Cen MT</vt:lpstr>
      <vt:lpstr>Wingdings</vt:lpstr>
      <vt:lpstr>Droplet</vt:lpstr>
      <vt:lpstr>Hash table  another data structure for implementing a map or a set     </vt:lpstr>
      <vt:lpstr>Quiz answer all question with true or false</vt:lpstr>
      <vt:lpstr>Quiz answer all question with true or false</vt:lpstr>
      <vt:lpstr>What is a hash table?</vt:lpstr>
      <vt:lpstr>A simple example</vt:lpstr>
      <vt:lpstr>PowerPoint Presentation</vt:lpstr>
      <vt:lpstr>How to deal with collisions?</vt:lpstr>
      <vt:lpstr>Two kinds of hash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 table performance</vt:lpstr>
      <vt:lpstr>Chained hash tables</vt:lpstr>
      <vt:lpstr>Hash functions</vt:lpstr>
      <vt:lpstr>hash functions </vt:lpstr>
      <vt:lpstr>PowerPoint Presentation</vt:lpstr>
      <vt:lpstr>How can the Map user pass the hash function to the map implementer?</vt:lpstr>
      <vt:lpstr>PowerPoint Presentation</vt:lpstr>
      <vt:lpstr>PowerPoint Presentation</vt:lpstr>
      <vt:lpstr>Hash table performance</vt:lpstr>
      <vt:lpstr>Choosing between  a bst and a hash table for a map or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  another data structure for implementing a map     </dc:title>
  <dc:creator>Margaret Iwobi</dc:creator>
  <cp:lastModifiedBy>Margaret Iwobi</cp:lastModifiedBy>
  <cp:revision>17</cp:revision>
  <cp:lastPrinted>2018-03-26T20:39:28Z</cp:lastPrinted>
  <dcterms:created xsi:type="dcterms:W3CDTF">2018-03-19T20:22:34Z</dcterms:created>
  <dcterms:modified xsi:type="dcterms:W3CDTF">2018-03-26T20:43:01Z</dcterms:modified>
</cp:coreProperties>
</file>