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8" r:id="rId2"/>
    <p:sldId id="281" r:id="rId3"/>
    <p:sldId id="279" r:id="rId4"/>
    <p:sldId id="280" r:id="rId5"/>
    <p:sldId id="257" r:id="rId6"/>
    <p:sldId id="269" r:id="rId7"/>
    <p:sldId id="258" r:id="rId8"/>
    <p:sldId id="261" r:id="rId9"/>
    <p:sldId id="259" r:id="rId10"/>
    <p:sldId id="273" r:id="rId11"/>
    <p:sldId id="274" r:id="rId12"/>
    <p:sldId id="277" r:id="rId13"/>
    <p:sldId id="275" r:id="rId14"/>
    <p:sldId id="276" r:id="rId15"/>
    <p:sldId id="265" r:id="rId16"/>
    <p:sldId id="270" r:id="rId17"/>
    <p:sldId id="284" r:id="rId18"/>
    <p:sldId id="290" r:id="rId19"/>
    <p:sldId id="291" r:id="rId20"/>
    <p:sldId id="271" r:id="rId21"/>
    <p:sldId id="283" r:id="rId22"/>
    <p:sldId id="288" r:id="rId23"/>
    <p:sldId id="285" r:id="rId24"/>
    <p:sldId id="287" r:id="rId25"/>
    <p:sldId id="286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05" autoAdjust="0"/>
    <p:restoredTop sz="86441" autoAdjust="0"/>
  </p:normalViewPr>
  <p:slideViewPr>
    <p:cSldViewPr snapToGrid="0">
      <p:cViewPr varScale="1">
        <p:scale>
          <a:sx n="53" d="100"/>
          <a:sy n="53" d="100"/>
        </p:scale>
        <p:origin x="26" y="142"/>
      </p:cViewPr>
      <p:guideLst/>
    </p:cSldViewPr>
  </p:slideViewPr>
  <p:outlineViewPr>
    <p:cViewPr>
      <p:scale>
        <a:sx n="33" d="100"/>
        <a:sy n="33" d="100"/>
      </p:scale>
      <p:origin x="0" y="-4152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2EB18-7416-4E62-ACDA-CECD1C3DA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F8D00-BE5B-4B36-8DFE-E870558131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D05C1-901E-4DA0-A6A0-9B4EFBF2C0C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1147-633E-4711-8629-7845B2B0B4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3178D-1505-4A03-9B04-C413CC31E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3B1D-1726-4A72-AAD4-C1C04F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4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1CBB-A952-4760-BD54-ADC525A8159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436F-8E7F-4CB0-81B1-70BA2D2E4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436F-8E7F-4CB0-81B1-70BA2D2E4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436F-8E7F-4CB0-81B1-70BA2D2E4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67150-E184-4D45-81A2-634F255A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remains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C23796-2ADF-4428-9A90-AF7D99677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8574" y="2028692"/>
            <a:ext cx="10363826" cy="38465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C++ standard template library (</a:t>
            </a:r>
            <a:r>
              <a:rPr lang="en-US" dirty="0" err="1"/>
              <a:t>Stl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Ass. 6 (BST) – due April 16</a:t>
            </a:r>
          </a:p>
          <a:p>
            <a:pPr lvl="1"/>
            <a:r>
              <a:rPr lang="en-US" dirty="0"/>
              <a:t>Ass. 7 (</a:t>
            </a:r>
            <a:r>
              <a:rPr lang="en-US" dirty="0" err="1"/>
              <a:t>stl</a:t>
            </a:r>
            <a:r>
              <a:rPr lang="en-US" dirty="0"/>
              <a:t> set) – due </a:t>
            </a:r>
            <a:r>
              <a:rPr lang="en-US" dirty="0" err="1"/>
              <a:t>april</a:t>
            </a:r>
            <a:r>
              <a:rPr lang="en-US" dirty="0"/>
              <a:t> 23</a:t>
            </a:r>
          </a:p>
          <a:p>
            <a:pPr lvl="1"/>
            <a:r>
              <a:rPr lang="en-US" dirty="0"/>
              <a:t>Ass. 8 (graph) – due may 7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Mon. May 14, 12:50 to 2:50 in UU 206</a:t>
            </a:r>
          </a:p>
        </p:txBody>
      </p:sp>
    </p:spTree>
    <p:extLst>
      <p:ext uri="{BB962C8B-B14F-4D97-AF65-F5344CB8AC3E}">
        <p14:creationId xmlns:p14="http://schemas.microsoft.com/office/powerpoint/2010/main" val="335230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041-3928-45A1-AD5C-0916883B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to use of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798-26C2-4825-B7C1-244C29051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374" y="2121094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decides on type of element to be stored in the container?</a:t>
            </a:r>
          </a:p>
          <a:p>
            <a:pPr lvl="1"/>
            <a:r>
              <a:rPr lang="en-US" dirty="0"/>
              <a:t>User or implementer?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When is executable code (a .o file) created?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a program make use of multiple containers holding different types?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041-3928-45A1-AD5C-0916883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5" y="4097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Compare to use of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798-26C2-4825-B7C1-244C29051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8574" y="2005894"/>
            <a:ext cx="10363826" cy="342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Who decides on type of element to be stored in the container?</a:t>
            </a:r>
          </a:p>
          <a:p>
            <a:pPr lvl="1"/>
            <a:r>
              <a:rPr lang="en-US" dirty="0"/>
              <a:t>template class – User</a:t>
            </a:r>
          </a:p>
          <a:p>
            <a:pPr lvl="1"/>
            <a:r>
              <a:rPr lang="en-US" dirty="0"/>
              <a:t>Typedef – implementer (writer of .h file)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b="1" dirty="0"/>
              <a:t>When is executable code (a .o file) created?</a:t>
            </a:r>
          </a:p>
          <a:p>
            <a:pPr lvl="1"/>
            <a:r>
              <a:rPr lang="en-US" b="1" dirty="0"/>
              <a:t>Typedef – when the .</a:t>
            </a:r>
            <a:r>
              <a:rPr lang="en-US" b="1" dirty="0" err="1"/>
              <a:t>cpp</a:t>
            </a:r>
            <a:r>
              <a:rPr lang="en-US" b="1" dirty="0"/>
              <a:t> file is compiled</a:t>
            </a:r>
          </a:p>
          <a:p>
            <a:pPr lvl="1"/>
            <a:r>
              <a:rPr lang="en-US" b="1" dirty="0"/>
              <a:t>Template class – when the file in which the class is used is compiled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 program make use of multiple containers holding different types?</a:t>
            </a:r>
          </a:p>
          <a:p>
            <a:pPr lvl="1"/>
            <a:r>
              <a:rPr lang="en-US" dirty="0"/>
              <a:t>Template class – Yes</a:t>
            </a:r>
          </a:p>
          <a:p>
            <a:pPr lvl="1"/>
            <a:r>
              <a:rPr lang="en-US" dirty="0"/>
              <a:t>Typedef - 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9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FDDAC-50B4-45BD-A1D7-114F2D41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375" y="1914517"/>
            <a:ext cx="8655025" cy="2794283"/>
          </a:xfrm>
        </p:spPr>
        <p:txBody>
          <a:bodyPr/>
          <a:lstStyle/>
          <a:p>
            <a:r>
              <a:rPr lang="en-US" dirty="0"/>
              <a:t>How to make our own class a template class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see </a:t>
            </a:r>
            <a:r>
              <a:rPr lang="en-US" sz="2800" dirty="0" err="1"/>
              <a:t>zybooks</a:t>
            </a:r>
            <a:r>
              <a:rPr lang="en-US" sz="2800" dirty="0"/>
              <a:t> ch.18 (sec 1 and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2913" y="633607"/>
            <a:ext cx="102253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// file </a:t>
            </a:r>
            <a:r>
              <a:rPr lang="en-US" dirty="0" err="1">
                <a:latin typeface="Courier New" panose="02070309020205020404" pitchFamily="49" charset="0"/>
              </a:rPr>
              <a:t>Stack.h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_STACK_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_STACK_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template&lt;class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class Stack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	 Stack();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	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	 bool push(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	 bool pop();</a:t>
            </a:r>
          </a:p>
          <a:p>
            <a:r>
              <a:rPr lang="en-US" dirty="0">
                <a:latin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peek()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#include "Stack.cpp"</a:t>
            </a:r>
          </a:p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1637F-0EFC-4A1E-85D5-D6D6B11059F7}"/>
              </a:ext>
            </a:extLst>
          </p:cNvPr>
          <p:cNvSpPr txBox="1"/>
          <p:nvPr/>
        </p:nvSpPr>
        <p:spPr>
          <a:xfrm>
            <a:off x="9309600" y="51336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AFC9B1-7C2B-4429-A790-CCE35A91267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824800" y="5364433"/>
            <a:ext cx="3484800" cy="38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0C16BC-A5B3-416C-8960-4434C01C97E5}"/>
              </a:ext>
            </a:extLst>
          </p:cNvPr>
          <p:cNvSpPr/>
          <p:nvPr/>
        </p:nvSpPr>
        <p:spPr>
          <a:xfrm>
            <a:off x="2095200" y="583200"/>
            <a:ext cx="6444000" cy="585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858" y="184796"/>
            <a:ext cx="656045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file: Stack.cpp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Stack.h</a:t>
            </a:r>
            <a:r>
              <a:rPr lang="en-US" sz="2000" dirty="0"/>
              <a:t>"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template&lt;class 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/>
              <a:t>Stack&lt;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::Stack() {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template&lt;class 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/>
              <a:t>bool Stack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::push(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ItemType</a:t>
            </a:r>
            <a:r>
              <a:rPr lang="en-US" sz="2000" dirty="0"/>
              <a:t>&amp; </a:t>
            </a:r>
            <a:r>
              <a:rPr lang="en-US" sz="2000" dirty="0" err="1"/>
              <a:t>newEntry</a:t>
            </a:r>
            <a:r>
              <a:rPr lang="en-US" sz="2000" dirty="0"/>
              <a:t>) 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template&lt;class 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/>
              <a:t>bool Stack&lt;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::</a:t>
            </a:r>
            <a:r>
              <a:rPr lang="en-US" sz="2000" dirty="0" err="1"/>
              <a:t>isEmpty</a:t>
            </a:r>
            <a:r>
              <a:rPr lang="en-US" sz="2000" dirty="0"/>
              <a:t>() </a:t>
            </a:r>
            <a:r>
              <a:rPr lang="en-US" sz="2000" dirty="0" err="1"/>
              <a:t>const</a:t>
            </a:r>
            <a:r>
              <a:rPr lang="en-US" sz="2000" dirty="0"/>
              <a:t> {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template&lt;class 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/>
              <a:t>bool Stack&lt;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::pop(){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template&lt;class 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</a:p>
          <a:p>
            <a:r>
              <a:rPr lang="en-US" sz="2000" dirty="0" err="1"/>
              <a:t>ItemType</a:t>
            </a:r>
            <a:r>
              <a:rPr lang="en-US" sz="2000" dirty="0"/>
              <a:t> Stack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ItemType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::peek() </a:t>
            </a:r>
            <a:r>
              <a:rPr lang="en-US" sz="2000" dirty="0" err="1"/>
              <a:t>const</a:t>
            </a: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4171" y="184795"/>
            <a:ext cx="6023429" cy="6524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52" y="28020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3741" y="1876378"/>
            <a:ext cx="10363826" cy="4587811"/>
          </a:xfrm>
        </p:spPr>
        <p:txBody>
          <a:bodyPr>
            <a:normAutofit/>
          </a:bodyPr>
          <a:lstStyle/>
          <a:p>
            <a:r>
              <a:rPr lang="en-US" sz="2400" dirty="0"/>
              <a:t>An iterator is an object that provides access to an element in a container</a:t>
            </a:r>
          </a:p>
          <a:p>
            <a:pPr lvl="1"/>
            <a:r>
              <a:rPr lang="en-US" sz="2000" dirty="0"/>
              <a:t>Provide same functionality as array indices and linked list node pointers</a:t>
            </a:r>
          </a:p>
          <a:p>
            <a:r>
              <a:rPr lang="en-US" sz="2400" dirty="0"/>
              <a:t>All sequence and associative classes have these two methods:</a:t>
            </a:r>
          </a:p>
          <a:p>
            <a:pPr lvl="1"/>
            <a:r>
              <a:rPr lang="en-US" sz="2000" dirty="0" err="1"/>
              <a:t>C.begin</a:t>
            </a:r>
            <a:r>
              <a:rPr lang="en-US" sz="2000" dirty="0"/>
              <a:t>() -  returns an iterator to the first element in the container</a:t>
            </a:r>
          </a:p>
          <a:p>
            <a:pPr lvl="1"/>
            <a:r>
              <a:rPr lang="en-US" sz="2000" dirty="0" err="1"/>
              <a:t>C.end</a:t>
            </a:r>
            <a:r>
              <a:rPr lang="en-US" sz="2000" dirty="0"/>
              <a:t>()  - Returns an iterator referring to the </a:t>
            </a:r>
            <a:r>
              <a:rPr lang="en-US" sz="2000" i="1" dirty="0"/>
              <a:t>past-the-end</a:t>
            </a:r>
            <a:r>
              <a:rPr lang="en-US" sz="2000" dirty="0"/>
              <a:t> element</a:t>
            </a:r>
          </a:p>
          <a:p>
            <a:r>
              <a:rPr lang="en-US" sz="2400" dirty="0"/>
              <a:t>Many </a:t>
            </a:r>
            <a:r>
              <a:rPr lang="en-US" sz="2400" dirty="0" err="1"/>
              <a:t>stl</a:t>
            </a:r>
            <a:r>
              <a:rPr lang="en-US" sz="2400" dirty="0"/>
              <a:t> container methods return an iterator</a:t>
            </a:r>
          </a:p>
          <a:p>
            <a:pPr lvl="2"/>
            <a:r>
              <a:rPr lang="en-US" sz="2000" dirty="0"/>
              <a:t>Ex: find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52" y="18801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9509" y="1713421"/>
            <a:ext cx="9333291" cy="4370461"/>
          </a:xfrm>
        </p:spPr>
        <p:txBody>
          <a:bodyPr>
            <a:normAutofit/>
          </a:bodyPr>
          <a:lstStyle/>
          <a:p>
            <a:r>
              <a:rPr lang="en-US" sz="2400" dirty="0"/>
              <a:t>Iterator objects have at least the following 3 methods</a:t>
            </a:r>
          </a:p>
          <a:p>
            <a:pPr lvl="1"/>
            <a:r>
              <a:rPr lang="en-US" sz="2000" dirty="0" err="1"/>
              <a:t>Iter</a:t>
            </a:r>
            <a:r>
              <a:rPr lang="en-US" sz="2000" dirty="0"/>
              <a:t>++              // </a:t>
            </a:r>
            <a:r>
              <a:rPr lang="en-US" sz="2000" dirty="0" err="1"/>
              <a:t>iter</a:t>
            </a:r>
            <a:r>
              <a:rPr lang="en-US" sz="2000" dirty="0"/>
              <a:t> now gives access to the “next” element</a:t>
            </a:r>
          </a:p>
          <a:p>
            <a:pPr lvl="1"/>
            <a:r>
              <a:rPr lang="en-US" sz="2000" dirty="0"/>
              <a:t>*</a:t>
            </a:r>
            <a:r>
              <a:rPr lang="en-US" sz="2000" dirty="0" err="1"/>
              <a:t>iter</a:t>
            </a:r>
            <a:r>
              <a:rPr lang="en-US" sz="2000" dirty="0"/>
              <a:t>                 // the value of the element accessed by </a:t>
            </a:r>
            <a:r>
              <a:rPr lang="en-US" sz="2000" dirty="0" err="1"/>
              <a:t>iter</a:t>
            </a:r>
            <a:endParaRPr lang="en-US" sz="2000" dirty="0"/>
          </a:p>
          <a:p>
            <a:pPr lvl="1"/>
            <a:r>
              <a:rPr lang="en-US" sz="2000" dirty="0"/>
              <a:t>== and !==     // do two iterators access the same element?</a:t>
            </a:r>
          </a:p>
          <a:p>
            <a:r>
              <a:rPr lang="en-US" sz="2400" dirty="0"/>
              <a:t>challenge  -  Using the begin and end methods and the iterator methods above write a loop that traverses a vector and displays each element </a:t>
            </a:r>
          </a:p>
        </p:txBody>
      </p:sp>
    </p:spTree>
    <p:extLst>
      <p:ext uri="{BB962C8B-B14F-4D97-AF65-F5344CB8AC3E}">
        <p14:creationId xmlns:p14="http://schemas.microsoft.com/office/powerpoint/2010/main" val="295838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F58B4-2AD7-4F58-8259-F5AED2824866}"/>
              </a:ext>
            </a:extLst>
          </p:cNvPr>
          <p:cNvSpPr/>
          <p:nvPr/>
        </p:nvSpPr>
        <p:spPr>
          <a:xfrm>
            <a:off x="2133600" y="1000800"/>
            <a:ext cx="791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vector&lt;string&gt; words;</a:t>
            </a:r>
            <a:br>
              <a:rPr lang="en-US" sz="2400" dirty="0"/>
            </a:br>
            <a:r>
              <a:rPr lang="en-US" sz="2400" dirty="0"/>
              <a:t>// add strings to words</a:t>
            </a:r>
          </a:p>
          <a:p>
            <a:r>
              <a:rPr lang="en-US" sz="2400" dirty="0"/>
              <a:t>auto </a:t>
            </a:r>
            <a:r>
              <a:rPr lang="en-US" sz="2400" dirty="0" err="1"/>
              <a:t>iter</a:t>
            </a:r>
            <a:r>
              <a:rPr lang="en-US" sz="2400" dirty="0"/>
              <a:t> = </a:t>
            </a:r>
            <a:r>
              <a:rPr lang="en-US" sz="2400" dirty="0" err="1"/>
              <a:t>words.begin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iter</a:t>
            </a:r>
            <a:r>
              <a:rPr lang="en-US" sz="2400" dirty="0"/>
              <a:t> = </a:t>
            </a:r>
            <a:r>
              <a:rPr lang="en-US" sz="2400" dirty="0" err="1"/>
              <a:t>words.begin</a:t>
            </a:r>
            <a:r>
              <a:rPr lang="en-US" sz="2400" dirty="0"/>
              <a:t>(); </a:t>
            </a:r>
            <a:r>
              <a:rPr lang="en-US" sz="2400" dirty="0" err="1"/>
              <a:t>iter</a:t>
            </a:r>
            <a:r>
              <a:rPr lang="en-US" sz="2400" dirty="0"/>
              <a:t> != </a:t>
            </a:r>
            <a:r>
              <a:rPr lang="en-US" sz="2400" dirty="0" err="1"/>
              <a:t>words.end</a:t>
            </a:r>
            <a:r>
              <a:rPr lang="en-US" sz="2400" dirty="0"/>
              <a:t>(); </a:t>
            </a:r>
            <a:r>
              <a:rPr lang="en-US" sz="2400" dirty="0" err="1"/>
              <a:t>iter</a:t>
            </a:r>
            <a:r>
              <a:rPr lang="en-US" sz="2400" dirty="0"/>
              <a:t>++) 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*</a:t>
            </a:r>
            <a:r>
              <a:rPr lang="en-US" sz="2400" dirty="0" err="1"/>
              <a:t>iter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8A8A4-0603-40FC-A1DD-119B0F4B6251}"/>
              </a:ext>
            </a:extLst>
          </p:cNvPr>
          <p:cNvSpPr/>
          <p:nvPr/>
        </p:nvSpPr>
        <p:spPr>
          <a:xfrm>
            <a:off x="2760000" y="36479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vector&lt;string&gt; words;</a:t>
            </a:r>
            <a:br>
              <a:rPr lang="en-US" sz="2400" dirty="0"/>
            </a:br>
            <a:r>
              <a:rPr lang="en-US" sz="2400" dirty="0"/>
              <a:t>// add strings to words</a:t>
            </a:r>
          </a:p>
          <a:p>
            <a:r>
              <a:rPr lang="en-US" sz="2400" dirty="0"/>
              <a:t>auto </a:t>
            </a:r>
            <a:r>
              <a:rPr lang="en-US" sz="2400" dirty="0" err="1"/>
              <a:t>iter</a:t>
            </a:r>
            <a:r>
              <a:rPr lang="en-US" sz="2400" dirty="0"/>
              <a:t> = </a:t>
            </a:r>
            <a:r>
              <a:rPr lang="en-US" sz="2400" dirty="0" err="1"/>
              <a:t>words.begin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while (</a:t>
            </a:r>
            <a:r>
              <a:rPr lang="en-US" sz="2400" dirty="0" err="1"/>
              <a:t>iter</a:t>
            </a:r>
            <a:r>
              <a:rPr lang="en-US" sz="2400" dirty="0"/>
              <a:t> != </a:t>
            </a:r>
            <a:r>
              <a:rPr lang="en-US" sz="2400" dirty="0" err="1"/>
              <a:t>words.end</a:t>
            </a:r>
            <a:r>
              <a:rPr lang="en-US" sz="2400" dirty="0"/>
              <a:t>(){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*</a:t>
            </a:r>
            <a:r>
              <a:rPr lang="en-US" sz="2400" dirty="0" err="1"/>
              <a:t>iter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iter</a:t>
            </a:r>
            <a:r>
              <a:rPr lang="en-US" sz="2400" dirty="0"/>
              <a:t>++;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E4F1F-A18D-43EE-B6FA-1677E439F9CF}"/>
              </a:ext>
            </a:extLst>
          </p:cNvPr>
          <p:cNvSpPr/>
          <p:nvPr/>
        </p:nvSpPr>
        <p:spPr>
          <a:xfrm>
            <a:off x="2023200" y="1000800"/>
            <a:ext cx="7192800" cy="24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F19E0-733D-4597-A2E2-F28C84EF2900}"/>
              </a:ext>
            </a:extLst>
          </p:cNvPr>
          <p:cNvSpPr/>
          <p:nvPr/>
        </p:nvSpPr>
        <p:spPr>
          <a:xfrm>
            <a:off x="2455200" y="3647936"/>
            <a:ext cx="4399200" cy="276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E58B-5EF1-4243-861C-75C50401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50" y="5033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Range-based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729D-A9F9-403A-8630-6580BAE997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5375" y="2394694"/>
            <a:ext cx="8518225" cy="3424107"/>
          </a:xfrm>
        </p:spPr>
        <p:txBody>
          <a:bodyPr/>
          <a:lstStyle/>
          <a:p>
            <a:r>
              <a:rPr lang="en-US" sz="2400" dirty="0"/>
              <a:t>Shorthand version of for loop using iterators</a:t>
            </a:r>
          </a:p>
          <a:p>
            <a:r>
              <a:rPr lang="en-US" sz="2400" dirty="0"/>
              <a:t>For ( item  :  container)</a:t>
            </a:r>
            <a:br>
              <a:rPr lang="en-US" sz="2400" dirty="0"/>
            </a:br>
            <a:r>
              <a:rPr lang="en-US" sz="2400" dirty="0"/>
              <a:t>       statement</a:t>
            </a:r>
          </a:p>
          <a:p>
            <a:r>
              <a:rPr lang="en-US" sz="2400" dirty="0"/>
              <a:t>Can be used with any </a:t>
            </a:r>
            <a:r>
              <a:rPr lang="en-US" sz="2400" dirty="0" err="1"/>
              <a:t>stl</a:t>
            </a:r>
            <a:r>
              <a:rPr lang="en-US" sz="2400" dirty="0"/>
              <a:t> container which has a begin() and an end()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5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9E27-351D-4E4B-8EFE-5E8369F1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21F1-BBF2-4662-A8C4-0301C3242DD4}"/>
              </a:ext>
            </a:extLst>
          </p:cNvPr>
          <p:cNvSpPr/>
          <p:nvPr/>
        </p:nvSpPr>
        <p:spPr>
          <a:xfrm>
            <a:off x="1312800" y="2488294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vector&lt;string&gt; words;</a:t>
            </a:r>
            <a:br>
              <a:rPr lang="en-US" sz="2400" dirty="0"/>
            </a:br>
            <a:r>
              <a:rPr lang="en-US" sz="2400" dirty="0"/>
              <a:t>// add strings to words</a:t>
            </a:r>
          </a:p>
          <a:p>
            <a:r>
              <a:rPr lang="en-US" sz="2400" dirty="0"/>
              <a:t>for (auto word : words) 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word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92653-F5BC-4C37-AA78-E4EE397252EC}"/>
              </a:ext>
            </a:extLst>
          </p:cNvPr>
          <p:cNvSpPr/>
          <p:nvPr/>
        </p:nvSpPr>
        <p:spPr>
          <a:xfrm>
            <a:off x="6496800" y="300375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vector&lt;</a:t>
            </a:r>
            <a:r>
              <a:rPr lang="en-US" sz="2400" dirty="0" err="1"/>
              <a:t>int</a:t>
            </a:r>
            <a:r>
              <a:rPr lang="en-US" sz="2400" dirty="0"/>
              <a:t>&gt; numbers;</a:t>
            </a:r>
            <a:br>
              <a:rPr lang="en-US" sz="2400" dirty="0"/>
            </a:br>
            <a:r>
              <a:rPr lang="en-US" sz="2400" dirty="0"/>
              <a:t>// add integers to numbers</a:t>
            </a:r>
          </a:p>
          <a:p>
            <a:r>
              <a:rPr lang="en-US" sz="2400" dirty="0"/>
              <a:t>for (auto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/>
              <a:t>num</a:t>
            </a:r>
            <a:r>
              <a:rPr lang="en-US" sz="2400" dirty="0"/>
              <a:t> : numbers) {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55170-7268-400F-A942-D8DA370A0986}"/>
              </a:ext>
            </a:extLst>
          </p:cNvPr>
          <p:cNvSpPr/>
          <p:nvPr/>
        </p:nvSpPr>
        <p:spPr>
          <a:xfrm>
            <a:off x="1123200" y="2354400"/>
            <a:ext cx="4039200" cy="2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74AFE-C172-49D3-A7CB-E653AB8D21DC}"/>
              </a:ext>
            </a:extLst>
          </p:cNvPr>
          <p:cNvSpPr/>
          <p:nvPr/>
        </p:nvSpPr>
        <p:spPr>
          <a:xfrm>
            <a:off x="6222000" y="2830800"/>
            <a:ext cx="4039200" cy="2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1CC3-B477-46CB-B62A-057FF464FFAE}"/>
              </a:ext>
            </a:extLst>
          </p:cNvPr>
          <p:cNvSpPr txBox="1"/>
          <p:nvPr/>
        </p:nvSpPr>
        <p:spPr>
          <a:xfrm>
            <a:off x="986400" y="5325064"/>
            <a:ext cx="970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 of a container cannot be changed using a range for statement</a:t>
            </a:r>
          </a:p>
        </p:txBody>
      </p:sp>
    </p:spTree>
    <p:extLst>
      <p:ext uri="{BB962C8B-B14F-4D97-AF65-F5344CB8AC3E}">
        <p14:creationId xmlns:p14="http://schemas.microsoft.com/office/powerpoint/2010/main" val="35947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36E0-8EF2-41D1-95C5-8807CB05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75" y="857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Exam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7124-3AB4-4D55-89E7-A113360D52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8575" y="1681894"/>
            <a:ext cx="10363826" cy="4416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Question 3 -  comparing space needed for n items</a:t>
            </a:r>
          </a:p>
          <a:p>
            <a:pPr lvl="1"/>
            <a:r>
              <a:rPr lang="en-US" dirty="0"/>
              <a:t>Vector -  O(capacity)</a:t>
            </a:r>
          </a:p>
          <a:p>
            <a:pPr lvl="2"/>
            <a:r>
              <a:rPr lang="en-US" dirty="0"/>
              <a:t>capacity may be &gt; n</a:t>
            </a:r>
          </a:p>
          <a:p>
            <a:pPr lvl="1"/>
            <a:r>
              <a:rPr lang="en-US" dirty="0"/>
              <a:t>Linked list  - O(n)</a:t>
            </a:r>
          </a:p>
          <a:p>
            <a:r>
              <a:rPr lang="en-US" dirty="0"/>
              <a:t>Question 6  -  void </a:t>
            </a:r>
            <a:r>
              <a:rPr lang="en-US" dirty="0" err="1"/>
              <a:t>print_in_reverse</a:t>
            </a:r>
            <a:r>
              <a:rPr lang="en-US" dirty="0"/>
              <a:t>(node* p){</a:t>
            </a:r>
            <a:br>
              <a:rPr lang="en-US" dirty="0"/>
            </a:br>
            <a:r>
              <a:rPr lang="en-US" dirty="0"/>
              <a:t>                                if(p == </a:t>
            </a:r>
            <a:r>
              <a:rPr lang="en-US" dirty="0" err="1"/>
              <a:t>nullptr</a:t>
            </a:r>
            <a:r>
              <a:rPr lang="en-US" dirty="0"/>
              <a:t>) return;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 err="1"/>
              <a:t>print_in_reverse</a:t>
            </a:r>
            <a:r>
              <a:rPr lang="en-US" dirty="0"/>
              <a:t>(p-&gt;next);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 err="1"/>
              <a:t>cout</a:t>
            </a:r>
            <a:r>
              <a:rPr lang="en-US" dirty="0"/>
              <a:t> &lt;&lt; p-data; </a:t>
            </a:r>
            <a:br>
              <a:rPr lang="en-US" dirty="0"/>
            </a:br>
            <a:r>
              <a:rPr lang="en-US" dirty="0"/>
              <a:t>                         }</a:t>
            </a:r>
          </a:p>
          <a:p>
            <a:r>
              <a:rPr lang="en-US" dirty="0"/>
              <a:t>Question 11 – for array in which items are stored in order of key</a:t>
            </a:r>
          </a:p>
          <a:p>
            <a:pPr lvl="1"/>
            <a:r>
              <a:rPr lang="en-US" dirty="0"/>
              <a:t>Add(item) – O(n)</a:t>
            </a:r>
          </a:p>
          <a:p>
            <a:pPr lvl="1"/>
            <a:r>
              <a:rPr lang="en-US" dirty="0"/>
              <a:t>Remove(item) – O(n)</a:t>
            </a:r>
          </a:p>
          <a:p>
            <a:pPr lvl="1"/>
            <a:r>
              <a:rPr lang="en-US" dirty="0"/>
              <a:t>Retrieve(key) – o(log</a:t>
            </a:r>
            <a:r>
              <a:rPr lang="en-US" baseline="-25000" dirty="0"/>
              <a:t>2 </a:t>
            </a:r>
            <a:r>
              <a:rPr lang="en-US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5573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3FEA-5178-4F19-B2FD-44140AF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00" y="308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Stl</a:t>
            </a:r>
            <a:r>
              <a:rPr lang="en-US" sz="4000" dirty="0"/>
              <a:t> 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00ED-1829-4B67-8F96-58EB857CA1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2400" y="1747892"/>
            <a:ext cx="10363826" cy="4415308"/>
          </a:xfrm>
        </p:spPr>
        <p:txBody>
          <a:bodyPr/>
          <a:lstStyle/>
          <a:p>
            <a:r>
              <a:rPr lang="en-US" dirty="0"/>
              <a:t>Elements ordered by key</a:t>
            </a:r>
          </a:p>
          <a:p>
            <a:pPr lvl="1"/>
            <a:r>
              <a:rPr lang="en-US" dirty="0"/>
              <a:t>Map                                associative array; hold key-value pair</a:t>
            </a:r>
          </a:p>
          <a:p>
            <a:pPr lvl="1"/>
            <a:r>
              <a:rPr lang="en-US" dirty="0"/>
              <a:t>Set                                  container in which the key is the value</a:t>
            </a:r>
          </a:p>
          <a:p>
            <a:pPr lvl="1"/>
            <a:r>
              <a:rPr lang="en-US" dirty="0"/>
              <a:t>Multimap                        map in which a key can appear multiple times</a:t>
            </a:r>
          </a:p>
          <a:p>
            <a:pPr lvl="1"/>
            <a:r>
              <a:rPr lang="en-US" dirty="0"/>
              <a:t>Multiset                          set in which a key can appear multiple times</a:t>
            </a:r>
          </a:p>
          <a:p>
            <a:r>
              <a:rPr lang="en-US" dirty="0"/>
              <a:t>Unordered collections</a:t>
            </a:r>
          </a:p>
          <a:p>
            <a:pPr lvl="1"/>
            <a:r>
              <a:rPr lang="en-US" dirty="0" err="1"/>
              <a:t>Unordered_map</a:t>
            </a:r>
            <a:r>
              <a:rPr lang="en-US" dirty="0"/>
              <a:t>            map organized by a hash function</a:t>
            </a:r>
          </a:p>
          <a:p>
            <a:pPr lvl="1"/>
            <a:r>
              <a:rPr lang="en-US" dirty="0" err="1"/>
              <a:t>Unordered_set</a:t>
            </a:r>
            <a:r>
              <a:rPr lang="en-US" dirty="0"/>
              <a:t>              set organized by a hash function</a:t>
            </a:r>
          </a:p>
          <a:p>
            <a:pPr lvl="1"/>
            <a:r>
              <a:rPr lang="en-US" dirty="0" err="1"/>
              <a:t>Unordered_multimap</a:t>
            </a:r>
            <a:r>
              <a:rPr lang="en-US" dirty="0"/>
              <a:t>    unordered map in which a key can appear multiple times</a:t>
            </a:r>
          </a:p>
          <a:p>
            <a:pPr lvl="1"/>
            <a:r>
              <a:rPr lang="en-US" dirty="0" err="1"/>
              <a:t>Unordered_multiset</a:t>
            </a:r>
            <a:r>
              <a:rPr lang="en-US" dirty="0"/>
              <a:t>      unordered set in which a key can appear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72986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16D7CF-0CF4-409B-8EF1-953CA63CC86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50087" y="1354480"/>
            <a:ext cx="5105400" cy="4097337"/>
          </a:xfrm>
        </p:spPr>
        <p:txBody>
          <a:bodyPr>
            <a:normAutofit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Begin()</a:t>
            </a:r>
          </a:p>
          <a:p>
            <a:r>
              <a:rPr lang="en-US" dirty="0"/>
              <a:t>End()</a:t>
            </a:r>
          </a:p>
          <a:p>
            <a:r>
              <a:rPr lang="en-US" dirty="0"/>
              <a:t>Empty(), size(), clear()</a:t>
            </a:r>
          </a:p>
          <a:p>
            <a:r>
              <a:rPr lang="en-US" dirty="0"/>
              <a:t>Insert(T), emplace(T)</a:t>
            </a:r>
          </a:p>
          <a:p>
            <a:r>
              <a:rPr lang="en-US" dirty="0"/>
              <a:t>Erase(T)</a:t>
            </a:r>
          </a:p>
          <a:p>
            <a:r>
              <a:rPr lang="en-US" dirty="0"/>
              <a:t>Count(T)   -  returns 0 or 1</a:t>
            </a:r>
          </a:p>
          <a:p>
            <a:r>
              <a:rPr lang="en-US" dirty="0"/>
              <a:t>Find(T)       -  returns an iterator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4A308-E429-4CC9-BD1C-30FA9D10765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54402" y="1354480"/>
            <a:ext cx="5105400" cy="4700720"/>
          </a:xfrm>
        </p:spPr>
        <p:txBody>
          <a:bodyPr>
            <a:normAutofit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Begin()</a:t>
            </a:r>
          </a:p>
          <a:p>
            <a:r>
              <a:rPr lang="en-US" dirty="0"/>
              <a:t>End()</a:t>
            </a:r>
          </a:p>
          <a:p>
            <a:r>
              <a:rPr lang="en-US" dirty="0"/>
              <a:t>Empty(), size(), clear()</a:t>
            </a:r>
          </a:p>
          <a:p>
            <a:r>
              <a:rPr lang="en-US" dirty="0"/>
              <a:t>Insert(k, t), emplace(k, t)</a:t>
            </a:r>
          </a:p>
          <a:p>
            <a:r>
              <a:rPr lang="en-US" dirty="0"/>
              <a:t>Erase(k)</a:t>
            </a:r>
          </a:p>
          <a:p>
            <a:r>
              <a:rPr lang="en-US" dirty="0"/>
              <a:t>Count(k)   -  returns 0 or 1</a:t>
            </a:r>
          </a:p>
          <a:p>
            <a:r>
              <a:rPr lang="en-US" dirty="0"/>
              <a:t>Find(k)       -  returns an iterator</a:t>
            </a:r>
          </a:p>
          <a:p>
            <a:r>
              <a:rPr lang="en-US" dirty="0">
                <a:solidFill>
                  <a:srgbClr val="FF0000"/>
                </a:solidFill>
              </a:rPr>
              <a:t>At(k) or [k]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6EF48-075A-4C95-BFD4-79DB9B782883}"/>
              </a:ext>
            </a:extLst>
          </p:cNvPr>
          <p:cNvSpPr txBox="1"/>
          <p:nvPr/>
        </p:nvSpPr>
        <p:spPr>
          <a:xfrm>
            <a:off x="2512463" y="615816"/>
            <a:ext cx="21579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set&lt;T&gt; methods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6BB1C-1606-426F-87D3-0811781CCBEE}"/>
              </a:ext>
            </a:extLst>
          </p:cNvPr>
          <p:cNvSpPr txBox="1"/>
          <p:nvPr/>
        </p:nvSpPr>
        <p:spPr>
          <a:xfrm>
            <a:off x="6847200" y="615816"/>
            <a:ext cx="27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map&lt;K, T&gt; methods</a:t>
            </a:r>
          </a:p>
        </p:txBody>
      </p:sp>
    </p:spTree>
    <p:extLst>
      <p:ext uri="{BB962C8B-B14F-4D97-AF65-F5344CB8AC3E}">
        <p14:creationId xmlns:p14="http://schemas.microsoft.com/office/powerpoint/2010/main" val="142785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556A-3390-4832-840D-817ED1D9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75" y="4457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Using at(k) or [k] with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AEF6-2230-4DCF-B7BC-9CCF8AFB03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8975" y="1962694"/>
            <a:ext cx="10363826" cy="4207706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K is mapped to (associated with) a value</a:t>
            </a:r>
          </a:p>
          <a:p>
            <a:r>
              <a:rPr lang="en-US" sz="3200" dirty="0"/>
              <a:t>Can use a map key in the same way we use an array index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 err="1"/>
              <a:t>My_array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 = T;    // assigns t to the </a:t>
            </a:r>
            <a:r>
              <a:rPr lang="en-US" sz="3200" dirty="0" err="1"/>
              <a:t>I’th</a:t>
            </a:r>
            <a:r>
              <a:rPr lang="en-US" sz="3200" dirty="0"/>
              <a:t> position in </a:t>
            </a:r>
            <a:r>
              <a:rPr lang="en-US" sz="3200" dirty="0" err="1"/>
              <a:t>my_array</a:t>
            </a:r>
            <a:endParaRPr lang="en-US" sz="3200" dirty="0"/>
          </a:p>
          <a:p>
            <a:pPr lvl="1"/>
            <a:r>
              <a:rPr lang="en-US" sz="3200" dirty="0" err="1"/>
              <a:t>My_map</a:t>
            </a:r>
            <a:r>
              <a:rPr lang="en-US" sz="3200" dirty="0"/>
              <a:t>[k] = t;      // makes t the value associated with k or adds new element</a:t>
            </a:r>
          </a:p>
          <a:p>
            <a:pPr lvl="1"/>
            <a:r>
              <a:rPr lang="en-US" sz="3200" dirty="0"/>
              <a:t>My_map.at(k) = t;  // makes t the value associated with k (throws exception if k not found)</a:t>
            </a:r>
          </a:p>
          <a:p>
            <a:pPr lvl="1"/>
            <a:endParaRPr lang="en-US" sz="3000" dirty="0"/>
          </a:p>
          <a:p>
            <a:pPr lvl="1"/>
            <a:r>
              <a:rPr lang="en-US" sz="3200" dirty="0"/>
              <a:t>t = </a:t>
            </a:r>
            <a:r>
              <a:rPr lang="en-US" sz="3200" dirty="0" err="1"/>
              <a:t>my_array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];    // t is assigned the value at position </a:t>
            </a:r>
            <a:r>
              <a:rPr lang="en-US" sz="3200" dirty="0" err="1"/>
              <a:t>i</a:t>
            </a:r>
            <a:endParaRPr lang="en-US" sz="3200" dirty="0"/>
          </a:p>
          <a:p>
            <a:pPr lvl="1"/>
            <a:r>
              <a:rPr lang="en-US" sz="3200" dirty="0"/>
              <a:t>T = </a:t>
            </a:r>
            <a:r>
              <a:rPr lang="en-US" sz="3200" dirty="0" err="1"/>
              <a:t>my_Map</a:t>
            </a:r>
            <a:r>
              <a:rPr lang="en-US" sz="3200" dirty="0"/>
              <a:t>[k];      // t is assigned the value associated with k</a:t>
            </a:r>
          </a:p>
          <a:p>
            <a:pPr lvl="1"/>
            <a:r>
              <a:rPr lang="en-US" sz="3200" dirty="0"/>
              <a:t>t = my_map.at(k);  // t is assigned the value associated with k  (throws exception if</a:t>
            </a:r>
            <a:br>
              <a:rPr lang="en-US" sz="3200" dirty="0"/>
            </a:br>
            <a:r>
              <a:rPr lang="en-US" sz="3200" dirty="0"/>
              <a:t>                                        k not found)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248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D0C-3222-4E2E-BB43-E14CAADE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9093-C973-409C-A763-BBD34456C7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8487" y="2712692"/>
            <a:ext cx="97350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How are the </a:t>
            </a:r>
            <a:r>
              <a:rPr lang="en-US" sz="2400" dirty="0" err="1"/>
              <a:t>stl</a:t>
            </a:r>
            <a:r>
              <a:rPr lang="en-US" sz="2400" dirty="0"/>
              <a:t> set&lt;t&gt; and map&lt;t&gt; classes implemented?</a:t>
            </a:r>
          </a:p>
          <a:p>
            <a:endParaRPr lang="en-US" sz="2400" dirty="0"/>
          </a:p>
          <a:p>
            <a:r>
              <a:rPr lang="en-US" sz="2400" dirty="0"/>
              <a:t>What is the big o of the insert, emplace, erase, find, count,</a:t>
            </a:r>
            <a:br>
              <a:rPr lang="en-US" sz="2400" dirty="0"/>
            </a:br>
            <a:r>
              <a:rPr lang="en-US" sz="2400" dirty="0"/>
              <a:t>at and [ ] methods?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97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D0C-3222-4E2E-BB43-E14CAADE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Two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9093-C973-409C-A763-BBD34456C7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4574" y="2431892"/>
            <a:ext cx="97350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How are the </a:t>
            </a:r>
            <a:r>
              <a:rPr lang="en-US" sz="2400" dirty="0" err="1"/>
              <a:t>stl</a:t>
            </a:r>
            <a:r>
              <a:rPr lang="en-US" sz="2400" dirty="0"/>
              <a:t> set&lt;t&gt; and map&lt;t&gt; classes implemented?</a:t>
            </a:r>
          </a:p>
          <a:p>
            <a:pPr lvl="1"/>
            <a:r>
              <a:rPr lang="en-US" sz="2200" b="1" dirty="0"/>
              <a:t>Balanced</a:t>
            </a:r>
            <a:r>
              <a:rPr lang="en-US" sz="2200" dirty="0"/>
              <a:t> binary search tree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What is the big o of the insert, emplace, erase, find and count methods?</a:t>
            </a:r>
          </a:p>
          <a:p>
            <a:pPr lvl="1"/>
            <a:r>
              <a:rPr lang="en-US" sz="2200" dirty="0"/>
              <a:t>Logarithmic in size  -  O(log</a:t>
            </a:r>
            <a:r>
              <a:rPr lang="en-US" sz="2200" baseline="-25000" dirty="0"/>
              <a:t>2</a:t>
            </a:r>
            <a:r>
              <a:rPr lang="en-US" sz="2200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43950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33EE-537E-47D0-8372-E8B62A1C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175" y="431317"/>
            <a:ext cx="8316625" cy="1596177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Unordered_set</a:t>
            </a:r>
            <a:r>
              <a:rPr lang="en-US" sz="4000" dirty="0"/>
              <a:t>&lt;t&gt; and Unordered_ map&lt;k, 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2806-755E-468A-BDA5-590CDB5003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0574" y="2301094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Are implemented using a form of hash table</a:t>
            </a:r>
            <a:endParaRPr lang="en-US" sz="2200" dirty="0"/>
          </a:p>
          <a:p>
            <a:r>
              <a:rPr lang="en-US" sz="2400" dirty="0"/>
              <a:t>Have same methods as  set&lt;t&gt; and Map&lt;K, t&gt;</a:t>
            </a:r>
          </a:p>
          <a:p>
            <a:r>
              <a:rPr lang="en-US" sz="2400" dirty="0"/>
              <a:t>big O (from cplusplus.com)</a:t>
            </a:r>
          </a:p>
          <a:p>
            <a:pPr lvl="1"/>
            <a:r>
              <a:rPr lang="en-US" sz="2200" dirty="0"/>
              <a:t>Average case: constant   -  O(1)</a:t>
            </a:r>
          </a:p>
          <a:p>
            <a:pPr lvl="1"/>
            <a:r>
              <a:rPr lang="en-US" sz="2200" dirty="0"/>
              <a:t>Worst case: linear in container size   -  O(n)</a:t>
            </a:r>
          </a:p>
          <a:p>
            <a:r>
              <a:rPr lang="en-US" sz="2400" dirty="0"/>
              <a:t>Can use default hash function and table size provided or provide your own 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25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18DA-EC0B-4834-887A-2AA9717E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75" y="632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Assignment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743A-5014-4079-8327-F7CDBF139B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2087" y="2561492"/>
            <a:ext cx="91878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Will compare the performance of the set&lt;T&gt; and </a:t>
            </a:r>
            <a:r>
              <a:rPr lang="en-US" sz="2400" dirty="0" err="1"/>
              <a:t>unordered_set</a:t>
            </a:r>
            <a:r>
              <a:rPr lang="en-US" sz="2400" dirty="0"/>
              <a:t>&lt;t&gt;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 prepared to ask questions next Tuesday</a:t>
            </a:r>
          </a:p>
        </p:txBody>
      </p:sp>
    </p:spTree>
    <p:extLst>
      <p:ext uri="{BB962C8B-B14F-4D97-AF65-F5344CB8AC3E}">
        <p14:creationId xmlns:p14="http://schemas.microsoft.com/office/powerpoint/2010/main" val="314427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2363" y="1917849"/>
            <a:ext cx="7934587" cy="3424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600" dirty="0"/>
              <a:t>What is a graph?</a:t>
            </a:r>
          </a:p>
          <a:p>
            <a:r>
              <a:rPr lang="en-US" sz="2600" dirty="0"/>
              <a:t>Interface for a graph </a:t>
            </a:r>
            <a:r>
              <a:rPr lang="en-US" sz="2600" dirty="0" err="1"/>
              <a:t>adt</a:t>
            </a:r>
            <a:endParaRPr lang="en-US" sz="2600" dirty="0"/>
          </a:p>
          <a:p>
            <a:r>
              <a:rPr lang="en-US" sz="2600" dirty="0"/>
              <a:t>Data structures for implementing a graph</a:t>
            </a:r>
          </a:p>
          <a:p>
            <a:pPr lvl="1"/>
            <a:r>
              <a:rPr lang="en-US" sz="2200" dirty="0"/>
              <a:t>Comparing use of space and time</a:t>
            </a:r>
          </a:p>
          <a:p>
            <a:r>
              <a:rPr lang="en-US" sz="2600" dirty="0"/>
              <a:t>Traversing a graph</a:t>
            </a:r>
          </a:p>
          <a:p>
            <a:pPr lvl="1"/>
            <a:r>
              <a:rPr lang="en-US" sz="2200" dirty="0"/>
              <a:t>Foundation for many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120194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D8109A-6715-406E-81DA-133613F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0" y="1904392"/>
            <a:ext cx="10364451" cy="2901923"/>
          </a:xfrm>
        </p:spPr>
        <p:txBody>
          <a:bodyPr>
            <a:normAutofit/>
          </a:bodyPr>
          <a:lstStyle/>
          <a:p>
            <a:r>
              <a:rPr lang="en-US" dirty="0"/>
              <a:t>By next Tuesday’s class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zybooks</a:t>
            </a:r>
            <a:r>
              <a:rPr lang="en-US" dirty="0"/>
              <a:t> chapter 23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sections 1, 2, 3, 6</a:t>
            </a:r>
          </a:p>
        </p:txBody>
      </p:sp>
    </p:spTree>
    <p:extLst>
      <p:ext uri="{BB962C8B-B14F-4D97-AF65-F5344CB8AC3E}">
        <p14:creationId xmlns:p14="http://schemas.microsoft.com/office/powerpoint/2010/main" val="2837305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886" y="2970203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5" name="Oval 4"/>
          <p:cNvSpPr/>
          <p:nvPr/>
        </p:nvSpPr>
        <p:spPr>
          <a:xfrm>
            <a:off x="3981564" y="4567043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6" name="Oval 5"/>
          <p:cNvSpPr/>
          <p:nvPr/>
        </p:nvSpPr>
        <p:spPr>
          <a:xfrm>
            <a:off x="5371022" y="3682214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7" name="Oval 6"/>
          <p:cNvSpPr/>
          <p:nvPr/>
        </p:nvSpPr>
        <p:spPr>
          <a:xfrm>
            <a:off x="6066548" y="5196101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8" name="Oval 7"/>
          <p:cNvSpPr/>
          <p:nvPr/>
        </p:nvSpPr>
        <p:spPr>
          <a:xfrm>
            <a:off x="7048155" y="4124628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9" name="Oval 8"/>
          <p:cNvSpPr/>
          <p:nvPr/>
        </p:nvSpPr>
        <p:spPr>
          <a:xfrm>
            <a:off x="6778558" y="2637418"/>
            <a:ext cx="718923" cy="442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47477" y="3191410"/>
            <a:ext cx="1226212" cy="712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55639" y="3000123"/>
            <a:ext cx="20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0776" y="4114259"/>
            <a:ext cx="511542" cy="1078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8" idx="0"/>
          </p:cNvCxnSpPr>
          <p:nvPr/>
        </p:nvCxnSpPr>
        <p:spPr>
          <a:xfrm>
            <a:off x="7048154" y="3053156"/>
            <a:ext cx="359462" cy="1071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95952" y="3412617"/>
            <a:ext cx="497716" cy="1154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</p:cNvCxnSpPr>
          <p:nvPr/>
        </p:nvCxnSpPr>
        <p:spPr>
          <a:xfrm flipH="1">
            <a:off x="6529701" y="3015042"/>
            <a:ext cx="354141" cy="2177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883630" y="2936113"/>
            <a:ext cx="894928" cy="813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186" y="748424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A graph is a collection of items having a many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754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F0C-D8E2-4A8A-9623-F29D7F1C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74" y="3377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Assignment 5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250A-CA41-4EE0-83FF-CCDDCFB30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7600" y="1833094"/>
            <a:ext cx="9475200" cy="4358906"/>
          </a:xfrm>
        </p:spPr>
        <p:txBody>
          <a:bodyPr>
            <a:normAutofit/>
          </a:bodyPr>
          <a:lstStyle/>
          <a:p>
            <a:r>
              <a:rPr lang="en-US" dirty="0"/>
              <a:t>Use names specified in assignment</a:t>
            </a:r>
          </a:p>
          <a:p>
            <a:pPr lvl="1"/>
            <a:r>
              <a:rPr lang="en-US" dirty="0"/>
              <a:t>Lower case m for file names</a:t>
            </a:r>
          </a:p>
          <a:p>
            <a:pPr lvl="1"/>
            <a:r>
              <a:rPr lang="en-US" dirty="0"/>
              <a:t>Upper case m for class name</a:t>
            </a:r>
          </a:p>
          <a:p>
            <a:r>
              <a:rPr lang="en-US" dirty="0"/>
              <a:t>Add method should not add (or replace) element if there is already an element with that key</a:t>
            </a:r>
          </a:p>
          <a:p>
            <a:r>
              <a:rPr lang="en-US" dirty="0"/>
              <a:t>Should map.cpp do any terminal output?</a:t>
            </a:r>
          </a:p>
          <a:p>
            <a:r>
              <a:rPr lang="en-US" dirty="0"/>
              <a:t>Test with goal of finding errors!</a:t>
            </a:r>
          </a:p>
          <a:p>
            <a:r>
              <a:rPr lang="en-US" dirty="0"/>
              <a:t>what are the problems with implementing the copy constructor by calling the add method? </a:t>
            </a:r>
          </a:p>
        </p:txBody>
      </p:sp>
    </p:spTree>
    <p:extLst>
      <p:ext uri="{BB962C8B-B14F-4D97-AF65-F5344CB8AC3E}">
        <p14:creationId xmlns:p14="http://schemas.microsoft.com/office/powerpoint/2010/main" val="1956012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17" y="47103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>
          <a:xfrm>
            <a:off x="1658567" y="2241731"/>
            <a:ext cx="10363826" cy="3424107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computer networks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airline route maps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road map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pert charts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66595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1" y="2053843"/>
            <a:ext cx="5132699" cy="4035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30" y="45766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Graphs have vertices and edges</a:t>
            </a:r>
          </a:p>
        </p:txBody>
      </p:sp>
    </p:spTree>
    <p:extLst>
      <p:ext uri="{BB962C8B-B14F-4D97-AF65-F5344CB8AC3E}">
        <p14:creationId xmlns:p14="http://schemas.microsoft.com/office/powerpoint/2010/main" val="591086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739" y="562432"/>
            <a:ext cx="8229630" cy="1145004"/>
          </a:xfrm>
        </p:spPr>
        <p:txBody>
          <a:bodyPr>
            <a:normAutofit/>
          </a:bodyPr>
          <a:lstStyle/>
          <a:p>
            <a:r>
              <a:rPr lang="en-US" sz="4800" dirty="0"/>
              <a:t>Some Graph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54162" y="2054458"/>
            <a:ext cx="8033679" cy="3755733"/>
          </a:xfrm>
        </p:spPr>
        <p:txBody>
          <a:bodyPr/>
          <a:lstStyle/>
          <a:p>
            <a:r>
              <a:rPr lang="en-US" sz="2400" dirty="0"/>
              <a:t>undirected graph (graph)</a:t>
            </a:r>
          </a:p>
          <a:p>
            <a:pPr marL="1036930" lvl="1" indent="-414772"/>
            <a:r>
              <a:rPr lang="en-US" sz="2000" dirty="0"/>
              <a:t>edges are bidirectional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directed graph (digraph)</a:t>
            </a:r>
          </a:p>
          <a:p>
            <a:pPr marL="1036930" lvl="1" indent="-414772"/>
            <a:r>
              <a:rPr lang="en-US" sz="2000" dirty="0"/>
              <a:t>edges go in one direction only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edges may be weighted or unweighted</a:t>
            </a:r>
            <a:br>
              <a:rPr lang="en-US" sz="2400" dirty="0"/>
            </a:br>
            <a:endParaRPr lang="en-US" sz="2400" dirty="0"/>
          </a:p>
          <a:p>
            <a:pPr marL="1036930" lvl="1" indent="-414772">
              <a:buFont typeface="Wingdings" panose="05000000000000000000" pitchFamily="2" charset="2"/>
              <a:buChar char="ü"/>
            </a:pPr>
            <a:endParaRPr lang="en-US" dirty="0"/>
          </a:p>
          <a:p>
            <a:pPr marL="1036930" lvl="1" indent="-414772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2" y="2091686"/>
            <a:ext cx="5884458" cy="3767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604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An unweighted digraph</a:t>
            </a:r>
          </a:p>
        </p:txBody>
      </p:sp>
    </p:spTree>
    <p:extLst>
      <p:ext uri="{BB962C8B-B14F-4D97-AF65-F5344CB8AC3E}">
        <p14:creationId xmlns:p14="http://schemas.microsoft.com/office/powerpoint/2010/main" val="88351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89" y="689848"/>
            <a:ext cx="8229630" cy="1145004"/>
          </a:xfrm>
        </p:spPr>
        <p:txBody>
          <a:bodyPr>
            <a:normAutofit/>
          </a:bodyPr>
          <a:lstStyle/>
          <a:p>
            <a:r>
              <a:rPr lang="en-US" sz="4800" dirty="0"/>
              <a:t>graph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1901" y="2237845"/>
            <a:ext cx="10068763" cy="4092169"/>
          </a:xfrm>
        </p:spPr>
        <p:txBody>
          <a:bodyPr/>
          <a:lstStyle/>
          <a:p>
            <a:pPr marL="1036930" lvl="1" indent="-414772"/>
            <a:r>
              <a:rPr lang="en-US" sz="2400" dirty="0" err="1"/>
              <a:t>Add_Vertex</a:t>
            </a:r>
            <a:r>
              <a:rPr lang="en-US" sz="2400" dirty="0"/>
              <a:t>(v) – add a vertex to the graph</a:t>
            </a:r>
          </a:p>
          <a:p>
            <a:pPr marL="1036930" lvl="1" indent="-414772"/>
            <a:r>
              <a:rPr lang="en-US" sz="2400" dirty="0" err="1"/>
              <a:t>Add_Edge</a:t>
            </a:r>
            <a:r>
              <a:rPr lang="en-US" sz="2400" dirty="0"/>
              <a:t>(v1, v2) - add an edge to the graph</a:t>
            </a:r>
          </a:p>
          <a:p>
            <a:pPr marL="1036930" lvl="1" indent="-414772"/>
            <a:r>
              <a:rPr lang="en-US" sz="2400" dirty="0" err="1"/>
              <a:t>isVertex</a:t>
            </a:r>
            <a:r>
              <a:rPr lang="en-US" sz="2400" dirty="0"/>
              <a:t>(v) – is v a vertex in the graph?</a:t>
            </a:r>
          </a:p>
          <a:p>
            <a:pPr marL="1036930" lvl="1" indent="-414772"/>
            <a:r>
              <a:rPr lang="en-US" sz="2400" dirty="0" err="1"/>
              <a:t>Is_Edge</a:t>
            </a:r>
            <a:r>
              <a:rPr lang="en-US" sz="2400" dirty="0"/>
              <a:t>(v1, v2) – is there an edge from v1 to v2 in the graph?</a:t>
            </a:r>
          </a:p>
          <a:p>
            <a:pPr marL="1036930" lvl="1" indent="-414772"/>
            <a:r>
              <a:rPr lang="en-US" sz="2400" dirty="0" err="1"/>
              <a:t>Remove_Vertex</a:t>
            </a:r>
            <a:r>
              <a:rPr lang="en-US" sz="2400" dirty="0"/>
              <a:t>(v) – remove v from the graph</a:t>
            </a:r>
          </a:p>
          <a:p>
            <a:pPr marL="1036930" lvl="1" indent="-414772"/>
            <a:r>
              <a:rPr lang="en-US" sz="2400" dirty="0" err="1"/>
              <a:t>Remove_Edge</a:t>
            </a:r>
            <a:r>
              <a:rPr lang="en-US" sz="2400" dirty="0"/>
              <a:t>(v1, v2) – remove an edge from the graph</a:t>
            </a:r>
            <a:endParaRPr lang="en-US" sz="2000" dirty="0"/>
          </a:p>
          <a:p>
            <a:pPr marL="1036930" lvl="1" indent="-414772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0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996" y="544222"/>
            <a:ext cx="8498830" cy="1596177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structures for implementing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30996" y="2260999"/>
            <a:ext cx="8981667" cy="3931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Graph consists of vertices and edges</a:t>
            </a:r>
          </a:p>
          <a:p>
            <a:r>
              <a:rPr lang="en-US" dirty="0"/>
              <a:t>Vertices have unique identifiers (often strings)</a:t>
            </a:r>
          </a:p>
          <a:p>
            <a:pPr lvl="1"/>
            <a:r>
              <a:rPr lang="en-US" sz="2000" dirty="0"/>
              <a:t>City name</a:t>
            </a:r>
          </a:p>
          <a:p>
            <a:pPr lvl="1"/>
            <a:r>
              <a:rPr lang="en-US" sz="2000" dirty="0"/>
              <a:t>Computer id</a:t>
            </a:r>
          </a:p>
          <a:p>
            <a:pPr lvl="1"/>
            <a:r>
              <a:rPr lang="en-US" sz="2000" dirty="0"/>
              <a:t>name</a:t>
            </a:r>
          </a:p>
          <a:p>
            <a:r>
              <a:rPr lang="en-US" dirty="0"/>
              <a:t>Edges are made up of 2 vertices</a:t>
            </a:r>
          </a:p>
          <a:p>
            <a:pPr lvl="1"/>
            <a:r>
              <a:rPr lang="en-US" dirty="0"/>
              <a:t>Undirected edge  -  (v1, v2)</a:t>
            </a:r>
          </a:p>
          <a:p>
            <a:pPr lvl="1"/>
            <a:r>
              <a:rPr lang="en-US" dirty="0"/>
              <a:t>Directed edge  -  &lt;v1, v2&gt;</a:t>
            </a:r>
          </a:p>
          <a:p>
            <a:r>
              <a:rPr lang="en-US" dirty="0"/>
              <a:t>Look first at storing the vertices</a:t>
            </a:r>
          </a:p>
        </p:txBody>
      </p:sp>
    </p:spTree>
    <p:extLst>
      <p:ext uri="{BB962C8B-B14F-4D97-AF65-F5344CB8AC3E}">
        <p14:creationId xmlns:p14="http://schemas.microsoft.com/office/powerpoint/2010/main" val="118066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228" y="445810"/>
            <a:ext cx="8229630" cy="1145004"/>
          </a:xfrm>
        </p:spPr>
        <p:txBody>
          <a:bodyPr>
            <a:normAutofit/>
          </a:bodyPr>
          <a:lstStyle/>
          <a:p>
            <a:r>
              <a:rPr lang="en-US" sz="4000" dirty="0"/>
              <a:t>Storing the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8446" y="1779215"/>
            <a:ext cx="10786291" cy="4326899"/>
          </a:xfrm>
        </p:spPr>
        <p:txBody>
          <a:bodyPr>
            <a:normAutofit/>
          </a:bodyPr>
          <a:lstStyle/>
          <a:p>
            <a:pPr marL="1036930" lvl="1" indent="-414772"/>
            <a:r>
              <a:rPr lang="en-US" sz="2000" dirty="0"/>
              <a:t>for the graph user vertices are identifiers (strings)</a:t>
            </a:r>
          </a:p>
          <a:p>
            <a:pPr marL="1036930" lvl="1" indent="-414772"/>
            <a:r>
              <a:rPr lang="en-US" sz="2000" dirty="0"/>
              <a:t>Graph implementations are based on dealing with vertices as numbers</a:t>
            </a:r>
          </a:p>
          <a:p>
            <a:pPr marL="1494130" lvl="2" indent="-414772"/>
            <a:r>
              <a:rPr lang="en-US" sz="1800" dirty="0"/>
              <a:t>Vertices are stored in a vector</a:t>
            </a:r>
          </a:p>
          <a:p>
            <a:pPr marL="1494130" lvl="2" indent="-414772"/>
            <a:r>
              <a:rPr lang="en-US" sz="1800" dirty="0"/>
              <a:t>the number of a vertex is the index at which it is stored</a:t>
            </a:r>
          </a:p>
          <a:p>
            <a:pPr marL="622158" lvl="1" indent="0">
              <a:buNone/>
            </a:pPr>
            <a:endParaRPr lang="en-US" sz="2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F9A68C-FFC9-45EE-9D94-C3845C84D7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4473" y="4340324"/>
          <a:ext cx="5883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37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13A49E-F6C1-4B33-89EB-5634D05FDD20}"/>
              </a:ext>
            </a:extLst>
          </p:cNvPr>
          <p:cNvSpPr txBox="1"/>
          <p:nvPr/>
        </p:nvSpPr>
        <p:spPr>
          <a:xfrm>
            <a:off x="4166797" y="4297928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8A735-0694-4A9D-81A7-E6733ABDABF4}"/>
              </a:ext>
            </a:extLst>
          </p:cNvPr>
          <p:cNvSpPr txBox="1"/>
          <p:nvPr/>
        </p:nvSpPr>
        <p:spPr>
          <a:xfrm>
            <a:off x="4704935" y="4292461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B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D</a:t>
            </a:r>
          </a:p>
          <a:p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59896-56F5-481C-8A0A-692D318A6298}"/>
              </a:ext>
            </a:extLst>
          </p:cNvPr>
          <p:cNvSpPr txBox="1"/>
          <p:nvPr/>
        </p:nvSpPr>
        <p:spPr>
          <a:xfrm>
            <a:off x="4289627" y="3886200"/>
            <a:ext cx="1499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Vertex table</a:t>
            </a:r>
          </a:p>
        </p:txBody>
      </p:sp>
    </p:spTree>
    <p:extLst>
      <p:ext uri="{BB962C8B-B14F-4D97-AF65-F5344CB8AC3E}">
        <p14:creationId xmlns:p14="http://schemas.microsoft.com/office/powerpoint/2010/main" val="400826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368" y="651550"/>
            <a:ext cx="8229630" cy="1145004"/>
          </a:xfrm>
        </p:spPr>
        <p:txBody>
          <a:bodyPr>
            <a:normAutofit/>
          </a:bodyPr>
          <a:lstStyle/>
          <a:p>
            <a:r>
              <a:rPr lang="en-US" sz="4000" dirty="0"/>
              <a:t>Using the vertex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8234" y="2010364"/>
            <a:ext cx="10786291" cy="4326899"/>
          </a:xfrm>
        </p:spPr>
        <p:txBody>
          <a:bodyPr>
            <a:normAutofit/>
          </a:bodyPr>
          <a:lstStyle/>
          <a:p>
            <a:pPr marL="1036930" lvl="1" indent="-414772"/>
            <a:r>
              <a:rPr lang="en-US" sz="2000" dirty="0"/>
              <a:t>most graph operations start by looking up the number associated with a vertex</a:t>
            </a:r>
          </a:p>
          <a:p>
            <a:pPr marL="1494130" lvl="2" indent="-414772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vnum</a:t>
            </a:r>
            <a:r>
              <a:rPr lang="en-US" sz="1800" dirty="0"/>
              <a:t> = </a:t>
            </a:r>
            <a:r>
              <a:rPr lang="en-US" sz="1800" dirty="0" err="1"/>
              <a:t>getvnum</a:t>
            </a:r>
            <a:r>
              <a:rPr lang="en-US" sz="1800" dirty="0"/>
              <a:t>(</a:t>
            </a:r>
            <a:r>
              <a:rPr lang="en-US" sz="1800" dirty="0" err="1"/>
              <a:t>vname</a:t>
            </a:r>
            <a:r>
              <a:rPr lang="en-US" sz="1800" dirty="0"/>
              <a:t>);</a:t>
            </a:r>
          </a:p>
          <a:p>
            <a:pPr marL="1494130" lvl="2" indent="-414772"/>
            <a:r>
              <a:rPr lang="en-US" sz="1800" dirty="0"/>
              <a:t>What is the big O?</a:t>
            </a:r>
          </a:p>
          <a:p>
            <a:pPr marL="1079358" lvl="2" indent="0">
              <a:buNone/>
            </a:pPr>
            <a:endParaRPr lang="en-US" sz="1800" dirty="0"/>
          </a:p>
          <a:p>
            <a:pPr marL="1036930" lvl="1" indent="-414772"/>
            <a:r>
              <a:rPr lang="en-US" sz="2000" dirty="0"/>
              <a:t>Also need the reverse operation</a:t>
            </a:r>
          </a:p>
          <a:p>
            <a:pPr marL="1494130" lvl="2" indent="-414772"/>
            <a:r>
              <a:rPr lang="en-US" sz="1800" dirty="0"/>
              <a:t>String </a:t>
            </a:r>
            <a:r>
              <a:rPr lang="en-US" sz="1800" dirty="0" err="1"/>
              <a:t>vname</a:t>
            </a:r>
            <a:r>
              <a:rPr lang="en-US" sz="1800" dirty="0"/>
              <a:t> = </a:t>
            </a:r>
            <a:r>
              <a:rPr lang="en-US" sz="1800" dirty="0" err="1"/>
              <a:t>getvname</a:t>
            </a:r>
            <a:r>
              <a:rPr lang="en-US" sz="1800" dirty="0"/>
              <a:t>(</a:t>
            </a:r>
            <a:r>
              <a:rPr lang="en-US" sz="1800" dirty="0" err="1"/>
              <a:t>vnum</a:t>
            </a:r>
            <a:r>
              <a:rPr lang="en-US" sz="1800" dirty="0"/>
              <a:t>);</a:t>
            </a:r>
          </a:p>
          <a:p>
            <a:pPr marL="1494130" lvl="2" indent="-414772"/>
            <a:r>
              <a:rPr lang="en-US" sz="1800" dirty="0"/>
              <a:t>What is the big(O)?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64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7FE526-E383-4CD9-9FCA-1B2C5B2FCE33}"/>
              </a:ext>
            </a:extLst>
          </p:cNvPr>
          <p:cNvGrpSpPr/>
          <p:nvPr/>
        </p:nvGrpSpPr>
        <p:grpSpPr>
          <a:xfrm>
            <a:off x="3192464" y="2308860"/>
            <a:ext cx="2583180" cy="809387"/>
            <a:chOff x="2994660" y="4023360"/>
            <a:chExt cx="2583180" cy="8093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464304-A666-4E3A-9A34-645B15047D56}"/>
                </a:ext>
              </a:extLst>
            </p:cNvPr>
            <p:cNvGrpSpPr/>
            <p:nvPr/>
          </p:nvGrpSpPr>
          <p:grpSpPr>
            <a:xfrm>
              <a:off x="2994660" y="4023360"/>
              <a:ext cx="2583180" cy="502920"/>
              <a:chOff x="2966085" y="4029075"/>
              <a:chExt cx="2583180" cy="5029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4808A8-BCFE-4710-BDBE-98A3ABC4D198}"/>
                  </a:ext>
                </a:extLst>
              </p:cNvPr>
              <p:cNvSpPr/>
              <p:nvPr/>
            </p:nvSpPr>
            <p:spPr>
              <a:xfrm>
                <a:off x="2966085" y="4034790"/>
                <a:ext cx="2583180" cy="497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5D9DC-1859-4892-B39A-DDAA6041219F}"/>
                  </a:ext>
                </a:extLst>
              </p:cNvPr>
              <p:cNvSpPr txBox="1"/>
              <p:nvPr/>
            </p:nvSpPr>
            <p:spPr>
              <a:xfrm>
                <a:off x="3040380" y="4070330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 dirty="0"/>
                  <a:t>A    D    C    B    E</a:t>
                </a:r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291C5BB-5B9D-407F-9384-EC5B9F9A879A}"/>
                  </a:ext>
                </a:extLst>
              </p:cNvPr>
              <p:cNvCxnSpPr/>
              <p:nvPr/>
            </p:nvCxnSpPr>
            <p:spPr>
              <a:xfrm>
                <a:off x="3543300" y="4029075"/>
                <a:ext cx="0" cy="502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DEAB313-69B5-4394-B910-44245C7DD48C}"/>
                  </a:ext>
                </a:extLst>
              </p:cNvPr>
              <p:cNvCxnSpPr/>
              <p:nvPr/>
            </p:nvCxnSpPr>
            <p:spPr>
              <a:xfrm>
                <a:off x="4118610" y="4029075"/>
                <a:ext cx="0" cy="502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9FA8F4-5543-4CE9-9A25-86DECC78991C}"/>
                  </a:ext>
                </a:extLst>
              </p:cNvPr>
              <p:cNvCxnSpPr/>
              <p:nvPr/>
            </p:nvCxnSpPr>
            <p:spPr>
              <a:xfrm>
                <a:off x="4631055" y="4029075"/>
                <a:ext cx="0" cy="502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691322-04BF-40BC-B9C7-FF25DE171FF3}"/>
                  </a:ext>
                </a:extLst>
              </p:cNvPr>
              <p:cNvCxnSpPr/>
              <p:nvPr/>
            </p:nvCxnSpPr>
            <p:spPr>
              <a:xfrm>
                <a:off x="5080635" y="4029075"/>
                <a:ext cx="0" cy="502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54F6B5-BA99-49D0-BDBC-E986226F18E2}"/>
                </a:ext>
              </a:extLst>
            </p:cNvPr>
            <p:cNvSpPr txBox="1"/>
            <p:nvPr/>
          </p:nvSpPr>
          <p:spPr>
            <a:xfrm>
              <a:off x="3202283" y="4463415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0     1      2      3      4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5F742D-F3DF-4041-8445-3EB6314AE019}"/>
              </a:ext>
            </a:extLst>
          </p:cNvPr>
          <p:cNvSpPr txBox="1"/>
          <p:nvPr/>
        </p:nvSpPr>
        <p:spPr>
          <a:xfrm>
            <a:off x="3077975" y="1781383"/>
            <a:ext cx="138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vertexTable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3BA45-4AC0-4887-9590-605D1E39A2C0}"/>
              </a:ext>
            </a:extLst>
          </p:cNvPr>
          <p:cNvSpPr/>
          <p:nvPr/>
        </p:nvSpPr>
        <p:spPr>
          <a:xfrm>
            <a:off x="2203258" y="3701534"/>
            <a:ext cx="507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vnum</a:t>
            </a:r>
            <a:r>
              <a:rPr lang="en-US" sz="2400" dirty="0"/>
              <a:t> = </a:t>
            </a:r>
            <a:r>
              <a:rPr lang="en-US" sz="2400" dirty="0" err="1"/>
              <a:t>getvnum</a:t>
            </a:r>
            <a:r>
              <a:rPr lang="en-US" sz="2400" dirty="0"/>
              <a:t>(</a:t>
            </a:r>
            <a:r>
              <a:rPr lang="en-US" sz="2400" dirty="0" err="1"/>
              <a:t>vname</a:t>
            </a:r>
            <a:r>
              <a:rPr lang="en-US" sz="2400" dirty="0"/>
              <a:t>);           O(n)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1B2EB-4BF1-4B62-A6A1-E8DF53C838AF}"/>
              </a:ext>
            </a:extLst>
          </p:cNvPr>
          <p:cNvSpPr/>
          <p:nvPr/>
        </p:nvSpPr>
        <p:spPr>
          <a:xfrm>
            <a:off x="1085474" y="4515653"/>
            <a:ext cx="659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94130" lvl="2" indent="-414772"/>
            <a:r>
              <a:rPr lang="en-US" sz="2400" dirty="0"/>
              <a:t>string </a:t>
            </a:r>
            <a:r>
              <a:rPr lang="en-US" sz="2400" dirty="0" err="1"/>
              <a:t>vname</a:t>
            </a:r>
            <a:r>
              <a:rPr lang="en-US" sz="2400" dirty="0"/>
              <a:t> = </a:t>
            </a:r>
            <a:r>
              <a:rPr lang="en-US" sz="2400" dirty="0" err="1"/>
              <a:t>getvname</a:t>
            </a:r>
            <a:r>
              <a:rPr lang="en-US" sz="2400" dirty="0"/>
              <a:t>(</a:t>
            </a:r>
            <a:r>
              <a:rPr lang="en-US" sz="2400" dirty="0" err="1"/>
              <a:t>vnum</a:t>
            </a:r>
            <a:r>
              <a:rPr lang="en-US" sz="2400" dirty="0"/>
              <a:t>);         O(1)</a:t>
            </a:r>
          </a:p>
        </p:txBody>
      </p:sp>
    </p:spTree>
    <p:extLst>
      <p:ext uri="{BB962C8B-B14F-4D97-AF65-F5344CB8AC3E}">
        <p14:creationId xmlns:p14="http://schemas.microsoft.com/office/powerpoint/2010/main" val="3496370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092" y="1997708"/>
            <a:ext cx="8296593" cy="2471270"/>
          </a:xfrm>
        </p:spPr>
        <p:txBody>
          <a:bodyPr>
            <a:normAutofit/>
          </a:bodyPr>
          <a:lstStyle/>
          <a:p>
            <a:r>
              <a:rPr lang="en-US" sz="4000" dirty="0"/>
              <a:t>How many edges does a graph with v vertices have?</a:t>
            </a:r>
          </a:p>
        </p:txBody>
      </p:sp>
    </p:spTree>
    <p:extLst>
      <p:ext uri="{BB962C8B-B14F-4D97-AF65-F5344CB8AC3E}">
        <p14:creationId xmlns:p14="http://schemas.microsoft.com/office/powerpoint/2010/main" val="18760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A3F-A2CD-46C5-B34A-7FE0EA11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B319-72F9-41DF-9DE0-20031F437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0174" y="2101470"/>
            <a:ext cx="10363826" cy="4162530"/>
          </a:xfrm>
        </p:spPr>
        <p:txBody>
          <a:bodyPr>
            <a:noAutofit/>
          </a:bodyPr>
          <a:lstStyle/>
          <a:p>
            <a:r>
              <a:rPr lang="en-US" sz="2400" dirty="0"/>
              <a:t>The copy and original have separate nodes, but share the memory allocated for the value part of the elements in the original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is the big O?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9F883B-EAD2-4786-BFBD-F55A476A3DF7}"/>
              </a:ext>
            </a:extLst>
          </p:cNvPr>
          <p:cNvGrpSpPr/>
          <p:nvPr/>
        </p:nvGrpSpPr>
        <p:grpSpPr>
          <a:xfrm>
            <a:off x="3430487" y="3421293"/>
            <a:ext cx="2931600" cy="1094400"/>
            <a:chOff x="7685687" y="634893"/>
            <a:chExt cx="2931600" cy="109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78D1DA-4DB9-46A5-A8A4-4A3220212F95}"/>
                </a:ext>
              </a:extLst>
            </p:cNvPr>
            <p:cNvSpPr/>
            <p:nvPr/>
          </p:nvSpPr>
          <p:spPr>
            <a:xfrm>
              <a:off x="7685687" y="634893"/>
              <a:ext cx="921600" cy="42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2E18-BF00-42EB-9685-01556C403519}"/>
                </a:ext>
              </a:extLst>
            </p:cNvPr>
            <p:cNvSpPr/>
            <p:nvPr/>
          </p:nvSpPr>
          <p:spPr>
            <a:xfrm>
              <a:off x="9695687" y="634893"/>
              <a:ext cx="921600" cy="42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8C3C1-53B2-4BB7-8CE3-C527882F47E7}"/>
                </a:ext>
              </a:extLst>
            </p:cNvPr>
            <p:cNvSpPr/>
            <p:nvPr/>
          </p:nvSpPr>
          <p:spPr>
            <a:xfrm>
              <a:off x="8398487" y="1520493"/>
              <a:ext cx="525600" cy="20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E5B3D99-3338-463A-B9BE-52E0AC6A3761}"/>
                </a:ext>
              </a:extLst>
            </p:cNvPr>
            <p:cNvCxnSpPr>
              <a:cxnSpLocks/>
            </p:cNvCxnSpPr>
            <p:nvPr/>
          </p:nvCxnSpPr>
          <p:spPr>
            <a:xfrm>
              <a:off x="8348087" y="1059693"/>
              <a:ext cx="14400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2D15B4-78AF-4539-9DCA-A87BF2A8E63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8661287" y="1059693"/>
              <a:ext cx="1314000" cy="46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80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393" y="756350"/>
            <a:ext cx="8229630" cy="1145004"/>
          </a:xfrm>
        </p:spPr>
        <p:txBody>
          <a:bodyPr>
            <a:normAutofit/>
          </a:bodyPr>
          <a:lstStyle/>
          <a:p>
            <a:r>
              <a:rPr lang="en-US" sz="4000" dirty="0"/>
              <a:t>Storing the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1778" y="2180057"/>
            <a:ext cx="9551236" cy="4092169"/>
          </a:xfrm>
        </p:spPr>
        <p:txBody>
          <a:bodyPr>
            <a:normAutofit/>
          </a:bodyPr>
          <a:lstStyle/>
          <a:p>
            <a:pPr marL="1036930" lvl="1" indent="-414772"/>
            <a:r>
              <a:rPr lang="en-US" sz="2400" dirty="0"/>
              <a:t>A graph has between 0 and v</a:t>
            </a:r>
            <a:r>
              <a:rPr lang="en-US" sz="2400" baseline="30000" dirty="0"/>
              <a:t>2</a:t>
            </a:r>
            <a:r>
              <a:rPr lang="en-US" sz="2400" dirty="0"/>
              <a:t> edges</a:t>
            </a:r>
            <a:br>
              <a:rPr lang="en-US" sz="2400" dirty="0"/>
            </a:br>
            <a:endParaRPr lang="en-US" sz="2400" dirty="0"/>
          </a:p>
          <a:p>
            <a:pPr marL="1036930" lvl="1" indent="-414772"/>
            <a:r>
              <a:rPr lang="en-US" sz="2400" dirty="0"/>
              <a:t>Adjacency matrix </a:t>
            </a:r>
          </a:p>
          <a:p>
            <a:pPr marL="1494130" lvl="2" indent="-414772"/>
            <a:r>
              <a:rPr lang="en-US" sz="2200" dirty="0"/>
              <a:t>based on storing information about all possible edges</a:t>
            </a:r>
            <a:br>
              <a:rPr lang="en-US" sz="2200" dirty="0"/>
            </a:br>
            <a:endParaRPr lang="en-US" sz="2200" dirty="0"/>
          </a:p>
          <a:p>
            <a:pPr marL="1036930" lvl="1" indent="-414772"/>
            <a:r>
              <a:rPr lang="en-US" sz="2400" dirty="0"/>
              <a:t>Adjacency lists </a:t>
            </a:r>
          </a:p>
          <a:p>
            <a:pPr marL="1494130" lvl="2" indent="-414772"/>
            <a:r>
              <a:rPr lang="en-US" sz="2200" dirty="0"/>
              <a:t>based on storing information about only  the existing edges</a:t>
            </a:r>
          </a:p>
        </p:txBody>
      </p:sp>
    </p:spTree>
    <p:extLst>
      <p:ext uri="{BB962C8B-B14F-4D97-AF65-F5344CB8AC3E}">
        <p14:creationId xmlns:p14="http://schemas.microsoft.com/office/powerpoint/2010/main" val="3601641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42" y="369101"/>
            <a:ext cx="10364451" cy="1596177"/>
          </a:xfrm>
        </p:spPr>
        <p:txBody>
          <a:bodyPr/>
          <a:lstStyle/>
          <a:p>
            <a:r>
              <a:rPr lang="en-US" dirty="0"/>
              <a:t>Storing the edges of a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77" y="1883391"/>
            <a:ext cx="5110671" cy="40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87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2483880" y="3791018"/>
          <a:ext cx="1993385" cy="1885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8677">
                  <a:extLst>
                    <a:ext uri="{9D8B030D-6E8A-4147-A177-3AD203B41FA5}">
                      <a16:colId xmlns:a16="http://schemas.microsoft.com/office/drawing/2014/main" val="255938297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959393403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352588048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261747206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145970127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4956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7777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960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94430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7785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064462" y="841350"/>
          <a:ext cx="5883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37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30655" y="3319018"/>
          <a:ext cx="5883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37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4550" y="1036346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6786" y="798954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78" y="646354"/>
            <a:ext cx="2960995" cy="23289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64924" y="756558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B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D</a:t>
            </a:r>
          </a:p>
          <a:p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1402" y="3276622"/>
            <a:ext cx="309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49616" y="387226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5615" y="5759245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9000" y="5212412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62366" y="3742014"/>
            <a:ext cx="37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83880" y="3338789"/>
            <a:ext cx="22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0   1  2   3   4 </a:t>
            </a:r>
          </a:p>
        </p:txBody>
      </p:sp>
    </p:spTree>
    <p:extLst>
      <p:ext uri="{BB962C8B-B14F-4D97-AF65-F5344CB8AC3E}">
        <p14:creationId xmlns:p14="http://schemas.microsoft.com/office/powerpoint/2010/main" val="368470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2483880" y="3791018"/>
          <a:ext cx="1993385" cy="1885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8677">
                  <a:extLst>
                    <a:ext uri="{9D8B030D-6E8A-4147-A177-3AD203B41FA5}">
                      <a16:colId xmlns:a16="http://schemas.microsoft.com/office/drawing/2014/main" val="255938297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959393403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352588048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261747206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145970127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4956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7777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960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94430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7785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60630" y="750165"/>
          <a:ext cx="5883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37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161511" y="3319018"/>
          <a:ext cx="208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4550" y="1036346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2954" y="707769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84" y="783691"/>
            <a:ext cx="2960995" cy="23289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61092" y="665373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B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D</a:t>
            </a:r>
          </a:p>
          <a:p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1402" y="3276622"/>
            <a:ext cx="309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5784" y="296041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5615" y="5759245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9000" y="5212412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62366" y="3742014"/>
            <a:ext cx="37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83880" y="3338789"/>
            <a:ext cx="22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0   1  2   3   4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53786" y="3521122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02214" y="3540893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02076" y="3408528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10700" y="3415352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946106" y="350336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18718" y="3318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63751" y="33255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34293" y="3790807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06172" y="390340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06034" y="3771036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22676" y="36812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47541" y="4133661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06172" y="425324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606034" y="4120876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14658" y="4127700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950064" y="4215709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2676" y="4057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70227" y="406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48950" y="4539860"/>
            <a:ext cx="307248" cy="252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45839" y="465712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761599" y="4881017"/>
            <a:ext cx="316026" cy="25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264454" y="387154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256490" y="422896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253786" y="4981786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7698" y="3318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4580" y="3718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51666" y="4050535"/>
            <a:ext cx="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79722" y="4807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7541" y="4478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99" y="3408528"/>
            <a:ext cx="340192" cy="211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4903" y="58935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standard template library (STL)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8613" y="2281062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Most programs need to store a collection of like elements</a:t>
            </a:r>
          </a:p>
          <a:p>
            <a:r>
              <a:rPr lang="en-US" sz="2400" dirty="0"/>
              <a:t>Most programming languages now have types (classes) that programmers can use</a:t>
            </a:r>
          </a:p>
          <a:p>
            <a:pPr lvl="1"/>
            <a:r>
              <a:rPr lang="en-US" sz="2000" dirty="0"/>
              <a:t>Java:  collection classes</a:t>
            </a:r>
          </a:p>
          <a:p>
            <a:pPr lvl="1"/>
            <a:r>
              <a:rPr lang="en-US" sz="2000" dirty="0"/>
              <a:t>Python:  list and map  </a:t>
            </a:r>
          </a:p>
          <a:p>
            <a:r>
              <a:rPr lang="en-US" sz="2400" dirty="0"/>
              <a:t>C++ added the standard template library in 1998</a:t>
            </a:r>
          </a:p>
          <a:p>
            <a:pPr lvl="1"/>
            <a:r>
              <a:rPr lang="en-US" sz="2000" dirty="0" err="1"/>
              <a:t>Stl</a:t>
            </a:r>
            <a:r>
              <a:rPr lang="en-US" sz="2000" dirty="0"/>
              <a:t> was updated in 2011 and 2014</a:t>
            </a:r>
          </a:p>
        </p:txBody>
      </p:sp>
    </p:spTree>
    <p:extLst>
      <p:ext uri="{BB962C8B-B14F-4D97-AF65-F5344CB8AC3E}">
        <p14:creationId xmlns:p14="http://schemas.microsoft.com/office/powerpoint/2010/main" val="2254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D77DD-E62D-4CF8-B496-B5973524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70" y="1944042"/>
            <a:ext cx="10364451" cy="3124143"/>
          </a:xfrm>
        </p:spPr>
        <p:txBody>
          <a:bodyPr>
            <a:normAutofit/>
          </a:bodyPr>
          <a:lstStyle/>
          <a:p>
            <a:r>
              <a:rPr lang="en-US" dirty="0"/>
              <a:t>Before class on Thursday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zybooks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ch.22 – sections 1, 4 and 5</a:t>
            </a:r>
          </a:p>
        </p:txBody>
      </p:sp>
    </p:spTree>
    <p:extLst>
      <p:ext uri="{BB962C8B-B14F-4D97-AF65-F5344CB8AC3E}">
        <p14:creationId xmlns:p14="http://schemas.microsoft.com/office/powerpoint/2010/main" val="369915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2815" y="94797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err="1"/>
              <a:t>Stl</a:t>
            </a:r>
            <a:r>
              <a:rPr lang="en-US" sz="4800" dirty="0"/>
              <a:t> components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59366" y="354340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Containers                           iterators                          algorithms</a:t>
            </a:r>
          </a:p>
        </p:txBody>
      </p:sp>
      <p:sp>
        <p:nvSpPr>
          <p:cNvPr id="7" name="Oval 6"/>
          <p:cNvSpPr/>
          <p:nvPr/>
        </p:nvSpPr>
        <p:spPr>
          <a:xfrm>
            <a:off x="8121445" y="3381641"/>
            <a:ext cx="2370465" cy="81853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9806" y="3381641"/>
            <a:ext cx="2370465" cy="81853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203291" y="3406223"/>
            <a:ext cx="3856704" cy="734962"/>
          </a:xfrm>
          <a:prstGeom prst="leftRigh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17" y="268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</a:t>
            </a:r>
            <a:r>
              <a:rPr lang="en-US" sz="4000" dirty="0" err="1"/>
              <a:t>Stl</a:t>
            </a:r>
            <a:r>
              <a:rPr lang="en-US" sz="4000" dirty="0"/>
              <a:t> container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6243" y="1538187"/>
            <a:ext cx="10363826" cy="3871476"/>
          </a:xfrm>
        </p:spPr>
        <p:txBody>
          <a:bodyPr>
            <a:noAutofit/>
          </a:bodyPr>
          <a:lstStyle/>
          <a:p>
            <a:r>
              <a:rPr lang="en-US" sz="1400" dirty="0"/>
              <a:t>Sequence containers</a:t>
            </a:r>
          </a:p>
          <a:p>
            <a:pPr lvl="1"/>
            <a:r>
              <a:rPr lang="en-US" sz="1400" dirty="0"/>
              <a:t>Vector</a:t>
            </a:r>
          </a:p>
          <a:p>
            <a:pPr lvl="1"/>
            <a:r>
              <a:rPr lang="en-US" sz="1400" dirty="0"/>
              <a:t>List</a:t>
            </a:r>
          </a:p>
          <a:p>
            <a:pPr lvl="1"/>
            <a:r>
              <a:rPr lang="en-US" sz="1400" dirty="0" err="1"/>
              <a:t>Forward_list</a:t>
            </a:r>
            <a:r>
              <a:rPr lang="en-US" sz="1400" dirty="0"/>
              <a:t>  -  added in 2011</a:t>
            </a:r>
          </a:p>
          <a:p>
            <a:r>
              <a:rPr lang="en-US" sz="1400" dirty="0"/>
              <a:t>Container adapters</a:t>
            </a:r>
          </a:p>
          <a:p>
            <a:pPr lvl="1"/>
            <a:r>
              <a:rPr lang="en-US" sz="1400" dirty="0"/>
              <a:t>Stack</a:t>
            </a:r>
          </a:p>
          <a:p>
            <a:pPr lvl="1"/>
            <a:r>
              <a:rPr lang="en-US" sz="1400" dirty="0"/>
              <a:t>Queue</a:t>
            </a:r>
          </a:p>
          <a:p>
            <a:pPr lvl="1"/>
            <a:r>
              <a:rPr lang="en-US" sz="1400" dirty="0" err="1"/>
              <a:t>PRIORITy_queue</a:t>
            </a:r>
            <a:endParaRPr lang="en-US" sz="1400" dirty="0"/>
          </a:p>
          <a:p>
            <a:r>
              <a:rPr lang="en-US" sz="1400" dirty="0"/>
              <a:t>Associative containers</a:t>
            </a:r>
          </a:p>
          <a:p>
            <a:pPr lvl="1"/>
            <a:r>
              <a:rPr lang="en-US" sz="1400" dirty="0"/>
              <a:t>Map</a:t>
            </a:r>
          </a:p>
          <a:p>
            <a:pPr lvl="1"/>
            <a:r>
              <a:rPr lang="en-US" sz="1400" dirty="0"/>
              <a:t>Set</a:t>
            </a:r>
          </a:p>
          <a:p>
            <a:r>
              <a:rPr lang="en-US" sz="1400" dirty="0"/>
              <a:t>Unordered associative containers</a:t>
            </a:r>
          </a:p>
          <a:p>
            <a:pPr lvl="1"/>
            <a:r>
              <a:rPr lang="en-US" sz="1200" dirty="0" err="1"/>
              <a:t>Unordered_map</a:t>
            </a:r>
            <a:r>
              <a:rPr lang="en-US" sz="1200" dirty="0"/>
              <a:t>  - added in 2011</a:t>
            </a:r>
          </a:p>
          <a:p>
            <a:pPr lvl="1"/>
            <a:r>
              <a:rPr lang="en-US" sz="1200" dirty="0" err="1"/>
              <a:t>Unordered_set</a:t>
            </a:r>
            <a:r>
              <a:rPr lang="en-US" sz="1200" dirty="0"/>
              <a:t> - added in 2011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319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84" y="63493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Stl</a:t>
            </a:r>
            <a:r>
              <a:rPr lang="en-US" sz="4000" dirty="0"/>
              <a:t>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2262" y="2231113"/>
            <a:ext cx="10578630" cy="4178732"/>
          </a:xfrm>
        </p:spPr>
        <p:txBody>
          <a:bodyPr>
            <a:noAutofit/>
          </a:bodyPr>
          <a:lstStyle/>
          <a:p>
            <a:r>
              <a:rPr lang="en-US" dirty="0"/>
              <a:t>Are </a:t>
            </a:r>
            <a:r>
              <a:rPr lang="en-US" b="1" dirty="0"/>
              <a:t>templates</a:t>
            </a:r>
            <a:r>
              <a:rPr lang="en-US" dirty="0"/>
              <a:t> for creating a class</a:t>
            </a:r>
          </a:p>
          <a:p>
            <a:r>
              <a:rPr lang="en-US" dirty="0"/>
              <a:t>Ex:  vector&lt;t&gt; </a:t>
            </a:r>
          </a:p>
          <a:p>
            <a:pPr lvl="1"/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numbers; </a:t>
            </a:r>
          </a:p>
          <a:p>
            <a:pPr lvl="1"/>
            <a:r>
              <a:rPr lang="en-US" dirty="0"/>
              <a:t>vector&lt;string&gt; words;   </a:t>
            </a:r>
          </a:p>
          <a:p>
            <a:pPr lvl="1"/>
            <a:r>
              <a:rPr lang="en-US" dirty="0"/>
              <a:t>Vector&lt;</a:t>
            </a:r>
            <a:r>
              <a:rPr lang="en-US" dirty="0" err="1"/>
              <a:t>itemTopurchase</a:t>
            </a:r>
            <a:r>
              <a:rPr lang="en-US" dirty="0"/>
              <a:t>&gt; cart;  </a:t>
            </a:r>
          </a:p>
        </p:txBody>
      </p:sp>
    </p:spTree>
    <p:extLst>
      <p:ext uri="{BB962C8B-B14F-4D97-AF65-F5344CB8AC3E}">
        <p14:creationId xmlns:p14="http://schemas.microsoft.com/office/powerpoint/2010/main" val="22168062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560</TotalTime>
  <Words>1540</Words>
  <Application>Microsoft Office PowerPoint</Application>
  <PresentationFormat>Widescreen</PresentationFormat>
  <Paragraphs>388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Tw Cen MT</vt:lpstr>
      <vt:lpstr>Wingdings</vt:lpstr>
      <vt:lpstr>Droplet</vt:lpstr>
      <vt:lpstr>What remains</vt:lpstr>
      <vt:lpstr>Exam 2 </vt:lpstr>
      <vt:lpstr>Some Assignment 5 issues</vt:lpstr>
      <vt:lpstr>Two problems</vt:lpstr>
      <vt:lpstr>standard template library (STL)</vt:lpstr>
      <vt:lpstr>Before class on Thursday  zybooks   ch.22 – sections 1, 4 and 5</vt:lpstr>
      <vt:lpstr>Stl components</vt:lpstr>
      <vt:lpstr>Some Stl container classes</vt:lpstr>
      <vt:lpstr>Stl containers</vt:lpstr>
      <vt:lpstr>Compare to use of typedef</vt:lpstr>
      <vt:lpstr>Compare to use of typedef</vt:lpstr>
      <vt:lpstr>How to make our own class a template class   see zybooks ch.18 (sec 1 and 2)</vt:lpstr>
      <vt:lpstr>PowerPoint Presentation</vt:lpstr>
      <vt:lpstr>PowerPoint Presentation</vt:lpstr>
      <vt:lpstr>iterators</vt:lpstr>
      <vt:lpstr>iterators</vt:lpstr>
      <vt:lpstr>PowerPoint Presentation</vt:lpstr>
      <vt:lpstr>Range-based for statement</vt:lpstr>
      <vt:lpstr>Two examples</vt:lpstr>
      <vt:lpstr>Stl Associative containers</vt:lpstr>
      <vt:lpstr>PowerPoint Presentation</vt:lpstr>
      <vt:lpstr>Using at(k) or [k] with a map</vt:lpstr>
      <vt:lpstr>Two questions</vt:lpstr>
      <vt:lpstr>Two questions</vt:lpstr>
      <vt:lpstr>Unordered_set&lt;t&gt; and Unordered_ map&lt;k, t&gt;</vt:lpstr>
      <vt:lpstr>Assignment 7</vt:lpstr>
      <vt:lpstr>graphs</vt:lpstr>
      <vt:lpstr>By next Tuesday’s class  zybooks chapter 23  sections 1, 2, 3, 6</vt:lpstr>
      <vt:lpstr>A graph is a collection of items having a many to many relationship</vt:lpstr>
      <vt:lpstr>examples</vt:lpstr>
      <vt:lpstr>Graphs have vertices and edges</vt:lpstr>
      <vt:lpstr>Some Graph variations</vt:lpstr>
      <vt:lpstr>An unweighted digraph</vt:lpstr>
      <vt:lpstr>graph Interface</vt:lpstr>
      <vt:lpstr>Data structures for implementing a graph</vt:lpstr>
      <vt:lpstr>Storing the vertices</vt:lpstr>
      <vt:lpstr>Using the vertex table</vt:lpstr>
      <vt:lpstr>PowerPoint Presentation</vt:lpstr>
      <vt:lpstr>How many edges does a graph with v vertices have?</vt:lpstr>
      <vt:lpstr>Storing the edges</vt:lpstr>
      <vt:lpstr>Storing the edges of a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66</cp:revision>
  <cp:lastPrinted>2018-04-11T20:10:43Z</cp:lastPrinted>
  <dcterms:created xsi:type="dcterms:W3CDTF">2018-04-03T20:33:00Z</dcterms:created>
  <dcterms:modified xsi:type="dcterms:W3CDTF">2018-04-12T17:58:50Z</dcterms:modified>
</cp:coreProperties>
</file>