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5" r:id="rId2"/>
    <p:sldId id="326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31" r:id="rId13"/>
    <p:sldId id="317" r:id="rId14"/>
    <p:sldId id="318" r:id="rId15"/>
    <p:sldId id="319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6005" autoAdjust="0"/>
    <p:restoredTop sz="86441" autoAdjust="0"/>
  </p:normalViewPr>
  <p:slideViewPr>
    <p:cSldViewPr snapToGrid="0">
      <p:cViewPr varScale="1">
        <p:scale>
          <a:sx n="60" d="100"/>
          <a:sy n="60" d="100"/>
        </p:scale>
        <p:origin x="98" y="24"/>
      </p:cViewPr>
      <p:guideLst/>
    </p:cSldViewPr>
  </p:slideViewPr>
  <p:outlineViewPr>
    <p:cViewPr>
      <p:scale>
        <a:sx n="33" d="100"/>
        <a:sy n="33" d="100"/>
      </p:scale>
      <p:origin x="0" y="-4152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92EB18-7416-4E62-ACDA-CECD1C3DA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F8D00-BE5B-4B36-8DFE-E870558131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D05C1-901E-4DA0-A6A0-9B4EFBF2C0C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81147-633E-4711-8629-7845B2B0B4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3178D-1505-4A03-9B04-C413CC31E2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3B1D-1726-4A72-AAD4-C1C04F05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4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1CBB-A952-4760-BD54-ADC525A8159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6436F-8E7F-4CB0-81B1-70BA2D2E4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436F-8E7F-4CB0-81B1-70BA2D2E4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872C2-C465-43C3-A763-405E01EF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75" y="239691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Assignment 7 questions?</a:t>
            </a:r>
          </a:p>
        </p:txBody>
      </p:sp>
    </p:spTree>
    <p:extLst>
      <p:ext uri="{BB962C8B-B14F-4D97-AF65-F5344CB8AC3E}">
        <p14:creationId xmlns:p14="http://schemas.microsoft.com/office/powerpoint/2010/main" val="337031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03" y="407100"/>
            <a:ext cx="9675567" cy="1596177"/>
          </a:xfrm>
        </p:spPr>
        <p:txBody>
          <a:bodyPr>
            <a:normAutofit/>
          </a:bodyPr>
          <a:lstStyle/>
          <a:p>
            <a:r>
              <a:rPr lang="en-US" sz="4000" dirty="0"/>
              <a:t>Efficiency of digraph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173" y="2003277"/>
            <a:ext cx="10363826" cy="421316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Add an edge from v1 to v2</a:t>
            </a:r>
          </a:p>
          <a:p>
            <a:pPr lvl="2"/>
            <a:r>
              <a:rPr lang="en-US" dirty="0"/>
              <a:t>Adjacency matrix</a:t>
            </a:r>
          </a:p>
          <a:p>
            <a:pPr lvl="2"/>
            <a:r>
              <a:rPr lang="en-US" dirty="0"/>
              <a:t>Adjacency lists</a:t>
            </a:r>
          </a:p>
          <a:p>
            <a:pPr lvl="1"/>
            <a:r>
              <a:rPr lang="en-US" dirty="0"/>
              <a:t>Is there an edge from v1 to v2</a:t>
            </a:r>
          </a:p>
          <a:p>
            <a:pPr lvl="2"/>
            <a:r>
              <a:rPr lang="en-US" dirty="0"/>
              <a:t>Adjacency matrix</a:t>
            </a:r>
          </a:p>
          <a:p>
            <a:pPr lvl="2"/>
            <a:r>
              <a:rPr lang="en-US" dirty="0"/>
              <a:t>Adjacency lists</a:t>
            </a:r>
          </a:p>
          <a:p>
            <a:pPr lvl="1"/>
            <a:r>
              <a:rPr lang="en-US" dirty="0"/>
              <a:t>How many vertices are adjacent to v1</a:t>
            </a:r>
          </a:p>
          <a:p>
            <a:pPr lvl="2"/>
            <a:r>
              <a:rPr lang="en-US" dirty="0"/>
              <a:t>Adjacency matrix</a:t>
            </a:r>
          </a:p>
          <a:p>
            <a:pPr lvl="2"/>
            <a:r>
              <a:rPr lang="en-US" dirty="0"/>
              <a:t>Adjacency lists</a:t>
            </a:r>
          </a:p>
          <a:p>
            <a:pPr lvl="1"/>
            <a:r>
              <a:rPr lang="en-US" dirty="0"/>
              <a:t>How many vertices are adjacent from v1</a:t>
            </a:r>
          </a:p>
          <a:p>
            <a:pPr lvl="2"/>
            <a:r>
              <a:rPr lang="en-US" dirty="0"/>
              <a:t>Adjacency matrix</a:t>
            </a:r>
          </a:p>
          <a:p>
            <a:pPr lvl="2"/>
            <a:r>
              <a:rPr lang="en-US" dirty="0"/>
              <a:t>Adjacency lists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3025588"/>
            <a:ext cx="525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include finding the vertex numbers.</a:t>
            </a:r>
          </a:p>
          <a:p>
            <a:r>
              <a:rPr lang="en-US" dirty="0"/>
              <a:t>Use V for number of vertices, E for number of edges and e for number of vertices on an adjacency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046" y="2857880"/>
            <a:ext cx="5082988" cy="1277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03" y="407100"/>
            <a:ext cx="9675567" cy="1596177"/>
          </a:xfrm>
        </p:spPr>
        <p:txBody>
          <a:bodyPr>
            <a:normAutofit/>
          </a:bodyPr>
          <a:lstStyle/>
          <a:p>
            <a:r>
              <a:rPr lang="en-US" sz="4400" dirty="0"/>
              <a:t>Efficiency of digraph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00890" y="1816754"/>
            <a:ext cx="10363826" cy="4353277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Add an edge from v1 to v2</a:t>
            </a:r>
          </a:p>
          <a:p>
            <a:pPr lvl="2"/>
            <a:r>
              <a:rPr lang="en-US" dirty="0"/>
              <a:t>Adjacency matrix      O(1)</a:t>
            </a:r>
          </a:p>
          <a:p>
            <a:pPr lvl="2"/>
            <a:r>
              <a:rPr lang="en-US" dirty="0"/>
              <a:t>Adjacency lists          O(</a:t>
            </a:r>
            <a:r>
              <a:rPr lang="en-US" cap="none" dirty="0"/>
              <a:t>1) or O(e)  (to prevent duplicates)</a:t>
            </a:r>
          </a:p>
          <a:p>
            <a:pPr lvl="1"/>
            <a:r>
              <a:rPr lang="en-US" dirty="0"/>
              <a:t>Is there an edge from v1 to v2</a:t>
            </a:r>
          </a:p>
          <a:p>
            <a:pPr lvl="2"/>
            <a:r>
              <a:rPr lang="en-US" dirty="0"/>
              <a:t>Adjacency matrix       o(1)</a:t>
            </a:r>
          </a:p>
          <a:p>
            <a:pPr lvl="2"/>
            <a:r>
              <a:rPr lang="en-US" dirty="0"/>
              <a:t>Adjacency lists           O(</a:t>
            </a:r>
            <a:r>
              <a:rPr lang="en-US" cap="none" dirty="0"/>
              <a:t>e)</a:t>
            </a:r>
            <a:endParaRPr lang="en-US" dirty="0"/>
          </a:p>
          <a:p>
            <a:pPr lvl="1"/>
            <a:r>
              <a:rPr lang="en-US" dirty="0"/>
              <a:t>How many vertices are adjacent to v1</a:t>
            </a:r>
          </a:p>
          <a:p>
            <a:pPr lvl="2"/>
            <a:r>
              <a:rPr lang="en-US" dirty="0"/>
              <a:t>Adjacency matrix        o(v)</a:t>
            </a:r>
          </a:p>
          <a:p>
            <a:pPr lvl="2"/>
            <a:r>
              <a:rPr lang="en-US" dirty="0"/>
              <a:t>Adjacency lists            o(1)  -  assuming adjacency list knows its own size</a:t>
            </a:r>
          </a:p>
          <a:p>
            <a:pPr lvl="1"/>
            <a:r>
              <a:rPr lang="en-US" dirty="0"/>
              <a:t>How many vertices are adjacent from v1</a:t>
            </a:r>
          </a:p>
          <a:p>
            <a:pPr lvl="2"/>
            <a:r>
              <a:rPr lang="en-US" dirty="0"/>
              <a:t>Adjacency matrix        o(v)</a:t>
            </a:r>
          </a:p>
          <a:p>
            <a:pPr lvl="2"/>
            <a:r>
              <a:rPr lang="en-US" dirty="0"/>
              <a:t>Adjacency lists            O(V + e)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6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FFF5E8-CD90-4F59-8733-68D65A33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25" y="1704367"/>
            <a:ext cx="10364451" cy="3591533"/>
          </a:xfrm>
        </p:spPr>
        <p:txBody>
          <a:bodyPr/>
          <a:lstStyle/>
          <a:p>
            <a:r>
              <a:rPr lang="en-US" dirty="0"/>
              <a:t>By Thursday April 19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zybooks</a:t>
            </a:r>
            <a:br>
              <a:rPr lang="en-US" dirty="0"/>
            </a:br>
            <a:br>
              <a:rPr lang="en-US" dirty="0"/>
            </a:br>
            <a:r>
              <a:rPr lang="en-US"/>
              <a:t>ch. </a:t>
            </a:r>
            <a:r>
              <a:rPr lang="en-US" dirty="0"/>
              <a:t>23 sec. 4 and 5</a:t>
            </a:r>
          </a:p>
        </p:txBody>
      </p:sp>
    </p:spTree>
    <p:extLst>
      <p:ext uri="{BB962C8B-B14F-4D97-AF65-F5344CB8AC3E}">
        <p14:creationId xmlns:p14="http://schemas.microsoft.com/office/powerpoint/2010/main" val="110498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180" y="563091"/>
            <a:ext cx="7887707" cy="1094039"/>
          </a:xfrm>
        </p:spPr>
        <p:txBody>
          <a:bodyPr>
            <a:normAutofit/>
          </a:bodyPr>
          <a:lstStyle/>
          <a:p>
            <a:r>
              <a:rPr lang="en-US" dirty="0"/>
              <a:t>Traversing a grap</a:t>
            </a:r>
            <a:r>
              <a:rPr lang="en-US" sz="4400" dirty="0"/>
              <a:t>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7180" y="2008891"/>
            <a:ext cx="6749985" cy="394601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where to start?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visit order?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 to prevent multiple visits?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will all vertices be visited?</a:t>
            </a:r>
          </a:p>
        </p:txBody>
      </p:sp>
    </p:spTree>
    <p:extLst>
      <p:ext uri="{BB962C8B-B14F-4D97-AF65-F5344CB8AC3E}">
        <p14:creationId xmlns:p14="http://schemas.microsoft.com/office/powerpoint/2010/main" val="247509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703" y="372996"/>
            <a:ext cx="7887707" cy="1094039"/>
          </a:xfrm>
        </p:spPr>
        <p:txBody>
          <a:bodyPr>
            <a:normAutofit/>
          </a:bodyPr>
          <a:lstStyle/>
          <a:p>
            <a:r>
              <a:rPr lang="en-US" dirty="0"/>
              <a:t>Traversing a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120" y="1832500"/>
            <a:ext cx="7437055" cy="416042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where to start?</a:t>
            </a:r>
          </a:p>
          <a:p>
            <a:pPr marL="107935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have to specify starting vertex (can be any)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visit order?</a:t>
            </a:r>
          </a:p>
          <a:p>
            <a:pPr marL="107935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depth first – get far away from start vertex as quickly as possible </a:t>
            </a:r>
          </a:p>
          <a:p>
            <a:pPr marL="107935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breadth first – visit immediate neighbors first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to prevent multiple visits?</a:t>
            </a:r>
          </a:p>
          <a:p>
            <a:pPr marL="107935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a visited 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will all vertices be visited?</a:t>
            </a:r>
          </a:p>
          <a:p>
            <a:pPr marL="107935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if the graph is connected</a:t>
            </a:r>
          </a:p>
          <a:p>
            <a:pPr lvl="1"/>
            <a:endParaRPr lang="en-US" sz="2540" dirty="0"/>
          </a:p>
        </p:txBody>
      </p:sp>
    </p:spTree>
    <p:extLst>
      <p:ext uri="{BB962C8B-B14F-4D97-AF65-F5344CB8AC3E}">
        <p14:creationId xmlns:p14="http://schemas.microsoft.com/office/powerpoint/2010/main" val="423495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913541" y="322676"/>
            <a:ext cx="10364451" cy="1596177"/>
          </a:xfrm>
        </p:spPr>
        <p:txBody>
          <a:bodyPr/>
          <a:lstStyle/>
          <a:p>
            <a:r>
              <a:rPr lang="en-US" dirty="0"/>
              <a:t>Do a depth first traversal starting at </a:t>
            </a:r>
            <a:r>
              <a:rPr lang="en-US" dirty="0" err="1"/>
              <a:t>ny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04110" y="1722430"/>
            <a:ext cx="4392561" cy="4007134"/>
            <a:chOff x="2991465" y="1872555"/>
            <a:chExt cx="4392561" cy="4007134"/>
          </a:xfrm>
        </p:grpSpPr>
        <p:sp>
          <p:nvSpPr>
            <p:cNvPr id="2" name="Oval 1"/>
            <p:cNvSpPr/>
            <p:nvPr/>
          </p:nvSpPr>
          <p:spPr>
            <a:xfrm>
              <a:off x="4951772" y="1872555"/>
              <a:ext cx="1010264" cy="8996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NY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2991465" y="2925095"/>
              <a:ext cx="1010264" cy="8996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ATL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6373762" y="2925095"/>
              <a:ext cx="1010264" cy="8996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955459" y="3824747"/>
              <a:ext cx="1010264" cy="8996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662517" y="4980037"/>
              <a:ext cx="1010264" cy="8996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373762" y="4980037"/>
              <a:ext cx="1010264" cy="8996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BOS</a:t>
              </a:r>
            </a:p>
          </p:txBody>
        </p:sp>
        <p:cxnSp>
          <p:nvCxnSpPr>
            <p:cNvPr id="14" name="Straight Connector 13"/>
            <p:cNvCxnSpPr>
              <a:endCxn id="3" idx="7"/>
            </p:cNvCxnSpPr>
            <p:nvPr/>
          </p:nvCxnSpPr>
          <p:spPr>
            <a:xfrm flipH="1">
              <a:off x="3853779" y="2521285"/>
              <a:ext cx="1148125" cy="53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4" idx="1"/>
            </p:cNvCxnSpPr>
            <p:nvPr/>
          </p:nvCxnSpPr>
          <p:spPr>
            <a:xfrm>
              <a:off x="5915074" y="2521285"/>
              <a:ext cx="606638" cy="53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" idx="4"/>
              <a:endCxn id="5" idx="0"/>
            </p:cNvCxnSpPr>
            <p:nvPr/>
          </p:nvCxnSpPr>
          <p:spPr>
            <a:xfrm>
              <a:off x="5456904" y="2772207"/>
              <a:ext cx="3687" cy="1052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35057" y="3540108"/>
              <a:ext cx="1066847" cy="561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622885" y="3783100"/>
              <a:ext cx="426799" cy="1196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6"/>
              <a:endCxn id="7" idx="2"/>
            </p:cNvCxnSpPr>
            <p:nvPr/>
          </p:nvCxnSpPr>
          <p:spPr>
            <a:xfrm>
              <a:off x="4672781" y="5429863"/>
              <a:ext cx="17009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37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84D649-8E6F-4E0E-BB48-6EBE7EC4D04A}"/>
              </a:ext>
            </a:extLst>
          </p:cNvPr>
          <p:cNvSpPr/>
          <p:nvPr/>
        </p:nvSpPr>
        <p:spPr>
          <a:xfrm>
            <a:off x="1291200" y="1081246"/>
            <a:ext cx="10603200" cy="462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92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assignment will be graded based on the following criteria: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 5 pts   correctly submitted to MyCourses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10 pts   compiles correctly using g++ on the CS lab machines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10 pts   creating the set of known spammers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10 pts   determining good and bad IP addresses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10 pts   removing addresses from the set of known spammers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10 pts   handling of  the input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 pts   functional decomposition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10 pts   style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10 pts   hierarchy chart (do not include calls to set 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unordered_set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methods)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10 pts   performance table</a:t>
            </a:r>
            <a:endParaRPr 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4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2483880" y="3791018"/>
          <a:ext cx="1993385" cy="1885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8677">
                  <a:extLst>
                    <a:ext uri="{9D8B030D-6E8A-4147-A177-3AD203B41FA5}">
                      <a16:colId xmlns:a16="http://schemas.microsoft.com/office/drawing/2014/main" val="255938297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959393403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352588048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2617472064"/>
                    </a:ext>
                  </a:extLst>
                </a:gridCol>
                <a:gridCol w="398677">
                  <a:extLst>
                    <a:ext uri="{9D8B030D-6E8A-4147-A177-3AD203B41FA5}">
                      <a16:colId xmlns:a16="http://schemas.microsoft.com/office/drawing/2014/main" val="145970127"/>
                    </a:ext>
                  </a:extLst>
                </a:gridCol>
              </a:tblGrid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49569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7777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59605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94430"/>
                  </a:ext>
                </a:extLst>
              </a:tr>
              <a:tr h="3770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7785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60630" y="750165"/>
          <a:ext cx="5883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370">
                  <a:extLst>
                    <a:ext uri="{9D8B030D-6E8A-4147-A177-3AD203B41FA5}">
                      <a16:colId xmlns:a16="http://schemas.microsoft.com/office/drawing/2014/main" val="311846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498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161511" y="3319018"/>
          <a:ext cx="208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1846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49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4550" y="1036346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22954" y="707769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84" y="783691"/>
            <a:ext cx="2960995" cy="23289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61092" y="665373"/>
            <a:ext cx="38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  <a:p>
            <a:r>
              <a:rPr lang="en-US" sz="2400" dirty="0"/>
              <a:t>B</a:t>
            </a:r>
          </a:p>
          <a:p>
            <a:r>
              <a:rPr lang="en-US" sz="2400" dirty="0"/>
              <a:t>C</a:t>
            </a:r>
          </a:p>
          <a:p>
            <a:r>
              <a:rPr lang="en-US" sz="2400" dirty="0"/>
              <a:t>D</a:t>
            </a:r>
          </a:p>
          <a:p>
            <a:r>
              <a:rPr lang="en-US" sz="2400" dirty="0"/>
              <a:t>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21402" y="3276622"/>
            <a:ext cx="309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5784" y="296041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5615" y="5759245"/>
            <a:ext cx="17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9000" y="5212412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list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62366" y="3742014"/>
            <a:ext cx="370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83880" y="3338789"/>
            <a:ext cx="224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0   1  2   3   4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53786" y="3521122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02214" y="3540893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02076" y="3408528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10700" y="3415352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946106" y="3503361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18718" y="3318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63751" y="33255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34293" y="3790807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106172" y="3903401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06034" y="3771036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22676" y="36812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47541" y="4133661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106172" y="4253241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606034" y="4120876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14658" y="4127700"/>
            <a:ext cx="363932" cy="22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950064" y="4215709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2676" y="40577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70227" y="4067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48950" y="4539860"/>
            <a:ext cx="307248" cy="252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245839" y="4657128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761599" y="4881017"/>
            <a:ext cx="316026" cy="25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264454" y="3871548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256490" y="4228968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253786" y="4981786"/>
            <a:ext cx="48449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47698" y="3318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4580" y="3718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51666" y="4050535"/>
            <a:ext cx="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79722" y="4807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7541" y="4478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1599" y="3408528"/>
            <a:ext cx="340192" cy="211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6" y="2324644"/>
            <a:ext cx="5577935" cy="3571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27" y="577574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Storing the edges of a digraph</a:t>
            </a:r>
          </a:p>
        </p:txBody>
      </p:sp>
    </p:spTree>
    <p:extLst>
      <p:ext uri="{BB962C8B-B14F-4D97-AF65-F5344CB8AC3E}">
        <p14:creationId xmlns:p14="http://schemas.microsoft.com/office/powerpoint/2010/main" val="12029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13" y="3278316"/>
            <a:ext cx="2592052" cy="2958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145" y="3549071"/>
            <a:ext cx="4518253" cy="24329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15092" y="446772"/>
            <a:ext cx="1696065" cy="2831544"/>
            <a:chOff x="4409672" y="460219"/>
            <a:chExt cx="1696065" cy="2831544"/>
          </a:xfrm>
        </p:grpSpPr>
        <p:sp>
          <p:nvSpPr>
            <p:cNvPr id="5" name="Rectangle 4"/>
            <p:cNvSpPr/>
            <p:nvPr/>
          </p:nvSpPr>
          <p:spPr>
            <a:xfrm>
              <a:off x="4896465" y="5825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96465" y="10397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6465" y="14969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96465" y="19541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6464" y="24113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09672" y="460219"/>
              <a:ext cx="1696065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 A</a:t>
              </a:r>
            </a:p>
            <a:p>
              <a:r>
                <a:rPr lang="en-US" sz="3200" dirty="0"/>
                <a:t>1   B</a:t>
              </a:r>
            </a:p>
            <a:p>
              <a:r>
                <a:rPr lang="en-US" sz="3200" dirty="0"/>
                <a:t>2   C</a:t>
              </a:r>
            </a:p>
            <a:p>
              <a:r>
                <a:rPr lang="en-US" sz="3200" dirty="0"/>
                <a:t>3   D</a:t>
              </a:r>
            </a:p>
            <a:p>
              <a:r>
                <a:rPr lang="en-US" sz="3200" dirty="0"/>
                <a:t>4   E</a:t>
              </a:r>
            </a:p>
            <a:p>
              <a:pPr marL="342900" indent="-342900">
                <a:buAutoNum type="arabicPlain"/>
              </a:pP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15" y="569114"/>
            <a:ext cx="4066326" cy="260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2" y="1798834"/>
            <a:ext cx="2592052" cy="2958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145" y="3549071"/>
            <a:ext cx="4518253" cy="24329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15092" y="446772"/>
            <a:ext cx="1696065" cy="2831544"/>
            <a:chOff x="4409672" y="460219"/>
            <a:chExt cx="1696065" cy="2831544"/>
          </a:xfrm>
        </p:grpSpPr>
        <p:sp>
          <p:nvSpPr>
            <p:cNvPr id="5" name="Rectangle 4"/>
            <p:cNvSpPr/>
            <p:nvPr/>
          </p:nvSpPr>
          <p:spPr>
            <a:xfrm>
              <a:off x="4896465" y="5825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96465" y="10397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6465" y="14969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96465" y="19541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6464" y="2411361"/>
              <a:ext cx="57518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09672" y="460219"/>
              <a:ext cx="1696065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   A</a:t>
              </a:r>
            </a:p>
            <a:p>
              <a:r>
                <a:rPr lang="en-US" sz="3200" dirty="0"/>
                <a:t>1   B</a:t>
              </a:r>
            </a:p>
            <a:p>
              <a:r>
                <a:rPr lang="en-US" sz="3200" dirty="0"/>
                <a:t>2   C</a:t>
              </a:r>
            </a:p>
            <a:p>
              <a:r>
                <a:rPr lang="en-US" sz="3200" dirty="0"/>
                <a:t>3   D</a:t>
              </a:r>
            </a:p>
            <a:p>
              <a:r>
                <a:rPr lang="en-US" sz="3200" dirty="0"/>
                <a:t>4   E</a:t>
              </a:r>
            </a:p>
            <a:p>
              <a:pPr marL="342900" indent="-342900">
                <a:buAutoNum type="arabicPlain"/>
              </a:pP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15" y="569114"/>
            <a:ext cx="4066326" cy="26034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7515" y="5123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Which vertices are adjacent to (successors of) A?</a:t>
            </a:r>
          </a:p>
          <a:p>
            <a:endParaRPr lang="en-US" dirty="0"/>
          </a:p>
          <a:p>
            <a:r>
              <a:rPr lang="en-US" dirty="0"/>
              <a:t>Which vertices are adjacent from (predecessors of) A?</a:t>
            </a:r>
          </a:p>
        </p:txBody>
      </p:sp>
    </p:spTree>
    <p:extLst>
      <p:ext uri="{BB962C8B-B14F-4D97-AF65-F5344CB8AC3E}">
        <p14:creationId xmlns:p14="http://schemas.microsoft.com/office/powerpoint/2010/main" val="181947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67" y="736504"/>
            <a:ext cx="9675567" cy="1596177"/>
          </a:xfrm>
        </p:spPr>
        <p:txBody>
          <a:bodyPr>
            <a:normAutofit/>
          </a:bodyPr>
          <a:lstStyle/>
          <a:p>
            <a:r>
              <a:rPr lang="en-US" sz="4000" dirty="0"/>
              <a:t>Comparing adjacency matrix and adjacency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41709" y="2578991"/>
            <a:ext cx="10363826" cy="3424107"/>
          </a:xfrm>
        </p:spPr>
        <p:txBody>
          <a:bodyPr/>
          <a:lstStyle/>
          <a:p>
            <a:r>
              <a:rPr lang="en-US" dirty="0"/>
              <a:t>Given that a graph has v vertices and e edges</a:t>
            </a:r>
          </a:p>
          <a:p>
            <a:r>
              <a:rPr lang="en-US" dirty="0"/>
              <a:t>How much memory space is needed?</a:t>
            </a:r>
          </a:p>
          <a:p>
            <a:r>
              <a:rPr lang="en-US" dirty="0"/>
              <a:t>What is the efficiency of </a:t>
            </a:r>
          </a:p>
          <a:p>
            <a:pPr lvl="1"/>
            <a:r>
              <a:rPr lang="en-US" dirty="0"/>
              <a:t>Add an edge from v1 to v2?</a:t>
            </a:r>
          </a:p>
          <a:p>
            <a:pPr lvl="1"/>
            <a:r>
              <a:rPr lang="en-US" dirty="0"/>
              <a:t>Is there an edge from v1 to v2?</a:t>
            </a:r>
          </a:p>
          <a:p>
            <a:pPr lvl="1"/>
            <a:r>
              <a:rPr lang="en-US" dirty="0"/>
              <a:t>How many vertices are adjacent to v1?</a:t>
            </a:r>
          </a:p>
          <a:p>
            <a:pPr lvl="1"/>
            <a:r>
              <a:rPr lang="en-US" dirty="0"/>
              <a:t>How many vertices are adjacent from v1?</a:t>
            </a:r>
          </a:p>
        </p:txBody>
      </p:sp>
    </p:spTree>
    <p:extLst>
      <p:ext uri="{BB962C8B-B14F-4D97-AF65-F5344CB8AC3E}">
        <p14:creationId xmlns:p14="http://schemas.microsoft.com/office/powerpoint/2010/main" val="21968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91" y="692259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Memory space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1451431" y="2445826"/>
            <a:ext cx="9343729" cy="3424107"/>
          </a:xfrm>
        </p:spPr>
        <p:txBody>
          <a:bodyPr>
            <a:normAutofit/>
          </a:bodyPr>
          <a:lstStyle/>
          <a:p>
            <a:pPr marL="476037" indent="-311079"/>
            <a:r>
              <a:rPr lang="en-US" sz="2400" dirty="0">
                <a:solidFill>
                  <a:schemeClr val="tx1"/>
                </a:solidFill>
              </a:rPr>
              <a:t>Adjacency matrix</a:t>
            </a:r>
          </a:p>
          <a:p>
            <a:pPr marL="476037" indent="-311079"/>
            <a:endParaRPr lang="en-US" sz="2400" dirty="0">
              <a:solidFill>
                <a:schemeClr val="tx1"/>
              </a:solidFill>
            </a:endParaRPr>
          </a:p>
          <a:p>
            <a:pPr marL="476037" indent="-311079"/>
            <a:r>
              <a:rPr lang="en-US" sz="2400" dirty="0"/>
              <a:t>Adjacency lists</a:t>
            </a:r>
          </a:p>
          <a:p>
            <a:pPr marL="933237" lvl="1" indent="-311079"/>
            <a:r>
              <a:rPr lang="en-US" sz="2000" dirty="0"/>
              <a:t>Graph</a:t>
            </a:r>
          </a:p>
          <a:p>
            <a:pPr marL="1390437" lvl="2" indent="-311079"/>
            <a:endParaRPr lang="en-US" sz="1800" dirty="0"/>
          </a:p>
          <a:p>
            <a:pPr marL="933237" lvl="1" indent="-311079"/>
            <a:r>
              <a:rPr lang="en-US" sz="2000" dirty="0"/>
              <a:t>Digraph</a:t>
            </a:r>
          </a:p>
          <a:p>
            <a:pPr marL="1390437" lvl="2" indent="-311079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52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91" y="692259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Memory space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1276651" y="2363276"/>
            <a:ext cx="9343729" cy="3424107"/>
          </a:xfrm>
        </p:spPr>
        <p:txBody>
          <a:bodyPr>
            <a:normAutofit/>
          </a:bodyPr>
          <a:lstStyle/>
          <a:p>
            <a:pPr marL="476037" indent="-311079"/>
            <a:r>
              <a:rPr lang="en-US" sz="2400" dirty="0">
                <a:solidFill>
                  <a:schemeClr val="tx1"/>
                </a:solidFill>
              </a:rPr>
              <a:t>Adjacency matrix</a:t>
            </a:r>
          </a:p>
          <a:p>
            <a:pPr marL="933237" lvl="1" indent="-311079"/>
            <a:r>
              <a:rPr lang="en-US" sz="2000" dirty="0"/>
              <a:t>O(v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476037" indent="-311079"/>
            <a:r>
              <a:rPr lang="en-US" sz="2400" dirty="0"/>
              <a:t>Adjacency lists</a:t>
            </a:r>
          </a:p>
          <a:p>
            <a:pPr marL="933237" lvl="1" indent="-311079"/>
            <a:r>
              <a:rPr lang="en-US" sz="2000" dirty="0"/>
              <a:t>Graph</a:t>
            </a:r>
          </a:p>
          <a:p>
            <a:pPr marL="1390437" lvl="2" indent="-311079"/>
            <a:r>
              <a:rPr lang="en-US" sz="1800" dirty="0"/>
              <a:t>V + 2E    or  O(V + E)</a:t>
            </a:r>
          </a:p>
          <a:p>
            <a:pPr marL="933237" lvl="1" indent="-311079"/>
            <a:r>
              <a:rPr lang="en-US" sz="2000" dirty="0"/>
              <a:t>Digraph</a:t>
            </a:r>
          </a:p>
          <a:p>
            <a:pPr marL="1390437" lvl="2" indent="-311079"/>
            <a:r>
              <a:rPr lang="en-US" sz="1800" dirty="0"/>
              <a:t>V + E      or  O(V +E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C83E-E082-40F5-B75F-DB7194D69679}"/>
              </a:ext>
            </a:extLst>
          </p:cNvPr>
          <p:cNvSpPr txBox="1"/>
          <p:nvPr/>
        </p:nvSpPr>
        <p:spPr>
          <a:xfrm flipH="1">
            <a:off x="6827519" y="3302000"/>
            <a:ext cx="4056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Most graphs are sparse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7089D-C6A7-41D4-B31C-F55BCEF0CD50}"/>
              </a:ext>
            </a:extLst>
          </p:cNvPr>
          <p:cNvSpPr/>
          <p:nvPr/>
        </p:nvSpPr>
        <p:spPr>
          <a:xfrm>
            <a:off x="6827519" y="3302000"/>
            <a:ext cx="4056381" cy="641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17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610</TotalTime>
  <Words>509</Words>
  <Application>Microsoft Office PowerPoint</Application>
  <PresentationFormat>Widescreen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Assignment 7 questions?</vt:lpstr>
      <vt:lpstr>PowerPoint Presentation</vt:lpstr>
      <vt:lpstr>PowerPoint Presentation</vt:lpstr>
      <vt:lpstr>Storing the edges of a digraph</vt:lpstr>
      <vt:lpstr>PowerPoint Presentation</vt:lpstr>
      <vt:lpstr>PowerPoint Presentation</vt:lpstr>
      <vt:lpstr>Comparing adjacency matrix and adjacency lists </vt:lpstr>
      <vt:lpstr>Memory space comparison</vt:lpstr>
      <vt:lpstr>Memory space comparison</vt:lpstr>
      <vt:lpstr>Efficiency of digraph operations</vt:lpstr>
      <vt:lpstr>Efficiency of digraph operations</vt:lpstr>
      <vt:lpstr>By Thursday April 19  zybooks  ch. 23 sec. 4 and 5</vt:lpstr>
      <vt:lpstr>Traversing a graph</vt:lpstr>
      <vt:lpstr>Traversing a graph</vt:lpstr>
      <vt:lpstr>Do a depth first traversal starting at 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Iwobi</dc:creator>
  <cp:lastModifiedBy>Margaret Iwobi</cp:lastModifiedBy>
  <cp:revision>73</cp:revision>
  <cp:lastPrinted>2018-04-16T20:44:42Z</cp:lastPrinted>
  <dcterms:created xsi:type="dcterms:W3CDTF">2018-04-03T20:33:00Z</dcterms:created>
  <dcterms:modified xsi:type="dcterms:W3CDTF">2018-04-17T18:29:43Z</dcterms:modified>
</cp:coreProperties>
</file>