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5"/>
  </p:handoutMasterIdLst>
  <p:sldIdLst>
    <p:sldId id="409" r:id="rId2"/>
    <p:sldId id="410" r:id="rId3"/>
    <p:sldId id="415" r:id="rId4"/>
    <p:sldId id="411" r:id="rId5"/>
    <p:sldId id="412" r:id="rId6"/>
    <p:sldId id="413" r:id="rId7"/>
    <p:sldId id="414" r:id="rId8"/>
    <p:sldId id="416" r:id="rId9"/>
    <p:sldId id="417" r:id="rId10"/>
    <p:sldId id="418" r:id="rId11"/>
    <p:sldId id="419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21" r:id="rId42"/>
    <p:sldId id="420" r:id="rId43"/>
    <p:sldId id="408" r:id="rId4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1623-5A99-4D69-9FE2-DB4CB584BA9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2235-BBE8-4EDB-A50D-47CCDF23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15699-5EFF-4698-90F3-AE73EF43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be simplified?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A0EFC-6D21-463C-B86A-6A9CA407CA77}"/>
              </a:ext>
            </a:extLst>
          </p:cNvPr>
          <p:cNvSpPr txBox="1"/>
          <p:nvPr/>
        </p:nvSpPr>
        <p:spPr>
          <a:xfrm>
            <a:off x="2233353" y="2331072"/>
            <a:ext cx="75534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void Map::</a:t>
            </a:r>
            <a:r>
              <a:rPr lang="en-US" sz="2000" dirty="0" err="1"/>
              <a:t>destroyHelper</a:t>
            </a:r>
            <a:r>
              <a:rPr lang="en-US" sz="2000" dirty="0"/>
              <a:t>(Node* p){</a:t>
            </a:r>
          </a:p>
          <a:p>
            <a:r>
              <a:rPr lang="en-US" sz="2000" dirty="0"/>
              <a:t>	if(p != </a:t>
            </a:r>
            <a:r>
              <a:rPr lang="en-US" sz="2000" dirty="0" err="1"/>
              <a:t>nullptr</a:t>
            </a:r>
            <a:r>
              <a:rPr lang="en-US" sz="2000" dirty="0"/>
              <a:t>) {</a:t>
            </a:r>
          </a:p>
          <a:p>
            <a:r>
              <a:rPr lang="en-US" sz="2000" dirty="0"/>
              <a:t>		if(p-&gt;left != </a:t>
            </a:r>
            <a:r>
              <a:rPr lang="en-US" sz="2000" dirty="0" err="1"/>
              <a:t>nullptr</a:t>
            </a:r>
            <a:r>
              <a:rPr lang="en-US" sz="2000" dirty="0"/>
              <a:t>){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destroyHelper</a:t>
            </a:r>
            <a:r>
              <a:rPr lang="en-US" sz="2000" dirty="0"/>
              <a:t>(p-&gt;left);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else if(p-&gt;right != </a:t>
            </a:r>
            <a:r>
              <a:rPr lang="en-US" sz="2000" dirty="0" err="1"/>
              <a:t>nullptr</a:t>
            </a:r>
            <a:r>
              <a:rPr lang="en-US" sz="2000" dirty="0"/>
              <a:t>){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destroyHelper</a:t>
            </a:r>
            <a:r>
              <a:rPr lang="en-US" sz="2000" dirty="0"/>
              <a:t>(p-&gt;right);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delete p-&gt;</a:t>
            </a:r>
            <a:r>
              <a:rPr lang="en-US" sz="2000" dirty="0" err="1"/>
              <a:t>data.second</a:t>
            </a:r>
            <a:r>
              <a:rPr lang="en-US" sz="2000" dirty="0"/>
              <a:t>;</a:t>
            </a:r>
          </a:p>
          <a:p>
            <a:r>
              <a:rPr lang="en-US" sz="2000" dirty="0"/>
              <a:t>		delete p;</a:t>
            </a:r>
          </a:p>
          <a:p>
            <a:r>
              <a:rPr lang="en-US" sz="20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2CF7-FE86-4E12-861C-3C9B0079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3193-558B-4BFE-B083-0C91FB6AAD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21372"/>
            <a:ext cx="9875520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nearly ordered list which of the following sorting algorithms will perform best?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Selection sort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Given a randomly ordered list which of the following sorting algorithms will require the fewest exchanges (swaps)?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417222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2CF7-FE86-4E12-861C-3C9B0079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3193-558B-4BFE-B083-0C91FB6AAD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990" y="2214694"/>
            <a:ext cx="9852660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nearly ordered list which of the following sorting algorithms will perform best?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Insertion sort</a:t>
            </a:r>
          </a:p>
          <a:p>
            <a:pPr lvl="1"/>
            <a:r>
              <a:rPr lang="en-US" dirty="0"/>
              <a:t>Selection sort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Given a randomly ordered list which of the following sorting algorithms will require the fewest exchanges (swaps)?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271816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033" y="522236"/>
            <a:ext cx="7887707" cy="1008425"/>
          </a:xfrm>
        </p:spPr>
        <p:txBody>
          <a:bodyPr>
            <a:normAutofit/>
          </a:bodyPr>
          <a:lstStyle/>
          <a:p>
            <a:r>
              <a:rPr lang="en-US" sz="4400" dirty="0"/>
              <a:t>The sorting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283" y="1946186"/>
            <a:ext cx="8671206" cy="37864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given a linear collection of items: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....,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arrange them so that they are in: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ascending order:  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&lt;= 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&lt;= 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.... &lt;= 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 descending order:  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&gt;= 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&gt;= 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.... &gt;= 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sorting algorithms do the job by comparing 2 items and when needed exchanging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sorting algorithms do you know?</a:t>
            </a:r>
          </a:p>
        </p:txBody>
      </p:sp>
    </p:spTree>
    <p:extLst>
      <p:ext uri="{BB962C8B-B14F-4D97-AF65-F5344CB8AC3E}">
        <p14:creationId xmlns:p14="http://schemas.microsoft.com/office/powerpoint/2010/main" val="346259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sorting algorithms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828174" y="2602620"/>
            <a:ext cx="10363826" cy="3424107"/>
          </a:xfrm>
        </p:spPr>
        <p:txBody>
          <a:bodyPr/>
          <a:lstStyle/>
          <a:p>
            <a:r>
              <a:rPr lang="en-US" dirty="0"/>
              <a:t>Algorithms based on comparisons and exchanges</a:t>
            </a:r>
            <a:endParaRPr lang="en-US" baseline="-25000" dirty="0"/>
          </a:p>
          <a:p>
            <a:pPr lvl="1"/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 -  </a:t>
            </a:r>
            <a:r>
              <a:rPr lang="en-US" dirty="0" err="1"/>
              <a:t>bubblesort</a:t>
            </a:r>
            <a:r>
              <a:rPr lang="en-US" dirty="0"/>
              <a:t>, </a:t>
            </a:r>
            <a:r>
              <a:rPr lang="en-US" dirty="0" err="1"/>
              <a:t>insertionsort</a:t>
            </a:r>
            <a:r>
              <a:rPr lang="en-US" dirty="0"/>
              <a:t>, </a:t>
            </a:r>
            <a:r>
              <a:rPr lang="en-US" dirty="0" err="1"/>
              <a:t>selectionsort</a:t>
            </a:r>
            <a:endParaRPr lang="en-US" dirty="0"/>
          </a:p>
          <a:p>
            <a:pPr lvl="1"/>
            <a:r>
              <a:rPr lang="en-US" dirty="0"/>
              <a:t>N log</a:t>
            </a:r>
            <a:r>
              <a:rPr lang="en-US" baseline="-25000" dirty="0"/>
              <a:t>2</a:t>
            </a:r>
            <a:r>
              <a:rPr lang="en-US" dirty="0"/>
              <a:t> n   -  quicksort, heapsort, </a:t>
            </a:r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Algorithms that do no comparisons </a:t>
            </a:r>
          </a:p>
          <a:p>
            <a:pPr lvl="1"/>
            <a:r>
              <a:rPr lang="en-US" dirty="0" err="1"/>
              <a:t>Radixsort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2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291" y="424779"/>
            <a:ext cx="7887707" cy="100842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10" y="1954582"/>
            <a:ext cx="9172654" cy="40386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use same basic strategy – nested loops</a:t>
            </a:r>
          </a:p>
          <a:p>
            <a:pPr marL="1079358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start with an unsorted sequence of length n</a:t>
            </a:r>
          </a:p>
          <a:p>
            <a:pPr marL="1079358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outer loop – does n-1 </a:t>
            </a:r>
            <a:r>
              <a:rPr lang="en-US" b="1" dirty="0">
                <a:solidFill>
                  <a:schemeClr val="tx1"/>
                </a:solidFill>
              </a:rPr>
              <a:t>passes</a:t>
            </a:r>
            <a:r>
              <a:rPr lang="en-US" dirty="0">
                <a:solidFill>
                  <a:schemeClr val="tx1"/>
                </a:solidFill>
              </a:rPr>
              <a:t> through the sequence</a:t>
            </a:r>
          </a:p>
          <a:p>
            <a:pPr marL="1379829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inner loop does comparisons and (sometimes) exchanges resulting in 1 item being moved to where it belongs and the length of the unsorted sequence being reduced by 1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during each of the n – 1 passes </a:t>
            </a:r>
          </a:p>
          <a:p>
            <a:pPr marL="1079358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comparisons and exchanges are done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9229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66" y="589495"/>
            <a:ext cx="7887707" cy="1008425"/>
          </a:xfrm>
        </p:spPr>
        <p:txBody>
          <a:bodyPr>
            <a:normAutofit/>
          </a:bodyPr>
          <a:lstStyle/>
          <a:p>
            <a:r>
              <a:rPr lang="en-US" sz="4400" dirty="0"/>
              <a:t>bubble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4875" y="1970181"/>
            <a:ext cx="8808622" cy="378643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pass results in moving largest element in unsorted sequence into its correct place in the sorted sequence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Compares neighbors and exchanges them if needed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Largest element “bubbles” up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unsorted sequence:     </a:t>
            </a:r>
            <a:r>
              <a:rPr lang="en-US" u="sng" dirty="0">
                <a:solidFill>
                  <a:schemeClr val="tx1"/>
                </a:solidFill>
              </a:rPr>
              <a:t>67  33  25  21  94  49</a:t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after pass 1                   </a:t>
            </a:r>
            <a:r>
              <a:rPr lang="en-US" u="sng" dirty="0">
                <a:solidFill>
                  <a:srgbClr val="FF0000"/>
                </a:solidFill>
              </a:rPr>
              <a:t>33</a:t>
            </a:r>
            <a:r>
              <a:rPr lang="en-US" u="sng" dirty="0">
                <a:solidFill>
                  <a:schemeClr val="tx1"/>
                </a:solidFill>
              </a:rPr>
              <a:t>  </a:t>
            </a:r>
            <a:r>
              <a:rPr lang="en-US" u="sng" dirty="0">
                <a:solidFill>
                  <a:srgbClr val="FF0000"/>
                </a:solidFill>
              </a:rPr>
              <a:t>25</a:t>
            </a:r>
            <a:r>
              <a:rPr lang="en-US" u="sng" dirty="0">
                <a:solidFill>
                  <a:schemeClr val="tx1"/>
                </a:solidFill>
              </a:rPr>
              <a:t>  </a:t>
            </a:r>
            <a:r>
              <a:rPr lang="en-US" u="sng" dirty="0">
                <a:solidFill>
                  <a:srgbClr val="FF0000"/>
                </a:solidFill>
              </a:rPr>
              <a:t>21</a:t>
            </a:r>
            <a:r>
              <a:rPr lang="en-US" u="sng" dirty="0">
                <a:solidFill>
                  <a:schemeClr val="tx1"/>
                </a:solidFill>
              </a:rPr>
              <a:t>  67  </a:t>
            </a:r>
            <a:r>
              <a:rPr lang="en-US" u="sng" dirty="0">
                <a:solidFill>
                  <a:srgbClr val="FF0000"/>
                </a:solidFill>
              </a:rPr>
              <a:t>49</a:t>
            </a:r>
            <a:r>
              <a:rPr lang="en-US" dirty="0">
                <a:solidFill>
                  <a:schemeClr val="tx1"/>
                </a:solidFill>
              </a:rPr>
              <a:t>  94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after pass 2                   </a:t>
            </a:r>
            <a:r>
              <a:rPr lang="en-US" u="sng" dirty="0">
                <a:solidFill>
                  <a:srgbClr val="FF0000"/>
                </a:solidFill>
              </a:rPr>
              <a:t>25</a:t>
            </a:r>
            <a:r>
              <a:rPr lang="en-US" u="sng" dirty="0">
                <a:solidFill>
                  <a:schemeClr val="tx1"/>
                </a:solidFill>
              </a:rPr>
              <a:t>  </a:t>
            </a:r>
            <a:r>
              <a:rPr lang="en-US" u="sng" dirty="0">
                <a:solidFill>
                  <a:srgbClr val="FF0000"/>
                </a:solidFill>
              </a:rPr>
              <a:t>21</a:t>
            </a:r>
            <a:r>
              <a:rPr lang="en-US" u="sng" dirty="0">
                <a:solidFill>
                  <a:schemeClr val="tx1"/>
                </a:solidFill>
              </a:rPr>
              <a:t>  33  </a:t>
            </a:r>
            <a:r>
              <a:rPr lang="en-US" u="sng" dirty="0">
                <a:solidFill>
                  <a:srgbClr val="FF0000"/>
                </a:solidFill>
              </a:rPr>
              <a:t>49</a:t>
            </a:r>
            <a:r>
              <a:rPr lang="en-US" dirty="0">
                <a:solidFill>
                  <a:schemeClr val="tx1"/>
                </a:solidFill>
              </a:rPr>
              <a:t>  67  94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after pass 3                   </a:t>
            </a:r>
            <a:r>
              <a:rPr lang="en-US" u="sng" dirty="0">
                <a:solidFill>
                  <a:srgbClr val="FF0000"/>
                </a:solidFill>
              </a:rPr>
              <a:t>21  25  </a:t>
            </a:r>
            <a:r>
              <a:rPr lang="en-US" u="sng" dirty="0">
                <a:solidFill>
                  <a:schemeClr val="tx1"/>
                </a:solidFill>
              </a:rPr>
              <a:t>33</a:t>
            </a:r>
            <a:r>
              <a:rPr lang="en-US" dirty="0">
                <a:solidFill>
                  <a:schemeClr val="tx1"/>
                </a:solidFill>
              </a:rPr>
              <a:t>  49  67  94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after pass 4                   </a:t>
            </a:r>
            <a:r>
              <a:rPr lang="en-US" u="sng" dirty="0">
                <a:solidFill>
                  <a:schemeClr val="tx1"/>
                </a:solidFill>
              </a:rPr>
              <a:t>21  25</a:t>
            </a:r>
            <a:r>
              <a:rPr lang="en-US" dirty="0">
                <a:solidFill>
                  <a:schemeClr val="tx1"/>
                </a:solidFill>
              </a:rPr>
              <a:t>  33  49  67  94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after pass 5                   21  25  33  49  67  94</a:t>
            </a:r>
          </a:p>
        </p:txBody>
      </p:sp>
    </p:spTree>
    <p:extLst>
      <p:ext uri="{BB962C8B-B14F-4D97-AF65-F5344CB8AC3E}">
        <p14:creationId xmlns:p14="http://schemas.microsoft.com/office/powerpoint/2010/main" val="61256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316" y="437084"/>
            <a:ext cx="7887707" cy="1008425"/>
          </a:xfrm>
        </p:spPr>
        <p:txBody>
          <a:bodyPr>
            <a:normAutofit/>
          </a:bodyPr>
          <a:lstStyle/>
          <a:p>
            <a:r>
              <a:rPr lang="en-US" sz="4400" dirty="0"/>
              <a:t>analysis of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877" y="1838467"/>
            <a:ext cx="8488557" cy="3786436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many comparisons are done during each pass?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 1:       n-1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 2:       n-2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 3:       n-3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…….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 n-1:     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number of comparisons is:   n(n-1)/2  or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– n) /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many exchanges will be done during each pass?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Could be same as number of comparisons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Could be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Could be anything between 0 and number of comparisons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3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92" y="502261"/>
            <a:ext cx="7887707" cy="1008425"/>
          </a:xfrm>
        </p:spPr>
        <p:txBody>
          <a:bodyPr/>
          <a:lstStyle/>
          <a:p>
            <a:r>
              <a:rPr lang="en-US" dirty="0"/>
              <a:t>bubble sort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47" y="2021959"/>
            <a:ext cx="8884953" cy="37864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number of comparisons and exchanges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  <a:r>
              <a:rPr lang="en-US" u="sng" dirty="0">
                <a:solidFill>
                  <a:schemeClr val="tx1"/>
                </a:solidFill>
              </a:rPr>
              <a:t>#comparisons      #exchanges         big O</a:t>
            </a:r>
            <a:br>
              <a:rPr lang="en-US" u="sng" dirty="0">
                <a:solidFill>
                  <a:schemeClr val="tx1"/>
                </a:solidFill>
              </a:rPr>
            </a:br>
            <a:br>
              <a:rPr lang="en-US" u="sng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worst case: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average case: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best case:</a:t>
            </a:r>
          </a:p>
        </p:txBody>
      </p:sp>
    </p:spTree>
    <p:extLst>
      <p:ext uri="{BB962C8B-B14F-4D97-AF65-F5344CB8AC3E}">
        <p14:creationId xmlns:p14="http://schemas.microsoft.com/office/powerpoint/2010/main" val="363943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92" y="502261"/>
            <a:ext cx="7887707" cy="1008425"/>
          </a:xfrm>
        </p:spPr>
        <p:txBody>
          <a:bodyPr/>
          <a:lstStyle/>
          <a:p>
            <a:r>
              <a:rPr lang="en-US" dirty="0"/>
              <a:t>bubble sort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6796" y="1726992"/>
            <a:ext cx="8884953" cy="37864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number of comparisons and exchanges done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                             </a:t>
            </a:r>
            <a:r>
              <a:rPr lang="en-US" u="sng" dirty="0">
                <a:solidFill>
                  <a:schemeClr val="tx1"/>
                </a:solidFill>
              </a:rPr>
              <a:t>#comparisons      #exchanges         big O</a:t>
            </a:r>
            <a:br>
              <a:rPr lang="en-US" u="sng" dirty="0">
                <a:solidFill>
                  <a:schemeClr val="tx1"/>
                </a:solidFill>
              </a:rPr>
            </a:br>
            <a:br>
              <a:rPr lang="en-US" u="sng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worst case:  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n)/2 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n)/2             O(n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average case: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n)/2 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n)/4             O(n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best case:       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n)/2                  0                     O(n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5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350" y="441564"/>
            <a:ext cx="7887707" cy="1008425"/>
          </a:xfrm>
        </p:spPr>
        <p:txBody>
          <a:bodyPr>
            <a:normAutofit/>
          </a:bodyPr>
          <a:lstStyle/>
          <a:p>
            <a:r>
              <a:rPr lang="en-US" sz="4400" dirty="0"/>
              <a:t>selection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06" y="1986722"/>
            <a:ext cx="9506650" cy="378643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pass does comparisons to find the largest item in the unsorted sequence and then does an exchange to put it in its final location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Unsorted sequence:         </a:t>
            </a:r>
            <a:r>
              <a:rPr lang="en-US" u="sng" dirty="0">
                <a:solidFill>
                  <a:schemeClr val="tx1"/>
                </a:solidFill>
              </a:rPr>
              <a:t>67  33  25  21  94  49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after pass 1:                      </a:t>
            </a:r>
            <a:r>
              <a:rPr lang="en-US" u="sng" dirty="0">
                <a:solidFill>
                  <a:schemeClr val="tx1"/>
                </a:solidFill>
              </a:rPr>
              <a:t>67  33  25  21  </a:t>
            </a:r>
            <a:r>
              <a:rPr lang="en-US" u="sng" dirty="0">
                <a:solidFill>
                  <a:srgbClr val="FF0000"/>
                </a:solidFill>
              </a:rPr>
              <a:t>49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94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after pass 2:        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49</a:t>
            </a:r>
            <a:r>
              <a:rPr lang="en-US" u="sng" dirty="0">
                <a:solidFill>
                  <a:schemeClr val="tx1"/>
                </a:solidFill>
              </a:rPr>
              <a:t>  33  25  21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67</a:t>
            </a:r>
            <a:r>
              <a:rPr lang="en-US" dirty="0">
                <a:solidFill>
                  <a:schemeClr val="tx1"/>
                </a:solidFill>
              </a:rPr>
              <a:t>  94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after pass 3:                     </a:t>
            </a:r>
            <a:r>
              <a:rPr lang="en-US" u="sng" dirty="0">
                <a:solidFill>
                  <a:srgbClr val="FF0000"/>
                </a:solidFill>
              </a:rPr>
              <a:t>21</a:t>
            </a:r>
            <a:r>
              <a:rPr lang="en-US" u="sng" dirty="0">
                <a:solidFill>
                  <a:schemeClr val="tx1"/>
                </a:solidFill>
              </a:rPr>
              <a:t>  33  25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49 </a:t>
            </a:r>
            <a:r>
              <a:rPr lang="en-US" dirty="0">
                <a:solidFill>
                  <a:schemeClr val="tx1"/>
                </a:solidFill>
              </a:rPr>
              <a:t> 67  94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after pass 4:                     </a:t>
            </a:r>
            <a:r>
              <a:rPr lang="en-US" u="sng" dirty="0">
                <a:solidFill>
                  <a:schemeClr val="tx1"/>
                </a:solidFill>
              </a:rPr>
              <a:t>21  </a:t>
            </a:r>
            <a:r>
              <a:rPr lang="en-US" u="sng" dirty="0">
                <a:solidFill>
                  <a:srgbClr val="FF0000"/>
                </a:solidFill>
              </a:rPr>
              <a:t>25</a:t>
            </a:r>
            <a:r>
              <a:rPr lang="en-US" dirty="0">
                <a:solidFill>
                  <a:srgbClr val="FF0000"/>
                </a:solidFill>
              </a:rPr>
              <a:t>  33  </a:t>
            </a:r>
            <a:r>
              <a:rPr lang="en-US" dirty="0">
                <a:solidFill>
                  <a:schemeClr val="tx1"/>
                </a:solidFill>
              </a:rPr>
              <a:t>49  67  94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after pass 5:                     21 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  33  49  67  94</a:t>
            </a:r>
          </a:p>
        </p:txBody>
      </p:sp>
    </p:spTree>
    <p:extLst>
      <p:ext uri="{BB962C8B-B14F-4D97-AF65-F5344CB8AC3E}">
        <p14:creationId xmlns:p14="http://schemas.microsoft.com/office/powerpoint/2010/main" val="388694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15699-5EFF-4698-90F3-AE73EF43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be simplified?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A0EFC-6D21-463C-B86A-6A9CA407CA77}"/>
              </a:ext>
            </a:extLst>
          </p:cNvPr>
          <p:cNvSpPr txBox="1"/>
          <p:nvPr/>
        </p:nvSpPr>
        <p:spPr>
          <a:xfrm>
            <a:off x="2660073" y="2613704"/>
            <a:ext cx="75534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void Map::</a:t>
            </a:r>
            <a:r>
              <a:rPr lang="en-US" sz="2000" dirty="0" err="1"/>
              <a:t>destroyHelper</a:t>
            </a:r>
            <a:r>
              <a:rPr lang="en-US" sz="2000" dirty="0"/>
              <a:t>(Node* p){</a:t>
            </a:r>
          </a:p>
          <a:p>
            <a:r>
              <a:rPr lang="en-US" sz="2000" dirty="0"/>
              <a:t>	if(p != </a:t>
            </a:r>
            <a:r>
              <a:rPr lang="en-US" sz="2000" dirty="0" err="1"/>
              <a:t>nullptr</a:t>
            </a:r>
            <a:r>
              <a:rPr lang="en-US" sz="2000" dirty="0"/>
              <a:t>)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destroyHelper</a:t>
            </a:r>
            <a:r>
              <a:rPr lang="en-US" sz="2000" dirty="0"/>
              <a:t>(p-&gt;left);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destroyHelper</a:t>
            </a:r>
            <a:r>
              <a:rPr lang="en-US" sz="2000" dirty="0"/>
              <a:t>(p-&gt;right);</a:t>
            </a:r>
          </a:p>
          <a:p>
            <a:r>
              <a:rPr lang="en-US" sz="2000" dirty="0"/>
              <a:t>		delete p-&gt;</a:t>
            </a:r>
            <a:r>
              <a:rPr lang="en-US" sz="2000" dirty="0" err="1"/>
              <a:t>data.second</a:t>
            </a:r>
            <a:r>
              <a:rPr lang="en-US" sz="2000" dirty="0"/>
              <a:t>;</a:t>
            </a:r>
          </a:p>
          <a:p>
            <a:r>
              <a:rPr lang="en-US" sz="2000" dirty="0"/>
              <a:t>		delete p;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06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92" y="502261"/>
            <a:ext cx="7887707" cy="1008425"/>
          </a:xfrm>
        </p:spPr>
        <p:txBody>
          <a:bodyPr/>
          <a:lstStyle/>
          <a:p>
            <a:r>
              <a:rPr lang="en-US" dirty="0"/>
              <a:t>selection sort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47" y="2021959"/>
            <a:ext cx="8884953" cy="37864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number of comparisons and exchanges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  <a:r>
              <a:rPr lang="en-US" u="sng" dirty="0">
                <a:solidFill>
                  <a:schemeClr val="tx1"/>
                </a:solidFill>
              </a:rPr>
              <a:t>#comparisons      #exchanges         big O</a:t>
            </a:r>
            <a:br>
              <a:rPr lang="en-US" u="sng" dirty="0">
                <a:solidFill>
                  <a:schemeClr val="tx1"/>
                </a:solidFill>
              </a:rPr>
            </a:br>
            <a:br>
              <a:rPr lang="en-US" u="sng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worst case: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average case: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best case:</a:t>
            </a:r>
          </a:p>
        </p:txBody>
      </p:sp>
    </p:spTree>
    <p:extLst>
      <p:ext uri="{BB962C8B-B14F-4D97-AF65-F5344CB8AC3E}">
        <p14:creationId xmlns:p14="http://schemas.microsoft.com/office/powerpoint/2010/main" val="89719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92" y="502261"/>
            <a:ext cx="7887707" cy="1008425"/>
          </a:xfrm>
        </p:spPr>
        <p:txBody>
          <a:bodyPr/>
          <a:lstStyle/>
          <a:p>
            <a:r>
              <a:rPr lang="en-US" dirty="0"/>
              <a:t>selection sort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538" y="1852353"/>
            <a:ext cx="8884953" cy="37864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number of comparisons and exchanges done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                             </a:t>
            </a:r>
            <a:r>
              <a:rPr lang="en-US" u="sng" dirty="0">
                <a:solidFill>
                  <a:schemeClr val="tx1"/>
                </a:solidFill>
              </a:rPr>
              <a:t>#comparisons      #exchanges         big O</a:t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>  </a:t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worst case:  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n)/2                  n - 1                 O(n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average case: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n)/2                  n - 1                 O(n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best case:       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n)/2                  n - 1                 O(n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321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350" y="441564"/>
            <a:ext cx="7887707" cy="1008425"/>
          </a:xfrm>
        </p:spPr>
        <p:txBody>
          <a:bodyPr>
            <a:normAutofit/>
          </a:bodyPr>
          <a:lstStyle/>
          <a:p>
            <a:r>
              <a:rPr lang="en-US" sz="4400" dirty="0"/>
              <a:t>insertion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498" y="1920353"/>
            <a:ext cx="8820850" cy="37864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pass does comparisons to find out where to insert one item into the sorted sequence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Unsorted sequence:        67  </a:t>
            </a:r>
            <a:r>
              <a:rPr lang="en-US" u="sng" dirty="0">
                <a:solidFill>
                  <a:schemeClr val="tx1"/>
                </a:solidFill>
              </a:rPr>
              <a:t>33  25  21  94  49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after pass 1:                     </a:t>
            </a:r>
            <a:r>
              <a:rPr lang="en-US" dirty="0">
                <a:solidFill>
                  <a:srgbClr val="FF0000"/>
                </a:solidFill>
              </a:rPr>
              <a:t>33  67  </a:t>
            </a:r>
            <a:r>
              <a:rPr lang="en-US" u="sng" dirty="0">
                <a:solidFill>
                  <a:schemeClr val="tx1"/>
                </a:solidFill>
              </a:rPr>
              <a:t>25  21  94  49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after pass 2:                     </a:t>
            </a:r>
            <a:r>
              <a:rPr lang="en-US" dirty="0">
                <a:solidFill>
                  <a:srgbClr val="FF0000"/>
                </a:solidFill>
              </a:rPr>
              <a:t>25  33  67  </a:t>
            </a:r>
            <a:r>
              <a:rPr lang="en-US" u="sng" dirty="0">
                <a:solidFill>
                  <a:schemeClr val="tx1"/>
                </a:solidFill>
              </a:rPr>
              <a:t>21  94  49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after pass 3:                     </a:t>
            </a:r>
            <a:r>
              <a:rPr lang="en-US" dirty="0">
                <a:solidFill>
                  <a:srgbClr val="FF0000"/>
                </a:solidFill>
              </a:rPr>
              <a:t>21  25  33  67  </a:t>
            </a:r>
            <a:r>
              <a:rPr lang="en-US" u="sng" dirty="0">
                <a:solidFill>
                  <a:schemeClr val="tx1"/>
                </a:solidFill>
              </a:rPr>
              <a:t>94  49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after pass 4:                    21  25  33  67 </a:t>
            </a:r>
            <a:r>
              <a:rPr lang="en-US" dirty="0">
                <a:solidFill>
                  <a:srgbClr val="FF0000"/>
                </a:solidFill>
              </a:rPr>
              <a:t> 94  </a:t>
            </a:r>
            <a:r>
              <a:rPr lang="en-US" u="sng" dirty="0">
                <a:solidFill>
                  <a:schemeClr val="tx1"/>
                </a:solidFill>
              </a:rPr>
              <a:t>49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after pass 5:                    21  25  33  </a:t>
            </a:r>
            <a:r>
              <a:rPr lang="en-US" dirty="0">
                <a:solidFill>
                  <a:srgbClr val="FF0000"/>
                </a:solidFill>
              </a:rPr>
              <a:t>49  67  94</a:t>
            </a:r>
          </a:p>
        </p:txBody>
      </p:sp>
    </p:spTree>
    <p:extLst>
      <p:ext uri="{BB962C8B-B14F-4D97-AF65-F5344CB8AC3E}">
        <p14:creationId xmlns:p14="http://schemas.microsoft.com/office/powerpoint/2010/main" val="1235172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92" y="502261"/>
            <a:ext cx="7887707" cy="1008425"/>
          </a:xfrm>
        </p:spPr>
        <p:txBody>
          <a:bodyPr/>
          <a:lstStyle/>
          <a:p>
            <a:r>
              <a:rPr lang="en-US" dirty="0"/>
              <a:t>insertion sort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47" y="2021959"/>
            <a:ext cx="8884953" cy="37864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number of comparisons and exchanges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  <a:r>
              <a:rPr lang="en-US" u="sng" dirty="0">
                <a:solidFill>
                  <a:schemeClr val="tx1"/>
                </a:solidFill>
              </a:rPr>
              <a:t>#comparisons      #exchanges         big O</a:t>
            </a:r>
            <a:br>
              <a:rPr lang="en-US" u="sng" dirty="0">
                <a:solidFill>
                  <a:schemeClr val="tx1"/>
                </a:solidFill>
              </a:rPr>
            </a:br>
            <a:br>
              <a:rPr lang="en-US" u="sng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worst case: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average case: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best case:</a:t>
            </a:r>
          </a:p>
        </p:txBody>
      </p:sp>
    </p:spTree>
    <p:extLst>
      <p:ext uri="{BB962C8B-B14F-4D97-AF65-F5344CB8AC3E}">
        <p14:creationId xmlns:p14="http://schemas.microsoft.com/office/powerpoint/2010/main" val="2975906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92" y="502261"/>
            <a:ext cx="7887707" cy="1008425"/>
          </a:xfrm>
        </p:spPr>
        <p:txBody>
          <a:bodyPr/>
          <a:lstStyle/>
          <a:p>
            <a:r>
              <a:rPr lang="en-US" dirty="0"/>
              <a:t>insertion sort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538" y="1852353"/>
            <a:ext cx="8884953" cy="37864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number of comparisons and exchanges done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                               </a:t>
            </a:r>
            <a:r>
              <a:rPr lang="en-US" u="sng" dirty="0">
                <a:solidFill>
                  <a:schemeClr val="tx1"/>
                </a:solidFill>
              </a:rPr>
              <a:t>#comparisons      #exchanges         big O</a:t>
            </a:r>
            <a:br>
              <a:rPr lang="en-US" u="sng" dirty="0">
                <a:solidFill>
                  <a:schemeClr val="tx1"/>
                </a:solidFill>
              </a:rPr>
            </a:br>
            <a:br>
              <a:rPr lang="en-US" u="sng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worst case:  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n)/2   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n)/2            O(n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average case: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n)/4              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- n)/4            O(n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best case:                       n-1                        </a:t>
            </a:r>
            <a:r>
              <a:rPr lang="en-US" dirty="0" err="1">
                <a:solidFill>
                  <a:schemeClr val="tx1"/>
                </a:solidFill>
              </a:rPr>
              <a:t>n-1</a:t>
            </a:r>
            <a:r>
              <a:rPr lang="en-US" dirty="0">
                <a:solidFill>
                  <a:schemeClr val="tx1"/>
                </a:solidFill>
              </a:rPr>
              <a:t>                 O(n)</a:t>
            </a:r>
          </a:p>
        </p:txBody>
      </p:sp>
    </p:spTree>
    <p:extLst>
      <p:ext uri="{BB962C8B-B14F-4D97-AF65-F5344CB8AC3E}">
        <p14:creationId xmlns:p14="http://schemas.microsoft.com/office/powerpoint/2010/main" val="246826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39" y="683536"/>
            <a:ext cx="8491884" cy="1008425"/>
          </a:xfrm>
        </p:spPr>
        <p:txBody>
          <a:bodyPr>
            <a:noAutofit/>
          </a:bodyPr>
          <a:lstStyle/>
          <a:p>
            <a:r>
              <a:rPr lang="en-US" dirty="0"/>
              <a:t>comparing 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4220" y="2071041"/>
            <a:ext cx="7563777" cy="378643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number of comparisons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number of swaps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it </a:t>
            </a:r>
            <a:r>
              <a:rPr lang="en-US" b="1" dirty="0">
                <a:solidFill>
                  <a:schemeClr val="tx1"/>
                </a:solidFill>
              </a:rPr>
              <a:t>stable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equal keys kept in same 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it </a:t>
            </a:r>
            <a:r>
              <a:rPr lang="en-US" b="1" dirty="0">
                <a:solidFill>
                  <a:schemeClr val="tx1"/>
                </a:solidFill>
              </a:rPr>
              <a:t>in place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requires O(1) extra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it </a:t>
            </a:r>
            <a:r>
              <a:rPr lang="en-US" b="1" dirty="0">
                <a:solidFill>
                  <a:schemeClr val="tx1"/>
                </a:solidFill>
              </a:rPr>
              <a:t>adaptive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speeds up when sequence is sorted or nearly sorted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it be used with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6756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63328" y="1696065"/>
          <a:ext cx="7822710" cy="392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3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4528">
                <a:tc>
                  <a:txBody>
                    <a:bodyPr/>
                    <a:lstStyle/>
                    <a:p>
                      <a:r>
                        <a:rPr lang="en-US" sz="1800" dirty="0"/>
                        <a:t>Algorithm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Compares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Swaps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Stable?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Extra space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Adaptive?</a:t>
                      </a:r>
                    </a:p>
                  </a:txBody>
                  <a:tcPr marL="82953" marR="82953" marT="41476" marB="414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859">
                <a:tc>
                  <a:txBody>
                    <a:bodyPr/>
                    <a:lstStyle/>
                    <a:p>
                      <a:r>
                        <a:rPr lang="en-US" sz="1800" dirty="0"/>
                        <a:t>Bubble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2953" marR="82953" marT="41476" marB="414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859">
                <a:tc>
                  <a:txBody>
                    <a:bodyPr/>
                    <a:lstStyle/>
                    <a:p>
                      <a:r>
                        <a:rPr lang="en-US" sz="1800" dirty="0"/>
                        <a:t>Selection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O(n)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2953" marR="82953" marT="41476" marB="4147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8859">
                <a:tc>
                  <a:txBody>
                    <a:bodyPr/>
                    <a:lstStyle/>
                    <a:p>
                      <a:r>
                        <a:rPr lang="en-US" sz="1800" dirty="0"/>
                        <a:t>insertion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82953" marR="82953" marT="41476" marB="4147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02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02773" y="1575265"/>
          <a:ext cx="7842804" cy="392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5213">
                <a:tc>
                  <a:txBody>
                    <a:bodyPr/>
                    <a:lstStyle/>
                    <a:p>
                      <a:r>
                        <a:rPr lang="en-US" sz="1800" dirty="0"/>
                        <a:t>Algorithm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Compares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Swaps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Stable?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Extra space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Adaptive?</a:t>
                      </a:r>
                    </a:p>
                  </a:txBody>
                  <a:tcPr marL="82953" marR="82953" marT="41476" marB="414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568">
                <a:tc>
                  <a:txBody>
                    <a:bodyPr/>
                    <a:lstStyle/>
                    <a:p>
                      <a:r>
                        <a:rPr lang="en-US" sz="1800" dirty="0"/>
                        <a:t>Bubble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O(1)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O(n) when sorted</a:t>
                      </a:r>
                    </a:p>
                  </a:txBody>
                  <a:tcPr marL="82953" marR="82953" marT="41476" marB="414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568">
                <a:tc>
                  <a:txBody>
                    <a:bodyPr/>
                    <a:lstStyle/>
                    <a:p>
                      <a:r>
                        <a:rPr lang="en-US" sz="1800" dirty="0"/>
                        <a:t>Selection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O(n)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O(1)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 marL="82953" marR="82953" marT="41476" marB="4147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568">
                <a:tc>
                  <a:txBody>
                    <a:bodyPr/>
                    <a:lstStyle/>
                    <a:p>
                      <a:r>
                        <a:rPr lang="en-US" sz="1800" dirty="0"/>
                        <a:t>insertion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O(1)</a:t>
                      </a:r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O(n) when sorted</a:t>
                      </a:r>
                    </a:p>
                  </a:txBody>
                  <a:tcPr marL="82953" marR="82953" marT="41476" marB="4147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538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28" y="700293"/>
            <a:ext cx="7887707" cy="1008425"/>
          </a:xfrm>
        </p:spPr>
        <p:txBody>
          <a:bodyPr>
            <a:normAutofit/>
          </a:bodyPr>
          <a:lstStyle/>
          <a:p>
            <a:r>
              <a:rPr lang="en-US" sz="4400" dirty="0"/>
              <a:t>how can we sort faster?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344" y="2158868"/>
            <a:ext cx="7563777" cy="37864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reduce number of passes to log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mergesort</a:t>
            </a:r>
            <a:r>
              <a:rPr lang="en-US" dirty="0">
                <a:solidFill>
                  <a:schemeClr val="tx1"/>
                </a:solidFill>
              </a:rPr>
              <a:t> and quicksort do this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reduce work done per pass to log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heapsort</a:t>
            </a:r>
            <a:r>
              <a:rPr lang="en-US" dirty="0">
                <a:solidFill>
                  <a:schemeClr val="tx1"/>
                </a:solidFill>
              </a:rPr>
              <a:t> does this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 no comparisons at all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radix sort does this</a:t>
            </a:r>
          </a:p>
        </p:txBody>
      </p:sp>
    </p:spTree>
    <p:extLst>
      <p:ext uri="{BB962C8B-B14F-4D97-AF65-F5344CB8AC3E}">
        <p14:creationId xmlns:p14="http://schemas.microsoft.com/office/powerpoint/2010/main" val="1573931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440" y="731858"/>
            <a:ext cx="7887707" cy="1008425"/>
          </a:xfrm>
        </p:spPr>
        <p:txBody>
          <a:bodyPr>
            <a:normAutofit/>
          </a:bodyPr>
          <a:lstStyle/>
          <a:p>
            <a:r>
              <a:rPr lang="en-US" sz="4800" dirty="0"/>
              <a:t>quicksort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668" y="2220319"/>
            <a:ext cx="9432675" cy="433502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basic strategy is recursive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qsort</a:t>
            </a:r>
            <a:r>
              <a:rPr lang="en-US" dirty="0">
                <a:solidFill>
                  <a:schemeClr val="tx1"/>
                </a:solidFill>
              </a:rPr>
              <a:t> (list, low, high)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if low &gt;= high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 return    //base case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else               //recursive case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 err="1">
                <a:solidFill>
                  <a:schemeClr val="tx1"/>
                </a:solidFill>
              </a:rPr>
              <a:t>pivot_position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partition </a:t>
            </a:r>
            <a:r>
              <a:rPr lang="en-US" dirty="0">
                <a:solidFill>
                  <a:schemeClr val="tx1"/>
                </a:solidFill>
              </a:rPr>
              <a:t>(list, low, high)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 err="1">
                <a:solidFill>
                  <a:schemeClr val="tx1"/>
                </a:solidFill>
              </a:rPr>
              <a:t>qsort</a:t>
            </a:r>
            <a:r>
              <a:rPr lang="en-US" dirty="0">
                <a:solidFill>
                  <a:schemeClr val="tx1"/>
                </a:solidFill>
              </a:rPr>
              <a:t> (list, low, </a:t>
            </a:r>
            <a:r>
              <a:rPr lang="en-US" dirty="0" err="1">
                <a:solidFill>
                  <a:schemeClr val="tx1"/>
                </a:solidFill>
              </a:rPr>
              <a:t>pivot_postion</a:t>
            </a:r>
            <a:r>
              <a:rPr lang="en-US" dirty="0">
                <a:solidFill>
                  <a:schemeClr val="tx1"/>
                </a:solidFill>
              </a:rPr>
              <a:t> - 1)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 err="1">
                <a:solidFill>
                  <a:schemeClr val="tx1"/>
                </a:solidFill>
              </a:rPr>
              <a:t>qsort</a:t>
            </a:r>
            <a:r>
              <a:rPr lang="en-US" dirty="0">
                <a:solidFill>
                  <a:schemeClr val="tx1"/>
                </a:solidFill>
              </a:rPr>
              <a:t> (list, </a:t>
            </a:r>
            <a:r>
              <a:rPr lang="en-US" dirty="0" err="1">
                <a:solidFill>
                  <a:schemeClr val="tx1"/>
                </a:solidFill>
              </a:rPr>
              <a:t>pivot_postion</a:t>
            </a:r>
            <a:r>
              <a:rPr lang="en-US" dirty="0">
                <a:solidFill>
                  <a:schemeClr val="tx1"/>
                </a:solidFill>
              </a:rPr>
              <a:t> + 1, high)</a:t>
            </a:r>
          </a:p>
        </p:txBody>
      </p:sp>
    </p:spTree>
    <p:extLst>
      <p:ext uri="{BB962C8B-B14F-4D97-AF65-F5344CB8AC3E}">
        <p14:creationId xmlns:p14="http://schemas.microsoft.com/office/powerpoint/2010/main" val="99433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B1C57-52D8-47B6-8A62-552531FC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66" y="563098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A circle of friends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262598-321D-4968-8C61-7C1C6CB4A38B}"/>
              </a:ext>
            </a:extLst>
          </p:cNvPr>
          <p:cNvSpPr/>
          <p:nvPr/>
        </p:nvSpPr>
        <p:spPr>
          <a:xfrm>
            <a:off x="5087389" y="2682240"/>
            <a:ext cx="925484" cy="5597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F63CE2-BB23-4A95-9C57-B65528341111}"/>
              </a:ext>
            </a:extLst>
          </p:cNvPr>
          <p:cNvSpPr/>
          <p:nvPr/>
        </p:nvSpPr>
        <p:spPr>
          <a:xfrm>
            <a:off x="3039688" y="3449782"/>
            <a:ext cx="925484" cy="5597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C16DFE-8460-470E-A93A-F81D18E88F96}"/>
              </a:ext>
            </a:extLst>
          </p:cNvPr>
          <p:cNvSpPr/>
          <p:nvPr/>
        </p:nvSpPr>
        <p:spPr>
          <a:xfrm>
            <a:off x="4264429" y="4325389"/>
            <a:ext cx="925484" cy="5597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473ABE-EAF2-499A-859A-D56C8919D320}"/>
              </a:ext>
            </a:extLst>
          </p:cNvPr>
          <p:cNvSpPr/>
          <p:nvPr/>
        </p:nvSpPr>
        <p:spPr>
          <a:xfrm>
            <a:off x="7015942" y="3449782"/>
            <a:ext cx="925484" cy="5597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06F2C7-740B-43F3-8DC6-55F7C911B439}"/>
              </a:ext>
            </a:extLst>
          </p:cNvPr>
          <p:cNvSpPr/>
          <p:nvPr/>
        </p:nvSpPr>
        <p:spPr>
          <a:xfrm>
            <a:off x="7478684" y="4605251"/>
            <a:ext cx="925484" cy="5597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AA6A5-7B29-4A8F-9B72-1BB9D0255516}"/>
              </a:ext>
            </a:extLst>
          </p:cNvPr>
          <p:cNvCxnSpPr>
            <a:stCxn id="4" idx="2"/>
            <a:endCxn id="5" idx="7"/>
          </p:cNvCxnSpPr>
          <p:nvPr/>
        </p:nvCxnSpPr>
        <p:spPr>
          <a:xfrm flipH="1">
            <a:off x="3829638" y="2962102"/>
            <a:ext cx="1257751" cy="56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3809DC-9050-4A80-9951-D18EC670DECA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5877339" y="3159994"/>
            <a:ext cx="1138603" cy="56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1EEE0B-E5BF-4549-99AB-3D573A20D6A6}"/>
              </a:ext>
            </a:extLst>
          </p:cNvPr>
          <p:cNvCxnSpPr>
            <a:stCxn id="7" idx="1"/>
            <a:endCxn id="4" idx="6"/>
          </p:cNvCxnSpPr>
          <p:nvPr/>
        </p:nvCxnSpPr>
        <p:spPr>
          <a:xfrm flipH="1" flipV="1">
            <a:off x="6012873" y="2962102"/>
            <a:ext cx="1138603" cy="56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2E897B-EC55-4E6F-BDE4-37872826C378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829638" y="3927536"/>
            <a:ext cx="570325" cy="47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A3570-2BCC-4789-8537-F17614082D9E}"/>
              </a:ext>
            </a:extLst>
          </p:cNvPr>
          <p:cNvCxnSpPr>
            <a:stCxn id="7" idx="4"/>
          </p:cNvCxnSpPr>
          <p:nvPr/>
        </p:nvCxnSpPr>
        <p:spPr>
          <a:xfrm>
            <a:off x="7478684" y="4009506"/>
            <a:ext cx="302029" cy="60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6C3C97-9905-46FD-B53D-74957B1FB85C}"/>
              </a:ext>
            </a:extLst>
          </p:cNvPr>
          <p:cNvSpPr txBox="1"/>
          <p:nvPr/>
        </p:nvSpPr>
        <p:spPr>
          <a:xfrm>
            <a:off x="5273452" y="2762047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5368B-7C7B-413D-9777-A116D6A0ED35}"/>
              </a:ext>
            </a:extLst>
          </p:cNvPr>
          <p:cNvSpPr txBox="1"/>
          <p:nvPr/>
        </p:nvSpPr>
        <p:spPr>
          <a:xfrm>
            <a:off x="3119151" y="348364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FA8BC4-04B4-4B52-A3D1-1ADBA86056F8}"/>
              </a:ext>
            </a:extLst>
          </p:cNvPr>
          <p:cNvSpPr txBox="1"/>
          <p:nvPr/>
        </p:nvSpPr>
        <p:spPr>
          <a:xfrm flipH="1">
            <a:off x="4458513" y="4405196"/>
            <a:ext cx="88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166C40-B3D8-4025-96DE-52C33385C689}"/>
              </a:ext>
            </a:extLst>
          </p:cNvPr>
          <p:cNvSpPr txBox="1"/>
          <p:nvPr/>
        </p:nvSpPr>
        <p:spPr>
          <a:xfrm>
            <a:off x="7623152" y="4665949"/>
            <a:ext cx="636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04155C-414F-427E-9FD8-65F4C0BD11DC}"/>
              </a:ext>
            </a:extLst>
          </p:cNvPr>
          <p:cNvSpPr txBox="1"/>
          <p:nvPr/>
        </p:nvSpPr>
        <p:spPr>
          <a:xfrm>
            <a:off x="7151476" y="3523612"/>
            <a:ext cx="709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Yusuf</a:t>
            </a:r>
          </a:p>
        </p:txBody>
      </p:sp>
    </p:spTree>
    <p:extLst>
      <p:ext uri="{BB962C8B-B14F-4D97-AF65-F5344CB8AC3E}">
        <p14:creationId xmlns:p14="http://schemas.microsoft.com/office/powerpoint/2010/main" val="1455292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586" y="437285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What does partition do?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17472" y="2214694"/>
            <a:ext cx="10363826" cy="3424107"/>
          </a:xfrm>
        </p:spPr>
        <p:txBody>
          <a:bodyPr/>
          <a:lstStyle/>
          <a:p>
            <a:pPr marL="433608" indent="-311079"/>
            <a:r>
              <a:rPr lang="en-US" dirty="0"/>
              <a:t>picks one element in the list it is sent  (call it the pivot)	</a:t>
            </a:r>
          </a:p>
          <a:p>
            <a:pPr marL="890808" lvl="1" indent="-311079"/>
            <a:r>
              <a:rPr lang="en-US" dirty="0" err="1"/>
              <a:t>Zybooks</a:t>
            </a:r>
            <a:r>
              <a:rPr lang="en-US" dirty="0"/>
              <a:t> uses  the element at position (low + High) / 2</a:t>
            </a:r>
          </a:p>
          <a:p>
            <a:pPr marL="890808" lvl="1" indent="-311079"/>
            <a:r>
              <a:rPr lang="en-US" dirty="0"/>
              <a:t>There are Other possibilities</a:t>
            </a:r>
            <a:br>
              <a:rPr lang="en-US" dirty="0"/>
            </a:br>
            <a:endParaRPr lang="en-US" dirty="0"/>
          </a:p>
          <a:p>
            <a:pPr marL="433608" indent="-311079"/>
            <a:r>
              <a:rPr lang="en-US" dirty="0"/>
              <a:t>does comparisons and exchanges resulting in rearranging list so that </a:t>
            </a:r>
          </a:p>
          <a:p>
            <a:pPr marL="890808" lvl="1" indent="-311079"/>
            <a:r>
              <a:rPr lang="en-US" u="sng" dirty="0"/>
              <a:t>elements &lt; pivot</a:t>
            </a:r>
            <a:r>
              <a:rPr lang="en-US" dirty="0"/>
              <a:t>     </a:t>
            </a:r>
            <a:r>
              <a:rPr lang="en-US" dirty="0" err="1"/>
              <a:t>pivot</a:t>
            </a:r>
            <a:r>
              <a:rPr lang="en-US" dirty="0"/>
              <a:t> element   </a:t>
            </a:r>
            <a:r>
              <a:rPr lang="en-US" u="sng" dirty="0"/>
              <a:t>elements &gt;= pivot</a:t>
            </a:r>
            <a:br>
              <a:rPr lang="en-US" u="sng" dirty="0"/>
            </a:br>
            <a:endParaRPr lang="en-US" u="sng" dirty="0"/>
          </a:p>
          <a:p>
            <a:pPr marL="433608" indent="-311079"/>
            <a:r>
              <a:rPr lang="en-US" dirty="0"/>
              <a:t>Pivot element is where is belongs, don’t need to deal with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68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15" y="684420"/>
            <a:ext cx="9301144" cy="1596177"/>
          </a:xfrm>
        </p:spPr>
        <p:txBody>
          <a:bodyPr/>
          <a:lstStyle/>
          <a:p>
            <a:r>
              <a:rPr lang="en-US" dirty="0"/>
              <a:t>What is the result of calling partition for the list {67, 33, 49, 21, 25, 94} 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03244" y="2729557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Which element is the pivot?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/>
              <a:t>How is the list rearranged?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value is returned?</a:t>
            </a:r>
          </a:p>
        </p:txBody>
      </p:sp>
    </p:spTree>
    <p:extLst>
      <p:ext uri="{BB962C8B-B14F-4D97-AF65-F5344CB8AC3E}">
        <p14:creationId xmlns:p14="http://schemas.microsoft.com/office/powerpoint/2010/main" val="3661486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15" y="684420"/>
            <a:ext cx="9301144" cy="1596177"/>
          </a:xfrm>
        </p:spPr>
        <p:txBody>
          <a:bodyPr/>
          <a:lstStyle/>
          <a:p>
            <a:r>
              <a:rPr lang="en-US" dirty="0"/>
              <a:t>What is the result of calling partition for the list {67, 33, 49, 21, 25, 94} 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37341" y="2383568"/>
            <a:ext cx="10363826" cy="3424107"/>
          </a:xfrm>
        </p:spPr>
        <p:txBody>
          <a:bodyPr/>
          <a:lstStyle/>
          <a:p>
            <a:r>
              <a:rPr lang="en-US" dirty="0"/>
              <a:t>Which element is the pivot?</a:t>
            </a:r>
          </a:p>
          <a:p>
            <a:pPr lvl="1"/>
            <a:r>
              <a:rPr lang="en-US" dirty="0"/>
              <a:t>49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/>
              <a:t>How is the list rearranged?</a:t>
            </a:r>
          </a:p>
          <a:p>
            <a:pPr lvl="1"/>
            <a:r>
              <a:rPr lang="en-US" dirty="0"/>
              <a:t>{25,  33,  21, </a:t>
            </a:r>
            <a:r>
              <a:rPr lang="en-US" dirty="0">
                <a:solidFill>
                  <a:srgbClr val="FF0000"/>
                </a:solidFill>
              </a:rPr>
              <a:t>49</a:t>
            </a:r>
            <a:r>
              <a:rPr lang="en-US" dirty="0"/>
              <a:t>, 67, 94}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value is returned?</a:t>
            </a:r>
          </a:p>
          <a:p>
            <a:pPr lvl="1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1480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65" y="346496"/>
            <a:ext cx="8605670" cy="1008425"/>
          </a:xfrm>
        </p:spPr>
        <p:txBody>
          <a:bodyPr>
            <a:noAutofit/>
          </a:bodyPr>
          <a:lstStyle/>
          <a:p>
            <a:r>
              <a:rPr lang="en-US" sz="3200" dirty="0"/>
              <a:t>an example</a:t>
            </a:r>
            <a:br>
              <a:rPr lang="en-US" sz="3200" dirty="0"/>
            </a:br>
            <a:r>
              <a:rPr lang="en-US" sz="2800" dirty="0" err="1"/>
              <a:t>quicksorting</a:t>
            </a:r>
            <a:r>
              <a:rPr lang="en-US" sz="2800" dirty="0"/>
              <a:t> the list {67, 33, 49, 21, 25, 94}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23493" y="2001511"/>
            <a:ext cx="99489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Pass 1:                    </a:t>
            </a:r>
            <a:r>
              <a:rPr lang="en-US" u="sng" dirty="0"/>
              <a:t>67  33  </a:t>
            </a:r>
            <a:r>
              <a:rPr lang="en-US" u="sng" dirty="0">
                <a:solidFill>
                  <a:srgbClr val="FF0000"/>
                </a:solidFill>
              </a:rPr>
              <a:t>49</a:t>
            </a:r>
            <a:r>
              <a:rPr lang="en-US" u="sng" dirty="0"/>
              <a:t>  21  25  94</a:t>
            </a:r>
            <a:r>
              <a:rPr lang="en-US" dirty="0"/>
              <a:t>                      lo = 0, hi = 5, mid = 2, pivot = 49  </a:t>
            </a:r>
          </a:p>
          <a:p>
            <a:r>
              <a:rPr lang="en-US" dirty="0"/>
              <a:t>                                                                                      </a:t>
            </a:r>
          </a:p>
          <a:p>
            <a:r>
              <a:rPr lang="en-US" dirty="0"/>
              <a:t>                              </a:t>
            </a:r>
            <a:r>
              <a:rPr lang="en-US" u="sng" dirty="0"/>
              <a:t>25  33  21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49</a:t>
            </a:r>
            <a:r>
              <a:rPr lang="en-US" dirty="0"/>
              <a:t>  </a:t>
            </a:r>
            <a:r>
              <a:rPr lang="en-US" u="sng" dirty="0"/>
              <a:t>67  94</a:t>
            </a:r>
            <a:r>
              <a:rPr lang="en-US" dirty="0"/>
              <a:t>                      result of partitioning, returns 3</a:t>
            </a:r>
          </a:p>
          <a:p>
            <a:endParaRPr lang="en-US" dirty="0"/>
          </a:p>
          <a:p>
            <a:r>
              <a:rPr lang="en-US" dirty="0"/>
              <a:t>Pass 2:                    </a:t>
            </a:r>
            <a:r>
              <a:rPr lang="en-US" u="sng" dirty="0"/>
              <a:t>25  </a:t>
            </a:r>
            <a:r>
              <a:rPr lang="en-US" u="sng" dirty="0">
                <a:solidFill>
                  <a:srgbClr val="FF0000"/>
                </a:solidFill>
              </a:rPr>
              <a:t>33</a:t>
            </a:r>
            <a:r>
              <a:rPr lang="en-US" u="sng" dirty="0"/>
              <a:t>  21</a:t>
            </a:r>
            <a:r>
              <a:rPr lang="en-US" dirty="0"/>
              <a:t>                                        lo = 0, hi = 2, mid = 1, pivot = 33</a:t>
            </a:r>
            <a:br>
              <a:rPr lang="en-US" dirty="0"/>
            </a:br>
            <a:r>
              <a:rPr lang="en-US" dirty="0"/>
              <a:t>                                                                                     </a:t>
            </a:r>
          </a:p>
          <a:p>
            <a:r>
              <a:rPr lang="en-US" dirty="0"/>
              <a:t>                              </a:t>
            </a:r>
            <a:r>
              <a:rPr lang="en-US" u="sng" dirty="0"/>
              <a:t>25  21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33</a:t>
            </a:r>
            <a:r>
              <a:rPr lang="en-US" dirty="0"/>
              <a:t>                                       result of partitioning, returns 2</a:t>
            </a:r>
          </a:p>
          <a:p>
            <a:endParaRPr lang="en-US" dirty="0"/>
          </a:p>
          <a:p>
            <a:r>
              <a:rPr lang="en-US" dirty="0"/>
              <a:t>Pass 3:                    </a:t>
            </a:r>
            <a:r>
              <a:rPr lang="en-US" u="sng" dirty="0">
                <a:solidFill>
                  <a:srgbClr val="FF0000"/>
                </a:solidFill>
              </a:rPr>
              <a:t>25</a:t>
            </a:r>
            <a:r>
              <a:rPr lang="en-US" u="sng" dirty="0"/>
              <a:t>  21</a:t>
            </a:r>
            <a:r>
              <a:rPr lang="en-US" dirty="0"/>
              <a:t>                                              lo = 0, hi = 1, mid = 0, pivot = 25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</a:t>
            </a:r>
            <a:r>
              <a:rPr lang="en-US" u="sng" dirty="0"/>
              <a:t>21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                                            result of partitioning, returns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Pass 4:                    21                                                   lo = 0, hi = 0, mid = 0,  base case reached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7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65" y="346496"/>
            <a:ext cx="8605670" cy="1008425"/>
          </a:xfrm>
        </p:spPr>
        <p:txBody>
          <a:bodyPr>
            <a:noAutofit/>
          </a:bodyPr>
          <a:lstStyle/>
          <a:p>
            <a:r>
              <a:rPr lang="en-US" dirty="0"/>
              <a:t>Completing the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3493" y="2001511"/>
            <a:ext cx="99489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Pass 1:                    </a:t>
            </a:r>
            <a:r>
              <a:rPr lang="en-US" u="sng" dirty="0"/>
              <a:t>67  33  </a:t>
            </a:r>
            <a:r>
              <a:rPr lang="en-US" u="sng" dirty="0">
                <a:solidFill>
                  <a:srgbClr val="FF0000"/>
                </a:solidFill>
              </a:rPr>
              <a:t>49</a:t>
            </a:r>
            <a:r>
              <a:rPr lang="en-US" u="sng" dirty="0"/>
              <a:t>  21  25  94</a:t>
            </a:r>
            <a:endParaRPr lang="en-US" dirty="0"/>
          </a:p>
          <a:p>
            <a:r>
              <a:rPr lang="en-US" dirty="0"/>
              <a:t>                                                                                      </a:t>
            </a:r>
          </a:p>
          <a:p>
            <a:r>
              <a:rPr lang="en-US" dirty="0"/>
              <a:t>                              </a:t>
            </a:r>
            <a:r>
              <a:rPr lang="en-US" u="sng" dirty="0"/>
              <a:t>25  33  21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49</a:t>
            </a:r>
            <a:r>
              <a:rPr lang="en-US" dirty="0"/>
              <a:t>  </a:t>
            </a:r>
            <a:r>
              <a:rPr lang="en-US" u="sng" dirty="0"/>
              <a:t>67  94</a:t>
            </a:r>
            <a:br>
              <a:rPr lang="en-US" u="sng" dirty="0"/>
            </a:br>
            <a:endParaRPr lang="en-US" dirty="0"/>
          </a:p>
          <a:p>
            <a:r>
              <a:rPr lang="en-US" dirty="0"/>
              <a:t>Pass 2:                    </a:t>
            </a:r>
            <a:r>
              <a:rPr lang="en-US" u="sng" dirty="0"/>
              <a:t>25  </a:t>
            </a:r>
            <a:r>
              <a:rPr lang="en-US" u="sng" dirty="0">
                <a:solidFill>
                  <a:srgbClr val="FF0000"/>
                </a:solidFill>
              </a:rPr>
              <a:t>33</a:t>
            </a:r>
            <a:r>
              <a:rPr lang="en-US" u="sng" dirty="0"/>
              <a:t>  21</a:t>
            </a:r>
            <a:r>
              <a:rPr lang="en-US" dirty="0"/>
              <a:t>         upper partition needs to be sorted</a:t>
            </a:r>
            <a:br>
              <a:rPr lang="en-US" dirty="0"/>
            </a:br>
            <a:r>
              <a:rPr lang="en-US" dirty="0"/>
              <a:t>                                                                                     </a:t>
            </a:r>
          </a:p>
          <a:p>
            <a:r>
              <a:rPr lang="en-US" dirty="0"/>
              <a:t>                              </a:t>
            </a:r>
            <a:r>
              <a:rPr lang="en-US" u="sng" dirty="0"/>
              <a:t>25  21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33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  <a:p>
            <a:r>
              <a:rPr lang="en-US" dirty="0"/>
              <a:t>Pass 3:                    </a:t>
            </a:r>
            <a:r>
              <a:rPr lang="en-US" u="sng" dirty="0">
                <a:solidFill>
                  <a:srgbClr val="FF0000"/>
                </a:solidFill>
              </a:rPr>
              <a:t>25</a:t>
            </a:r>
            <a:r>
              <a:rPr lang="en-US" u="sng" dirty="0"/>
              <a:t>  21</a:t>
            </a:r>
            <a:r>
              <a:rPr lang="en-US" dirty="0"/>
              <a:t>          upper partition empty (base case)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</a:t>
            </a:r>
            <a:r>
              <a:rPr lang="en-US" u="sng" dirty="0"/>
              <a:t>21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Pass 4:                    21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85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763" y="1450789"/>
            <a:ext cx="77852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original list                                  {</a:t>
            </a:r>
            <a:r>
              <a:rPr lang="en-US" u="sng" dirty="0"/>
              <a:t>67, 33,49, 21, 25, 94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pass 1                           {</a:t>
            </a:r>
            <a:r>
              <a:rPr lang="en-US" u="sng" dirty="0"/>
              <a:t>25  33  21</a:t>
            </a:r>
            <a:r>
              <a:rPr lang="en-US" dirty="0"/>
              <a:t>}           </a:t>
            </a:r>
            <a:r>
              <a:rPr lang="en-US" dirty="0">
                <a:solidFill>
                  <a:srgbClr val="FF0000"/>
                </a:solidFill>
              </a:rPr>
              <a:t>49</a:t>
            </a:r>
            <a:r>
              <a:rPr lang="en-US" dirty="0"/>
              <a:t>            {</a:t>
            </a:r>
            <a:r>
              <a:rPr lang="en-US" u="sng" dirty="0"/>
              <a:t>67  94</a:t>
            </a:r>
            <a:r>
              <a:rPr lang="en-US" dirty="0"/>
              <a:t>}</a:t>
            </a:r>
          </a:p>
          <a:p>
            <a:endParaRPr lang="en-US" u="sng" dirty="0"/>
          </a:p>
          <a:p>
            <a:endParaRPr lang="en-US" dirty="0"/>
          </a:p>
          <a:p>
            <a:r>
              <a:rPr lang="en-US" dirty="0"/>
              <a:t>  pass 2                    {</a:t>
            </a:r>
            <a:r>
              <a:rPr lang="en-US" u="sng" dirty="0"/>
              <a:t>25  21</a:t>
            </a:r>
            <a:r>
              <a:rPr lang="en-US" dirty="0"/>
              <a:t>}     </a:t>
            </a:r>
            <a:r>
              <a:rPr lang="en-US" dirty="0">
                <a:solidFill>
                  <a:srgbClr val="FF0000"/>
                </a:solidFill>
              </a:rPr>
              <a:t>33</a:t>
            </a:r>
            <a:r>
              <a:rPr lang="en-US" dirty="0"/>
              <a:t>     {}                     {}   </a:t>
            </a:r>
            <a:r>
              <a:rPr lang="en-US" dirty="0">
                <a:solidFill>
                  <a:srgbClr val="FF0000"/>
                </a:solidFill>
              </a:rPr>
              <a:t>67</a:t>
            </a:r>
            <a:r>
              <a:rPr lang="en-US" dirty="0"/>
              <a:t>   {</a:t>
            </a:r>
            <a:r>
              <a:rPr lang="en-US" dirty="0">
                <a:solidFill>
                  <a:srgbClr val="FF0000"/>
                </a:solidFill>
              </a:rPr>
              <a:t>94</a:t>
            </a: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pass 3            {</a:t>
            </a:r>
            <a:r>
              <a:rPr lang="en-US" dirty="0">
                <a:solidFill>
                  <a:srgbClr val="FF0000"/>
                </a:solidFill>
              </a:rPr>
              <a:t>21</a:t>
            </a:r>
            <a:r>
              <a:rPr lang="en-US" dirty="0"/>
              <a:t>}   </a:t>
            </a:r>
            <a:r>
              <a:rPr lang="en-US" dirty="0">
                <a:solidFill>
                  <a:srgbClr val="FF0000"/>
                </a:solidFill>
              </a:rPr>
              <a:t>25    </a:t>
            </a:r>
            <a:r>
              <a:rPr lang="en-US" dirty="0"/>
              <a:t>{} </a:t>
            </a:r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en-US" dirty="0"/>
              <a:t>~~                   ~~          ~~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/>
              <a:t>                        ~~          ~~   </a:t>
            </a:r>
          </a:p>
          <a:p>
            <a:endParaRPr lang="en-US" dirty="0"/>
          </a:p>
          <a:p>
            <a:r>
              <a:rPr lang="en-US" dirty="0"/>
              <a:t>sorted list         {21, 25,  33,  49,  67  94}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66" y="835492"/>
            <a:ext cx="7887707" cy="1008425"/>
          </a:xfrm>
        </p:spPr>
        <p:txBody>
          <a:bodyPr>
            <a:normAutofit/>
          </a:bodyPr>
          <a:lstStyle/>
          <a:p>
            <a:r>
              <a:rPr lang="en-US" sz="4400" dirty="0"/>
              <a:t>quicksort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030" y="2613814"/>
            <a:ext cx="7563777" cy="37864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 many comparisons per pass?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 many exchanges per pass?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 many passes?</a:t>
            </a:r>
          </a:p>
        </p:txBody>
      </p:sp>
    </p:spTree>
    <p:extLst>
      <p:ext uri="{BB962C8B-B14F-4D97-AF65-F5344CB8AC3E}">
        <p14:creationId xmlns:p14="http://schemas.microsoft.com/office/powerpoint/2010/main" val="643641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685" y="724879"/>
            <a:ext cx="7887707" cy="1008425"/>
          </a:xfrm>
        </p:spPr>
        <p:txBody>
          <a:bodyPr>
            <a:normAutofit/>
          </a:bodyPr>
          <a:lstStyle/>
          <a:p>
            <a:r>
              <a:rPr lang="en-US" sz="4400" dirty="0"/>
              <a:t>quicksort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821" y="1955223"/>
            <a:ext cx="7563777" cy="3786436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Number of comparisons done per pass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O(n)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Number of exchanges done per pass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O(n)   (best case is 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number  of passes made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partitions are even – log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Worst case – N - 1	</a:t>
            </a:r>
          </a:p>
        </p:txBody>
      </p:sp>
    </p:spTree>
    <p:extLst>
      <p:ext uri="{BB962C8B-B14F-4D97-AF65-F5344CB8AC3E}">
        <p14:creationId xmlns:p14="http://schemas.microsoft.com/office/powerpoint/2010/main" val="249496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28" y="653777"/>
            <a:ext cx="7887707" cy="1008425"/>
          </a:xfrm>
        </p:spPr>
        <p:txBody>
          <a:bodyPr>
            <a:normAutofit/>
          </a:bodyPr>
          <a:lstStyle/>
          <a:p>
            <a:r>
              <a:rPr lang="en-US" sz="4400" dirty="0"/>
              <a:t>quicksort variations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392" y="2516472"/>
            <a:ext cx="7563777" cy="37864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pivot selection method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Middle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low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median of 3</a:t>
            </a:r>
          </a:p>
          <a:p>
            <a:pPr marL="96505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 insertion sort for partitions of size &lt; 20</a:t>
            </a:r>
          </a:p>
        </p:txBody>
      </p:sp>
    </p:spTree>
    <p:extLst>
      <p:ext uri="{BB962C8B-B14F-4D97-AF65-F5344CB8AC3E}">
        <p14:creationId xmlns:p14="http://schemas.microsoft.com/office/powerpoint/2010/main" val="349037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quicksort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97915" y="2458223"/>
            <a:ext cx="10363826" cy="3424107"/>
          </a:xfrm>
        </p:spPr>
        <p:txBody>
          <a:bodyPr/>
          <a:lstStyle/>
          <a:p>
            <a:r>
              <a:rPr lang="en-US" dirty="0"/>
              <a:t>Is it Stable?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it Adaptive?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extra space does it require?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2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CD46-4E13-4B84-8924-EA48DA51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80" y="320035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Assignment 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50123-E80F-4093-916A-B8891CD1BE8F}"/>
              </a:ext>
            </a:extLst>
          </p:cNvPr>
          <p:cNvSpPr/>
          <p:nvPr/>
        </p:nvSpPr>
        <p:spPr>
          <a:xfrm>
            <a:off x="1862051" y="2421774"/>
            <a:ext cx="1950720" cy="267115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F6B846-5744-4ADF-9972-8A9967C98D54}"/>
              </a:ext>
            </a:extLst>
          </p:cNvPr>
          <p:cNvSpPr/>
          <p:nvPr/>
        </p:nvSpPr>
        <p:spPr>
          <a:xfrm>
            <a:off x="5680364" y="2493818"/>
            <a:ext cx="1590501" cy="224997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48C00E-3FA0-4D83-98DD-379D5F3E2F1E}"/>
              </a:ext>
            </a:extLst>
          </p:cNvPr>
          <p:cNvSpPr/>
          <p:nvPr/>
        </p:nvSpPr>
        <p:spPr>
          <a:xfrm>
            <a:off x="8941724" y="3183775"/>
            <a:ext cx="1590501" cy="224997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8F1FA-2A53-440D-A9AF-EF24F38279D5}"/>
              </a:ext>
            </a:extLst>
          </p:cNvPr>
          <p:cNvSpPr txBox="1"/>
          <p:nvPr/>
        </p:nvSpPr>
        <p:spPr>
          <a:xfrm flipH="1">
            <a:off x="1929936" y="1974609"/>
            <a:ext cx="247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D6BCC-C217-4DBE-A34A-76C1C0968D4C}"/>
              </a:ext>
            </a:extLst>
          </p:cNvPr>
          <p:cNvSpPr txBox="1"/>
          <p:nvPr/>
        </p:nvSpPr>
        <p:spPr>
          <a:xfrm>
            <a:off x="5780116" y="2093708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Circle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F7136-E1AF-4250-A88F-924AA1B6C4F9}"/>
              </a:ext>
            </a:extLst>
          </p:cNvPr>
          <p:cNvSpPr txBox="1"/>
          <p:nvPr/>
        </p:nvSpPr>
        <p:spPr>
          <a:xfrm>
            <a:off x="8941724" y="2814443"/>
            <a:ext cx="1551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Digraph class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0D205A-1C0B-42DC-93A6-BCEA55866956}"/>
              </a:ext>
            </a:extLst>
          </p:cNvPr>
          <p:cNvCxnSpPr>
            <a:cxnSpLocks/>
          </p:cNvCxnSpPr>
          <p:nvPr/>
        </p:nvCxnSpPr>
        <p:spPr>
          <a:xfrm>
            <a:off x="3812771" y="2814443"/>
            <a:ext cx="1867593" cy="2000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167F46-4456-4671-AED2-616470E7FFF3}"/>
              </a:ext>
            </a:extLst>
          </p:cNvPr>
          <p:cNvCxnSpPr>
            <a:cxnSpLocks/>
          </p:cNvCxnSpPr>
          <p:nvPr/>
        </p:nvCxnSpPr>
        <p:spPr>
          <a:xfrm>
            <a:off x="7270865" y="3214553"/>
            <a:ext cx="1648691" cy="56929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1F56A7-1437-42F4-A265-46D352362B69}"/>
              </a:ext>
            </a:extLst>
          </p:cNvPr>
          <p:cNvSpPr txBox="1"/>
          <p:nvPr/>
        </p:nvSpPr>
        <p:spPr>
          <a:xfrm>
            <a:off x="4262655" y="253923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has-a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FCE05-8409-4233-A7E7-46E4A71B38FE}"/>
              </a:ext>
            </a:extLst>
          </p:cNvPr>
          <p:cNvSpPr/>
          <p:nvPr/>
        </p:nvSpPr>
        <p:spPr>
          <a:xfrm>
            <a:off x="7720749" y="3064723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992661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quicksort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35050" y="2515373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Is it Stable?</a:t>
            </a:r>
          </a:p>
          <a:p>
            <a:pPr lvl="1"/>
            <a:r>
              <a:rPr lang="en-US" sz="1900" dirty="0"/>
              <a:t>No</a:t>
            </a:r>
            <a:br>
              <a:rPr lang="en-US" sz="1900" dirty="0"/>
            </a:br>
            <a:endParaRPr lang="en-US" sz="1900" dirty="0"/>
          </a:p>
          <a:p>
            <a:r>
              <a:rPr lang="en-US" sz="2200" dirty="0"/>
              <a:t>Is it Adaptive?</a:t>
            </a:r>
          </a:p>
          <a:p>
            <a:pPr lvl="1"/>
            <a:r>
              <a:rPr lang="en-US" sz="1900" dirty="0"/>
              <a:t>no</a:t>
            </a:r>
            <a:br>
              <a:rPr lang="en-US" sz="1900" dirty="0"/>
            </a:br>
            <a:endParaRPr lang="en-US" sz="1900" dirty="0"/>
          </a:p>
          <a:p>
            <a:r>
              <a:rPr lang="en-US" sz="2200" dirty="0"/>
              <a:t>How much extra space does it require?</a:t>
            </a:r>
          </a:p>
          <a:p>
            <a:pPr lvl="1"/>
            <a:r>
              <a:rPr lang="en-US" sz="1900" dirty="0"/>
              <a:t>Log</a:t>
            </a:r>
            <a:r>
              <a:rPr lang="en-US" sz="1900" baseline="-25000" dirty="0"/>
              <a:t>2</a:t>
            </a:r>
            <a:r>
              <a:rPr lang="en-US" sz="1900" dirty="0"/>
              <a:t> 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2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095B46-DBE0-4664-A8F5-75C81FF6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890" y="2378737"/>
            <a:ext cx="8184505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Sorting and the standard template library</a:t>
            </a:r>
          </a:p>
        </p:txBody>
      </p:sp>
    </p:spTree>
    <p:extLst>
      <p:ext uri="{BB962C8B-B14F-4D97-AF65-F5344CB8AC3E}">
        <p14:creationId xmlns:p14="http://schemas.microsoft.com/office/powerpoint/2010/main" val="487751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9AC02-7641-4C1B-B9EF-37D7DA96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20" y="44706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Sorting and the </a:t>
            </a:r>
            <a:r>
              <a:rPr lang="en-US" sz="4000" dirty="0" err="1"/>
              <a:t>stl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BC9CE-CF5E-4D7B-8AD4-CD3E53357E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36709" y="1881317"/>
            <a:ext cx="10363826" cy="40337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Sort function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random_access</a:t>
            </a:r>
            <a:r>
              <a:rPr lang="en-US" dirty="0"/>
              <a:t> iterators</a:t>
            </a:r>
          </a:p>
          <a:p>
            <a:pPr lvl="1"/>
            <a:r>
              <a:rPr lang="en-US" dirty="0"/>
              <a:t>Is not stable</a:t>
            </a:r>
          </a:p>
          <a:p>
            <a:pPr lvl="1"/>
            <a:r>
              <a:rPr lang="en-US" dirty="0"/>
              <a:t>O(N 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  <a:p>
            <a:r>
              <a:rPr lang="en-US" dirty="0" err="1"/>
              <a:t>Stable_sort</a:t>
            </a:r>
            <a:endParaRPr lang="en-US" dirty="0"/>
          </a:p>
          <a:p>
            <a:pPr lvl="1"/>
            <a:r>
              <a:rPr lang="en-US" dirty="0"/>
              <a:t>Requires </a:t>
            </a:r>
            <a:r>
              <a:rPr lang="en-US" dirty="0" err="1"/>
              <a:t>random_access</a:t>
            </a:r>
            <a:r>
              <a:rPr lang="en-US" dirty="0"/>
              <a:t> iterators</a:t>
            </a:r>
          </a:p>
          <a:p>
            <a:pPr lvl="1"/>
            <a:r>
              <a:rPr lang="en-US" dirty="0"/>
              <a:t>Is stable</a:t>
            </a:r>
          </a:p>
          <a:p>
            <a:pPr lvl="1"/>
            <a:r>
              <a:rPr lang="en-US" dirty="0"/>
              <a:t>Depending on extra memory available is</a:t>
            </a:r>
          </a:p>
          <a:p>
            <a:pPr lvl="2"/>
            <a:r>
              <a:rPr lang="en-US" dirty="0"/>
              <a:t>O(N 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  <a:p>
            <a:pPr lvl="2"/>
            <a:r>
              <a:rPr lang="en-US" dirty="0"/>
              <a:t>O(N log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N)</a:t>
            </a:r>
          </a:p>
          <a:p>
            <a:r>
              <a:rPr lang="en-US" dirty="0"/>
              <a:t>List&lt;t&gt; has a sort method</a:t>
            </a:r>
          </a:p>
          <a:p>
            <a:pPr lvl="1"/>
            <a:r>
              <a:rPr lang="en-US" dirty="0"/>
              <a:t>Is stable</a:t>
            </a:r>
          </a:p>
          <a:p>
            <a:pPr lvl="1"/>
            <a:r>
              <a:rPr lang="en-US" dirty="0"/>
              <a:t>O(N 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793628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07" y="269804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Sorting-algorithms.com</a:t>
            </a:r>
          </a:p>
        </p:txBody>
      </p:sp>
    </p:spTree>
    <p:extLst>
      <p:ext uri="{BB962C8B-B14F-4D97-AF65-F5344CB8AC3E}">
        <p14:creationId xmlns:p14="http://schemas.microsoft.com/office/powerpoint/2010/main" val="231047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5AC2-EC54-4F98-A3A6-05066F51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responsibilities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8645-18EE-4022-A495-1ECD2DC533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95665" y="2389259"/>
            <a:ext cx="9200044" cy="3424107"/>
          </a:xfrm>
        </p:spPr>
        <p:txBody>
          <a:bodyPr>
            <a:normAutofit/>
          </a:bodyPr>
          <a:lstStyle/>
          <a:p>
            <a:r>
              <a:rPr lang="en-US" dirty="0"/>
              <a:t>The Digraph class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circle class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program</a:t>
            </a:r>
          </a:p>
        </p:txBody>
      </p:sp>
    </p:spTree>
    <p:extLst>
      <p:ext uri="{BB962C8B-B14F-4D97-AF65-F5344CB8AC3E}">
        <p14:creationId xmlns:p14="http://schemas.microsoft.com/office/powerpoint/2010/main" val="429467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5AC2-EC54-4F98-A3A6-05066F51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34" y="467849"/>
            <a:ext cx="10364451" cy="1596177"/>
          </a:xfrm>
        </p:spPr>
        <p:txBody>
          <a:bodyPr/>
          <a:lstStyle/>
          <a:p>
            <a:r>
              <a:rPr lang="en-US" dirty="0"/>
              <a:t>What are the responsibilities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8645-18EE-4022-A495-1ECD2DC533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62480" y="1876642"/>
            <a:ext cx="9200044" cy="42858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Digraph class</a:t>
            </a:r>
          </a:p>
          <a:p>
            <a:pPr lvl="1"/>
            <a:r>
              <a:rPr lang="en-US" dirty="0"/>
              <a:t>Store the vertices (members of the circle of friends)</a:t>
            </a:r>
          </a:p>
          <a:p>
            <a:pPr lvl="1"/>
            <a:r>
              <a:rPr lang="en-US" dirty="0"/>
              <a:t>Store the edges (designated friends of each member)</a:t>
            </a:r>
          </a:p>
          <a:p>
            <a:pPr lvl="1"/>
            <a:r>
              <a:rPr lang="en-US" dirty="0"/>
              <a:t>Is information about who has designated a member as a friend needed?</a:t>
            </a:r>
          </a:p>
          <a:p>
            <a:pPr lvl="1"/>
            <a:r>
              <a:rPr lang="en-US" dirty="0"/>
              <a:t>Within the graph class vertices are numbers</a:t>
            </a:r>
          </a:p>
          <a:p>
            <a:pPr lvl="1"/>
            <a:r>
              <a:rPr lang="en-US" dirty="0"/>
              <a:t>Does no output to the screen</a:t>
            </a:r>
          </a:p>
          <a:p>
            <a:r>
              <a:rPr lang="en-US" dirty="0"/>
              <a:t>The circle class</a:t>
            </a:r>
          </a:p>
          <a:p>
            <a:pPr lvl="1"/>
            <a:r>
              <a:rPr lang="en-US" dirty="0"/>
              <a:t>add members (vertices) and friendships (edges) to a digraph</a:t>
            </a:r>
          </a:p>
          <a:p>
            <a:pPr lvl="1"/>
            <a:r>
              <a:rPr lang="en-US" dirty="0"/>
              <a:t>Respond to queries about the circle of friends (does output to the screen)</a:t>
            </a:r>
          </a:p>
          <a:p>
            <a:r>
              <a:rPr lang="en-US" dirty="0"/>
              <a:t>the program</a:t>
            </a:r>
          </a:p>
          <a:p>
            <a:pPr lvl="1"/>
            <a:r>
              <a:rPr lang="en-US" dirty="0"/>
              <a:t>Create a circle of friends</a:t>
            </a:r>
          </a:p>
          <a:p>
            <a:pPr lvl="1"/>
            <a:r>
              <a:rPr lang="en-US" dirty="0"/>
              <a:t>Present a menu of queries to the user (this is the only screen  output done  by the program)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7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637F-11F7-476F-A67C-BEA15895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Another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D655-5012-4FB2-AE03-ECB774ABF8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44058" y="2755019"/>
            <a:ext cx="10363826" cy="3424107"/>
          </a:xfrm>
        </p:spPr>
        <p:txBody>
          <a:bodyPr/>
          <a:lstStyle/>
          <a:p>
            <a:r>
              <a:rPr lang="en-US" dirty="0"/>
              <a:t>What is the return type of the methods:</a:t>
            </a:r>
          </a:p>
          <a:p>
            <a:pPr lvl="1"/>
            <a:r>
              <a:rPr lang="en-US" dirty="0"/>
              <a:t>Return the vertices of the digraph</a:t>
            </a:r>
          </a:p>
          <a:p>
            <a:pPr lvl="1"/>
            <a:r>
              <a:rPr lang="en-US" dirty="0"/>
              <a:t>Return the successors of a vertex</a:t>
            </a:r>
          </a:p>
        </p:txBody>
      </p:sp>
    </p:spTree>
    <p:extLst>
      <p:ext uri="{BB962C8B-B14F-4D97-AF65-F5344CB8AC3E}">
        <p14:creationId xmlns:p14="http://schemas.microsoft.com/office/powerpoint/2010/main" val="164061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55D5E-8007-4C4B-B851-C3A57426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52" y="2435594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95200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39E0-CF66-419C-8FCA-5A6AD30D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85" y="1423035"/>
            <a:ext cx="10364451" cy="3263265"/>
          </a:xfrm>
        </p:spPr>
        <p:txBody>
          <a:bodyPr>
            <a:normAutofit/>
          </a:bodyPr>
          <a:lstStyle/>
          <a:p>
            <a:r>
              <a:rPr lang="en-US" dirty="0" err="1"/>
              <a:t>Zybooks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Thursday’s class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chapter 21  sections 4 and 5</a:t>
            </a:r>
          </a:p>
        </p:txBody>
      </p:sp>
    </p:spTree>
    <p:extLst>
      <p:ext uri="{BB962C8B-B14F-4D97-AF65-F5344CB8AC3E}">
        <p14:creationId xmlns:p14="http://schemas.microsoft.com/office/powerpoint/2010/main" val="14307213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1968</TotalTime>
  <Words>1294</Words>
  <Application>Microsoft Office PowerPoint</Application>
  <PresentationFormat>Widescreen</PresentationFormat>
  <Paragraphs>303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Tw Cen MT</vt:lpstr>
      <vt:lpstr>Droplet</vt:lpstr>
      <vt:lpstr>How can this be simplified?</vt:lpstr>
      <vt:lpstr>How can this be simplified?</vt:lpstr>
      <vt:lpstr>A circle of friends</vt:lpstr>
      <vt:lpstr>Assignment 8</vt:lpstr>
      <vt:lpstr>What are the responsibilities of</vt:lpstr>
      <vt:lpstr>What are the responsibilities of</vt:lpstr>
      <vt:lpstr>Another question</vt:lpstr>
      <vt:lpstr>sorting</vt:lpstr>
      <vt:lpstr>Zybooks  by Thursday’s class  chapter 21  sections 4 and 5</vt:lpstr>
      <vt:lpstr>quiz</vt:lpstr>
      <vt:lpstr>quiz</vt:lpstr>
      <vt:lpstr>The sorting problem</vt:lpstr>
      <vt:lpstr>some sorting algorithms</vt:lpstr>
      <vt:lpstr>n2 sorting algorithms</vt:lpstr>
      <vt:lpstr>bubble sort</vt:lpstr>
      <vt:lpstr>analysis of performance</vt:lpstr>
      <vt:lpstr>bubble sort performance</vt:lpstr>
      <vt:lpstr>bubble sort performance</vt:lpstr>
      <vt:lpstr>selection sort</vt:lpstr>
      <vt:lpstr>selection sort performance</vt:lpstr>
      <vt:lpstr>selection sort performance</vt:lpstr>
      <vt:lpstr>insertion sort</vt:lpstr>
      <vt:lpstr>insertion sort performance</vt:lpstr>
      <vt:lpstr>insertion sort performance</vt:lpstr>
      <vt:lpstr>comparing sorting algorithms</vt:lpstr>
      <vt:lpstr>PowerPoint Presentation</vt:lpstr>
      <vt:lpstr>PowerPoint Presentation</vt:lpstr>
      <vt:lpstr>how can we sort faster?</vt:lpstr>
      <vt:lpstr>quicksort</vt:lpstr>
      <vt:lpstr>What does partition do?</vt:lpstr>
      <vt:lpstr>What is the result of calling partition for the list {67, 33, 49, 21, 25, 94} ?</vt:lpstr>
      <vt:lpstr>What is the result of calling partition for the list {67, 33, 49, 21, 25, 94} ?</vt:lpstr>
      <vt:lpstr>an example quicksorting the list {67, 33, 49, 21, 25, 94}</vt:lpstr>
      <vt:lpstr>Completing the job</vt:lpstr>
      <vt:lpstr>PowerPoint Presentation</vt:lpstr>
      <vt:lpstr>quicksort performance</vt:lpstr>
      <vt:lpstr>quicksort performance</vt:lpstr>
      <vt:lpstr>quicksort variations</vt:lpstr>
      <vt:lpstr>quicksort</vt:lpstr>
      <vt:lpstr>quicksort</vt:lpstr>
      <vt:lpstr>Sorting and the standard template library</vt:lpstr>
      <vt:lpstr>Sorting and the stl</vt:lpstr>
      <vt:lpstr>Sorting-algorithms.com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CS240C</dc:title>
  <dc:creator>Margaret Iwobi</dc:creator>
  <cp:lastModifiedBy>Margaret Iwobi</cp:lastModifiedBy>
  <cp:revision>188</cp:revision>
  <cp:lastPrinted>2018-04-25T21:30:10Z</cp:lastPrinted>
  <dcterms:created xsi:type="dcterms:W3CDTF">2016-01-23T14:48:08Z</dcterms:created>
  <dcterms:modified xsi:type="dcterms:W3CDTF">2018-04-25T21:30:55Z</dcterms:modified>
</cp:coreProperties>
</file>