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13" r:id="rId2"/>
    <p:sldId id="414" r:id="rId3"/>
    <p:sldId id="412" r:id="rId4"/>
    <p:sldId id="415" r:id="rId5"/>
    <p:sldId id="368" r:id="rId6"/>
    <p:sldId id="371" r:id="rId7"/>
    <p:sldId id="353" r:id="rId8"/>
    <p:sldId id="354" r:id="rId9"/>
    <p:sldId id="355" r:id="rId10"/>
    <p:sldId id="356" r:id="rId11"/>
    <p:sldId id="303" r:id="rId12"/>
    <p:sldId id="304" r:id="rId13"/>
    <p:sldId id="319" r:id="rId14"/>
    <p:sldId id="416" r:id="rId15"/>
    <p:sldId id="305" r:id="rId16"/>
    <p:sldId id="306" r:id="rId17"/>
    <p:sldId id="395" r:id="rId18"/>
    <p:sldId id="396" r:id="rId19"/>
    <p:sldId id="307" r:id="rId20"/>
    <p:sldId id="308" r:id="rId21"/>
    <p:sldId id="397" r:id="rId22"/>
    <p:sldId id="320" r:id="rId23"/>
    <p:sldId id="309" r:id="rId24"/>
    <p:sldId id="417" r:id="rId25"/>
    <p:sldId id="418" r:id="rId26"/>
    <p:sldId id="310" r:id="rId27"/>
    <p:sldId id="411" r:id="rId28"/>
    <p:sldId id="419" r:id="rId29"/>
    <p:sldId id="420" r:id="rId30"/>
    <p:sldId id="421" r:id="rId31"/>
    <p:sldId id="422" r:id="rId32"/>
    <p:sldId id="424" r:id="rId33"/>
    <p:sldId id="426" r:id="rId34"/>
    <p:sldId id="427" r:id="rId35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1878" autoAdjust="0"/>
    <p:restoredTop sz="94660"/>
  </p:normalViewPr>
  <p:slideViewPr>
    <p:cSldViewPr snapToGrid="0">
      <p:cViewPr varScale="1">
        <p:scale>
          <a:sx n="62" d="100"/>
          <a:sy n="62" d="100"/>
        </p:scale>
        <p:origin x="43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9DF8-8472-462E-826F-F24DD106BAA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55D7C-1150-4886-81F8-805B4DC5E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3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2469E-0A17-4BAC-AB04-D8C1FB8BABC0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FE983-8606-4E00-8AA9-AF3E54D02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6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6763" y="1450789"/>
            <a:ext cx="77852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original list                                  {</a:t>
            </a:r>
            <a:r>
              <a:rPr lang="en-US" u="sng" dirty="0"/>
              <a:t>67, 33,49, 21, 25, 94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pass 1                           {</a:t>
            </a:r>
            <a:r>
              <a:rPr lang="en-US" u="sng" dirty="0"/>
              <a:t>25  33  21</a:t>
            </a:r>
            <a:r>
              <a:rPr lang="en-US" dirty="0"/>
              <a:t>}           </a:t>
            </a:r>
            <a:r>
              <a:rPr lang="en-US" dirty="0">
                <a:solidFill>
                  <a:srgbClr val="FF0000"/>
                </a:solidFill>
              </a:rPr>
              <a:t>49</a:t>
            </a:r>
            <a:r>
              <a:rPr lang="en-US" dirty="0"/>
              <a:t>            {</a:t>
            </a:r>
            <a:r>
              <a:rPr lang="en-US" u="sng" dirty="0"/>
              <a:t>67  94</a:t>
            </a:r>
            <a:r>
              <a:rPr lang="en-US" dirty="0"/>
              <a:t>}</a:t>
            </a:r>
          </a:p>
          <a:p>
            <a:endParaRPr lang="en-US" u="sng" dirty="0"/>
          </a:p>
          <a:p>
            <a:endParaRPr lang="en-US" dirty="0"/>
          </a:p>
          <a:p>
            <a:r>
              <a:rPr lang="en-US" dirty="0"/>
              <a:t>  pass 2                    {</a:t>
            </a:r>
            <a:r>
              <a:rPr lang="en-US" u="sng" dirty="0"/>
              <a:t>25  21</a:t>
            </a:r>
            <a:r>
              <a:rPr lang="en-US" dirty="0"/>
              <a:t>}     </a:t>
            </a:r>
            <a:r>
              <a:rPr lang="en-US" dirty="0">
                <a:solidFill>
                  <a:srgbClr val="FF0000"/>
                </a:solidFill>
              </a:rPr>
              <a:t>33</a:t>
            </a:r>
            <a:r>
              <a:rPr lang="en-US" dirty="0"/>
              <a:t>     {}                     {}   </a:t>
            </a:r>
            <a:r>
              <a:rPr lang="en-US" dirty="0">
                <a:solidFill>
                  <a:srgbClr val="FF0000"/>
                </a:solidFill>
              </a:rPr>
              <a:t>67</a:t>
            </a:r>
            <a:r>
              <a:rPr lang="en-US" dirty="0"/>
              <a:t>   {</a:t>
            </a:r>
            <a:r>
              <a:rPr lang="en-US" dirty="0">
                <a:solidFill>
                  <a:srgbClr val="FF0000"/>
                </a:solidFill>
              </a:rPr>
              <a:t>94</a:t>
            </a: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pass 3            {</a:t>
            </a:r>
            <a:r>
              <a:rPr lang="en-US" dirty="0">
                <a:solidFill>
                  <a:srgbClr val="FF0000"/>
                </a:solidFill>
              </a:rPr>
              <a:t>21</a:t>
            </a:r>
            <a:r>
              <a:rPr lang="en-US" dirty="0"/>
              <a:t>}   </a:t>
            </a:r>
            <a:r>
              <a:rPr lang="en-US" dirty="0">
                <a:solidFill>
                  <a:srgbClr val="FF0000"/>
                </a:solidFill>
              </a:rPr>
              <a:t>25    </a:t>
            </a:r>
            <a:r>
              <a:rPr lang="en-US" dirty="0"/>
              <a:t>{} </a:t>
            </a:r>
            <a:r>
              <a:rPr lang="en-US" dirty="0">
                <a:solidFill>
                  <a:srgbClr val="FF0000"/>
                </a:solidFill>
              </a:rPr>
              <a:t>              </a:t>
            </a:r>
            <a:r>
              <a:rPr lang="en-US" dirty="0"/>
              <a:t>~~                   ~~          ~~                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   </a:t>
            </a:r>
          </a:p>
          <a:p>
            <a:r>
              <a:rPr lang="en-US" dirty="0"/>
              <a:t>                        ~~          ~~   </a:t>
            </a:r>
          </a:p>
          <a:p>
            <a:endParaRPr lang="en-US" dirty="0"/>
          </a:p>
          <a:p>
            <a:r>
              <a:rPr lang="en-US" dirty="0"/>
              <a:t>sorted list         {21, 25,  33,  49,  67  94}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879" y="557102"/>
            <a:ext cx="9302200" cy="1596177"/>
          </a:xfrm>
        </p:spPr>
        <p:txBody>
          <a:bodyPr>
            <a:normAutofit/>
          </a:bodyPr>
          <a:lstStyle/>
          <a:p>
            <a:r>
              <a:rPr lang="en-US" sz="3200" dirty="0"/>
              <a:t>Allows </a:t>
            </a:r>
            <a:r>
              <a:rPr lang="en-US" sz="3200" b="1" dirty="0"/>
              <a:t>computation</a:t>
            </a:r>
            <a:r>
              <a:rPr lang="en-US" sz="3200" dirty="0"/>
              <a:t> of location of an element’s parent, left child and right child</a:t>
            </a:r>
          </a:p>
        </p:txBody>
      </p:sp>
      <p:pic>
        <p:nvPicPr>
          <p:cNvPr id="9" name="Picture 4">
            <a:extLst/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59394" y="2588308"/>
            <a:ext cx="5272433" cy="28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941696" y="5450582"/>
            <a:ext cx="558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   1    2     3    4    5    6    7     8    9   10   11  12    -----</a:t>
            </a:r>
          </a:p>
        </p:txBody>
      </p:sp>
      <p:sp>
        <p:nvSpPr>
          <p:cNvPr id="3" name="Rectangle 2"/>
          <p:cNvSpPr/>
          <p:nvPr/>
        </p:nvSpPr>
        <p:spPr>
          <a:xfrm>
            <a:off x="6910317" y="2496822"/>
            <a:ext cx="39669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/>
            </a:pPr>
            <a:r>
              <a:rPr lang="en-US" sz="2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left child of </a:t>
            </a:r>
            <a:r>
              <a:rPr lang="en-US" sz="2200" dirty="0" err="1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is at   2 * </a:t>
            </a:r>
            <a:r>
              <a:rPr lang="en-US" sz="2200" dirty="0" err="1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+ 1            </a:t>
            </a:r>
          </a:p>
          <a:p>
            <a:pPr lvl="0">
              <a:defRPr sz="1800"/>
            </a:pPr>
            <a:r>
              <a:rPr lang="en-US" sz="2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right child of </a:t>
            </a:r>
            <a:r>
              <a:rPr lang="en-US" sz="2200" dirty="0" err="1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is at   2 *  </a:t>
            </a:r>
            <a:r>
              <a:rPr lang="en-US" sz="2200" dirty="0" err="1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 + 2</a:t>
            </a:r>
          </a:p>
          <a:p>
            <a:pPr lvl="0">
              <a:defRPr sz="1800"/>
            </a:pPr>
            <a:r>
              <a:rPr lang="en-US" sz="2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parent of </a:t>
            </a:r>
            <a:r>
              <a:rPr lang="en-US" sz="2200" dirty="0" err="1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is at   (</a:t>
            </a:r>
            <a:r>
              <a:rPr lang="en-US" sz="2200" dirty="0" err="1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 – 1) / 2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3241" y="4204539"/>
            <a:ext cx="48404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/>
            </a:pPr>
            <a:r>
              <a:rPr lang="en-US" sz="2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How can we tell if there is no left or right child?</a:t>
            </a:r>
          </a:p>
          <a:p>
            <a:pPr lvl="0">
              <a:defRPr sz="1800"/>
            </a:pPr>
            <a:r>
              <a:rPr lang="en-US" sz="22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Mangal" pitchFamily="2"/>
              </a:rPr>
              <a:t>How can we tell if there is no parent?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F8BE74-7771-4986-A9C3-77CFC82A9CA3}"/>
              </a:ext>
            </a:extLst>
          </p:cNvPr>
          <p:cNvSpPr/>
          <p:nvPr/>
        </p:nvSpPr>
        <p:spPr>
          <a:xfrm>
            <a:off x="5655631" y="6121568"/>
            <a:ext cx="423080" cy="313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2F523-CEE7-4F95-BB7B-A5F114CB51DC}"/>
              </a:ext>
            </a:extLst>
          </p:cNvPr>
          <p:cNvSpPr txBox="1"/>
          <p:nvPr/>
        </p:nvSpPr>
        <p:spPr>
          <a:xfrm>
            <a:off x="5602515" y="5789136"/>
            <a:ext cx="52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  <a:p>
            <a:r>
              <a:rPr lang="en-US" dirty="0"/>
              <a:t> 12</a:t>
            </a:r>
          </a:p>
        </p:txBody>
      </p:sp>
    </p:spTree>
    <p:extLst>
      <p:ext uri="{BB962C8B-B14F-4D97-AF65-F5344CB8AC3E}">
        <p14:creationId xmlns:p14="http://schemas.microsoft.com/office/powerpoint/2010/main" val="303811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Adding an item to a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26965" y="2548801"/>
            <a:ext cx="9519939" cy="3424107"/>
          </a:xfrm>
        </p:spPr>
        <p:txBody>
          <a:bodyPr>
            <a:normAutofit/>
          </a:bodyPr>
          <a:lstStyle/>
          <a:p>
            <a:r>
              <a:rPr lang="en-US" sz="2400" dirty="0"/>
              <a:t>Put the new item at the end </a:t>
            </a:r>
          </a:p>
          <a:p>
            <a:r>
              <a:rPr lang="en-US" sz="2400" dirty="0"/>
              <a:t>Increment size</a:t>
            </a:r>
          </a:p>
          <a:p>
            <a:r>
              <a:rPr lang="en-US" sz="2400" dirty="0"/>
              <a:t>Do comparisons with parents to let the item </a:t>
            </a:r>
            <a:r>
              <a:rPr lang="en-US" sz="2400" b="1" dirty="0"/>
              <a:t>percolate up </a:t>
            </a:r>
            <a:r>
              <a:rPr lang="en-US" sz="2400" dirty="0"/>
              <a:t>to where it belongs</a:t>
            </a:r>
          </a:p>
        </p:txBody>
      </p:sp>
    </p:spTree>
    <p:extLst>
      <p:ext uri="{BB962C8B-B14F-4D97-AF65-F5344CB8AC3E}">
        <p14:creationId xmlns:p14="http://schemas.microsoft.com/office/powerpoint/2010/main" val="42864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/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2976" y="1351910"/>
            <a:ext cx="4668907" cy="25240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22976" y="3875964"/>
            <a:ext cx="558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   1    2    3   4   5    6    7    8   9  10 11  12    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51779" y="4865427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 7</a:t>
            </a:r>
          </a:p>
        </p:txBody>
      </p:sp>
      <p:sp>
        <p:nvSpPr>
          <p:cNvPr id="7" name="Rectangle 6"/>
          <p:cNvSpPr/>
          <p:nvPr/>
        </p:nvSpPr>
        <p:spPr>
          <a:xfrm>
            <a:off x="8284191" y="2982036"/>
            <a:ext cx="423080" cy="313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31075" y="2649604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</a:t>
            </a:r>
          </a:p>
          <a:p>
            <a:r>
              <a:rPr lang="en-US" dirty="0"/>
              <a:t> 12</a:t>
            </a:r>
          </a:p>
        </p:txBody>
      </p:sp>
    </p:spTree>
    <p:extLst>
      <p:ext uri="{BB962C8B-B14F-4D97-AF65-F5344CB8AC3E}">
        <p14:creationId xmlns:p14="http://schemas.microsoft.com/office/powerpoint/2010/main" val="382782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/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2976" y="1364273"/>
            <a:ext cx="4668907" cy="25240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22976" y="3875964"/>
            <a:ext cx="558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   1    2    3   4   5    6    7    8   9  10 11  12    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51779" y="4865427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 7</a:t>
            </a:r>
          </a:p>
        </p:txBody>
      </p:sp>
      <p:sp>
        <p:nvSpPr>
          <p:cNvPr id="7" name="Rectangle 6"/>
          <p:cNvSpPr/>
          <p:nvPr/>
        </p:nvSpPr>
        <p:spPr>
          <a:xfrm>
            <a:off x="8284191" y="2982036"/>
            <a:ext cx="423080" cy="313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48135" y="2661314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</a:t>
            </a:r>
          </a:p>
          <a:p>
            <a:r>
              <a:rPr lang="en-US" dirty="0"/>
              <a:t> 13</a:t>
            </a:r>
          </a:p>
        </p:txBody>
      </p:sp>
      <p:sp>
        <p:nvSpPr>
          <p:cNvPr id="2" name="Oval 1"/>
          <p:cNvSpPr/>
          <p:nvPr/>
        </p:nvSpPr>
        <p:spPr>
          <a:xfrm>
            <a:off x="6073255" y="2945276"/>
            <a:ext cx="327546" cy="2797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78852" y="290049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7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978852" y="2661314"/>
            <a:ext cx="203584" cy="320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flipH="1">
            <a:off x="6699002" y="3518995"/>
            <a:ext cx="46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5334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/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2976" y="1345086"/>
            <a:ext cx="4668907" cy="25240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22976" y="3875964"/>
            <a:ext cx="558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   1    2    3   4   5    6    7    8   9  10 11  12    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51779" y="4865427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 7</a:t>
            </a:r>
          </a:p>
        </p:txBody>
      </p:sp>
      <p:sp>
        <p:nvSpPr>
          <p:cNvPr id="7" name="Rectangle 6"/>
          <p:cNvSpPr/>
          <p:nvPr/>
        </p:nvSpPr>
        <p:spPr>
          <a:xfrm>
            <a:off x="8284191" y="2982036"/>
            <a:ext cx="423080" cy="313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48135" y="2661314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</a:t>
            </a:r>
          </a:p>
          <a:p>
            <a:r>
              <a:rPr lang="en-US" dirty="0"/>
              <a:t> 13</a:t>
            </a:r>
          </a:p>
        </p:txBody>
      </p:sp>
      <p:sp>
        <p:nvSpPr>
          <p:cNvPr id="2" name="Oval 1"/>
          <p:cNvSpPr/>
          <p:nvPr/>
        </p:nvSpPr>
        <p:spPr>
          <a:xfrm>
            <a:off x="6073255" y="2945276"/>
            <a:ext cx="327546" cy="2797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308678" y="1902934"/>
            <a:ext cx="184245" cy="163773"/>
            <a:chOff x="9573904" y="1494430"/>
            <a:chExt cx="184245" cy="163773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9573904" y="1494430"/>
              <a:ext cx="184245" cy="1637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601200" y="1508078"/>
              <a:ext cx="156949" cy="1160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794607" y="2443340"/>
            <a:ext cx="184245" cy="163773"/>
            <a:chOff x="9573904" y="1494430"/>
            <a:chExt cx="184245" cy="163773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9573904" y="1494430"/>
              <a:ext cx="184245" cy="1637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601200" y="1508078"/>
              <a:ext cx="156949" cy="1160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018058" y="287220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0793" y="2185663"/>
            <a:ext cx="47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0800" y="1532252"/>
            <a:ext cx="40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978852" y="2661314"/>
            <a:ext cx="203584" cy="320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630002" y="3621775"/>
            <a:ext cx="184245" cy="163773"/>
            <a:chOff x="9573904" y="1494430"/>
            <a:chExt cx="184245" cy="163773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9573904" y="1494430"/>
              <a:ext cx="184245" cy="1637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9601200" y="1508078"/>
              <a:ext cx="156949" cy="1160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746307" y="3637129"/>
            <a:ext cx="184245" cy="163773"/>
            <a:chOff x="9573904" y="1494430"/>
            <a:chExt cx="184245" cy="163773"/>
          </a:xfrm>
        </p:grpSpPr>
        <p:cxnSp>
          <p:nvCxnSpPr>
            <p:cNvPr id="31" name="Straight Connector 30"/>
            <p:cNvCxnSpPr/>
            <p:nvPr/>
          </p:nvCxnSpPr>
          <p:spPr>
            <a:xfrm flipH="1">
              <a:off x="9573904" y="1494430"/>
              <a:ext cx="184245" cy="1637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601200" y="1508078"/>
              <a:ext cx="156949" cy="1160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736072" y="3222473"/>
            <a:ext cx="19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68189" y="3231972"/>
            <a:ext cx="42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6699002" y="3518995"/>
            <a:ext cx="46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04508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121" y="1422559"/>
            <a:ext cx="10364451" cy="159617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will a min heap built from the following items look like?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4  7  2  8   5  3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0149" y="4469642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39236" y="4469642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8323" y="4469642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7410" y="4469642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5584" y="4469642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56497" y="4469642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34671" y="4469642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73758" y="4469642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80738" y="5056496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0      1      2       3      4       5      6       7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27663" y="411025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75643" y="3746926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</a:t>
            </a:r>
          </a:p>
          <a:p>
            <a:r>
              <a:rPr lang="en-US" sz="2400" dirty="0"/>
              <a:t>  0</a:t>
            </a:r>
          </a:p>
        </p:txBody>
      </p:sp>
    </p:spTree>
    <p:extLst>
      <p:ext uri="{BB962C8B-B14F-4D97-AF65-F5344CB8AC3E}">
        <p14:creationId xmlns:p14="http://schemas.microsoft.com/office/powerpoint/2010/main" val="1135198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00149" y="4469642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39236" y="4469642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8323" y="4469642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7410" y="4469642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5584" y="4469642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56497" y="4469642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34671" y="4469642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73758" y="4469642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80738" y="5056496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0      1      2       3      4       5      6       7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27663" y="411025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75643" y="3746926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</a:t>
            </a:r>
          </a:p>
          <a:p>
            <a:r>
              <a:rPr lang="en-US" sz="2400" dirty="0"/>
              <a:t>  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94599" y="4578403"/>
            <a:ext cx="413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2      5     3      8      7     4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78323" y="1376488"/>
            <a:ext cx="22236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           2</a:t>
            </a:r>
          </a:p>
          <a:p>
            <a:r>
              <a:rPr lang="en-US" sz="2400" dirty="0"/>
              <a:t>             /   \</a:t>
            </a:r>
          </a:p>
          <a:p>
            <a:r>
              <a:rPr lang="en-US" sz="2400" dirty="0"/>
              <a:t>          5         3</a:t>
            </a:r>
          </a:p>
          <a:p>
            <a:r>
              <a:rPr lang="en-US" sz="2400" dirty="0"/>
              <a:t>         /  \     /</a:t>
            </a:r>
          </a:p>
          <a:p>
            <a:r>
              <a:rPr lang="en-US" sz="2400" dirty="0"/>
              <a:t>      8      7   4</a:t>
            </a:r>
          </a:p>
        </p:txBody>
      </p:sp>
    </p:spTree>
    <p:extLst>
      <p:ext uri="{BB962C8B-B14F-4D97-AF65-F5344CB8AC3E}">
        <p14:creationId xmlns:p14="http://schemas.microsoft.com/office/powerpoint/2010/main" val="389893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8AB1-7A15-47A1-88E4-C080B2C8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82" y="2388701"/>
            <a:ext cx="10364451" cy="1596177"/>
          </a:xfrm>
        </p:spPr>
        <p:txBody>
          <a:bodyPr/>
          <a:lstStyle/>
          <a:p>
            <a:r>
              <a:rPr lang="en-US" dirty="0"/>
              <a:t>Big O of  adding an item to a heap?</a:t>
            </a:r>
          </a:p>
        </p:txBody>
      </p:sp>
    </p:spTree>
    <p:extLst>
      <p:ext uri="{BB962C8B-B14F-4D97-AF65-F5344CB8AC3E}">
        <p14:creationId xmlns:p14="http://schemas.microsoft.com/office/powerpoint/2010/main" val="1302115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EC51A7-36AA-4357-9247-132BF7B8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978" y="1156036"/>
            <a:ext cx="911991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Big O depends on height of the binary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17E4C-0A0D-496F-96D4-BA56F09DAB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0859" y="3433893"/>
            <a:ext cx="10363826" cy="3424107"/>
          </a:xfrm>
        </p:spPr>
        <p:txBody>
          <a:bodyPr/>
          <a:lstStyle/>
          <a:p>
            <a:r>
              <a:rPr lang="en-US" dirty="0"/>
              <a:t>A complete binary tree holding n items has a height of log</a:t>
            </a:r>
            <a:r>
              <a:rPr lang="en-US" baseline="-25000" dirty="0"/>
              <a:t>2</a:t>
            </a:r>
            <a:r>
              <a:rPr lang="en-US" dirty="0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384618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02" y="859625"/>
            <a:ext cx="8929396" cy="1596177"/>
          </a:xfrm>
        </p:spPr>
        <p:txBody>
          <a:bodyPr>
            <a:normAutofit/>
          </a:bodyPr>
          <a:lstStyle/>
          <a:p>
            <a:r>
              <a:rPr lang="en-US" sz="4000" dirty="0"/>
              <a:t>Removing smallest/largest item from a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7272" y="2616440"/>
            <a:ext cx="10363826" cy="3424107"/>
          </a:xfrm>
        </p:spPr>
        <p:txBody>
          <a:bodyPr/>
          <a:lstStyle/>
          <a:p>
            <a:r>
              <a:rPr lang="en-US" dirty="0"/>
              <a:t>Item being removed is in position 0</a:t>
            </a:r>
          </a:p>
          <a:p>
            <a:r>
              <a:rPr lang="en-US" dirty="0"/>
              <a:t>Move last item in the heap to position 0 (temporarily)</a:t>
            </a:r>
          </a:p>
          <a:p>
            <a:r>
              <a:rPr lang="en-US" dirty="0"/>
              <a:t>decrement size</a:t>
            </a:r>
          </a:p>
          <a:p>
            <a:r>
              <a:rPr lang="en-US" dirty="0"/>
              <a:t>Do comparisons with children to let the item </a:t>
            </a:r>
            <a:r>
              <a:rPr lang="en-US" b="1" dirty="0"/>
              <a:t>trickle down </a:t>
            </a:r>
            <a:r>
              <a:rPr lang="en-US" dirty="0"/>
              <a:t>to where it belongs</a:t>
            </a:r>
          </a:p>
          <a:p>
            <a:pPr lvl="1"/>
            <a:r>
              <a:rPr lang="en-US" dirty="0"/>
              <a:t>Maximum number of comparisons is the height of the tree </a:t>
            </a:r>
          </a:p>
          <a:p>
            <a:pPr lvl="1"/>
            <a:r>
              <a:rPr lang="en-US" dirty="0"/>
              <a:t>Height of a complete tree  is (log</a:t>
            </a:r>
            <a:r>
              <a:rPr lang="en-US" baseline="-25000" dirty="0"/>
              <a:t>2</a:t>
            </a:r>
            <a:r>
              <a:rPr lang="en-US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15338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140C-4111-4B32-9564-B2EAE5E4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10" y="2416425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Assignment 8 questions???</a:t>
            </a:r>
          </a:p>
        </p:txBody>
      </p:sp>
    </p:spTree>
    <p:extLst>
      <p:ext uri="{BB962C8B-B14F-4D97-AF65-F5344CB8AC3E}">
        <p14:creationId xmlns:p14="http://schemas.microsoft.com/office/powerpoint/2010/main" val="2002335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/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2976" y="1351910"/>
            <a:ext cx="4668907" cy="25240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22976" y="3875964"/>
            <a:ext cx="558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   1    2    3   4   5    6    7    8   9  10 11  12    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76044" y="4958103"/>
            <a:ext cx="2161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Remove smallest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8284191" y="2982036"/>
            <a:ext cx="423080" cy="313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48135" y="2661314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</a:t>
            </a:r>
          </a:p>
          <a:p>
            <a:r>
              <a:rPr lang="en-US" dirty="0"/>
              <a:t> 12</a:t>
            </a:r>
          </a:p>
        </p:txBody>
      </p:sp>
    </p:spTree>
    <p:extLst>
      <p:ext uri="{BB962C8B-B14F-4D97-AF65-F5344CB8AC3E}">
        <p14:creationId xmlns:p14="http://schemas.microsoft.com/office/powerpoint/2010/main" val="2474909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/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991974" y="1351910"/>
            <a:ext cx="4668907" cy="25240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22976" y="3875964"/>
            <a:ext cx="558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   1    2    3   4   5    6    7    8   9  10 11  12    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51779" y="4865427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</a:t>
            </a:r>
          </a:p>
        </p:txBody>
      </p:sp>
      <p:sp>
        <p:nvSpPr>
          <p:cNvPr id="7" name="Rectangle 6"/>
          <p:cNvSpPr/>
          <p:nvPr/>
        </p:nvSpPr>
        <p:spPr>
          <a:xfrm>
            <a:off x="8284191" y="2982036"/>
            <a:ext cx="423080" cy="313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48135" y="2661314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</a:t>
            </a:r>
          </a:p>
          <a:p>
            <a:r>
              <a:rPr lang="en-US" dirty="0"/>
              <a:t> 12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EE9892-42BE-4DCF-9726-7A7F7CFCBAB8}"/>
              </a:ext>
            </a:extLst>
          </p:cNvPr>
          <p:cNvCxnSpPr/>
          <p:nvPr/>
        </p:nvCxnSpPr>
        <p:spPr>
          <a:xfrm flipH="1">
            <a:off x="8284191" y="2878015"/>
            <a:ext cx="566732" cy="429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326722-3050-4192-8207-B9D328966077}"/>
              </a:ext>
            </a:extLst>
          </p:cNvPr>
          <p:cNvSpPr txBox="1"/>
          <p:nvPr/>
        </p:nvSpPr>
        <p:spPr>
          <a:xfrm>
            <a:off x="8707271" y="2908164"/>
            <a:ext cx="4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FC6E19-AF08-4976-A0F2-E00FFC58A859}"/>
              </a:ext>
            </a:extLst>
          </p:cNvPr>
          <p:cNvCxnSpPr/>
          <p:nvPr/>
        </p:nvCxnSpPr>
        <p:spPr>
          <a:xfrm>
            <a:off x="5058508" y="1351910"/>
            <a:ext cx="580292" cy="224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38D136-F29F-4367-988F-900646DA5849}"/>
              </a:ext>
            </a:extLst>
          </p:cNvPr>
          <p:cNvSpPr txBox="1"/>
          <p:nvPr/>
        </p:nvSpPr>
        <p:spPr>
          <a:xfrm>
            <a:off x="5419830" y="11672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C783DA-D77B-4FB6-8A59-E9E20479F654}"/>
              </a:ext>
            </a:extLst>
          </p:cNvPr>
          <p:cNvCxnSpPr/>
          <p:nvPr/>
        </p:nvCxnSpPr>
        <p:spPr>
          <a:xfrm>
            <a:off x="2991974" y="3505200"/>
            <a:ext cx="278764" cy="37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49C768-8091-460D-A95C-DCED7710BECF}"/>
              </a:ext>
            </a:extLst>
          </p:cNvPr>
          <p:cNvSpPr txBox="1"/>
          <p:nvPr/>
        </p:nvSpPr>
        <p:spPr>
          <a:xfrm>
            <a:off x="2918498" y="316664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F48096-4B91-4604-A75A-53033F6628D1}"/>
              </a:ext>
            </a:extLst>
          </p:cNvPr>
          <p:cNvCxnSpPr>
            <a:cxnSpLocks/>
          </p:cNvCxnSpPr>
          <p:nvPr/>
        </p:nvCxnSpPr>
        <p:spPr>
          <a:xfrm>
            <a:off x="5419830" y="2878015"/>
            <a:ext cx="381248" cy="399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26B975-40BB-4F94-AE0F-63C1BB8BCA2D}"/>
              </a:ext>
            </a:extLst>
          </p:cNvPr>
          <p:cNvCxnSpPr/>
          <p:nvPr/>
        </p:nvCxnSpPr>
        <p:spPr>
          <a:xfrm flipH="1">
            <a:off x="5419830" y="2878015"/>
            <a:ext cx="381248" cy="33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406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/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2976" y="1351910"/>
            <a:ext cx="4668907" cy="25240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022976" y="3875964"/>
            <a:ext cx="5586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   1    2    3   4   5    6    7    8   9  10 11  12    -----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51779" y="4865427"/>
            <a:ext cx="1693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Trickle down</a:t>
            </a:r>
          </a:p>
        </p:txBody>
      </p:sp>
      <p:sp>
        <p:nvSpPr>
          <p:cNvPr id="7" name="Rectangle 6"/>
          <p:cNvSpPr/>
          <p:nvPr/>
        </p:nvSpPr>
        <p:spPr>
          <a:xfrm>
            <a:off x="8284191" y="2982036"/>
            <a:ext cx="423080" cy="313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48135" y="2661314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</a:t>
            </a:r>
          </a:p>
          <a:p>
            <a:r>
              <a:rPr lang="en-US" dirty="0"/>
              <a:t> 11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308678" y="1902934"/>
            <a:ext cx="184245" cy="163773"/>
            <a:chOff x="9573904" y="1494430"/>
            <a:chExt cx="184245" cy="163773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9573904" y="1494430"/>
              <a:ext cx="184245" cy="1637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601200" y="1508078"/>
              <a:ext cx="156949" cy="1160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65306" y="1407065"/>
            <a:ext cx="184245" cy="163773"/>
            <a:chOff x="9573904" y="1494430"/>
            <a:chExt cx="184245" cy="163773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9573904" y="1494430"/>
              <a:ext cx="184245" cy="1637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601200" y="1508078"/>
              <a:ext cx="156949" cy="1160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813646" y="2484100"/>
            <a:ext cx="184245" cy="163773"/>
            <a:chOff x="9573904" y="1494430"/>
            <a:chExt cx="184245" cy="163773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9573904" y="1494430"/>
              <a:ext cx="184245" cy="1637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601200" y="1508078"/>
              <a:ext cx="156949" cy="1160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5371076" y="1113327"/>
            <a:ext cx="45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55960" y="3215226"/>
            <a:ext cx="45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4166" y="3222473"/>
            <a:ext cx="66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35974" y="1615488"/>
            <a:ext cx="66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19416" y="2145546"/>
            <a:ext cx="116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51779" y="3238109"/>
            <a:ext cx="116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230073-31FB-4F62-85F1-58CDBE19A51E}"/>
              </a:ext>
            </a:extLst>
          </p:cNvPr>
          <p:cNvCxnSpPr/>
          <p:nvPr/>
        </p:nvCxnSpPr>
        <p:spPr>
          <a:xfrm>
            <a:off x="3733800" y="3638475"/>
            <a:ext cx="175846" cy="163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267ED1-4045-40C3-B8E7-FB286C062CF3}"/>
              </a:ext>
            </a:extLst>
          </p:cNvPr>
          <p:cNvCxnSpPr/>
          <p:nvPr/>
        </p:nvCxnSpPr>
        <p:spPr>
          <a:xfrm>
            <a:off x="4951102" y="3608864"/>
            <a:ext cx="221164" cy="176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D55E9D-D93A-467D-BE45-61B4B3BCABA9}"/>
              </a:ext>
            </a:extLst>
          </p:cNvPr>
          <p:cNvCxnSpPr/>
          <p:nvPr/>
        </p:nvCxnSpPr>
        <p:spPr>
          <a:xfrm>
            <a:off x="3055960" y="3591805"/>
            <a:ext cx="225188" cy="21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29DA58-34E6-48C1-91C4-1343ECE772D6}"/>
              </a:ext>
            </a:extLst>
          </p:cNvPr>
          <p:cNvCxnSpPr/>
          <p:nvPr/>
        </p:nvCxnSpPr>
        <p:spPr>
          <a:xfrm>
            <a:off x="5541583" y="2982036"/>
            <a:ext cx="152945" cy="1565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5468A3-1E0E-4173-84B3-AE601A776360}"/>
              </a:ext>
            </a:extLst>
          </p:cNvPr>
          <p:cNvCxnSpPr/>
          <p:nvPr/>
        </p:nvCxnSpPr>
        <p:spPr>
          <a:xfrm flipH="1">
            <a:off x="5541583" y="2982036"/>
            <a:ext cx="152945" cy="156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76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3325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32412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1499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0586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88760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49673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27847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6934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73914" y="5370395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0      1      2       3      4       5      6       7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04833" y="4490114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52813" y="4126789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</a:t>
            </a:r>
          </a:p>
          <a:p>
            <a:r>
              <a:rPr lang="en-US" sz="2400" dirty="0"/>
              <a:t>  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7775" y="4892302"/>
            <a:ext cx="413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2      5     3      8      7     4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2038" y="2187797"/>
            <a:ext cx="22236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           2</a:t>
            </a:r>
          </a:p>
          <a:p>
            <a:r>
              <a:rPr lang="en-US" sz="2400" dirty="0"/>
              <a:t>             /   \</a:t>
            </a:r>
          </a:p>
          <a:p>
            <a:r>
              <a:rPr lang="en-US" sz="2400" dirty="0"/>
              <a:t>          5         3</a:t>
            </a:r>
          </a:p>
          <a:p>
            <a:r>
              <a:rPr lang="en-US" sz="2400" dirty="0"/>
              <a:t>         /  \     /</a:t>
            </a:r>
          </a:p>
          <a:p>
            <a:r>
              <a:rPr lang="en-US" sz="2400" dirty="0"/>
              <a:t>      8      7   4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3498" y="472438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Do 3 removes</a:t>
            </a:r>
          </a:p>
        </p:txBody>
      </p:sp>
    </p:spTree>
    <p:extLst>
      <p:ext uri="{BB962C8B-B14F-4D97-AF65-F5344CB8AC3E}">
        <p14:creationId xmlns:p14="http://schemas.microsoft.com/office/powerpoint/2010/main" val="3328934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3325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32412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1499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0586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88760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49673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27847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6934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73914" y="5370395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0      1      2       3      4       5      6       7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04833" y="4490114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52813" y="4126789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</a:t>
            </a:r>
          </a:p>
          <a:p>
            <a:r>
              <a:rPr lang="en-US" sz="2400" dirty="0"/>
              <a:t> 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3619" y="4876913"/>
            <a:ext cx="413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3      5     4      8      7 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2038" y="2187797"/>
            <a:ext cx="21387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           3</a:t>
            </a:r>
          </a:p>
          <a:p>
            <a:r>
              <a:rPr lang="en-US" sz="2400" dirty="0"/>
              <a:t>             /   \</a:t>
            </a:r>
          </a:p>
          <a:p>
            <a:r>
              <a:rPr lang="en-US" sz="2400" dirty="0"/>
              <a:t>          5         4</a:t>
            </a:r>
          </a:p>
          <a:p>
            <a:r>
              <a:rPr lang="en-US" sz="2400" dirty="0"/>
              <a:t>         /  \     </a:t>
            </a:r>
          </a:p>
          <a:p>
            <a:r>
              <a:rPr lang="en-US" sz="2400" dirty="0"/>
              <a:t>      8      7  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3498" y="472438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After first remove</a:t>
            </a:r>
          </a:p>
        </p:txBody>
      </p:sp>
    </p:spTree>
    <p:extLst>
      <p:ext uri="{BB962C8B-B14F-4D97-AF65-F5344CB8AC3E}">
        <p14:creationId xmlns:p14="http://schemas.microsoft.com/office/powerpoint/2010/main" val="3760611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3325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32412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1499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0586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88760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49673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27847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6934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73914" y="5370395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0      1      2       3      4       5      6       7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04833" y="4490114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52813" y="4126789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</a:t>
            </a:r>
          </a:p>
          <a:p>
            <a:r>
              <a:rPr lang="en-US" sz="2400" dirty="0"/>
              <a:t> 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3619" y="4876913"/>
            <a:ext cx="413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4      5     7      8  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en-US" sz="2000" dirty="0"/>
              <a:t> 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2038" y="2187797"/>
            <a:ext cx="21387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           4</a:t>
            </a:r>
          </a:p>
          <a:p>
            <a:r>
              <a:rPr lang="en-US" sz="2400" dirty="0"/>
              <a:t>             /   \</a:t>
            </a:r>
          </a:p>
          <a:p>
            <a:r>
              <a:rPr lang="en-US" sz="2400" dirty="0"/>
              <a:t>          5         7</a:t>
            </a:r>
          </a:p>
          <a:p>
            <a:r>
              <a:rPr lang="en-US" sz="2400" dirty="0"/>
              <a:t>         /       </a:t>
            </a:r>
          </a:p>
          <a:p>
            <a:r>
              <a:rPr lang="en-US" sz="2400" dirty="0"/>
              <a:t>      8        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3498" y="472438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After second remove</a:t>
            </a:r>
          </a:p>
        </p:txBody>
      </p:sp>
    </p:spTree>
    <p:extLst>
      <p:ext uri="{BB962C8B-B14F-4D97-AF65-F5344CB8AC3E}">
        <p14:creationId xmlns:p14="http://schemas.microsoft.com/office/powerpoint/2010/main" val="148066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3325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32412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71499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0586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88760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49673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27847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6934" y="4783541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73914" y="5370395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0      1      2       3      4       5      6       7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04833" y="4490114"/>
            <a:ext cx="539087" cy="586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52813" y="4126789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</a:t>
            </a:r>
          </a:p>
          <a:p>
            <a:r>
              <a:rPr lang="en-US" sz="2400" dirty="0"/>
              <a:t> 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7775" y="4892302"/>
            <a:ext cx="413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5      8     7              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2038" y="2187797"/>
            <a:ext cx="21387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           5</a:t>
            </a:r>
          </a:p>
          <a:p>
            <a:r>
              <a:rPr lang="en-US" sz="2400" dirty="0"/>
              <a:t>             /   \</a:t>
            </a:r>
          </a:p>
          <a:p>
            <a:r>
              <a:rPr lang="en-US" sz="2400" dirty="0"/>
              <a:t>          8         7</a:t>
            </a:r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    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53498" y="472438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after 3 removes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BAB7F-8800-4FAA-9182-9663F7A5E6DB}"/>
              </a:ext>
            </a:extLst>
          </p:cNvPr>
          <p:cNvSpPr/>
          <p:nvPr/>
        </p:nvSpPr>
        <p:spPr>
          <a:xfrm>
            <a:off x="4663811" y="4892302"/>
            <a:ext cx="22911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en-US" sz="2000" dirty="0"/>
              <a:t>  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en-US" sz="2000" dirty="0"/>
              <a:t>  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3225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9456F2-3BF6-4797-922B-90D3DE26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Uses of a heap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6BDE9-960E-4343-90AE-D4FCAC4E48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72569" y="2478303"/>
            <a:ext cx="10363826" cy="342410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Data structure for implementing a priority queue</a:t>
            </a:r>
          </a:p>
          <a:p>
            <a:pPr lvl="1"/>
            <a:r>
              <a:rPr lang="en-US" sz="2000" dirty="0"/>
              <a:t>Enqueue and deque both O(log</a:t>
            </a:r>
            <a:r>
              <a:rPr lang="en-US" sz="2000" baseline="-25000" dirty="0"/>
              <a:t>2</a:t>
            </a:r>
            <a:r>
              <a:rPr lang="en-US" sz="2000" dirty="0"/>
              <a:t> N)</a:t>
            </a:r>
          </a:p>
          <a:p>
            <a:pPr lvl="1"/>
            <a:r>
              <a:rPr lang="en-US" sz="2000" dirty="0"/>
              <a:t>Front O(1)</a:t>
            </a:r>
          </a:p>
          <a:p>
            <a:pPr lvl="1"/>
            <a:r>
              <a:rPr lang="en-US" sz="2000" dirty="0"/>
              <a:t>How are equal priorities treated?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Basis of the heapsort algorithm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73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62D9C5-8E74-46F5-A25A-C0F69303E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213" y="2502923"/>
            <a:ext cx="8081945" cy="1596177"/>
          </a:xfrm>
        </p:spPr>
        <p:txBody>
          <a:bodyPr/>
          <a:lstStyle/>
          <a:p>
            <a:r>
              <a:rPr lang="en-US" dirty="0"/>
              <a:t>Given a randomly ordered array how can we use a heap to put the array in sorted order?</a:t>
            </a:r>
          </a:p>
        </p:txBody>
      </p:sp>
    </p:spTree>
    <p:extLst>
      <p:ext uri="{BB962C8B-B14F-4D97-AF65-F5344CB8AC3E}">
        <p14:creationId xmlns:p14="http://schemas.microsoft.com/office/powerpoint/2010/main" val="1434317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1ADFC-2390-46F6-8476-B848FCFC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170" y="482593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Heapsort strategy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8808F-2466-4AA7-9660-736A3006CC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60" y="2350619"/>
            <a:ext cx="9354691" cy="3669180"/>
          </a:xfrm>
        </p:spPr>
        <p:txBody>
          <a:bodyPr/>
          <a:lstStyle/>
          <a:p>
            <a:r>
              <a:rPr lang="en-US" sz="2400" dirty="0"/>
              <a:t>Step 1:  </a:t>
            </a:r>
            <a:r>
              <a:rPr lang="en-US" sz="2400" dirty="0" err="1"/>
              <a:t>form_heap</a:t>
            </a:r>
            <a:r>
              <a:rPr lang="en-US" sz="2400" dirty="0"/>
              <a:t> (</a:t>
            </a:r>
            <a:r>
              <a:rPr lang="en-US" sz="2400" dirty="0" err="1"/>
              <a:t>heapify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Reorganize the array so it forms a heap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>
                <a:sym typeface="Wingdings" panose="05000000000000000000" pitchFamily="2" charset="2"/>
              </a:rPr>
              <a:t>Step 2:  </a:t>
            </a:r>
            <a:r>
              <a:rPr lang="en-US" sz="2400" dirty="0" err="1">
                <a:sym typeface="Wingdings" panose="05000000000000000000" pitchFamily="2" charset="2"/>
              </a:rPr>
              <a:t>sort_heap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Put the elements in the heap into sorted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5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05CEEF-1EFA-4803-903C-BB85B318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01" y="2842733"/>
            <a:ext cx="10364451" cy="159617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Zybook</a:t>
            </a:r>
            <a:r>
              <a:rPr lang="en-US" dirty="0"/>
              <a:t> assignment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before class on Thursday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chapter 24 (section 1)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97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715A4FD4-ADF6-44E6-AEEF-F19B7E3F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37" y="-100484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 err="1"/>
              <a:t>heapify</a:t>
            </a:r>
            <a:endParaRPr lang="en-US" sz="4000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248C647-54D2-4B1E-8F7A-5946FC2E7881}"/>
              </a:ext>
            </a:extLst>
          </p:cNvPr>
          <p:cNvGrpSpPr/>
          <p:nvPr/>
        </p:nvGrpSpPr>
        <p:grpSpPr>
          <a:xfrm>
            <a:off x="2585055" y="883509"/>
            <a:ext cx="8251821" cy="4510216"/>
            <a:chOff x="2517093" y="938917"/>
            <a:chExt cx="8257998" cy="520537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E6641D-DA27-4661-8210-1D1037C9CD15}"/>
                </a:ext>
              </a:extLst>
            </p:cNvPr>
            <p:cNvGrpSpPr/>
            <p:nvPr/>
          </p:nvGrpSpPr>
          <p:grpSpPr>
            <a:xfrm>
              <a:off x="2517093" y="5188110"/>
              <a:ext cx="4584359" cy="956186"/>
              <a:chOff x="2757401" y="1441038"/>
              <a:chExt cx="4584359" cy="95618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FA91FFE-AAF3-499A-8776-355D0A57836B}"/>
                  </a:ext>
                </a:extLst>
              </p:cNvPr>
              <p:cNvSpPr/>
              <p:nvPr/>
            </p:nvSpPr>
            <p:spPr>
              <a:xfrm>
                <a:off x="2757401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9FF33D-72CA-4F8B-A5A4-76D982BDEFD9}"/>
                  </a:ext>
                </a:extLst>
              </p:cNvPr>
              <p:cNvSpPr/>
              <p:nvPr/>
            </p:nvSpPr>
            <p:spPr>
              <a:xfrm>
                <a:off x="3296488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CA611F-7C4D-4AFE-8829-8B8BEB793E5B}"/>
                  </a:ext>
                </a:extLst>
              </p:cNvPr>
              <p:cNvSpPr/>
              <p:nvPr/>
            </p:nvSpPr>
            <p:spPr>
              <a:xfrm>
                <a:off x="3835575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636472-AAA6-45F9-9C0D-1E71D9DEDBB6}"/>
                  </a:ext>
                </a:extLst>
              </p:cNvPr>
              <p:cNvSpPr/>
              <p:nvPr/>
            </p:nvSpPr>
            <p:spPr>
              <a:xfrm>
                <a:off x="4374662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BC64E62-4500-4894-A8EA-339CEE8DA5B1}"/>
                  </a:ext>
                </a:extLst>
              </p:cNvPr>
              <p:cNvSpPr/>
              <p:nvPr/>
            </p:nvSpPr>
            <p:spPr>
              <a:xfrm>
                <a:off x="5452836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6C2314E-2690-4DB0-88D2-7AC6CC4A2C46}"/>
                  </a:ext>
                </a:extLst>
              </p:cNvPr>
              <p:cNvSpPr/>
              <p:nvPr/>
            </p:nvSpPr>
            <p:spPr>
              <a:xfrm>
                <a:off x="4913749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06F970-1878-42A4-BAFF-DA44413017DA}"/>
                  </a:ext>
                </a:extLst>
              </p:cNvPr>
              <p:cNvSpPr/>
              <p:nvPr/>
            </p:nvSpPr>
            <p:spPr>
              <a:xfrm>
                <a:off x="5991923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0B2CA46-2F6A-43BB-B705-95A08DA9333B}"/>
                  </a:ext>
                </a:extLst>
              </p:cNvPr>
              <p:cNvSpPr/>
              <p:nvPr/>
            </p:nvSpPr>
            <p:spPr>
              <a:xfrm>
                <a:off x="6531010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DFFD80-92C3-48DF-8A54-0F4E762032E8}"/>
                  </a:ext>
                </a:extLst>
              </p:cNvPr>
              <p:cNvSpPr txBox="1"/>
              <p:nvPr/>
            </p:nvSpPr>
            <p:spPr>
              <a:xfrm>
                <a:off x="2937990" y="2027892"/>
                <a:ext cx="4403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0      1      2       3      4       5      6       7    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6B1D1C-ADBD-41EE-A023-BD026F4B4C08}"/>
                  </a:ext>
                </a:extLst>
              </p:cNvPr>
              <p:cNvSpPr txBox="1"/>
              <p:nvPr/>
            </p:nvSpPr>
            <p:spPr>
              <a:xfrm>
                <a:off x="2851851" y="1549799"/>
                <a:ext cx="41321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2      7     4      8      5     3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AF58545-6194-436E-A0C2-36AE4A705065}"/>
                </a:ext>
              </a:extLst>
            </p:cNvPr>
            <p:cNvGrpSpPr/>
            <p:nvPr/>
          </p:nvGrpSpPr>
          <p:grpSpPr>
            <a:xfrm>
              <a:off x="2517093" y="1343647"/>
              <a:ext cx="4584359" cy="956186"/>
              <a:chOff x="2757401" y="1441038"/>
              <a:chExt cx="4584359" cy="95618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7879B72-17BE-4598-AE00-0E98862DA9FA}"/>
                  </a:ext>
                </a:extLst>
              </p:cNvPr>
              <p:cNvSpPr/>
              <p:nvPr/>
            </p:nvSpPr>
            <p:spPr>
              <a:xfrm>
                <a:off x="2757401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95E7ED-FFC6-4E76-B803-122DE789872F}"/>
                  </a:ext>
                </a:extLst>
              </p:cNvPr>
              <p:cNvSpPr/>
              <p:nvPr/>
            </p:nvSpPr>
            <p:spPr>
              <a:xfrm>
                <a:off x="3296488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E6B3C5C-5D74-420B-81B6-3654309CCD13}"/>
                  </a:ext>
                </a:extLst>
              </p:cNvPr>
              <p:cNvSpPr/>
              <p:nvPr/>
            </p:nvSpPr>
            <p:spPr>
              <a:xfrm>
                <a:off x="3835575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B7E1351-EB06-4A16-A165-4F9D154DE148}"/>
                  </a:ext>
                </a:extLst>
              </p:cNvPr>
              <p:cNvSpPr/>
              <p:nvPr/>
            </p:nvSpPr>
            <p:spPr>
              <a:xfrm>
                <a:off x="4374662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9B9CCE3-432D-4147-A330-F6349619D7B9}"/>
                  </a:ext>
                </a:extLst>
              </p:cNvPr>
              <p:cNvSpPr/>
              <p:nvPr/>
            </p:nvSpPr>
            <p:spPr>
              <a:xfrm>
                <a:off x="5452836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6F9EE5E-E764-4285-95CD-63F69A40F956}"/>
                  </a:ext>
                </a:extLst>
              </p:cNvPr>
              <p:cNvSpPr/>
              <p:nvPr/>
            </p:nvSpPr>
            <p:spPr>
              <a:xfrm>
                <a:off x="4913749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B455C12-66F6-48E8-9F25-185B686FF074}"/>
                  </a:ext>
                </a:extLst>
              </p:cNvPr>
              <p:cNvSpPr/>
              <p:nvPr/>
            </p:nvSpPr>
            <p:spPr>
              <a:xfrm>
                <a:off x="5991923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27AFDA8-2660-4161-A587-E83D30365422}"/>
                  </a:ext>
                </a:extLst>
              </p:cNvPr>
              <p:cNvSpPr/>
              <p:nvPr/>
            </p:nvSpPr>
            <p:spPr>
              <a:xfrm>
                <a:off x="6531010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124E16-B17E-4D1D-972F-29029D826DD7}"/>
                  </a:ext>
                </a:extLst>
              </p:cNvPr>
              <p:cNvSpPr txBox="1"/>
              <p:nvPr/>
            </p:nvSpPr>
            <p:spPr>
              <a:xfrm>
                <a:off x="2937990" y="2027892"/>
                <a:ext cx="4403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0      1      2       3      4       5      6       7     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CE7A47-5E69-49F1-80BD-EF567A183287}"/>
                  </a:ext>
                </a:extLst>
              </p:cNvPr>
              <p:cNvSpPr txBox="1"/>
              <p:nvPr/>
            </p:nvSpPr>
            <p:spPr>
              <a:xfrm>
                <a:off x="2851851" y="1549799"/>
                <a:ext cx="41321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4      7     2      8      5     3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DE2B38-4F3D-4ED4-93C5-67757645F031}"/>
                </a:ext>
              </a:extLst>
            </p:cNvPr>
            <p:cNvSpPr txBox="1"/>
            <p:nvPr/>
          </p:nvSpPr>
          <p:spPr>
            <a:xfrm>
              <a:off x="7926858" y="1343647"/>
              <a:ext cx="2848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Heap size is 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A80CB14-141E-4740-9AFB-97E2E1B351A7}"/>
                </a:ext>
              </a:extLst>
            </p:cNvPr>
            <p:cNvSpPr/>
            <p:nvPr/>
          </p:nvSpPr>
          <p:spPr>
            <a:xfrm>
              <a:off x="7926856" y="5237317"/>
              <a:ext cx="191751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Heap size is 3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4A2118-AF15-4248-832B-A5E0D78122B8}"/>
                </a:ext>
              </a:extLst>
            </p:cNvPr>
            <p:cNvGrpSpPr/>
            <p:nvPr/>
          </p:nvGrpSpPr>
          <p:grpSpPr>
            <a:xfrm>
              <a:off x="2517093" y="2606396"/>
              <a:ext cx="4584359" cy="956186"/>
              <a:chOff x="2757401" y="1441038"/>
              <a:chExt cx="4584359" cy="956186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15ABAA-571D-4E71-A25E-0C3EFA0D06D4}"/>
                  </a:ext>
                </a:extLst>
              </p:cNvPr>
              <p:cNvSpPr/>
              <p:nvPr/>
            </p:nvSpPr>
            <p:spPr>
              <a:xfrm>
                <a:off x="2757401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788629C-87D0-4138-88DA-B173178C6061}"/>
                  </a:ext>
                </a:extLst>
              </p:cNvPr>
              <p:cNvSpPr/>
              <p:nvPr/>
            </p:nvSpPr>
            <p:spPr>
              <a:xfrm>
                <a:off x="3296488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DBAFAA8-8BB0-4EC6-A1D9-2C8D14E100B9}"/>
                  </a:ext>
                </a:extLst>
              </p:cNvPr>
              <p:cNvSpPr/>
              <p:nvPr/>
            </p:nvSpPr>
            <p:spPr>
              <a:xfrm>
                <a:off x="3835575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AA50B8F-694B-4FCA-965A-13E38008FCD3}"/>
                  </a:ext>
                </a:extLst>
              </p:cNvPr>
              <p:cNvSpPr/>
              <p:nvPr/>
            </p:nvSpPr>
            <p:spPr>
              <a:xfrm>
                <a:off x="4374662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2023452-EB61-4916-B841-2F8B5B067D31}"/>
                  </a:ext>
                </a:extLst>
              </p:cNvPr>
              <p:cNvSpPr/>
              <p:nvPr/>
            </p:nvSpPr>
            <p:spPr>
              <a:xfrm>
                <a:off x="5452836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72BFB9-5A03-4073-B335-DA56F8A277C9}"/>
                  </a:ext>
                </a:extLst>
              </p:cNvPr>
              <p:cNvSpPr/>
              <p:nvPr/>
            </p:nvSpPr>
            <p:spPr>
              <a:xfrm>
                <a:off x="4913749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EA113D4-B7D7-4CDE-9F94-322393FF7716}"/>
                  </a:ext>
                </a:extLst>
              </p:cNvPr>
              <p:cNvSpPr/>
              <p:nvPr/>
            </p:nvSpPr>
            <p:spPr>
              <a:xfrm>
                <a:off x="5991923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B95B495-8488-413E-BF48-0A19924758E3}"/>
                  </a:ext>
                </a:extLst>
              </p:cNvPr>
              <p:cNvSpPr/>
              <p:nvPr/>
            </p:nvSpPr>
            <p:spPr>
              <a:xfrm>
                <a:off x="6531010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11AA5A-0E7D-4BB0-B528-8D0A83BD8121}"/>
                  </a:ext>
                </a:extLst>
              </p:cNvPr>
              <p:cNvSpPr txBox="1"/>
              <p:nvPr/>
            </p:nvSpPr>
            <p:spPr>
              <a:xfrm>
                <a:off x="2937990" y="2027892"/>
                <a:ext cx="4403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0      1      2       3      4       5      6       7     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F30B5D3-3784-4BC1-A5D1-A9119E7D5866}"/>
                  </a:ext>
                </a:extLst>
              </p:cNvPr>
              <p:cNvSpPr txBox="1"/>
              <p:nvPr/>
            </p:nvSpPr>
            <p:spPr>
              <a:xfrm>
                <a:off x="2851851" y="1549799"/>
                <a:ext cx="41321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4      7     2      8      5     3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CD9B13C-F7C8-4AAC-9AA1-3C439711A133}"/>
                </a:ext>
              </a:extLst>
            </p:cNvPr>
            <p:cNvCxnSpPr/>
            <p:nvPr/>
          </p:nvCxnSpPr>
          <p:spPr>
            <a:xfrm flipV="1">
              <a:off x="3056180" y="2248930"/>
              <a:ext cx="0" cy="13963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52D93A7-D10D-4697-B967-E6E65A864641}"/>
                </a:ext>
              </a:extLst>
            </p:cNvPr>
            <p:cNvCxnSpPr/>
            <p:nvPr/>
          </p:nvCxnSpPr>
          <p:spPr>
            <a:xfrm flipV="1">
              <a:off x="2517093" y="938917"/>
              <a:ext cx="0" cy="13963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F1AA2D-ACBC-422A-8F58-97F917F6FB41}"/>
                </a:ext>
              </a:extLst>
            </p:cNvPr>
            <p:cNvSpPr txBox="1"/>
            <p:nvPr/>
          </p:nvSpPr>
          <p:spPr>
            <a:xfrm>
              <a:off x="7926856" y="2640276"/>
              <a:ext cx="2848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Heap size is 1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3CAB2B7-64E0-4DCD-B56F-D5D87E6720B2}"/>
                </a:ext>
              </a:extLst>
            </p:cNvPr>
            <p:cNvGrpSpPr/>
            <p:nvPr/>
          </p:nvGrpSpPr>
          <p:grpSpPr>
            <a:xfrm>
              <a:off x="2517093" y="3897253"/>
              <a:ext cx="4584359" cy="956186"/>
              <a:chOff x="2757401" y="1441038"/>
              <a:chExt cx="4584359" cy="956186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EC92C50-5E2D-427C-BC77-D6F4EBDC81F7}"/>
                  </a:ext>
                </a:extLst>
              </p:cNvPr>
              <p:cNvSpPr/>
              <p:nvPr/>
            </p:nvSpPr>
            <p:spPr>
              <a:xfrm>
                <a:off x="2757401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869A94B-5592-4242-A005-93EB1C7C9333}"/>
                  </a:ext>
                </a:extLst>
              </p:cNvPr>
              <p:cNvSpPr/>
              <p:nvPr/>
            </p:nvSpPr>
            <p:spPr>
              <a:xfrm>
                <a:off x="3296488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A7B3873-E8C2-4327-A119-CFF7BDE13435}"/>
                  </a:ext>
                </a:extLst>
              </p:cNvPr>
              <p:cNvSpPr/>
              <p:nvPr/>
            </p:nvSpPr>
            <p:spPr>
              <a:xfrm>
                <a:off x="3835575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14F19F9-F35B-4F06-9E8A-9350BD06A417}"/>
                  </a:ext>
                </a:extLst>
              </p:cNvPr>
              <p:cNvSpPr/>
              <p:nvPr/>
            </p:nvSpPr>
            <p:spPr>
              <a:xfrm>
                <a:off x="4374662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6E7B70B-3CAE-4B36-B3DE-75A18CFD5E21}"/>
                  </a:ext>
                </a:extLst>
              </p:cNvPr>
              <p:cNvSpPr/>
              <p:nvPr/>
            </p:nvSpPr>
            <p:spPr>
              <a:xfrm>
                <a:off x="5452836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6BD4901-0B80-4A48-8209-8794B640ABC3}"/>
                  </a:ext>
                </a:extLst>
              </p:cNvPr>
              <p:cNvSpPr/>
              <p:nvPr/>
            </p:nvSpPr>
            <p:spPr>
              <a:xfrm>
                <a:off x="4913749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1B48692-CC20-425D-99E0-B5692B577FFB}"/>
                  </a:ext>
                </a:extLst>
              </p:cNvPr>
              <p:cNvSpPr/>
              <p:nvPr/>
            </p:nvSpPr>
            <p:spPr>
              <a:xfrm>
                <a:off x="5991923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7EBB0D6-A5B4-4CA7-81C3-C5B27E7E534B}"/>
                  </a:ext>
                </a:extLst>
              </p:cNvPr>
              <p:cNvSpPr/>
              <p:nvPr/>
            </p:nvSpPr>
            <p:spPr>
              <a:xfrm>
                <a:off x="6531010" y="1441038"/>
                <a:ext cx="539087" cy="5868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1F0BA9A-49E6-47E2-A763-8F0407A6CB26}"/>
                  </a:ext>
                </a:extLst>
              </p:cNvPr>
              <p:cNvSpPr txBox="1"/>
              <p:nvPr/>
            </p:nvSpPr>
            <p:spPr>
              <a:xfrm>
                <a:off x="2937990" y="2027892"/>
                <a:ext cx="4403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0      1      2       3      4       5      6       7     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E7F78AA-FB16-4312-AC3A-68E2ED529CA4}"/>
                  </a:ext>
                </a:extLst>
              </p:cNvPr>
              <p:cNvSpPr txBox="1"/>
              <p:nvPr/>
            </p:nvSpPr>
            <p:spPr>
              <a:xfrm>
                <a:off x="2851851" y="1549799"/>
                <a:ext cx="41321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4      7     2      8      5     3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61CC4CE-0C11-450A-86B2-2D61F6240FD1}"/>
                </a:ext>
              </a:extLst>
            </p:cNvPr>
            <p:cNvSpPr txBox="1"/>
            <p:nvPr/>
          </p:nvSpPr>
          <p:spPr>
            <a:xfrm>
              <a:off x="7926856" y="3983253"/>
              <a:ext cx="2848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Heap size is 2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1602546-E264-4911-B3E2-F15A6B3D62B1}"/>
                </a:ext>
              </a:extLst>
            </p:cNvPr>
            <p:cNvCxnSpPr/>
            <p:nvPr/>
          </p:nvCxnSpPr>
          <p:spPr>
            <a:xfrm flipV="1">
              <a:off x="3595267" y="3492523"/>
              <a:ext cx="0" cy="1396314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BEC74F-3E6E-405A-85E9-CA9E54CF7826}"/>
              </a:ext>
            </a:extLst>
          </p:cNvPr>
          <p:cNvCxnSpPr>
            <a:cxnSpLocks/>
          </p:cNvCxnSpPr>
          <p:nvPr/>
        </p:nvCxnSpPr>
        <p:spPr>
          <a:xfrm flipV="1">
            <a:off x="4209574" y="4410093"/>
            <a:ext cx="0" cy="83535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8672028-6F16-4A5B-8131-EFDEFE705D99}"/>
              </a:ext>
            </a:extLst>
          </p:cNvPr>
          <p:cNvGrpSpPr/>
          <p:nvPr/>
        </p:nvGrpSpPr>
        <p:grpSpPr>
          <a:xfrm>
            <a:off x="2608835" y="5683702"/>
            <a:ext cx="4568207" cy="830981"/>
            <a:chOff x="2757401" y="1441038"/>
            <a:chExt cx="4584359" cy="95618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7B169D9-F912-4622-AD9F-AA4128DD5C79}"/>
                </a:ext>
              </a:extLst>
            </p:cNvPr>
            <p:cNvSpPr/>
            <p:nvPr/>
          </p:nvSpPr>
          <p:spPr>
            <a:xfrm>
              <a:off x="2757401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C06E131-0E3A-4E4A-946E-76B438B9A1A4}"/>
                </a:ext>
              </a:extLst>
            </p:cNvPr>
            <p:cNvSpPr/>
            <p:nvPr/>
          </p:nvSpPr>
          <p:spPr>
            <a:xfrm>
              <a:off x="3296488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A827365-9FC6-41DB-9C47-507D02DE2AE1}"/>
                </a:ext>
              </a:extLst>
            </p:cNvPr>
            <p:cNvSpPr/>
            <p:nvPr/>
          </p:nvSpPr>
          <p:spPr>
            <a:xfrm>
              <a:off x="3835575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7FC196F-152B-4046-ABEA-FBE6CD7B9EBC}"/>
                </a:ext>
              </a:extLst>
            </p:cNvPr>
            <p:cNvSpPr/>
            <p:nvPr/>
          </p:nvSpPr>
          <p:spPr>
            <a:xfrm>
              <a:off x="4374662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02E4255-5014-4ED5-A563-FE76A540948C}"/>
                </a:ext>
              </a:extLst>
            </p:cNvPr>
            <p:cNvSpPr/>
            <p:nvPr/>
          </p:nvSpPr>
          <p:spPr>
            <a:xfrm>
              <a:off x="5452836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F4DFC07-3E33-4948-AA70-80A80273F2E8}"/>
                </a:ext>
              </a:extLst>
            </p:cNvPr>
            <p:cNvSpPr/>
            <p:nvPr/>
          </p:nvSpPr>
          <p:spPr>
            <a:xfrm>
              <a:off x="4913749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F624294-9EF8-4800-A7F9-E2DB33D1BE7D}"/>
                </a:ext>
              </a:extLst>
            </p:cNvPr>
            <p:cNvSpPr/>
            <p:nvPr/>
          </p:nvSpPr>
          <p:spPr>
            <a:xfrm>
              <a:off x="5991923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0E4463E-32A1-4DCC-A389-04078E42549D}"/>
                </a:ext>
              </a:extLst>
            </p:cNvPr>
            <p:cNvSpPr/>
            <p:nvPr/>
          </p:nvSpPr>
          <p:spPr>
            <a:xfrm>
              <a:off x="6531010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9FD36D5-FEA6-43AF-8559-3383DC11785E}"/>
                </a:ext>
              </a:extLst>
            </p:cNvPr>
            <p:cNvSpPr txBox="1"/>
            <p:nvPr/>
          </p:nvSpPr>
          <p:spPr>
            <a:xfrm>
              <a:off x="2937990" y="2027892"/>
              <a:ext cx="440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0      1      2       3      4       5      6       7     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0E463DB-7B5B-4491-865A-CF96F859366A}"/>
                </a:ext>
              </a:extLst>
            </p:cNvPr>
            <p:cNvSpPr txBox="1"/>
            <p:nvPr/>
          </p:nvSpPr>
          <p:spPr>
            <a:xfrm>
              <a:off x="2851851" y="1549799"/>
              <a:ext cx="4132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2      5     3      8      7     4</a:t>
              </a: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4ECC1B8-70ED-4A27-B0DC-E5393FDE1650}"/>
              </a:ext>
            </a:extLst>
          </p:cNvPr>
          <p:cNvCxnSpPr>
            <a:cxnSpLocks/>
          </p:cNvCxnSpPr>
          <p:nvPr/>
        </p:nvCxnSpPr>
        <p:spPr>
          <a:xfrm>
            <a:off x="5829966" y="5378635"/>
            <a:ext cx="0" cy="112014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EDEAC5A-6A6F-4F02-933E-250524643809}"/>
              </a:ext>
            </a:extLst>
          </p:cNvPr>
          <p:cNvSpPr/>
          <p:nvPr/>
        </p:nvSpPr>
        <p:spPr>
          <a:xfrm>
            <a:off x="461117" y="5754041"/>
            <a:ext cx="1917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Heap size is 6</a:t>
            </a:r>
          </a:p>
        </p:txBody>
      </p:sp>
    </p:spTree>
    <p:extLst>
      <p:ext uri="{BB962C8B-B14F-4D97-AF65-F5344CB8AC3E}">
        <p14:creationId xmlns:p14="http://schemas.microsoft.com/office/powerpoint/2010/main" val="3770129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715A4FD4-ADF6-44E6-AEEF-F19B7E3F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06" y="-29639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 err="1"/>
              <a:t>Sort_heap</a:t>
            </a:r>
            <a:endParaRPr lang="en-US" sz="4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E6641D-DA27-4661-8210-1D1037C9CD15}"/>
              </a:ext>
            </a:extLst>
          </p:cNvPr>
          <p:cNvGrpSpPr/>
          <p:nvPr/>
        </p:nvGrpSpPr>
        <p:grpSpPr>
          <a:xfrm>
            <a:off x="2571104" y="1374062"/>
            <a:ext cx="4406635" cy="830981"/>
            <a:chOff x="2757401" y="1441038"/>
            <a:chExt cx="4584359" cy="9561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FA91FFE-AAF3-499A-8776-355D0A57836B}"/>
                </a:ext>
              </a:extLst>
            </p:cNvPr>
            <p:cNvSpPr/>
            <p:nvPr/>
          </p:nvSpPr>
          <p:spPr>
            <a:xfrm>
              <a:off x="2757401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9FF33D-72CA-4F8B-A5A4-76D982BDEFD9}"/>
                </a:ext>
              </a:extLst>
            </p:cNvPr>
            <p:cNvSpPr/>
            <p:nvPr/>
          </p:nvSpPr>
          <p:spPr>
            <a:xfrm>
              <a:off x="3296488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CA611F-7C4D-4AFE-8829-8B8BEB793E5B}"/>
                </a:ext>
              </a:extLst>
            </p:cNvPr>
            <p:cNvSpPr/>
            <p:nvPr/>
          </p:nvSpPr>
          <p:spPr>
            <a:xfrm>
              <a:off x="3835575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636472-AAA6-45F9-9C0D-1E71D9DEDBB6}"/>
                </a:ext>
              </a:extLst>
            </p:cNvPr>
            <p:cNvSpPr/>
            <p:nvPr/>
          </p:nvSpPr>
          <p:spPr>
            <a:xfrm>
              <a:off x="4374662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C64E62-4500-4894-A8EA-339CEE8DA5B1}"/>
                </a:ext>
              </a:extLst>
            </p:cNvPr>
            <p:cNvSpPr/>
            <p:nvPr/>
          </p:nvSpPr>
          <p:spPr>
            <a:xfrm>
              <a:off x="5452836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C2314E-2690-4DB0-88D2-7AC6CC4A2C46}"/>
                </a:ext>
              </a:extLst>
            </p:cNvPr>
            <p:cNvSpPr/>
            <p:nvPr/>
          </p:nvSpPr>
          <p:spPr>
            <a:xfrm>
              <a:off x="4913749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06F970-1878-42A4-BAFF-DA44413017DA}"/>
                </a:ext>
              </a:extLst>
            </p:cNvPr>
            <p:cNvSpPr/>
            <p:nvPr/>
          </p:nvSpPr>
          <p:spPr>
            <a:xfrm>
              <a:off x="5991923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B2CA46-2F6A-43BB-B705-95A08DA9333B}"/>
                </a:ext>
              </a:extLst>
            </p:cNvPr>
            <p:cNvSpPr/>
            <p:nvPr/>
          </p:nvSpPr>
          <p:spPr>
            <a:xfrm>
              <a:off x="6531010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DFFD80-92C3-48DF-8A54-0F4E762032E8}"/>
                </a:ext>
              </a:extLst>
            </p:cNvPr>
            <p:cNvSpPr txBox="1"/>
            <p:nvPr/>
          </p:nvSpPr>
          <p:spPr>
            <a:xfrm>
              <a:off x="2937990" y="2027892"/>
              <a:ext cx="440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0      1      2       3      4       5      6       7   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6B1D1C-ADBD-41EE-A023-BD026F4B4C08}"/>
                </a:ext>
              </a:extLst>
            </p:cNvPr>
            <p:cNvSpPr txBox="1"/>
            <p:nvPr/>
          </p:nvSpPr>
          <p:spPr>
            <a:xfrm>
              <a:off x="2851851" y="1549799"/>
              <a:ext cx="4132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2      5     3      8      7     4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F58545-6194-436E-A0C2-36AE4A705065}"/>
              </a:ext>
            </a:extLst>
          </p:cNvPr>
          <p:cNvGrpSpPr/>
          <p:nvPr/>
        </p:nvGrpSpPr>
        <p:grpSpPr>
          <a:xfrm>
            <a:off x="2571104" y="4382695"/>
            <a:ext cx="4406635" cy="830981"/>
            <a:chOff x="2757401" y="1441038"/>
            <a:chExt cx="4584359" cy="95618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879B72-17BE-4598-AE00-0E98862DA9FA}"/>
                </a:ext>
              </a:extLst>
            </p:cNvPr>
            <p:cNvSpPr/>
            <p:nvPr/>
          </p:nvSpPr>
          <p:spPr>
            <a:xfrm>
              <a:off x="2757401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95E7ED-FFC6-4E76-B803-122DE789872F}"/>
                </a:ext>
              </a:extLst>
            </p:cNvPr>
            <p:cNvSpPr/>
            <p:nvPr/>
          </p:nvSpPr>
          <p:spPr>
            <a:xfrm>
              <a:off x="3296488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6B3C5C-5D74-420B-81B6-3654309CCD13}"/>
                </a:ext>
              </a:extLst>
            </p:cNvPr>
            <p:cNvSpPr/>
            <p:nvPr/>
          </p:nvSpPr>
          <p:spPr>
            <a:xfrm>
              <a:off x="3835575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7E1351-EB06-4A16-A165-4F9D154DE148}"/>
                </a:ext>
              </a:extLst>
            </p:cNvPr>
            <p:cNvSpPr/>
            <p:nvPr/>
          </p:nvSpPr>
          <p:spPr>
            <a:xfrm>
              <a:off x="4374662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9B9CCE3-432D-4147-A330-F6349619D7B9}"/>
                </a:ext>
              </a:extLst>
            </p:cNvPr>
            <p:cNvSpPr/>
            <p:nvPr/>
          </p:nvSpPr>
          <p:spPr>
            <a:xfrm>
              <a:off x="5452836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F9EE5E-E764-4285-95CD-63F69A40F956}"/>
                </a:ext>
              </a:extLst>
            </p:cNvPr>
            <p:cNvSpPr/>
            <p:nvPr/>
          </p:nvSpPr>
          <p:spPr>
            <a:xfrm>
              <a:off x="4913749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455C12-66F6-48E8-9F25-185B686FF074}"/>
                </a:ext>
              </a:extLst>
            </p:cNvPr>
            <p:cNvSpPr/>
            <p:nvPr/>
          </p:nvSpPr>
          <p:spPr>
            <a:xfrm>
              <a:off x="5991923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27AFDA8-2660-4161-A587-E83D30365422}"/>
                </a:ext>
              </a:extLst>
            </p:cNvPr>
            <p:cNvSpPr/>
            <p:nvPr/>
          </p:nvSpPr>
          <p:spPr>
            <a:xfrm>
              <a:off x="6531010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124E16-B17E-4D1D-972F-29029D826DD7}"/>
                </a:ext>
              </a:extLst>
            </p:cNvPr>
            <p:cNvSpPr txBox="1"/>
            <p:nvPr/>
          </p:nvSpPr>
          <p:spPr>
            <a:xfrm>
              <a:off x="2937990" y="2027892"/>
              <a:ext cx="440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0      1      2       3      4       5      6       7   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CE7A47-5E69-49F1-80BD-EF567A183287}"/>
                </a:ext>
              </a:extLst>
            </p:cNvPr>
            <p:cNvSpPr txBox="1"/>
            <p:nvPr/>
          </p:nvSpPr>
          <p:spPr>
            <a:xfrm>
              <a:off x="2851851" y="1549799"/>
              <a:ext cx="4132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5      8     7      4      3     2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A80CB14-141E-4740-9AFB-97E2E1B351A7}"/>
              </a:ext>
            </a:extLst>
          </p:cNvPr>
          <p:cNvSpPr/>
          <p:nvPr/>
        </p:nvSpPr>
        <p:spPr>
          <a:xfrm>
            <a:off x="7411077" y="1441833"/>
            <a:ext cx="1843176" cy="401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Heap size is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6AE11-5998-47BD-B8F4-E5A67DE78D60}"/>
              </a:ext>
            </a:extLst>
          </p:cNvPr>
          <p:cNvSpPr txBox="1"/>
          <p:nvPr/>
        </p:nvSpPr>
        <p:spPr>
          <a:xfrm>
            <a:off x="7537499" y="4450467"/>
            <a:ext cx="2601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Heap size is 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565CAD-DCED-466C-A638-84DCD9F0AA60}"/>
              </a:ext>
            </a:extLst>
          </p:cNvPr>
          <p:cNvCxnSpPr>
            <a:cxnSpLocks/>
          </p:cNvCxnSpPr>
          <p:nvPr/>
        </p:nvCxnSpPr>
        <p:spPr>
          <a:xfrm>
            <a:off x="5680232" y="1088810"/>
            <a:ext cx="0" cy="112014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7E31572-7FA4-4273-A8EC-5D797FCA6AA5}"/>
              </a:ext>
            </a:extLst>
          </p:cNvPr>
          <p:cNvGrpSpPr/>
          <p:nvPr/>
        </p:nvGrpSpPr>
        <p:grpSpPr>
          <a:xfrm>
            <a:off x="2571104" y="2435685"/>
            <a:ext cx="4406635" cy="830981"/>
            <a:chOff x="2757401" y="1441038"/>
            <a:chExt cx="4584359" cy="95618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AEE36C2-502F-4A91-8661-D2AA90487F39}"/>
                </a:ext>
              </a:extLst>
            </p:cNvPr>
            <p:cNvSpPr/>
            <p:nvPr/>
          </p:nvSpPr>
          <p:spPr>
            <a:xfrm>
              <a:off x="2757401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EA2E024-75E9-484E-B46D-B0EBEB39012C}"/>
                </a:ext>
              </a:extLst>
            </p:cNvPr>
            <p:cNvSpPr/>
            <p:nvPr/>
          </p:nvSpPr>
          <p:spPr>
            <a:xfrm>
              <a:off x="3296488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29E843-CD2C-4064-B7D8-975F24F22A66}"/>
                </a:ext>
              </a:extLst>
            </p:cNvPr>
            <p:cNvSpPr/>
            <p:nvPr/>
          </p:nvSpPr>
          <p:spPr>
            <a:xfrm>
              <a:off x="3835575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25347E7-646D-4585-A547-22E02BBC614C}"/>
                </a:ext>
              </a:extLst>
            </p:cNvPr>
            <p:cNvSpPr/>
            <p:nvPr/>
          </p:nvSpPr>
          <p:spPr>
            <a:xfrm>
              <a:off x="4374662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349C8A3-DFEE-442A-ACC3-60B9E12D4964}"/>
                </a:ext>
              </a:extLst>
            </p:cNvPr>
            <p:cNvSpPr/>
            <p:nvPr/>
          </p:nvSpPr>
          <p:spPr>
            <a:xfrm>
              <a:off x="5452836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7D0F1E-EAD8-4B2F-9FDA-DE5081A7075D}"/>
                </a:ext>
              </a:extLst>
            </p:cNvPr>
            <p:cNvSpPr/>
            <p:nvPr/>
          </p:nvSpPr>
          <p:spPr>
            <a:xfrm>
              <a:off x="4913749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A08D4A5-30CC-409E-90B8-F1E40CF95F85}"/>
                </a:ext>
              </a:extLst>
            </p:cNvPr>
            <p:cNvSpPr/>
            <p:nvPr/>
          </p:nvSpPr>
          <p:spPr>
            <a:xfrm>
              <a:off x="5991923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89149B8-322F-47D8-AAB8-A5530B93AED0}"/>
                </a:ext>
              </a:extLst>
            </p:cNvPr>
            <p:cNvSpPr/>
            <p:nvPr/>
          </p:nvSpPr>
          <p:spPr>
            <a:xfrm>
              <a:off x="6531010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ACDBA9-7BC9-4B64-A74E-8019B054620A}"/>
                </a:ext>
              </a:extLst>
            </p:cNvPr>
            <p:cNvSpPr txBox="1"/>
            <p:nvPr/>
          </p:nvSpPr>
          <p:spPr>
            <a:xfrm>
              <a:off x="2937990" y="2027892"/>
              <a:ext cx="440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0      1      2       3      4       5      6       7    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DEE18E-3069-4F60-8FA7-93BA41811E2A}"/>
                </a:ext>
              </a:extLst>
            </p:cNvPr>
            <p:cNvSpPr txBox="1"/>
            <p:nvPr/>
          </p:nvSpPr>
          <p:spPr>
            <a:xfrm>
              <a:off x="2851851" y="1549799"/>
              <a:ext cx="4132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3      5     4      8      7     2</a:t>
              </a: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4EB4805-AE46-4003-84EF-672E174BFD12}"/>
              </a:ext>
            </a:extLst>
          </p:cNvPr>
          <p:cNvCxnSpPr>
            <a:cxnSpLocks/>
          </p:cNvCxnSpPr>
          <p:nvPr/>
        </p:nvCxnSpPr>
        <p:spPr>
          <a:xfrm>
            <a:off x="5162044" y="2146521"/>
            <a:ext cx="0" cy="112014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9FD9F7F-AF0E-42FE-82E5-40DC5F805CD0}"/>
              </a:ext>
            </a:extLst>
          </p:cNvPr>
          <p:cNvSpPr/>
          <p:nvPr/>
        </p:nvSpPr>
        <p:spPr>
          <a:xfrm>
            <a:off x="7474800" y="2504789"/>
            <a:ext cx="1843176" cy="401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Heap size is 5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1EBD982-41F2-4E93-A3E3-D196729EF36A}"/>
              </a:ext>
            </a:extLst>
          </p:cNvPr>
          <p:cNvGrpSpPr/>
          <p:nvPr/>
        </p:nvGrpSpPr>
        <p:grpSpPr>
          <a:xfrm>
            <a:off x="2571104" y="3442339"/>
            <a:ext cx="4406635" cy="830981"/>
            <a:chOff x="2757401" y="1441038"/>
            <a:chExt cx="4584359" cy="95618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37B49D6-D77C-45B3-8806-419C55E9D261}"/>
                </a:ext>
              </a:extLst>
            </p:cNvPr>
            <p:cNvSpPr/>
            <p:nvPr/>
          </p:nvSpPr>
          <p:spPr>
            <a:xfrm>
              <a:off x="2757401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DD1ECC3-7EFE-4867-864B-A01A0EA756B5}"/>
                </a:ext>
              </a:extLst>
            </p:cNvPr>
            <p:cNvSpPr/>
            <p:nvPr/>
          </p:nvSpPr>
          <p:spPr>
            <a:xfrm>
              <a:off x="3296488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9321D3B-F7D3-488C-878E-5CA27F1B8766}"/>
                </a:ext>
              </a:extLst>
            </p:cNvPr>
            <p:cNvSpPr/>
            <p:nvPr/>
          </p:nvSpPr>
          <p:spPr>
            <a:xfrm>
              <a:off x="3835575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4F55933-D7C2-4F1B-A950-9AEA6857ECC1}"/>
                </a:ext>
              </a:extLst>
            </p:cNvPr>
            <p:cNvSpPr/>
            <p:nvPr/>
          </p:nvSpPr>
          <p:spPr>
            <a:xfrm>
              <a:off x="4374662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A0306F-C2E6-428C-930B-1F0676AA61C0}"/>
                </a:ext>
              </a:extLst>
            </p:cNvPr>
            <p:cNvSpPr/>
            <p:nvPr/>
          </p:nvSpPr>
          <p:spPr>
            <a:xfrm>
              <a:off x="5452836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9BA663-0D84-4532-BF89-9423CA5884DD}"/>
                </a:ext>
              </a:extLst>
            </p:cNvPr>
            <p:cNvSpPr/>
            <p:nvPr/>
          </p:nvSpPr>
          <p:spPr>
            <a:xfrm>
              <a:off x="4913749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800DF6B-4D0F-49E9-BF20-C9D29AD10D12}"/>
                </a:ext>
              </a:extLst>
            </p:cNvPr>
            <p:cNvSpPr/>
            <p:nvPr/>
          </p:nvSpPr>
          <p:spPr>
            <a:xfrm>
              <a:off x="5991923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2BDACEB-B48A-4BAD-9D66-1101437B7DFB}"/>
                </a:ext>
              </a:extLst>
            </p:cNvPr>
            <p:cNvSpPr/>
            <p:nvPr/>
          </p:nvSpPr>
          <p:spPr>
            <a:xfrm>
              <a:off x="6531010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53A0262-F6EB-4BAC-8B95-38E4FBBF3592}"/>
                </a:ext>
              </a:extLst>
            </p:cNvPr>
            <p:cNvSpPr txBox="1"/>
            <p:nvPr/>
          </p:nvSpPr>
          <p:spPr>
            <a:xfrm>
              <a:off x="2937990" y="2027892"/>
              <a:ext cx="440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0      1      2       3      4       5      6       7    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17FD9A-C3CC-4F27-B2F8-342035C434EB}"/>
                </a:ext>
              </a:extLst>
            </p:cNvPr>
            <p:cNvSpPr txBox="1"/>
            <p:nvPr/>
          </p:nvSpPr>
          <p:spPr>
            <a:xfrm>
              <a:off x="2851851" y="1549799"/>
              <a:ext cx="4132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4      5     7      8      3     2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FABE48B-DF46-4B7A-86A2-24F02C30B7D2}"/>
              </a:ext>
            </a:extLst>
          </p:cNvPr>
          <p:cNvSpPr/>
          <p:nvPr/>
        </p:nvSpPr>
        <p:spPr>
          <a:xfrm>
            <a:off x="7474800" y="3563607"/>
            <a:ext cx="1843176" cy="401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Heap size is 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3F90176-AA06-4CB7-9CC2-6C9F9C030E4C}"/>
              </a:ext>
            </a:extLst>
          </p:cNvPr>
          <p:cNvCxnSpPr>
            <a:cxnSpLocks/>
          </p:cNvCxnSpPr>
          <p:nvPr/>
        </p:nvCxnSpPr>
        <p:spPr>
          <a:xfrm>
            <a:off x="4643856" y="3106180"/>
            <a:ext cx="0" cy="112014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F6C4D8-D9B3-4217-A493-444C98C9F1D2}"/>
              </a:ext>
            </a:extLst>
          </p:cNvPr>
          <p:cNvCxnSpPr>
            <a:cxnSpLocks/>
          </p:cNvCxnSpPr>
          <p:nvPr/>
        </p:nvCxnSpPr>
        <p:spPr>
          <a:xfrm>
            <a:off x="4125668" y="4112943"/>
            <a:ext cx="0" cy="112014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C4BEA97-0B43-41DE-A195-C1771BEE360A}"/>
              </a:ext>
            </a:extLst>
          </p:cNvPr>
          <p:cNvGrpSpPr/>
          <p:nvPr/>
        </p:nvGrpSpPr>
        <p:grpSpPr>
          <a:xfrm>
            <a:off x="2571103" y="5603092"/>
            <a:ext cx="4558746" cy="892984"/>
            <a:chOff x="2757401" y="1441038"/>
            <a:chExt cx="4584359" cy="95618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DE8C71B-B705-4551-97C2-B4688831F698}"/>
                </a:ext>
              </a:extLst>
            </p:cNvPr>
            <p:cNvSpPr/>
            <p:nvPr/>
          </p:nvSpPr>
          <p:spPr>
            <a:xfrm>
              <a:off x="2757401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2E033AE-D26D-4E59-896D-885EC0C2225E}"/>
                </a:ext>
              </a:extLst>
            </p:cNvPr>
            <p:cNvSpPr/>
            <p:nvPr/>
          </p:nvSpPr>
          <p:spPr>
            <a:xfrm>
              <a:off x="3296488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4EFBFAE-EB1D-4ECC-89A5-88F844226ECA}"/>
                </a:ext>
              </a:extLst>
            </p:cNvPr>
            <p:cNvSpPr/>
            <p:nvPr/>
          </p:nvSpPr>
          <p:spPr>
            <a:xfrm>
              <a:off x="3835575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DB163E5-1D73-421D-9D4D-F4171BC41F52}"/>
                </a:ext>
              </a:extLst>
            </p:cNvPr>
            <p:cNvSpPr/>
            <p:nvPr/>
          </p:nvSpPr>
          <p:spPr>
            <a:xfrm>
              <a:off x="4374662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47D20F4-99E9-4FF7-9608-22ECE3D4CAC2}"/>
                </a:ext>
              </a:extLst>
            </p:cNvPr>
            <p:cNvSpPr/>
            <p:nvPr/>
          </p:nvSpPr>
          <p:spPr>
            <a:xfrm>
              <a:off x="5452836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26C2198-3851-4DA3-95E9-183CB485E8EC}"/>
                </a:ext>
              </a:extLst>
            </p:cNvPr>
            <p:cNvSpPr/>
            <p:nvPr/>
          </p:nvSpPr>
          <p:spPr>
            <a:xfrm>
              <a:off x="4913749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EB42C50-D3BF-4DE6-B1E0-F1E5E5A65028}"/>
                </a:ext>
              </a:extLst>
            </p:cNvPr>
            <p:cNvSpPr/>
            <p:nvPr/>
          </p:nvSpPr>
          <p:spPr>
            <a:xfrm>
              <a:off x="5991923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76F1EF3-D8E8-4EDF-8B7E-A8DF1821B957}"/>
                </a:ext>
              </a:extLst>
            </p:cNvPr>
            <p:cNvSpPr/>
            <p:nvPr/>
          </p:nvSpPr>
          <p:spPr>
            <a:xfrm>
              <a:off x="6531010" y="1441038"/>
              <a:ext cx="539087" cy="5868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4863002-1715-4F61-A706-EAEB2E49B101}"/>
                </a:ext>
              </a:extLst>
            </p:cNvPr>
            <p:cNvSpPr txBox="1"/>
            <p:nvPr/>
          </p:nvSpPr>
          <p:spPr>
            <a:xfrm>
              <a:off x="2937990" y="2027892"/>
              <a:ext cx="440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0      1      2       3      4       5      6       7    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49FA6C9-B920-48A0-ACD3-DC19A0227A43}"/>
                </a:ext>
              </a:extLst>
            </p:cNvPr>
            <p:cNvSpPr txBox="1"/>
            <p:nvPr/>
          </p:nvSpPr>
          <p:spPr>
            <a:xfrm>
              <a:off x="2851851" y="1549799"/>
              <a:ext cx="4132107" cy="407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8      7     5     4      3     2</a:t>
              </a:r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028E4C8-BDEF-4057-80EF-103B959B5D7D}"/>
              </a:ext>
            </a:extLst>
          </p:cNvPr>
          <p:cNvCxnSpPr>
            <a:cxnSpLocks/>
          </p:cNvCxnSpPr>
          <p:nvPr/>
        </p:nvCxnSpPr>
        <p:spPr>
          <a:xfrm flipV="1">
            <a:off x="2571104" y="5418438"/>
            <a:ext cx="0" cy="100089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99E5EC2-72AA-4C05-A03A-B6ACE9663D19}"/>
              </a:ext>
            </a:extLst>
          </p:cNvPr>
          <p:cNvSpPr txBox="1"/>
          <p:nvPr/>
        </p:nvSpPr>
        <p:spPr>
          <a:xfrm>
            <a:off x="651620" y="5603092"/>
            <a:ext cx="1783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Sorted array</a:t>
            </a:r>
          </a:p>
        </p:txBody>
      </p:sp>
    </p:spTree>
    <p:extLst>
      <p:ext uri="{BB962C8B-B14F-4D97-AF65-F5344CB8AC3E}">
        <p14:creationId xmlns:p14="http://schemas.microsoft.com/office/powerpoint/2010/main" val="3334406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1ADFC-2390-46F6-8476-B848FCFC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38" y="284886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Heapsort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8808F-2466-4AA7-9660-736A3006CC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69827" y="1810266"/>
            <a:ext cx="9354691" cy="40406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Step 1:  </a:t>
            </a:r>
            <a:r>
              <a:rPr lang="en-US" sz="2400" dirty="0" err="1"/>
              <a:t>heapify</a:t>
            </a:r>
            <a:endParaRPr lang="en-US" sz="2400" dirty="0"/>
          </a:p>
          <a:p>
            <a:pPr lvl="1"/>
            <a:r>
              <a:rPr lang="en-US" sz="2000" dirty="0"/>
              <a:t>Reorganize the array so it forms a heap</a:t>
            </a:r>
          </a:p>
          <a:p>
            <a:pPr lvl="2"/>
            <a:r>
              <a:rPr lang="en-US" sz="1800" dirty="0"/>
              <a:t>Adding an  element to a heap is O(log</a:t>
            </a:r>
            <a:r>
              <a:rPr lang="en-US" sz="1800" baseline="-25000" dirty="0"/>
              <a:t>2</a:t>
            </a:r>
            <a:r>
              <a:rPr lang="en-US" sz="1800" dirty="0"/>
              <a:t> n)</a:t>
            </a:r>
          </a:p>
          <a:p>
            <a:pPr lvl="2"/>
            <a:r>
              <a:rPr lang="en-US" sz="1800" dirty="0"/>
              <a:t>Adding n elements is O(N log</a:t>
            </a:r>
            <a:r>
              <a:rPr lang="en-US" sz="1800" baseline="-25000" dirty="0"/>
              <a:t>2</a:t>
            </a:r>
            <a:r>
              <a:rPr lang="en-US" sz="1800" dirty="0"/>
              <a:t> n)</a:t>
            </a:r>
          </a:p>
          <a:p>
            <a:r>
              <a:rPr lang="en-US" sz="2400" dirty="0">
                <a:sym typeface="Wingdings" panose="05000000000000000000" pitchFamily="2" charset="2"/>
              </a:rPr>
              <a:t>Step 2:  </a:t>
            </a:r>
            <a:r>
              <a:rPr lang="en-US" sz="2400" dirty="0" err="1">
                <a:sym typeface="Wingdings" panose="05000000000000000000" pitchFamily="2" charset="2"/>
              </a:rPr>
              <a:t>sort_heap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Put the elements in the heap into sorted order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Removing an element from a heap is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 n)</a:t>
            </a:r>
          </a:p>
          <a:p>
            <a:pPr lvl="2"/>
            <a:r>
              <a:rPr lang="en-US" dirty="0"/>
              <a:t>Removing n elements is O(N log</a:t>
            </a:r>
            <a:r>
              <a:rPr lang="en-US" baseline="-25000" dirty="0"/>
              <a:t>2</a:t>
            </a:r>
            <a:r>
              <a:rPr lang="en-US" dirty="0"/>
              <a:t> n)</a:t>
            </a:r>
          </a:p>
          <a:p>
            <a:r>
              <a:rPr lang="en-US" sz="2400" dirty="0"/>
              <a:t>Heapsort performance is O(N log</a:t>
            </a:r>
            <a:r>
              <a:rPr lang="en-US" sz="2400" baseline="-25000" dirty="0"/>
              <a:t>2</a:t>
            </a:r>
            <a:r>
              <a:rPr lang="en-US" sz="2400" dirty="0"/>
              <a:t> 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73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heapsort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409126" y="2625039"/>
            <a:ext cx="10363826" cy="3424107"/>
          </a:xfrm>
        </p:spPr>
        <p:txBody>
          <a:bodyPr/>
          <a:lstStyle/>
          <a:p>
            <a:r>
              <a:rPr lang="en-US" dirty="0"/>
              <a:t>Is it Stable?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it Adaptive?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much extra space does it require?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27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heapsort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440018" y="2377904"/>
            <a:ext cx="8958193" cy="34241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Is it Stable?</a:t>
            </a:r>
          </a:p>
          <a:p>
            <a:pPr lvl="1"/>
            <a:r>
              <a:rPr lang="en-US" dirty="0"/>
              <a:t>no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it Adaptive?</a:t>
            </a:r>
          </a:p>
          <a:p>
            <a:pPr lvl="1"/>
            <a:r>
              <a:rPr lang="en-US" dirty="0"/>
              <a:t>no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much extra space does it require?</a:t>
            </a:r>
          </a:p>
          <a:p>
            <a:pPr lvl="1"/>
            <a:r>
              <a:rPr lang="en-US" dirty="0"/>
              <a:t>O(1)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6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3DC0A9-8117-4613-AF37-120220C4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Remaining topics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283B7-C922-4E56-ACB9-36EFCD7D7F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62504" y="2756329"/>
            <a:ext cx="10363826" cy="3424107"/>
          </a:xfrm>
        </p:spPr>
        <p:txBody>
          <a:bodyPr>
            <a:normAutofit/>
          </a:bodyPr>
          <a:lstStyle/>
          <a:p>
            <a:r>
              <a:rPr lang="en-US" sz="2400" dirty="0"/>
              <a:t>Heap</a:t>
            </a:r>
          </a:p>
          <a:p>
            <a:pPr lvl="1"/>
            <a:r>
              <a:rPr lang="en-US" sz="2000" dirty="0"/>
              <a:t>Data structure for implementing a priority queue</a:t>
            </a:r>
          </a:p>
          <a:p>
            <a:pPr lvl="1"/>
            <a:r>
              <a:rPr lang="en-US" sz="2000" dirty="0"/>
              <a:t>Basis of heapsort algorithm</a:t>
            </a:r>
          </a:p>
          <a:p>
            <a:r>
              <a:rPr lang="en-US" sz="2400" dirty="0"/>
              <a:t>Balanced 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27777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006956"/>
            <a:ext cx="10363826" cy="3424107"/>
          </a:xfrm>
        </p:spPr>
        <p:txBody>
          <a:bodyPr/>
          <a:lstStyle/>
          <a:p>
            <a:r>
              <a:rPr lang="en-US" dirty="0"/>
              <a:t>A binary tree is either</a:t>
            </a:r>
          </a:p>
          <a:p>
            <a:pPr lvl="1"/>
            <a:r>
              <a:rPr lang="en-US" dirty="0"/>
              <a:t>Empty </a:t>
            </a:r>
          </a:p>
          <a:p>
            <a:pPr lvl="1"/>
            <a:r>
              <a:rPr lang="en-US" dirty="0"/>
              <a:t>Consists of an item called the root and 2 binary trees called the left subtree and the right subtree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116756" y="3785050"/>
            <a:ext cx="3629100" cy="2345800"/>
            <a:chOff x="4186014" y="4033681"/>
            <a:chExt cx="3629100" cy="2345800"/>
          </a:xfrm>
        </p:grpSpPr>
        <p:sp>
          <p:nvSpPr>
            <p:cNvPr id="4" name="Oval 3"/>
            <p:cNvSpPr/>
            <p:nvPr/>
          </p:nvSpPr>
          <p:spPr>
            <a:xfrm>
              <a:off x="5899355" y="4033681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780936" y="4680154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08204" y="4677694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02805" y="5385612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86014" y="5424938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287426" y="5385613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73559" y="5363494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4" idx="4"/>
              <a:endCxn id="6" idx="0"/>
            </p:cNvCxnSpPr>
            <p:nvPr/>
          </p:nvCxnSpPr>
          <p:spPr>
            <a:xfrm flipH="1">
              <a:off x="5101714" y="4358146"/>
              <a:ext cx="1118419" cy="3220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975005" y="4259011"/>
              <a:ext cx="1035091" cy="4629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10" idx="0"/>
            </p:cNvCxnSpPr>
            <p:nvPr/>
          </p:nvCxnSpPr>
          <p:spPr>
            <a:xfrm flipH="1">
              <a:off x="4506792" y="5018550"/>
              <a:ext cx="491371" cy="4063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8" idx="4"/>
              <a:endCxn id="11" idx="0"/>
            </p:cNvCxnSpPr>
            <p:nvPr/>
          </p:nvCxnSpPr>
          <p:spPr>
            <a:xfrm flipH="1">
              <a:off x="6608204" y="5002159"/>
              <a:ext cx="320778" cy="3834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050586" y="4942341"/>
              <a:ext cx="424479" cy="4211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9" idx="0"/>
            </p:cNvCxnSpPr>
            <p:nvPr/>
          </p:nvCxnSpPr>
          <p:spPr>
            <a:xfrm>
              <a:off x="5236694" y="5004617"/>
              <a:ext cx="286889" cy="380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677385" y="6045189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866760" y="6055016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625977" y="5749403"/>
              <a:ext cx="286889" cy="380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6287425" y="5664190"/>
              <a:ext cx="320778" cy="3834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1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3C13-4C94-4C38-B086-6D103081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29" y="378191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/>
              <a:t>Some special 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942B8-4F08-424C-8ACF-5ECEE674F5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0731" y="1918730"/>
            <a:ext cx="10363826" cy="38107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binary search tree is a binary tree that has the </a:t>
            </a:r>
            <a:r>
              <a:rPr lang="en-US" b="1" dirty="0" err="1"/>
              <a:t>bst</a:t>
            </a:r>
            <a:r>
              <a:rPr lang="en-US" b="1" dirty="0"/>
              <a:t> property</a:t>
            </a:r>
          </a:p>
          <a:p>
            <a:pPr lvl="1"/>
            <a:r>
              <a:rPr lang="en-US" dirty="0"/>
              <a:t>Each item holds a value</a:t>
            </a:r>
          </a:p>
          <a:p>
            <a:pPr lvl="1"/>
            <a:r>
              <a:rPr lang="en-US" dirty="0"/>
              <a:t>Its left child is either empty or holds a smaller value</a:t>
            </a:r>
          </a:p>
          <a:p>
            <a:pPr lvl="1"/>
            <a:r>
              <a:rPr lang="en-US" dirty="0"/>
              <a:t>Its right child is either empty or holds a larger value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 heap Is A </a:t>
            </a:r>
            <a:r>
              <a:rPr lang="en-US" b="1" dirty="0"/>
              <a:t>complete</a:t>
            </a:r>
            <a:r>
              <a:rPr lang="en-US" dirty="0"/>
              <a:t> binary tree that has the </a:t>
            </a:r>
            <a:r>
              <a:rPr lang="en-US" b="1" dirty="0"/>
              <a:t>heap order property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898757-9280-4135-A1CF-48A00F3B762D}"/>
              </a:ext>
            </a:extLst>
          </p:cNvPr>
          <p:cNvGrpSpPr/>
          <p:nvPr/>
        </p:nvGrpSpPr>
        <p:grpSpPr>
          <a:xfrm>
            <a:off x="7989565" y="1950269"/>
            <a:ext cx="3629100" cy="2453957"/>
            <a:chOff x="2969272" y="3947282"/>
            <a:chExt cx="3629100" cy="245395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90B891-B5ED-4D34-B681-72C064FBFD6C}"/>
                </a:ext>
              </a:extLst>
            </p:cNvPr>
            <p:cNvSpPr/>
            <p:nvPr/>
          </p:nvSpPr>
          <p:spPr>
            <a:xfrm>
              <a:off x="4682614" y="3947282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45</a:t>
              </a:r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F1EECAE-33D0-4215-A1A3-619E916A4408}"/>
                </a:ext>
              </a:extLst>
            </p:cNvPr>
            <p:cNvSpPr/>
            <p:nvPr/>
          </p:nvSpPr>
          <p:spPr>
            <a:xfrm>
              <a:off x="3564194" y="459375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B66928-E879-49C0-A906-3FF9FA420892}"/>
                </a:ext>
              </a:extLst>
            </p:cNvPr>
            <p:cNvSpPr/>
            <p:nvPr/>
          </p:nvSpPr>
          <p:spPr>
            <a:xfrm>
              <a:off x="5391462" y="459129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E0F1B8D-CEB6-40A9-B65B-E0B99EC4A60B}"/>
                </a:ext>
              </a:extLst>
            </p:cNvPr>
            <p:cNvSpPr/>
            <p:nvPr/>
          </p:nvSpPr>
          <p:spPr>
            <a:xfrm>
              <a:off x="3986063" y="5299213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4F233ED-8592-4EE8-9A49-92F32F4757D3}"/>
                </a:ext>
              </a:extLst>
            </p:cNvPr>
            <p:cNvSpPr/>
            <p:nvPr/>
          </p:nvSpPr>
          <p:spPr>
            <a:xfrm>
              <a:off x="2969272" y="5338539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25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27E13DD-3AB0-4DD3-9CD4-6130387AFC48}"/>
                </a:ext>
              </a:extLst>
            </p:cNvPr>
            <p:cNvSpPr/>
            <p:nvPr/>
          </p:nvSpPr>
          <p:spPr>
            <a:xfrm>
              <a:off x="5070684" y="5299214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C68F5D-AE11-44E3-8F62-662EF51780B7}"/>
                </a:ext>
              </a:extLst>
            </p:cNvPr>
            <p:cNvSpPr/>
            <p:nvPr/>
          </p:nvSpPr>
          <p:spPr>
            <a:xfrm>
              <a:off x="5956817" y="527709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8DD918-8738-480C-AAA0-2389544B7A32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3884972" y="4271747"/>
              <a:ext cx="1118419" cy="3220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0B55716-91EC-4BEF-925B-2C1956BD1F13}"/>
                </a:ext>
              </a:extLst>
            </p:cNvPr>
            <p:cNvCxnSpPr/>
            <p:nvPr/>
          </p:nvCxnSpPr>
          <p:spPr>
            <a:xfrm>
              <a:off x="4758263" y="4172612"/>
              <a:ext cx="1035091" cy="4629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E5EADA-8A43-4704-B099-69F36394F0D4}"/>
                </a:ext>
              </a:extLst>
            </p:cNvPr>
            <p:cNvCxnSpPr>
              <a:endCxn id="9" idx="0"/>
            </p:cNvCxnSpPr>
            <p:nvPr/>
          </p:nvCxnSpPr>
          <p:spPr>
            <a:xfrm flipH="1">
              <a:off x="3290050" y="4932151"/>
              <a:ext cx="491371" cy="4063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A5AE7D-0391-4897-A80F-828F25DD7A47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 flipH="1">
              <a:off x="5391462" y="4915760"/>
              <a:ext cx="320778" cy="3834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BD3EB31-B898-4B9B-94EE-F5D068BDA27E}"/>
                </a:ext>
              </a:extLst>
            </p:cNvPr>
            <p:cNvCxnSpPr/>
            <p:nvPr/>
          </p:nvCxnSpPr>
          <p:spPr>
            <a:xfrm>
              <a:off x="5833844" y="4855942"/>
              <a:ext cx="424479" cy="4211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EB5B9B-3872-49C2-8BD1-09F901B8A72B}"/>
                </a:ext>
              </a:extLst>
            </p:cNvPr>
            <p:cNvCxnSpPr>
              <a:endCxn id="8" idx="0"/>
            </p:cNvCxnSpPr>
            <p:nvPr/>
          </p:nvCxnSpPr>
          <p:spPr>
            <a:xfrm>
              <a:off x="4019952" y="4918218"/>
              <a:ext cx="286889" cy="380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CC2DC3-0668-400E-89E3-FA7CAF369C2F}"/>
                </a:ext>
              </a:extLst>
            </p:cNvPr>
            <p:cNvSpPr/>
            <p:nvPr/>
          </p:nvSpPr>
          <p:spPr>
            <a:xfrm>
              <a:off x="3460643" y="6076774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DA5B2A-A47D-4F14-94DB-9FCD93DAAB31}"/>
                </a:ext>
              </a:extLst>
            </p:cNvPr>
            <p:cNvSpPr/>
            <p:nvPr/>
          </p:nvSpPr>
          <p:spPr>
            <a:xfrm>
              <a:off x="4650018" y="6064479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50</a:t>
              </a:r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C8CFF95-0D5C-4846-AAFA-999E80F77823}"/>
                </a:ext>
              </a:extLst>
            </p:cNvPr>
            <p:cNvCxnSpPr/>
            <p:nvPr/>
          </p:nvCxnSpPr>
          <p:spPr>
            <a:xfrm>
              <a:off x="3409235" y="5663004"/>
              <a:ext cx="286889" cy="380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0EAC03-AE85-46DA-8220-C4591D8A4DC4}"/>
                </a:ext>
              </a:extLst>
            </p:cNvPr>
            <p:cNvCxnSpPr>
              <a:endCxn id="19" idx="0"/>
            </p:cNvCxnSpPr>
            <p:nvPr/>
          </p:nvCxnSpPr>
          <p:spPr>
            <a:xfrm flipH="1">
              <a:off x="4970796" y="5577791"/>
              <a:ext cx="420665" cy="4866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740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763" y="501081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dirty="0"/>
              <a:t>A 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21086" y="2322549"/>
            <a:ext cx="10363826" cy="3424107"/>
          </a:xfrm>
        </p:spPr>
        <p:txBody>
          <a:bodyPr/>
          <a:lstStyle/>
          <a:p>
            <a:r>
              <a:rPr lang="en-US" dirty="0"/>
              <a:t>All levels except the bottom most have all possible nodes</a:t>
            </a:r>
          </a:p>
          <a:p>
            <a:r>
              <a:rPr lang="en-US" dirty="0"/>
              <a:t>Nodes on the bottom most level fill the left most positions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82361" y="3623002"/>
            <a:ext cx="4177173" cy="2348945"/>
            <a:chOff x="2568683" y="3805522"/>
            <a:chExt cx="4177173" cy="2348945"/>
          </a:xfrm>
        </p:grpSpPr>
        <p:sp>
          <p:nvSpPr>
            <p:cNvPr id="4" name="Oval 3"/>
            <p:cNvSpPr/>
            <p:nvPr/>
          </p:nvSpPr>
          <p:spPr>
            <a:xfrm>
              <a:off x="4830097" y="3805522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11678" y="445199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538946" y="444953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133547" y="5157453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16756" y="5196779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18168" y="5157454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104301" y="5135335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4" idx="4"/>
              <a:endCxn id="6" idx="0"/>
            </p:cNvCxnSpPr>
            <p:nvPr/>
          </p:nvCxnSpPr>
          <p:spPr>
            <a:xfrm flipH="1">
              <a:off x="4032456" y="4129987"/>
              <a:ext cx="1118419" cy="3220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905747" y="4030852"/>
              <a:ext cx="1035091" cy="4629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929138" y="5419068"/>
              <a:ext cx="491371" cy="4063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8" idx="4"/>
              <a:endCxn id="11" idx="0"/>
            </p:cNvCxnSpPr>
            <p:nvPr/>
          </p:nvCxnSpPr>
          <p:spPr>
            <a:xfrm flipH="1">
              <a:off x="5538946" y="4774000"/>
              <a:ext cx="320778" cy="3834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981328" y="4714182"/>
              <a:ext cx="424479" cy="4211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9" idx="0"/>
            </p:cNvCxnSpPr>
            <p:nvPr/>
          </p:nvCxnSpPr>
          <p:spPr>
            <a:xfrm>
              <a:off x="4167436" y="4776458"/>
              <a:ext cx="286889" cy="380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608127" y="5817030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568683" y="5830002"/>
              <a:ext cx="641555" cy="324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556719" y="5521244"/>
              <a:ext cx="286889" cy="3809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563980" y="4794892"/>
              <a:ext cx="320778" cy="3834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823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Heap order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6007" y="2448978"/>
            <a:ext cx="5896459" cy="3424107"/>
          </a:xfrm>
        </p:spPr>
        <p:txBody>
          <a:bodyPr/>
          <a:lstStyle/>
          <a:p>
            <a:r>
              <a:rPr lang="en-US" dirty="0"/>
              <a:t>Max heap</a:t>
            </a:r>
          </a:p>
          <a:p>
            <a:pPr lvl="1"/>
            <a:r>
              <a:rPr lang="en-US" dirty="0"/>
              <a:t>Element stored in each node is &gt;= element stored in each of its children</a:t>
            </a:r>
          </a:p>
          <a:p>
            <a:r>
              <a:rPr lang="en-US" dirty="0"/>
              <a:t>Min heap</a:t>
            </a:r>
          </a:p>
          <a:p>
            <a:pPr lvl="1"/>
            <a:r>
              <a:rPr lang="en-US" dirty="0"/>
              <a:t>Element stored in each node is &lt;= element stored in each of its children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194031" y="2956886"/>
            <a:ext cx="5244657" cy="2408290"/>
            <a:chOff x="6371452" y="2569016"/>
            <a:chExt cx="5244657" cy="2408290"/>
          </a:xfrm>
        </p:grpSpPr>
        <p:grpSp>
          <p:nvGrpSpPr>
            <p:cNvPr id="4" name="Group 3"/>
            <p:cNvGrpSpPr/>
            <p:nvPr/>
          </p:nvGrpSpPr>
          <p:grpSpPr>
            <a:xfrm>
              <a:off x="6976909" y="2619113"/>
              <a:ext cx="4177173" cy="2348945"/>
              <a:chOff x="2568683" y="3805522"/>
              <a:chExt cx="4177173" cy="234894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830097" y="3805522"/>
                <a:ext cx="641555" cy="3244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711678" y="4451995"/>
                <a:ext cx="641555" cy="3244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38946" y="4449535"/>
                <a:ext cx="641555" cy="3244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133547" y="5157453"/>
                <a:ext cx="641555" cy="3244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116756" y="5196779"/>
                <a:ext cx="641555" cy="3244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218168" y="5157454"/>
                <a:ext cx="641555" cy="3244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104301" y="5135335"/>
                <a:ext cx="641555" cy="3244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5" idx="4"/>
                <a:endCxn id="6" idx="0"/>
              </p:cNvCxnSpPr>
              <p:nvPr/>
            </p:nvCxnSpPr>
            <p:spPr>
              <a:xfrm flipH="1">
                <a:off x="4032456" y="4129987"/>
                <a:ext cx="1118419" cy="32200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905747" y="4030852"/>
                <a:ext cx="1035091" cy="46292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2929138" y="5419068"/>
                <a:ext cx="491371" cy="4063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7" idx="4"/>
                <a:endCxn id="10" idx="0"/>
              </p:cNvCxnSpPr>
              <p:nvPr/>
            </p:nvCxnSpPr>
            <p:spPr>
              <a:xfrm flipH="1">
                <a:off x="5538946" y="4774000"/>
                <a:ext cx="320778" cy="38345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981328" y="4714182"/>
                <a:ext cx="424479" cy="42115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8" idx="0"/>
              </p:cNvCxnSpPr>
              <p:nvPr/>
            </p:nvCxnSpPr>
            <p:spPr>
              <a:xfrm>
                <a:off x="4167436" y="4776458"/>
                <a:ext cx="286889" cy="3809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608127" y="5817030"/>
                <a:ext cx="641555" cy="3244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568683" y="5830002"/>
                <a:ext cx="641555" cy="3244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556719" y="5521244"/>
                <a:ext cx="286889" cy="3809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3563980" y="4794892"/>
                <a:ext cx="320778" cy="38345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6559479" y="2569016"/>
              <a:ext cx="5056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                                     </a:t>
              </a:r>
              <a:r>
                <a:rPr lang="en-US" dirty="0">
                  <a:solidFill>
                    <a:schemeClr val="bg1"/>
                  </a:solidFill>
                </a:rPr>
                <a:t>34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19001" y="3233824"/>
              <a:ext cx="2895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</a:t>
              </a:r>
              <a:r>
                <a:rPr lang="en-US" dirty="0">
                  <a:solidFill>
                    <a:schemeClr val="bg1"/>
                  </a:solidFill>
                </a:rPr>
                <a:t>25                        32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57419" y="3944610"/>
              <a:ext cx="4167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      15            12             27           5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71452" y="4607974"/>
              <a:ext cx="2796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           13             10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32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50" y="557102"/>
            <a:ext cx="9684338" cy="1596177"/>
          </a:xfrm>
        </p:spPr>
        <p:txBody>
          <a:bodyPr/>
          <a:lstStyle/>
          <a:p>
            <a:r>
              <a:rPr lang="en-US" dirty="0"/>
              <a:t>A complete binary tree can be efficiently stored in an array</a:t>
            </a:r>
          </a:p>
        </p:txBody>
      </p:sp>
      <p:pic>
        <p:nvPicPr>
          <p:cNvPr id="9" name="Picture 4">
            <a:extLst/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04157" y="2224922"/>
            <a:ext cx="6070838" cy="32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2606722" y="5506872"/>
            <a:ext cx="586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1    2     3    4    5    6     7     8    9   10   11  12    -----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56CC8A-AAF4-408B-90BB-C8ECBDEE61B9}"/>
              </a:ext>
            </a:extLst>
          </p:cNvPr>
          <p:cNvSpPr/>
          <p:nvPr/>
        </p:nvSpPr>
        <p:spPr>
          <a:xfrm>
            <a:off x="9068845" y="4440133"/>
            <a:ext cx="423080" cy="313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76875-1E31-4A96-A499-06475F1EAD74}"/>
              </a:ext>
            </a:extLst>
          </p:cNvPr>
          <p:cNvSpPr txBox="1"/>
          <p:nvPr/>
        </p:nvSpPr>
        <p:spPr>
          <a:xfrm>
            <a:off x="9015729" y="4107701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</a:t>
            </a:r>
          </a:p>
          <a:p>
            <a:r>
              <a:rPr lang="en-US" dirty="0"/>
              <a:t> 12</a:t>
            </a:r>
          </a:p>
        </p:txBody>
      </p:sp>
    </p:spTree>
    <p:extLst>
      <p:ext uri="{BB962C8B-B14F-4D97-AF65-F5344CB8AC3E}">
        <p14:creationId xmlns:p14="http://schemas.microsoft.com/office/powerpoint/2010/main" val="121244549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3339</TotalTime>
  <Words>1155</Words>
  <Application>Microsoft Office PowerPoint</Application>
  <PresentationFormat>Widescreen</PresentationFormat>
  <Paragraphs>240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Microsoft YaHei</vt:lpstr>
      <vt:lpstr>Arial</vt:lpstr>
      <vt:lpstr>Calibri</vt:lpstr>
      <vt:lpstr>Mangal</vt:lpstr>
      <vt:lpstr>Tw Cen MT</vt:lpstr>
      <vt:lpstr>Wingdings</vt:lpstr>
      <vt:lpstr>Droplet</vt:lpstr>
      <vt:lpstr>PowerPoint Presentation</vt:lpstr>
      <vt:lpstr>Assignment 8 questions???</vt:lpstr>
      <vt:lpstr>Zybook assignment  before class on Thursday  chapter 24 (section 1)  </vt:lpstr>
      <vt:lpstr>Remaining topics</vt:lpstr>
      <vt:lpstr>a binary tree</vt:lpstr>
      <vt:lpstr>Some special binary trees</vt:lpstr>
      <vt:lpstr>A complete binary tree</vt:lpstr>
      <vt:lpstr>Heap order property</vt:lpstr>
      <vt:lpstr>A complete binary tree can be efficiently stored in an array</vt:lpstr>
      <vt:lpstr>Allows computation of location of an element’s parent, left child and right child</vt:lpstr>
      <vt:lpstr>Adding an item to a heap</vt:lpstr>
      <vt:lpstr>PowerPoint Presentation</vt:lpstr>
      <vt:lpstr>PowerPoint Presentation</vt:lpstr>
      <vt:lpstr>PowerPoint Presentation</vt:lpstr>
      <vt:lpstr>What will a min heap built from the following items look like?  4  7  2  8   5  3</vt:lpstr>
      <vt:lpstr>PowerPoint Presentation</vt:lpstr>
      <vt:lpstr>Big O of  adding an item to a heap?</vt:lpstr>
      <vt:lpstr>Big O depends on height of the binary tree</vt:lpstr>
      <vt:lpstr>Removing smallest/largest item from a heap</vt:lpstr>
      <vt:lpstr>PowerPoint Presentation</vt:lpstr>
      <vt:lpstr>PowerPoint Presentation</vt:lpstr>
      <vt:lpstr>PowerPoint Presentation</vt:lpstr>
      <vt:lpstr>Do 3 removes</vt:lpstr>
      <vt:lpstr>After first remove</vt:lpstr>
      <vt:lpstr>After second remove</vt:lpstr>
      <vt:lpstr>after 3 removes</vt:lpstr>
      <vt:lpstr>Uses of a heap</vt:lpstr>
      <vt:lpstr>Given a randomly ordered array how can we use a heap to put the array in sorted order?</vt:lpstr>
      <vt:lpstr>Heapsort strategy</vt:lpstr>
      <vt:lpstr>heapify</vt:lpstr>
      <vt:lpstr>Sort_heap</vt:lpstr>
      <vt:lpstr>Heapsort performance</vt:lpstr>
      <vt:lpstr>heapsort</vt:lpstr>
      <vt:lpstr>heapsort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Iwobi</dc:creator>
  <cp:lastModifiedBy>Margaret Iwobi</cp:lastModifiedBy>
  <cp:revision>232</cp:revision>
  <cp:lastPrinted>2018-04-30T14:11:14Z</cp:lastPrinted>
  <dcterms:created xsi:type="dcterms:W3CDTF">2017-02-17T20:53:32Z</dcterms:created>
  <dcterms:modified xsi:type="dcterms:W3CDTF">2018-05-01T21:45:48Z</dcterms:modified>
</cp:coreProperties>
</file>