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42"/>
  </p:handoutMasterIdLst>
  <p:sldIdLst>
    <p:sldId id="346" r:id="rId2"/>
    <p:sldId id="347" r:id="rId3"/>
    <p:sldId id="345" r:id="rId4"/>
    <p:sldId id="344" r:id="rId5"/>
    <p:sldId id="350" r:id="rId6"/>
    <p:sldId id="339" r:id="rId7"/>
    <p:sldId id="340" r:id="rId8"/>
    <p:sldId id="341" r:id="rId9"/>
    <p:sldId id="342" r:id="rId10"/>
    <p:sldId id="351" r:id="rId11"/>
    <p:sldId id="343" r:id="rId12"/>
    <p:sldId id="333" r:id="rId13"/>
    <p:sldId id="352" r:id="rId14"/>
    <p:sldId id="353" r:id="rId15"/>
    <p:sldId id="393" r:id="rId16"/>
    <p:sldId id="356" r:id="rId17"/>
    <p:sldId id="357" r:id="rId18"/>
    <p:sldId id="358" r:id="rId19"/>
    <p:sldId id="404" r:id="rId20"/>
    <p:sldId id="359" r:id="rId21"/>
    <p:sldId id="360" r:id="rId22"/>
    <p:sldId id="361" r:id="rId23"/>
    <p:sldId id="355" r:id="rId24"/>
    <p:sldId id="362" r:id="rId25"/>
    <p:sldId id="365" r:id="rId26"/>
    <p:sldId id="363" r:id="rId27"/>
    <p:sldId id="425" r:id="rId28"/>
    <p:sldId id="394" r:id="rId29"/>
    <p:sldId id="428" r:id="rId30"/>
    <p:sldId id="366" r:id="rId31"/>
    <p:sldId id="349" r:id="rId32"/>
    <p:sldId id="348" r:id="rId33"/>
    <p:sldId id="405" r:id="rId34"/>
    <p:sldId id="406" r:id="rId35"/>
    <p:sldId id="407" r:id="rId36"/>
    <p:sldId id="397" r:id="rId37"/>
    <p:sldId id="398" r:id="rId38"/>
    <p:sldId id="400" r:id="rId39"/>
    <p:sldId id="401" r:id="rId40"/>
    <p:sldId id="427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661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71623-5A99-4D69-9FE2-DB4CB584BA9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E2235-BBE8-4EDB-A50D-47CCDF239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28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abor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../Assignments/Assignment1/assign1.html" TargetMode="External"/><Relationship Id="rId2" Type="http://schemas.openxmlformats.org/officeDocument/2006/relationships/hyperlink" Target="../Information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iolibrary/" TargetMode="Externa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EEEB3-1AD3-4BA7-991F-81A3900A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lab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00F61C-2C92-4576-98E4-23ECDA710E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cs</a:t>
            </a:r>
            <a:r>
              <a:rPr lang="en-US" dirty="0"/>
              <a:t> lab machines (including remote)</a:t>
            </a:r>
          </a:p>
          <a:p>
            <a:r>
              <a:rPr lang="en-US" dirty="0"/>
              <a:t>Function prototype vs function definition</a:t>
            </a:r>
          </a:p>
          <a:p>
            <a:r>
              <a:rPr lang="en-US" dirty="0"/>
              <a:t>Submitting to </a:t>
            </a:r>
            <a:r>
              <a:rPr lang="en-US" dirty="0" err="1"/>
              <a:t>mycourses</a:t>
            </a:r>
            <a:endParaRPr lang="en-US" dirty="0"/>
          </a:p>
          <a:p>
            <a:pPr lvl="1"/>
            <a:r>
              <a:rPr lang="en-US" dirty="0"/>
              <a:t>Naming convention:  Ass1_lastName_Firstname</a:t>
            </a:r>
            <a:r>
              <a:rPr lang="en-US" b="1" dirty="0"/>
              <a:t>.tar.gz</a:t>
            </a:r>
          </a:p>
          <a:p>
            <a:pPr lvl="1"/>
            <a:r>
              <a:rPr lang="en-US" dirty="0"/>
              <a:t>no unneeded files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96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759F-166E-4E2D-97E8-E5BA96B22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50" y="430449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 err="1"/>
              <a:t>Istringstream</a:t>
            </a:r>
            <a:r>
              <a:rPr lang="en-US" sz="4400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CB0D6-1232-4852-AAA4-F75A5CA7C4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2504" y="2026626"/>
            <a:ext cx="10363826" cy="3424107"/>
          </a:xfrm>
        </p:spPr>
        <p:txBody>
          <a:bodyPr>
            <a:normAutofit/>
          </a:bodyPr>
          <a:lstStyle/>
          <a:p>
            <a:r>
              <a:rPr lang="en-US" dirty="0"/>
              <a:t>Inherits from </a:t>
            </a:r>
            <a:r>
              <a:rPr lang="en-US" dirty="0" err="1"/>
              <a:t>istream</a:t>
            </a:r>
            <a:r>
              <a:rPr lang="en-US" dirty="0"/>
              <a:t> so has all the methods that </a:t>
            </a:r>
            <a:r>
              <a:rPr lang="en-US" dirty="0" err="1"/>
              <a:t>cin</a:t>
            </a:r>
            <a:r>
              <a:rPr lang="en-US" dirty="0"/>
              <a:t> or an </a:t>
            </a:r>
            <a:r>
              <a:rPr lang="en-US" dirty="0" err="1"/>
              <a:t>ifstream</a:t>
            </a:r>
            <a:r>
              <a:rPr lang="en-US" dirty="0"/>
              <a:t> object has</a:t>
            </a:r>
          </a:p>
          <a:p>
            <a:r>
              <a:rPr lang="en-US" dirty="0"/>
              <a:t>Constructors</a:t>
            </a:r>
          </a:p>
          <a:p>
            <a:pPr lvl="1"/>
            <a:r>
              <a:rPr lang="en-US" dirty="0" err="1"/>
              <a:t>Istringstream</a:t>
            </a:r>
            <a:r>
              <a:rPr lang="en-US" dirty="0"/>
              <a:t> instream();     </a:t>
            </a:r>
          </a:p>
          <a:p>
            <a:pPr lvl="1"/>
            <a:r>
              <a:rPr lang="en-US" dirty="0" err="1"/>
              <a:t>Istringstream</a:t>
            </a:r>
            <a:r>
              <a:rPr lang="en-US" dirty="0"/>
              <a:t> instream(</a:t>
            </a:r>
            <a:r>
              <a:rPr lang="en-US" dirty="0" err="1"/>
              <a:t>str</a:t>
            </a:r>
            <a:r>
              <a:rPr lang="en-US" dirty="0"/>
              <a:t>);    </a:t>
            </a:r>
          </a:p>
          <a:p>
            <a:r>
              <a:rPr lang="en-US" dirty="0"/>
              <a:t>Some methods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b="1" dirty="0" err="1"/>
              <a:t>const</a:t>
            </a:r>
            <a:r>
              <a:rPr lang="en-US" b="1" dirty="0"/>
              <a:t> string &amp; s</a:t>
            </a:r>
            <a:r>
              <a:rPr lang="en-US" dirty="0"/>
              <a:t>);   s becomes the contents of the </a:t>
            </a:r>
            <a:r>
              <a:rPr lang="en-US" dirty="0" err="1"/>
              <a:t>istringstream</a:t>
            </a:r>
            <a:endParaRPr lang="en-US" dirty="0"/>
          </a:p>
          <a:p>
            <a:pPr lvl="1"/>
            <a:r>
              <a:rPr lang="en-US" dirty="0"/>
              <a:t>Bool </a:t>
            </a:r>
            <a:r>
              <a:rPr lang="en-US" dirty="0" err="1"/>
              <a:t>eof</a:t>
            </a:r>
            <a:r>
              <a:rPr lang="en-US" dirty="0"/>
              <a:t>();   returns true if end-of-file was reached by last input operation</a:t>
            </a:r>
          </a:p>
        </p:txBody>
      </p:sp>
    </p:spTree>
    <p:extLst>
      <p:ext uri="{BB962C8B-B14F-4D97-AF65-F5344CB8AC3E}">
        <p14:creationId xmlns:p14="http://schemas.microsoft.com/office/powerpoint/2010/main" val="391354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7260" y="2105476"/>
            <a:ext cx="107178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Using the </a:t>
            </a:r>
            <a:r>
              <a:rPr lang="en-US" sz="3600" dirty="0" err="1"/>
              <a:t>istringstream</a:t>
            </a:r>
            <a:r>
              <a:rPr lang="en-US" sz="3600" dirty="0"/>
              <a:t> class you can:</a:t>
            </a:r>
          </a:p>
          <a:p>
            <a:r>
              <a:rPr lang="en-US" sz="3600" dirty="0"/>
              <a:t>      read a line from a file or </a:t>
            </a:r>
            <a:r>
              <a:rPr lang="en-US" sz="3600" dirty="0" err="1"/>
              <a:t>cin</a:t>
            </a:r>
            <a:r>
              <a:rPr lang="en-US" sz="3600" dirty="0"/>
              <a:t> using </a:t>
            </a:r>
            <a:r>
              <a:rPr lang="en-US" sz="3600" dirty="0" err="1"/>
              <a:t>getline</a:t>
            </a:r>
            <a:endParaRPr lang="en-US" sz="3600" dirty="0"/>
          </a:p>
          <a:p>
            <a:r>
              <a:rPr lang="en-US" sz="3600" dirty="0"/>
              <a:t>	   create an </a:t>
            </a:r>
            <a:r>
              <a:rPr lang="en-US" sz="3600" dirty="0" err="1"/>
              <a:t>istringstream</a:t>
            </a:r>
            <a:r>
              <a:rPr lang="en-US" sz="3600" dirty="0"/>
              <a:t> object from</a:t>
            </a:r>
          </a:p>
          <a:p>
            <a:r>
              <a:rPr lang="en-US" sz="3600" dirty="0"/>
              <a:t>           the string</a:t>
            </a:r>
            <a:br>
              <a:rPr lang="en-US" sz="3600" dirty="0"/>
            </a:br>
            <a:r>
              <a:rPr lang="en-US" sz="3600" dirty="0"/>
              <a:t>      extract “tokens” from the </a:t>
            </a:r>
            <a:r>
              <a:rPr lang="en-US" sz="3600" dirty="0" err="1"/>
              <a:t>istringstream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65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Zybook</a:t>
            </a:r>
            <a:r>
              <a:rPr lang="en-US" sz="5400" dirty="0"/>
              <a:t>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34440" y="2484658"/>
            <a:ext cx="9509760" cy="3424107"/>
          </a:xfrm>
        </p:spPr>
        <p:txBody>
          <a:bodyPr>
            <a:normAutofit/>
          </a:bodyPr>
          <a:lstStyle/>
          <a:p>
            <a:r>
              <a:rPr lang="en-US" sz="2800" dirty="0"/>
              <a:t>Before 11:30 on Thursday Jan 25 complete non optional exercises from</a:t>
            </a:r>
          </a:p>
          <a:p>
            <a:pPr lvl="1"/>
            <a:r>
              <a:rPr lang="en-US" sz="2600" dirty="0"/>
              <a:t>Ch. 8   Strings</a:t>
            </a:r>
          </a:p>
          <a:p>
            <a:pPr lvl="1"/>
            <a:r>
              <a:rPr lang="en-US" sz="2600" dirty="0"/>
              <a:t>Ch. 9   arrays and vectors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7851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42E0-14FD-430F-B744-6B64D7C5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920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sz="3200" dirty="0"/>
              <a:t>Hierarchy chart documenting Functional decomposition of Lab 1 program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12DBC6-ECCD-4C47-968E-8E48460CE377}"/>
              </a:ext>
            </a:extLst>
          </p:cNvPr>
          <p:cNvSpPr/>
          <p:nvPr/>
        </p:nvSpPr>
        <p:spPr>
          <a:xfrm>
            <a:off x="4948851" y="2447515"/>
            <a:ext cx="1348740" cy="742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1EEC6-B048-4DA2-BDC7-4B70B98CA4A2}"/>
              </a:ext>
            </a:extLst>
          </p:cNvPr>
          <p:cNvSpPr txBox="1"/>
          <p:nvPr/>
        </p:nvSpPr>
        <p:spPr>
          <a:xfrm>
            <a:off x="5137446" y="2496214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197E15-FD51-409C-9F17-0B4452C047DF}"/>
              </a:ext>
            </a:extLst>
          </p:cNvPr>
          <p:cNvSpPr/>
          <p:nvPr/>
        </p:nvSpPr>
        <p:spPr>
          <a:xfrm>
            <a:off x="6040755" y="4598670"/>
            <a:ext cx="1348740" cy="742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07458-FFC9-4A90-A3B3-3B941AE3E7C1}"/>
              </a:ext>
            </a:extLst>
          </p:cNvPr>
          <p:cNvSpPr/>
          <p:nvPr/>
        </p:nvSpPr>
        <p:spPr>
          <a:xfrm>
            <a:off x="3994785" y="4653914"/>
            <a:ext cx="1560193" cy="763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DF4E26-7AB1-44AA-8E4B-EEF83FE4965A}"/>
              </a:ext>
            </a:extLst>
          </p:cNvPr>
          <p:cNvSpPr/>
          <p:nvPr/>
        </p:nvSpPr>
        <p:spPr>
          <a:xfrm>
            <a:off x="1754505" y="4674870"/>
            <a:ext cx="1348740" cy="742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BC728C-F48C-4F00-AD6C-2D6B09B664FF}"/>
              </a:ext>
            </a:extLst>
          </p:cNvPr>
          <p:cNvSpPr/>
          <p:nvPr/>
        </p:nvSpPr>
        <p:spPr>
          <a:xfrm>
            <a:off x="8439150" y="4598670"/>
            <a:ext cx="1348740" cy="742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840F6E-ABAD-4BCA-B6C2-14158356861C}"/>
              </a:ext>
            </a:extLst>
          </p:cNvPr>
          <p:cNvSpPr txBox="1"/>
          <p:nvPr/>
        </p:nvSpPr>
        <p:spPr>
          <a:xfrm>
            <a:off x="1783973" y="4846290"/>
            <a:ext cx="1319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getNumbe</a:t>
            </a:r>
            <a:r>
              <a:rPr lang="en-US" dirty="0" err="1"/>
              <a:t>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F377E4-A600-4A49-B957-69E77A8D934C}"/>
              </a:ext>
            </a:extLst>
          </p:cNvPr>
          <p:cNvSpPr txBox="1"/>
          <p:nvPr/>
        </p:nvSpPr>
        <p:spPr>
          <a:xfrm>
            <a:off x="3919916" y="4825335"/>
            <a:ext cx="1635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doubleLargest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F2D70E-A123-40B6-A5BC-33F95218855B}"/>
              </a:ext>
            </a:extLst>
          </p:cNvPr>
          <p:cNvSpPr txBox="1"/>
          <p:nvPr/>
        </p:nvSpPr>
        <p:spPr>
          <a:xfrm>
            <a:off x="5990183" y="4770090"/>
            <a:ext cx="1449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findAverage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AA083-86C6-47FA-8839-4C03E9001A9D}"/>
              </a:ext>
            </a:extLst>
          </p:cNvPr>
          <p:cNvSpPr txBox="1"/>
          <p:nvPr/>
        </p:nvSpPr>
        <p:spPr>
          <a:xfrm>
            <a:off x="8363923" y="4741515"/>
            <a:ext cx="1499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displayResult</a:t>
            </a:r>
            <a:endParaRPr lang="en-US" sz="2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2E3550-671E-4FE1-BB74-29801BE3C182}"/>
              </a:ext>
            </a:extLst>
          </p:cNvPr>
          <p:cNvCxnSpPr/>
          <p:nvPr/>
        </p:nvCxnSpPr>
        <p:spPr>
          <a:xfrm>
            <a:off x="2428875" y="4120516"/>
            <a:ext cx="6692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F32E3E-691D-4686-B37E-26578CB02C3A}"/>
              </a:ext>
            </a:extLst>
          </p:cNvPr>
          <p:cNvCxnSpPr>
            <a:endCxn id="9" idx="0"/>
          </p:cNvCxnSpPr>
          <p:nvPr/>
        </p:nvCxnSpPr>
        <p:spPr>
          <a:xfrm>
            <a:off x="2428875" y="4131945"/>
            <a:ext cx="0" cy="54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7A24D4-166B-4FB2-8C21-B5D91238DED5}"/>
              </a:ext>
            </a:extLst>
          </p:cNvPr>
          <p:cNvCxnSpPr>
            <a:endCxn id="8" idx="0"/>
          </p:cNvCxnSpPr>
          <p:nvPr/>
        </p:nvCxnSpPr>
        <p:spPr>
          <a:xfrm>
            <a:off x="4772025" y="4126230"/>
            <a:ext cx="2857" cy="527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7A2EFC-FB60-4D0F-972E-77DD95E49D35}"/>
              </a:ext>
            </a:extLst>
          </p:cNvPr>
          <p:cNvCxnSpPr/>
          <p:nvPr/>
        </p:nvCxnSpPr>
        <p:spPr>
          <a:xfrm>
            <a:off x="6554061" y="4120516"/>
            <a:ext cx="0" cy="478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55794E-5FF2-4955-88C7-77E5D47D8EB7}"/>
              </a:ext>
            </a:extLst>
          </p:cNvPr>
          <p:cNvCxnSpPr/>
          <p:nvPr/>
        </p:nvCxnSpPr>
        <p:spPr>
          <a:xfrm flipV="1">
            <a:off x="9863116" y="3019434"/>
            <a:ext cx="0" cy="43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FFCCF3-0EED-4960-A0FD-EF8ABDD38622}"/>
              </a:ext>
            </a:extLst>
          </p:cNvPr>
          <p:cNvCxnSpPr>
            <a:stCxn id="10" idx="0"/>
          </p:cNvCxnSpPr>
          <p:nvPr/>
        </p:nvCxnSpPr>
        <p:spPr>
          <a:xfrm flipV="1">
            <a:off x="9113520" y="4120516"/>
            <a:ext cx="7620" cy="478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D2A09D-F89B-430A-9E1E-2360493D1F3A}"/>
              </a:ext>
            </a:extLst>
          </p:cNvPr>
          <p:cNvCxnSpPr>
            <a:stCxn id="4" idx="2"/>
          </p:cNvCxnSpPr>
          <p:nvPr/>
        </p:nvCxnSpPr>
        <p:spPr>
          <a:xfrm>
            <a:off x="5623221" y="3190465"/>
            <a:ext cx="6054" cy="94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293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42E0-14FD-430F-B744-6B64D7C5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629" y="378840"/>
            <a:ext cx="10364451" cy="1596177"/>
          </a:xfrm>
        </p:spPr>
        <p:txBody>
          <a:bodyPr/>
          <a:lstStyle/>
          <a:p>
            <a:r>
              <a:rPr lang="en-US" dirty="0"/>
              <a:t>Adding communication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12DBC6-ECCD-4C47-968E-8E48460CE377}"/>
              </a:ext>
            </a:extLst>
          </p:cNvPr>
          <p:cNvSpPr/>
          <p:nvPr/>
        </p:nvSpPr>
        <p:spPr>
          <a:xfrm>
            <a:off x="4908509" y="2121761"/>
            <a:ext cx="1348740" cy="742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1EEC6-B048-4DA2-BDC7-4B70B98CA4A2}"/>
              </a:ext>
            </a:extLst>
          </p:cNvPr>
          <p:cNvSpPr txBox="1"/>
          <p:nvPr/>
        </p:nvSpPr>
        <p:spPr>
          <a:xfrm>
            <a:off x="5120301" y="2176174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197E15-FD51-409C-9F17-0B4452C047DF}"/>
              </a:ext>
            </a:extLst>
          </p:cNvPr>
          <p:cNvSpPr/>
          <p:nvPr/>
        </p:nvSpPr>
        <p:spPr>
          <a:xfrm>
            <a:off x="5988460" y="4333875"/>
            <a:ext cx="1348740" cy="742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07458-FFC9-4A90-A3B3-3B941AE3E7C1}"/>
              </a:ext>
            </a:extLst>
          </p:cNvPr>
          <p:cNvSpPr/>
          <p:nvPr/>
        </p:nvSpPr>
        <p:spPr>
          <a:xfrm>
            <a:off x="3977640" y="4333874"/>
            <a:ext cx="1560193" cy="763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DF4E26-7AB1-44AA-8E4B-EEF83FE4965A}"/>
              </a:ext>
            </a:extLst>
          </p:cNvPr>
          <p:cNvSpPr/>
          <p:nvPr/>
        </p:nvSpPr>
        <p:spPr>
          <a:xfrm>
            <a:off x="1755549" y="4351957"/>
            <a:ext cx="1348740" cy="742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BC728C-F48C-4F00-AD6C-2D6B09B664FF}"/>
              </a:ext>
            </a:extLst>
          </p:cNvPr>
          <p:cNvSpPr/>
          <p:nvPr/>
        </p:nvSpPr>
        <p:spPr>
          <a:xfrm>
            <a:off x="8422005" y="4278630"/>
            <a:ext cx="1348740" cy="742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840F6E-ABAD-4BCA-B6C2-14158356861C}"/>
              </a:ext>
            </a:extLst>
          </p:cNvPr>
          <p:cNvSpPr txBox="1"/>
          <p:nvPr/>
        </p:nvSpPr>
        <p:spPr>
          <a:xfrm>
            <a:off x="1766828" y="4526250"/>
            <a:ext cx="1319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getNumbe</a:t>
            </a:r>
            <a:r>
              <a:rPr lang="en-US" dirty="0" err="1"/>
              <a:t>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F377E4-A600-4A49-B957-69E77A8D934C}"/>
              </a:ext>
            </a:extLst>
          </p:cNvPr>
          <p:cNvSpPr txBox="1"/>
          <p:nvPr/>
        </p:nvSpPr>
        <p:spPr>
          <a:xfrm>
            <a:off x="3902771" y="4505295"/>
            <a:ext cx="1635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doubleLargest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F2D70E-A123-40B6-A5BC-33F95218855B}"/>
              </a:ext>
            </a:extLst>
          </p:cNvPr>
          <p:cNvSpPr txBox="1"/>
          <p:nvPr/>
        </p:nvSpPr>
        <p:spPr>
          <a:xfrm>
            <a:off x="5973038" y="4450050"/>
            <a:ext cx="1449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findAverage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AA083-86C6-47FA-8839-4C03E9001A9D}"/>
              </a:ext>
            </a:extLst>
          </p:cNvPr>
          <p:cNvSpPr txBox="1"/>
          <p:nvPr/>
        </p:nvSpPr>
        <p:spPr>
          <a:xfrm>
            <a:off x="8346778" y="4421475"/>
            <a:ext cx="1499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displayResult</a:t>
            </a:r>
            <a:endParaRPr lang="en-US" sz="2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2E3550-671E-4FE1-BB74-29801BE3C182}"/>
              </a:ext>
            </a:extLst>
          </p:cNvPr>
          <p:cNvCxnSpPr/>
          <p:nvPr/>
        </p:nvCxnSpPr>
        <p:spPr>
          <a:xfrm>
            <a:off x="2411730" y="3800476"/>
            <a:ext cx="6692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F32E3E-691D-4686-B37E-26578CB02C3A}"/>
              </a:ext>
            </a:extLst>
          </p:cNvPr>
          <p:cNvCxnSpPr>
            <a:endCxn id="9" idx="0"/>
          </p:cNvCxnSpPr>
          <p:nvPr/>
        </p:nvCxnSpPr>
        <p:spPr>
          <a:xfrm>
            <a:off x="2429919" y="3809032"/>
            <a:ext cx="0" cy="54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7A24D4-166B-4FB2-8C21-B5D91238DED5}"/>
              </a:ext>
            </a:extLst>
          </p:cNvPr>
          <p:cNvCxnSpPr>
            <a:endCxn id="8" idx="0"/>
          </p:cNvCxnSpPr>
          <p:nvPr/>
        </p:nvCxnSpPr>
        <p:spPr>
          <a:xfrm>
            <a:off x="4754880" y="3806190"/>
            <a:ext cx="2857" cy="527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7A2EFC-FB60-4D0F-972E-77DD95E49D35}"/>
              </a:ext>
            </a:extLst>
          </p:cNvPr>
          <p:cNvCxnSpPr>
            <a:cxnSpLocks/>
          </p:cNvCxnSpPr>
          <p:nvPr/>
        </p:nvCxnSpPr>
        <p:spPr>
          <a:xfrm>
            <a:off x="6508256" y="3800476"/>
            <a:ext cx="0" cy="551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55794E-5FF2-4955-88C7-77E5D47D8EB7}"/>
              </a:ext>
            </a:extLst>
          </p:cNvPr>
          <p:cNvCxnSpPr/>
          <p:nvPr/>
        </p:nvCxnSpPr>
        <p:spPr>
          <a:xfrm flipV="1">
            <a:off x="9884071" y="2699394"/>
            <a:ext cx="0" cy="43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FFCCF3-0EED-4960-A0FD-EF8ABDD38622}"/>
              </a:ext>
            </a:extLst>
          </p:cNvPr>
          <p:cNvCxnSpPr>
            <a:stCxn id="10" idx="0"/>
          </p:cNvCxnSpPr>
          <p:nvPr/>
        </p:nvCxnSpPr>
        <p:spPr>
          <a:xfrm flipV="1">
            <a:off x="9096375" y="3800476"/>
            <a:ext cx="7620" cy="478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D2A09D-F89B-430A-9E1E-2360493D1F3A}"/>
              </a:ext>
            </a:extLst>
          </p:cNvPr>
          <p:cNvCxnSpPr>
            <a:stCxn id="4" idx="2"/>
          </p:cNvCxnSpPr>
          <p:nvPr/>
        </p:nvCxnSpPr>
        <p:spPr>
          <a:xfrm>
            <a:off x="5582879" y="2864711"/>
            <a:ext cx="6054" cy="94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A23C71-BC59-42FF-810B-CEA5984E6412}"/>
              </a:ext>
            </a:extLst>
          </p:cNvPr>
          <p:cNvCxnSpPr>
            <a:cxnSpLocks/>
          </p:cNvCxnSpPr>
          <p:nvPr/>
        </p:nvCxnSpPr>
        <p:spPr>
          <a:xfrm flipV="1">
            <a:off x="2697480" y="2864711"/>
            <a:ext cx="2397781" cy="149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1B82CA4-B976-4E87-A110-BE3087D19AB5}"/>
              </a:ext>
            </a:extLst>
          </p:cNvPr>
          <p:cNvSpPr txBox="1"/>
          <p:nvPr/>
        </p:nvSpPr>
        <p:spPr>
          <a:xfrm>
            <a:off x="3767588" y="313765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A8905B-2FAD-406D-AD2B-2B0818546FF2}"/>
              </a:ext>
            </a:extLst>
          </p:cNvPr>
          <p:cNvCxnSpPr>
            <a:stCxn id="9" idx="2"/>
          </p:cNvCxnSpPr>
          <p:nvPr/>
        </p:nvCxnSpPr>
        <p:spPr>
          <a:xfrm>
            <a:off x="2429919" y="5094907"/>
            <a:ext cx="0" cy="602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F2E087-DAAD-4263-A5C8-C97AF109BD5B}"/>
              </a:ext>
            </a:extLst>
          </p:cNvPr>
          <p:cNvCxnSpPr>
            <a:endCxn id="9" idx="2"/>
          </p:cNvCxnSpPr>
          <p:nvPr/>
        </p:nvCxnSpPr>
        <p:spPr>
          <a:xfrm flipV="1">
            <a:off x="2429919" y="5094907"/>
            <a:ext cx="0" cy="50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550BD0A-B966-47C5-BEAD-3411FA80C291}"/>
              </a:ext>
            </a:extLst>
          </p:cNvPr>
          <p:cNvSpPr txBox="1"/>
          <p:nvPr/>
        </p:nvSpPr>
        <p:spPr>
          <a:xfrm>
            <a:off x="1962330" y="5600700"/>
            <a:ext cx="92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4AF77B-BD68-4121-8752-D36BC218E0E1}"/>
              </a:ext>
            </a:extLst>
          </p:cNvPr>
          <p:cNvCxnSpPr/>
          <p:nvPr/>
        </p:nvCxnSpPr>
        <p:spPr>
          <a:xfrm flipH="1">
            <a:off x="5120301" y="2870425"/>
            <a:ext cx="286089" cy="1463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543973-C482-4BA7-BEBA-102BAD2C01CA}"/>
              </a:ext>
            </a:extLst>
          </p:cNvPr>
          <p:cNvCxnSpPr/>
          <p:nvPr/>
        </p:nvCxnSpPr>
        <p:spPr>
          <a:xfrm flipV="1">
            <a:off x="5120301" y="2870425"/>
            <a:ext cx="286089" cy="140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9673C8F-3A07-45A3-BAE3-E57F8F184631}"/>
              </a:ext>
            </a:extLst>
          </p:cNvPr>
          <p:cNvSpPr txBox="1"/>
          <p:nvPr/>
        </p:nvSpPr>
        <p:spPr>
          <a:xfrm>
            <a:off x="4891944" y="3130750"/>
            <a:ext cx="399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199FB3-0F71-48CA-B0B7-BD9541FC6235}"/>
              </a:ext>
            </a:extLst>
          </p:cNvPr>
          <p:cNvCxnSpPr>
            <a:cxnSpLocks/>
          </p:cNvCxnSpPr>
          <p:nvPr/>
        </p:nvCxnSpPr>
        <p:spPr>
          <a:xfrm>
            <a:off x="5829300" y="2846070"/>
            <a:ext cx="518403" cy="148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80940C-FEEF-4307-B702-A156E3EEA208}"/>
              </a:ext>
            </a:extLst>
          </p:cNvPr>
          <p:cNvSpPr txBox="1"/>
          <p:nvPr/>
        </p:nvSpPr>
        <p:spPr>
          <a:xfrm>
            <a:off x="5679387" y="3162701"/>
            <a:ext cx="399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CACC85-9042-4EA9-80E0-EBD101637AA3}"/>
              </a:ext>
            </a:extLst>
          </p:cNvPr>
          <p:cNvCxnSpPr>
            <a:cxnSpLocks/>
          </p:cNvCxnSpPr>
          <p:nvPr/>
        </p:nvCxnSpPr>
        <p:spPr>
          <a:xfrm flipH="1" flipV="1">
            <a:off x="6049523" y="2901244"/>
            <a:ext cx="848482" cy="143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362E31F-FA43-48E1-891A-C08F55869877}"/>
              </a:ext>
            </a:extLst>
          </p:cNvPr>
          <p:cNvSpPr txBox="1"/>
          <p:nvPr/>
        </p:nvSpPr>
        <p:spPr>
          <a:xfrm>
            <a:off x="6789081" y="393372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055142-5FD7-496D-A65E-E4CC9C6BFE77}"/>
              </a:ext>
            </a:extLst>
          </p:cNvPr>
          <p:cNvCxnSpPr>
            <a:cxnSpLocks/>
          </p:cNvCxnSpPr>
          <p:nvPr/>
        </p:nvCxnSpPr>
        <p:spPr>
          <a:xfrm>
            <a:off x="6190020" y="2876142"/>
            <a:ext cx="2531070" cy="134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66ED4CA-3436-4DF1-9F18-9D4E7FB93067}"/>
              </a:ext>
            </a:extLst>
          </p:cNvPr>
          <p:cNvSpPr txBox="1"/>
          <p:nvPr/>
        </p:nvSpPr>
        <p:spPr>
          <a:xfrm>
            <a:off x="7485876" y="329495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FA3BAE8-1B37-45C5-8B0A-55CF3CF21AAC}"/>
              </a:ext>
            </a:extLst>
          </p:cNvPr>
          <p:cNvCxnSpPr/>
          <p:nvPr/>
        </p:nvCxnSpPr>
        <p:spPr>
          <a:xfrm>
            <a:off x="9252585" y="5021580"/>
            <a:ext cx="0" cy="32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12990FF-19CA-4B9A-8A60-F8F3509168D6}"/>
              </a:ext>
            </a:extLst>
          </p:cNvPr>
          <p:cNvSpPr txBox="1"/>
          <p:nvPr/>
        </p:nvSpPr>
        <p:spPr>
          <a:xfrm>
            <a:off x="8788451" y="5328523"/>
            <a:ext cx="92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1634095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9304" y="672305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Phases of development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061692" y="2649481"/>
            <a:ext cx="10363826" cy="3424107"/>
          </a:xfrm>
        </p:spPr>
        <p:txBody>
          <a:bodyPr/>
          <a:lstStyle/>
          <a:p>
            <a:r>
              <a:rPr lang="en-US" dirty="0"/>
              <a:t>Specification                  what is the program supposed to do?</a:t>
            </a:r>
          </a:p>
          <a:p>
            <a:r>
              <a:rPr lang="en-US" dirty="0"/>
              <a:t>Design                             decompose into functions and/or classes </a:t>
            </a:r>
          </a:p>
          <a:p>
            <a:r>
              <a:rPr lang="en-US" dirty="0"/>
              <a:t>Implementation                           implement the components  </a:t>
            </a:r>
          </a:p>
          <a:p>
            <a:r>
              <a:rPr lang="en-US" dirty="0"/>
              <a:t>testing                             does the program meet its specification?</a:t>
            </a:r>
          </a:p>
          <a:p>
            <a:r>
              <a:rPr lang="en-US" dirty="0"/>
              <a:t>Maintenance                   make changes after program is in use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message is written to the standard error device and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70"/>
                </a:solidFill>
                <a:effectLst/>
                <a:latin typeface="Arial Unicode MS"/>
                <a:hlinkClick r:id="rId2"/>
              </a:rPr>
              <a:t>abort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called, terminating the program execution.</a:t>
            </a: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600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784DE0-267B-4664-8A73-7BA50CA01B90}"/>
              </a:ext>
            </a:extLst>
          </p:cNvPr>
          <p:cNvSpPr txBox="1"/>
          <p:nvPr/>
        </p:nvSpPr>
        <p:spPr>
          <a:xfrm>
            <a:off x="2234565" y="2737485"/>
            <a:ext cx="7458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C++ program that prompts the user for the name of a text file, opens that file, reads the file and stores the lines of the file in a vector of strings.  The program should output the number of non-blank lines in the file, the average number of words per non-blank line and the average number of alphabetic characters per word.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727A1C-A3A8-4A52-9AB1-EE47DCD6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 to solve</a:t>
            </a:r>
          </a:p>
        </p:txBody>
      </p:sp>
    </p:spTree>
    <p:extLst>
      <p:ext uri="{BB962C8B-B14F-4D97-AF65-F5344CB8AC3E}">
        <p14:creationId xmlns:p14="http://schemas.microsoft.com/office/powerpoint/2010/main" val="1244833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F20F-B7C5-429F-8772-BF6A90A5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95" y="567082"/>
            <a:ext cx="10364451" cy="1596177"/>
          </a:xfrm>
        </p:spPr>
        <p:txBody>
          <a:bodyPr/>
          <a:lstStyle/>
          <a:p>
            <a:r>
              <a:rPr lang="en-US" dirty="0"/>
              <a:t>The big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007A40-8C7B-41D0-A1B6-A249E8398923}"/>
              </a:ext>
            </a:extLst>
          </p:cNvPr>
          <p:cNvSpPr/>
          <p:nvPr/>
        </p:nvSpPr>
        <p:spPr>
          <a:xfrm>
            <a:off x="4189095" y="3000375"/>
            <a:ext cx="2165985" cy="20859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673B7-7362-4F47-A9BA-A08B1989BD92}"/>
              </a:ext>
            </a:extLst>
          </p:cNvPr>
          <p:cNvSpPr txBox="1"/>
          <p:nvPr/>
        </p:nvSpPr>
        <p:spPr>
          <a:xfrm>
            <a:off x="2377440" y="3571875"/>
            <a:ext cx="12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text file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8FD325-DFDE-4822-A6AB-95A928162EA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62279" y="3833485"/>
            <a:ext cx="526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535C89-87CB-4AD6-BF8A-322CCBA0D94F}"/>
              </a:ext>
            </a:extLst>
          </p:cNvPr>
          <p:cNvSpPr txBox="1"/>
          <p:nvPr/>
        </p:nvSpPr>
        <p:spPr>
          <a:xfrm>
            <a:off x="7143750" y="3571875"/>
            <a:ext cx="35775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number of non-blank lines</a:t>
            </a:r>
          </a:p>
          <a:p>
            <a:r>
              <a:rPr lang="en-US" sz="2000" dirty="0" err="1"/>
              <a:t>avg</a:t>
            </a:r>
            <a:r>
              <a:rPr lang="en-US" sz="2000" dirty="0"/>
              <a:t> words per non-blank line</a:t>
            </a:r>
          </a:p>
          <a:p>
            <a:r>
              <a:rPr lang="en-US" sz="2000" dirty="0" err="1"/>
              <a:t>avg</a:t>
            </a:r>
            <a:r>
              <a:rPr lang="en-US" sz="2000" dirty="0"/>
              <a:t> alphas per word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B31F11-AD06-41E3-AB7B-6B993FB29053}"/>
              </a:ext>
            </a:extLst>
          </p:cNvPr>
          <p:cNvCxnSpPr>
            <a:stCxn id="4" idx="3"/>
          </p:cNvCxnSpPr>
          <p:nvPr/>
        </p:nvCxnSpPr>
        <p:spPr>
          <a:xfrm flipV="1">
            <a:off x="6355080" y="4040505"/>
            <a:ext cx="720090" cy="2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5695B4-E78B-431B-9EFD-A39A5988417E}"/>
              </a:ext>
            </a:extLst>
          </p:cNvPr>
          <p:cNvSpPr txBox="1"/>
          <p:nvPr/>
        </p:nvSpPr>
        <p:spPr>
          <a:xfrm>
            <a:off x="4647332" y="3680460"/>
            <a:ext cx="1249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374414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85EA-2E0A-4D80-8AA4-8D4444BC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understanding the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B7F90-8FE7-414F-809E-44B5357F0E10}"/>
              </a:ext>
            </a:extLst>
          </p:cNvPr>
          <p:cNvSpPr txBox="1"/>
          <p:nvPr/>
        </p:nvSpPr>
        <p:spPr>
          <a:xfrm>
            <a:off x="3962131" y="3480435"/>
            <a:ext cx="34299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897023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85EA-2E0A-4D80-8AA4-8D4444BC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720CB-1E2F-4E2B-9544-C107CBF19E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is a word?</a:t>
            </a:r>
          </a:p>
          <a:p>
            <a:pPr lvl="1"/>
            <a:r>
              <a:rPr lang="en-US" dirty="0"/>
              <a:t>A sequence of non-white space characters containing at least one alpha character</a:t>
            </a:r>
          </a:p>
          <a:p>
            <a:r>
              <a:rPr lang="en-US" dirty="0"/>
              <a:t>What is a non-blank line?</a:t>
            </a:r>
          </a:p>
          <a:p>
            <a:pPr lvl="1"/>
            <a:r>
              <a:rPr lang="en-US" dirty="0"/>
              <a:t>Contains at least one non-white space character</a:t>
            </a:r>
          </a:p>
          <a:p>
            <a:r>
              <a:rPr lang="en-US" dirty="0"/>
              <a:t>What is an alpha character?</a:t>
            </a:r>
          </a:p>
          <a:p>
            <a:pPr lvl="1"/>
            <a:r>
              <a:rPr lang="en-US" dirty="0"/>
              <a:t>Upper or lower case A through Z</a:t>
            </a:r>
          </a:p>
        </p:txBody>
      </p:sp>
    </p:spTree>
    <p:extLst>
      <p:ext uri="{BB962C8B-B14F-4D97-AF65-F5344CB8AC3E}">
        <p14:creationId xmlns:p14="http://schemas.microsoft.com/office/powerpoint/2010/main" val="268467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B7B735-18BB-4051-BA9A-2C9E9C81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732" y="2619113"/>
            <a:ext cx="10364451" cy="1596177"/>
          </a:xfrm>
        </p:spPr>
        <p:txBody>
          <a:bodyPr/>
          <a:lstStyle/>
          <a:p>
            <a:r>
              <a:rPr lang="en-US" dirty="0"/>
              <a:t>Any problems using </a:t>
            </a:r>
            <a:r>
              <a:rPr lang="en-US" dirty="0" err="1"/>
              <a:t>zylabs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37188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6380-D24D-48D2-B431-B2B392E1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30" y="818542"/>
            <a:ext cx="10364451" cy="1596177"/>
          </a:xfrm>
        </p:spPr>
        <p:txBody>
          <a:bodyPr/>
          <a:lstStyle/>
          <a:p>
            <a:r>
              <a:rPr lang="en-US" dirty="0"/>
              <a:t>Create some test cases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E6A94-FC38-4B1A-B0C4-DE85457110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96729" y="2732852"/>
            <a:ext cx="7693016" cy="3424107"/>
          </a:xfrm>
        </p:spPr>
        <p:txBody>
          <a:bodyPr/>
          <a:lstStyle/>
          <a:p>
            <a:r>
              <a:rPr lang="en-US" dirty="0"/>
              <a:t>Helps to understand the problem</a:t>
            </a:r>
          </a:p>
          <a:p>
            <a:r>
              <a:rPr lang="en-US" dirty="0"/>
              <a:t>Use after program is written</a:t>
            </a:r>
          </a:p>
          <a:p>
            <a:pPr lvl="1"/>
            <a:r>
              <a:rPr lang="en-US" dirty="0"/>
              <a:t>Correct answer is known </a:t>
            </a:r>
            <a:r>
              <a:rPr lang="en-US" b="1" dirty="0"/>
              <a:t>before</a:t>
            </a:r>
            <a:r>
              <a:rPr lang="en-US" dirty="0"/>
              <a:t> executing the program</a:t>
            </a:r>
          </a:p>
        </p:txBody>
      </p:sp>
    </p:spTree>
    <p:extLst>
      <p:ext uri="{BB962C8B-B14F-4D97-AF65-F5344CB8AC3E}">
        <p14:creationId xmlns:p14="http://schemas.microsoft.com/office/powerpoint/2010/main" val="685673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007A40-8C7B-41D0-A1B6-A249E8398923}"/>
              </a:ext>
            </a:extLst>
          </p:cNvPr>
          <p:cNvSpPr/>
          <p:nvPr/>
        </p:nvSpPr>
        <p:spPr>
          <a:xfrm>
            <a:off x="4793653" y="2360295"/>
            <a:ext cx="2624417" cy="20859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673B7-7362-4F47-A9BA-A08B1989BD92}"/>
              </a:ext>
            </a:extLst>
          </p:cNvPr>
          <p:cNvSpPr txBox="1"/>
          <p:nvPr/>
        </p:nvSpPr>
        <p:spPr>
          <a:xfrm>
            <a:off x="756622" y="2523262"/>
            <a:ext cx="3566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test case</a:t>
            </a:r>
          </a:p>
          <a:p>
            <a:endParaRPr lang="en-US" dirty="0"/>
          </a:p>
          <a:p>
            <a:r>
              <a:rPr lang="en-US" dirty="0"/>
              <a:t>       </a:t>
            </a:r>
          </a:p>
          <a:p>
            <a:r>
              <a:rPr lang="en-US" dirty="0"/>
              <a:t>How many non-blank lines are there?</a:t>
            </a:r>
          </a:p>
          <a:p>
            <a:r>
              <a:rPr lang="en-US" dirty="0"/>
              <a:t>Average  words/non-blank line?</a:t>
            </a:r>
          </a:p>
          <a:p>
            <a:r>
              <a:rPr lang="en-US" dirty="0"/>
              <a:t>Average alphas / word?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8FD325-DFDE-4822-A6AB-95A928162EA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322782" y="3400425"/>
            <a:ext cx="450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535C89-87CB-4AD6-BF8A-322CCBA0D94F}"/>
              </a:ext>
            </a:extLst>
          </p:cNvPr>
          <p:cNvSpPr txBox="1"/>
          <p:nvPr/>
        </p:nvSpPr>
        <p:spPr>
          <a:xfrm>
            <a:off x="8212455" y="2872859"/>
            <a:ext cx="31489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number of non-blank lines</a:t>
            </a:r>
          </a:p>
          <a:p>
            <a:r>
              <a:rPr lang="en-US" sz="2000" dirty="0" err="1"/>
              <a:t>avg</a:t>
            </a:r>
            <a:r>
              <a:rPr lang="en-US" sz="2000" dirty="0"/>
              <a:t> words per non-blank line</a:t>
            </a:r>
          </a:p>
          <a:p>
            <a:r>
              <a:rPr lang="en-US" sz="2000" dirty="0" err="1"/>
              <a:t>avg</a:t>
            </a:r>
            <a:r>
              <a:rPr lang="en-US" sz="2000" dirty="0"/>
              <a:t> alphas per word</a:t>
            </a:r>
            <a:endParaRPr lang="en-US" dirty="0"/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B31F11-AD06-41E3-AB7B-6B993FB29053}"/>
              </a:ext>
            </a:extLst>
          </p:cNvPr>
          <p:cNvCxnSpPr>
            <a:stCxn id="4" idx="3"/>
          </p:cNvCxnSpPr>
          <p:nvPr/>
        </p:nvCxnSpPr>
        <p:spPr>
          <a:xfrm flipV="1">
            <a:off x="7418070" y="3400425"/>
            <a:ext cx="720090" cy="2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64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007A40-8C7B-41D0-A1B6-A249E8398923}"/>
              </a:ext>
            </a:extLst>
          </p:cNvPr>
          <p:cNvSpPr/>
          <p:nvPr/>
        </p:nvSpPr>
        <p:spPr>
          <a:xfrm>
            <a:off x="4879378" y="1840230"/>
            <a:ext cx="2624417" cy="20859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673B7-7362-4F47-A9BA-A08B1989BD92}"/>
              </a:ext>
            </a:extLst>
          </p:cNvPr>
          <p:cNvSpPr txBox="1"/>
          <p:nvPr/>
        </p:nvSpPr>
        <p:spPr>
          <a:xfrm>
            <a:off x="842347" y="2003197"/>
            <a:ext cx="3566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test case</a:t>
            </a:r>
          </a:p>
          <a:p>
            <a:endParaRPr lang="en-US" dirty="0"/>
          </a:p>
          <a:p>
            <a:r>
              <a:rPr lang="en-US" dirty="0"/>
              <a:t>       </a:t>
            </a:r>
          </a:p>
          <a:p>
            <a:r>
              <a:rPr lang="en-US" dirty="0"/>
              <a:t>How many non-blank lines are there?</a:t>
            </a:r>
          </a:p>
          <a:p>
            <a:r>
              <a:rPr lang="en-US" dirty="0"/>
              <a:t>Average  words/non-blank line?</a:t>
            </a:r>
          </a:p>
          <a:p>
            <a:r>
              <a:rPr lang="en-US" dirty="0"/>
              <a:t>Average alphas / word?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8FD325-DFDE-4822-A6AB-95A928162EA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08507" y="2880360"/>
            <a:ext cx="450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535C89-87CB-4AD6-BF8A-322CCBA0D94F}"/>
              </a:ext>
            </a:extLst>
          </p:cNvPr>
          <p:cNvSpPr txBox="1"/>
          <p:nvPr/>
        </p:nvSpPr>
        <p:spPr>
          <a:xfrm>
            <a:off x="8281035" y="2003197"/>
            <a:ext cx="433478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number of non-blank lines:</a:t>
            </a:r>
          </a:p>
          <a:p>
            <a:r>
              <a:rPr lang="en-US" sz="2000" dirty="0"/>
              <a:t>4</a:t>
            </a:r>
          </a:p>
          <a:p>
            <a:r>
              <a:rPr lang="en-US" sz="2000" dirty="0" err="1"/>
              <a:t>avg</a:t>
            </a:r>
            <a:r>
              <a:rPr lang="en-US" sz="2000" dirty="0"/>
              <a:t> words per non-blank line:</a:t>
            </a:r>
          </a:p>
          <a:p>
            <a:r>
              <a:rPr lang="en-US" sz="2000" dirty="0"/>
              <a:t>4.25</a:t>
            </a:r>
          </a:p>
          <a:p>
            <a:r>
              <a:rPr lang="en-US" sz="2000" dirty="0" err="1"/>
              <a:t>avg</a:t>
            </a:r>
            <a:r>
              <a:rPr lang="en-US" sz="2000" dirty="0"/>
              <a:t> alphas per word:</a:t>
            </a:r>
          </a:p>
          <a:p>
            <a:r>
              <a:rPr lang="en-US" dirty="0"/>
              <a:t>4.88</a:t>
            </a:r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B31F11-AD06-41E3-AB7B-6B993FB29053}"/>
              </a:ext>
            </a:extLst>
          </p:cNvPr>
          <p:cNvCxnSpPr>
            <a:stCxn id="4" idx="3"/>
          </p:cNvCxnSpPr>
          <p:nvPr/>
        </p:nvCxnSpPr>
        <p:spPr>
          <a:xfrm flipV="1">
            <a:off x="7503795" y="2880360"/>
            <a:ext cx="720090" cy="2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AEE0772-6907-4AAB-BA66-EBAFAEC1C7B4}"/>
              </a:ext>
            </a:extLst>
          </p:cNvPr>
          <p:cNvSpPr txBox="1"/>
          <p:nvPr/>
        </p:nvSpPr>
        <p:spPr>
          <a:xfrm>
            <a:off x="1590812" y="5234940"/>
            <a:ext cx="3042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Some other test cases??</a:t>
            </a:r>
          </a:p>
        </p:txBody>
      </p:sp>
    </p:spTree>
    <p:extLst>
      <p:ext uri="{BB962C8B-B14F-4D97-AF65-F5344CB8AC3E}">
        <p14:creationId xmlns:p14="http://schemas.microsoft.com/office/powerpoint/2010/main" val="2119481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644A-C5C9-46C0-B385-DCADCDB3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50" y="1182395"/>
            <a:ext cx="10364451" cy="1596177"/>
          </a:xfrm>
        </p:spPr>
        <p:txBody>
          <a:bodyPr>
            <a:normAutofit/>
          </a:bodyPr>
          <a:lstStyle/>
          <a:p>
            <a:r>
              <a:rPr lang="en-US" sz="3200" dirty="0"/>
              <a:t>Design involves decomposing big problem into smaller 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F1345-F11E-4ED6-9B39-6B3AF94C46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28174" y="3230057"/>
            <a:ext cx="10363826" cy="3424107"/>
          </a:xfrm>
        </p:spPr>
        <p:txBody>
          <a:bodyPr/>
          <a:lstStyle/>
          <a:p>
            <a:r>
              <a:rPr lang="en-US" dirty="0"/>
              <a:t>Divide and conquer</a:t>
            </a:r>
          </a:p>
          <a:p>
            <a:r>
              <a:rPr lang="en-US" dirty="0"/>
              <a:t>What are some smaller problems?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41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3BB5-9762-4896-8E63-C68D7B2A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smaller 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5828D-8047-496B-9B9B-CF2D474834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8109" y="2287082"/>
            <a:ext cx="10363826" cy="3424107"/>
          </a:xfrm>
        </p:spPr>
        <p:txBody>
          <a:bodyPr/>
          <a:lstStyle/>
          <a:p>
            <a:r>
              <a:rPr lang="en-US" dirty="0"/>
              <a:t>Open the input file</a:t>
            </a:r>
          </a:p>
          <a:p>
            <a:r>
              <a:rPr lang="en-US" dirty="0"/>
              <a:t>Display the results</a:t>
            </a:r>
          </a:p>
          <a:p>
            <a:r>
              <a:rPr lang="en-US" dirty="0"/>
              <a:t>Read from the input file into a vector</a:t>
            </a:r>
          </a:p>
          <a:p>
            <a:r>
              <a:rPr lang="en-US" dirty="0"/>
              <a:t>Is a line blank?</a:t>
            </a:r>
          </a:p>
          <a:p>
            <a:r>
              <a:rPr lang="en-US" dirty="0"/>
              <a:t>Number of words in a line?</a:t>
            </a:r>
          </a:p>
          <a:p>
            <a:r>
              <a:rPr lang="en-US" dirty="0"/>
              <a:t>Number of alphas in a word?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07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644A-C5C9-46C0-B385-DCADCDB3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50" y="81282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Hierarchy chart as a design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0F283-C4D7-415C-9BB2-B9CEA1EBA0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9525" y="2658557"/>
            <a:ext cx="10363826" cy="3424107"/>
          </a:xfrm>
        </p:spPr>
        <p:txBody>
          <a:bodyPr/>
          <a:lstStyle/>
          <a:p>
            <a:r>
              <a:rPr lang="en-US" dirty="0"/>
              <a:t>Use hierarchy chart to develop functional decomposition</a:t>
            </a:r>
          </a:p>
          <a:p>
            <a:r>
              <a:rPr lang="en-US" dirty="0"/>
              <a:t>Each box represents a function that solves one piece of the problem</a:t>
            </a:r>
          </a:p>
          <a:p>
            <a:pPr lvl="1"/>
            <a:r>
              <a:rPr lang="en-US" dirty="0"/>
              <a:t>Communication with its caller shown</a:t>
            </a:r>
          </a:p>
          <a:p>
            <a:pPr lvl="1"/>
            <a:r>
              <a:rPr lang="en-US" dirty="0"/>
              <a:t>External I/O shown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25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4100C2-EF9D-4624-8072-7DDCFFA69C8A}"/>
              </a:ext>
            </a:extLst>
          </p:cNvPr>
          <p:cNvSpPr txBox="1"/>
          <p:nvPr/>
        </p:nvSpPr>
        <p:spPr>
          <a:xfrm>
            <a:off x="4920615" y="1754505"/>
            <a:ext cx="178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C7FC93-D020-4C35-8D6C-35AC209CD090}"/>
              </a:ext>
            </a:extLst>
          </p:cNvPr>
          <p:cNvSpPr/>
          <p:nvPr/>
        </p:nvSpPr>
        <p:spPr>
          <a:xfrm>
            <a:off x="4863465" y="1783080"/>
            <a:ext cx="1102995" cy="582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74D62A-8BBF-4D40-A6B6-16A6BD85B3C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414963" y="2366010"/>
            <a:ext cx="0" cy="491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C45BD4-57DF-4AD6-ADDB-AEB28EC61592}"/>
              </a:ext>
            </a:extLst>
          </p:cNvPr>
          <p:cNvCxnSpPr>
            <a:cxnSpLocks/>
          </p:cNvCxnSpPr>
          <p:nvPr/>
        </p:nvCxnSpPr>
        <p:spPr>
          <a:xfrm flipV="1">
            <a:off x="2994660" y="2834641"/>
            <a:ext cx="5257800" cy="22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552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2B5118-CB26-46D8-8CBC-C31FA573DC69}"/>
              </a:ext>
            </a:extLst>
          </p:cNvPr>
          <p:cNvSpPr/>
          <p:nvPr/>
        </p:nvSpPr>
        <p:spPr>
          <a:xfrm>
            <a:off x="4383578" y="3169920"/>
            <a:ext cx="2671157" cy="16459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534B7-63C4-4C08-9BDA-261B3A655F19}"/>
              </a:ext>
            </a:extLst>
          </p:cNvPr>
          <p:cNvSpPr txBox="1"/>
          <p:nvPr/>
        </p:nvSpPr>
        <p:spPr>
          <a:xfrm>
            <a:off x="5137265" y="3740727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OpenFile</a:t>
            </a: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05576D-C970-40F5-87DE-400F02F52B97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5719157" y="2310938"/>
            <a:ext cx="0" cy="858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90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Incremental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09660" y="2638387"/>
            <a:ext cx="10363826" cy="3424107"/>
          </a:xfrm>
        </p:spPr>
        <p:txBody>
          <a:bodyPr/>
          <a:lstStyle/>
          <a:p>
            <a:r>
              <a:rPr lang="en-US" dirty="0"/>
              <a:t>Bottom up</a:t>
            </a:r>
          </a:p>
          <a:p>
            <a:pPr lvl="1"/>
            <a:r>
              <a:rPr lang="en-US" dirty="0"/>
              <a:t>Implement and test individual functions</a:t>
            </a:r>
          </a:p>
          <a:p>
            <a:r>
              <a:rPr lang="en-US" dirty="0"/>
              <a:t>Top down</a:t>
            </a:r>
          </a:p>
          <a:p>
            <a:pPr lvl="1"/>
            <a:r>
              <a:rPr lang="en-US" dirty="0"/>
              <a:t>Write main using stubs for lower level functions</a:t>
            </a:r>
          </a:p>
        </p:txBody>
      </p:sp>
    </p:spTree>
    <p:extLst>
      <p:ext uri="{BB962C8B-B14F-4D97-AF65-F5344CB8AC3E}">
        <p14:creationId xmlns:p14="http://schemas.microsoft.com/office/powerpoint/2010/main" val="3495662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Zybook</a:t>
            </a:r>
            <a:r>
              <a:rPr lang="en-US" sz="5400" dirty="0"/>
              <a:t>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89117" y="2623204"/>
            <a:ext cx="9509760" cy="3424107"/>
          </a:xfrm>
        </p:spPr>
        <p:txBody>
          <a:bodyPr>
            <a:normAutofit/>
          </a:bodyPr>
          <a:lstStyle/>
          <a:p>
            <a:r>
              <a:rPr lang="en-US" sz="2800" dirty="0"/>
              <a:t>Before 11:30 on Tuesday Jan 30 complete non optional exercises from</a:t>
            </a:r>
          </a:p>
          <a:p>
            <a:pPr lvl="1"/>
            <a:r>
              <a:rPr lang="en-US" sz="2600" dirty="0"/>
              <a:t>Ch. 10 (sec 1 to 7)  classes and objects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936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4BD8-149C-48E0-A6F1-3BB81853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 - 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A67BF-1A96-488C-91EB-897573977E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24115" y="2738393"/>
            <a:ext cx="10363826" cy="3424107"/>
          </a:xfrm>
        </p:spPr>
        <p:txBody>
          <a:bodyPr/>
          <a:lstStyle/>
          <a:p>
            <a:r>
              <a:rPr lang="en-US" dirty="0"/>
              <a:t>File i/o in </a:t>
            </a:r>
            <a:r>
              <a:rPr lang="en-US" dirty="0" err="1"/>
              <a:t>c++</a:t>
            </a:r>
            <a:endParaRPr lang="en-US" dirty="0"/>
          </a:p>
          <a:p>
            <a:r>
              <a:rPr lang="en-US" dirty="0"/>
              <a:t>Decomposing a program using a structure/hierarchy chart</a:t>
            </a:r>
          </a:p>
          <a:p>
            <a:r>
              <a:rPr lang="en-US" dirty="0"/>
              <a:t>Style standards for cs240 programs</a:t>
            </a:r>
          </a:p>
          <a:p>
            <a:r>
              <a:rPr lang="en-US" dirty="0"/>
              <a:t>The run-time stack</a:t>
            </a:r>
          </a:p>
          <a:p>
            <a:r>
              <a:rPr lang="en-US" dirty="0"/>
              <a:t>String and vector classes</a:t>
            </a:r>
          </a:p>
        </p:txBody>
      </p:sp>
    </p:spTree>
    <p:extLst>
      <p:ext uri="{BB962C8B-B14F-4D97-AF65-F5344CB8AC3E}">
        <p14:creationId xmlns:p14="http://schemas.microsoft.com/office/powerpoint/2010/main" val="3566573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E1FB-A6C8-4DCB-A28C-CF3B6E6F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C472B-BD53-41BE-BD80-C3D0C43C0F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11746" y="2620457"/>
            <a:ext cx="10363826" cy="3424107"/>
          </a:xfrm>
        </p:spPr>
        <p:txBody>
          <a:bodyPr/>
          <a:lstStyle/>
          <a:p>
            <a:r>
              <a:rPr lang="en-US" dirty="0"/>
              <a:t>How to submit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 action="ppaction://hlinkfile"/>
              </a:rPr>
              <a:t>course information page</a:t>
            </a:r>
            <a:endParaRPr lang="en-US" dirty="0"/>
          </a:p>
          <a:p>
            <a:r>
              <a:rPr lang="en-US" dirty="0"/>
              <a:t>Grading criteria</a:t>
            </a:r>
          </a:p>
          <a:p>
            <a:pPr lvl="1"/>
            <a:r>
              <a:rPr lang="en-US" dirty="0"/>
              <a:t>See assignment  </a:t>
            </a:r>
            <a:r>
              <a:rPr lang="en-US" dirty="0" err="1">
                <a:hlinkClick r:id="rId3" action="ppaction://hlinkfile"/>
              </a:rPr>
              <a:t>Assignment</a:t>
            </a:r>
            <a:r>
              <a:rPr lang="en-US" dirty="0">
                <a:hlinkClick r:id="rId3" action="ppaction://hlinkfile"/>
              </a:rPr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33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556" y="0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Cs240c style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22899" y="1374849"/>
            <a:ext cx="10363826" cy="4868503"/>
          </a:xfrm>
        </p:spPr>
        <p:txBody>
          <a:bodyPr>
            <a:normAutofit fontScale="32500" lnSpcReduction="20000"/>
          </a:bodyPr>
          <a:lstStyle/>
          <a:p>
            <a:r>
              <a:rPr lang="en-US" sz="4200" dirty="0"/>
              <a:t>Decompose program into functions</a:t>
            </a:r>
          </a:p>
          <a:p>
            <a:pPr lvl="1"/>
            <a:r>
              <a:rPr lang="en-US" sz="4000" dirty="0"/>
              <a:t>Main consists of calls to other functions</a:t>
            </a:r>
          </a:p>
          <a:p>
            <a:pPr lvl="1"/>
            <a:r>
              <a:rPr lang="en-US" sz="4000" dirty="0"/>
              <a:t>Each function has a single job to do</a:t>
            </a:r>
          </a:p>
          <a:p>
            <a:r>
              <a:rPr lang="en-US" sz="4200" dirty="0"/>
              <a:t>Organize programs as shown in class</a:t>
            </a:r>
          </a:p>
          <a:p>
            <a:r>
              <a:rPr lang="en-US" sz="4200" dirty="0"/>
              <a:t>Document each function prototype</a:t>
            </a:r>
          </a:p>
          <a:p>
            <a:r>
              <a:rPr lang="en-US" sz="4200" dirty="0"/>
              <a:t>Use meaningful names for variables, parameters, functions, classes, etc.</a:t>
            </a:r>
          </a:p>
          <a:p>
            <a:r>
              <a:rPr lang="en-US" sz="4200" dirty="0"/>
              <a:t>One statement per line</a:t>
            </a:r>
          </a:p>
          <a:p>
            <a:r>
              <a:rPr lang="en-US" sz="4200" dirty="0"/>
              <a:t>Indentation must follow program logic</a:t>
            </a:r>
          </a:p>
          <a:p>
            <a:r>
              <a:rPr lang="en-US" sz="4200" dirty="0"/>
              <a:t>Use blank lines and spaces for readability</a:t>
            </a:r>
          </a:p>
          <a:p>
            <a:r>
              <a:rPr lang="en-US" sz="4200" dirty="0"/>
              <a:t>Appropriately label all output</a:t>
            </a:r>
          </a:p>
          <a:p>
            <a:r>
              <a:rPr lang="en-US" sz="4000" dirty="0"/>
              <a:t>Avoid wrap around when printed</a:t>
            </a:r>
          </a:p>
          <a:p>
            <a:r>
              <a:rPr lang="en-US" sz="4200" dirty="0"/>
              <a:t>Use break </a:t>
            </a:r>
            <a:r>
              <a:rPr lang="en-US" sz="4200" b="1" dirty="0"/>
              <a:t>only</a:t>
            </a:r>
            <a:r>
              <a:rPr lang="en-US" sz="4200" dirty="0"/>
              <a:t> in a switch statement</a:t>
            </a:r>
          </a:p>
          <a:p>
            <a:r>
              <a:rPr lang="en-US" sz="4200" dirty="0"/>
              <a:t>Do </a:t>
            </a:r>
            <a:r>
              <a:rPr lang="en-US" sz="4200" b="1" dirty="0"/>
              <a:t>not </a:t>
            </a:r>
            <a:r>
              <a:rPr lang="en-US" sz="4200" dirty="0"/>
              <a:t>use global variables</a:t>
            </a:r>
          </a:p>
          <a:p>
            <a:r>
              <a:rPr lang="en-US" sz="4200" dirty="0"/>
              <a:t>See Chapter 6.3 of </a:t>
            </a:r>
            <a:r>
              <a:rPr lang="en-US" sz="4200" dirty="0" err="1"/>
              <a:t>zyBook</a:t>
            </a:r>
            <a:endParaRPr lang="en-US" sz="4200" dirty="0"/>
          </a:p>
          <a:p>
            <a:pPr marL="457200" lvl="1" indent="0">
              <a:buNone/>
            </a:pPr>
            <a:endParaRPr lang="en-US" sz="4200" dirty="0"/>
          </a:p>
          <a:p>
            <a:pPr lvl="1"/>
            <a:endParaRPr lang="en-US" sz="4000" dirty="0"/>
          </a:p>
          <a:p>
            <a:endParaRPr lang="en-US" sz="4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450" y="2630197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Who are the readers of your code?</a:t>
            </a:r>
          </a:p>
        </p:txBody>
      </p:sp>
    </p:spTree>
    <p:extLst>
      <p:ext uri="{BB962C8B-B14F-4D97-AF65-F5344CB8AC3E}">
        <p14:creationId xmlns:p14="http://schemas.microsoft.com/office/powerpoint/2010/main" val="2298448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727102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some readers of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3175-DFAC-48CE-B56A-805FD4DF32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99549" y="2549972"/>
            <a:ext cx="10363826" cy="3424107"/>
          </a:xfrm>
        </p:spPr>
        <p:txBody>
          <a:bodyPr/>
          <a:lstStyle/>
          <a:p>
            <a:r>
              <a:rPr lang="en-US" dirty="0"/>
              <a:t>compiler</a:t>
            </a:r>
          </a:p>
          <a:p>
            <a:r>
              <a:rPr lang="en-US" dirty="0"/>
              <a:t>Grader</a:t>
            </a:r>
          </a:p>
          <a:p>
            <a:r>
              <a:rPr lang="en-US" dirty="0"/>
              <a:t>You</a:t>
            </a:r>
          </a:p>
          <a:p>
            <a:r>
              <a:rPr lang="en-US" dirty="0"/>
              <a:t>Team members (for team projects)</a:t>
            </a:r>
          </a:p>
          <a:p>
            <a:r>
              <a:rPr lang="en-US" dirty="0"/>
              <a:t>maintainers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65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828800" y="1131918"/>
            <a:ext cx="10363200" cy="50873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        Given:    string str1;</a:t>
            </a:r>
            <a:br>
              <a:rPr lang="en-US" dirty="0"/>
            </a:br>
            <a:r>
              <a:rPr lang="en-US" dirty="0"/>
              <a:t>               	     string str2 = “Cs240c”;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Length(str1) returns: ____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Str2.at(3) returns: ____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Strings can be compared using relational operators (true or false)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str2.insert(3,”-”) makes the value of str2:      _________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Str2.find(‘c’) returns: _____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Myvector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myvector.at(</a:t>
            </a:r>
            <a:r>
              <a:rPr lang="en-US" dirty="0" err="1"/>
              <a:t>i</a:t>
            </a:r>
            <a:r>
              <a:rPr lang="en-US" dirty="0"/>
              <a:t>) have the same behavior  (true or false)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given:  vector&lt;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nums</a:t>
            </a:r>
            <a:r>
              <a:rPr lang="en-US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nums.size</a:t>
            </a:r>
            <a:r>
              <a:rPr lang="en-US" dirty="0"/>
              <a:t>() returns:   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given:  vector&lt;char&gt; chars (26);</a:t>
            </a:r>
            <a:br>
              <a:rPr lang="en-US" dirty="0"/>
            </a:br>
            <a:r>
              <a:rPr lang="en-US" dirty="0"/>
              <a:t>              </a:t>
            </a:r>
            <a:r>
              <a:rPr lang="en-US" dirty="0" err="1"/>
              <a:t>chars.push_back</a:t>
            </a:r>
            <a:r>
              <a:rPr lang="en-US" dirty="0"/>
              <a:t>(‘.’);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chars.size</a:t>
            </a:r>
            <a:r>
              <a:rPr lang="en-US" dirty="0"/>
              <a:t>() returns: ______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88410-15F7-419F-B785-42640CB4C0A4}"/>
              </a:ext>
            </a:extLst>
          </p:cNvPr>
          <p:cNvSpPr txBox="1"/>
          <p:nvPr/>
        </p:nvSpPr>
        <p:spPr>
          <a:xfrm>
            <a:off x="4305992" y="393467"/>
            <a:ext cx="185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Quiz 1</a:t>
            </a:r>
          </a:p>
        </p:txBody>
      </p:sp>
    </p:spTree>
    <p:extLst>
      <p:ext uri="{BB962C8B-B14F-4D97-AF65-F5344CB8AC3E}">
        <p14:creationId xmlns:p14="http://schemas.microsoft.com/office/powerpoint/2010/main" val="1461004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460568" y="1108365"/>
            <a:ext cx="10363200" cy="50873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        Given:    string str1;</a:t>
            </a:r>
            <a:br>
              <a:rPr lang="en-US" dirty="0"/>
            </a:br>
            <a:r>
              <a:rPr lang="en-US" dirty="0"/>
              <a:t>               	     string str2 = “Cs240c”;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Length(str1) returns: _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___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Str2.at(3) returns: _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___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Strings can be compared using relational operators (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/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str2.insert(3,”-”) makes the value of str2:      _</a:t>
            </a:r>
            <a:r>
              <a:rPr lang="en-US" dirty="0">
                <a:solidFill>
                  <a:srgbClr val="FF0000"/>
                </a:solidFill>
              </a:rPr>
              <a:t>CS2-40c</a:t>
            </a:r>
            <a:r>
              <a:rPr lang="en-US" dirty="0"/>
              <a:t>__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Str2.find(‘c’) returns: __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___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Myvector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myvector.at(</a:t>
            </a:r>
            <a:r>
              <a:rPr lang="en-US" dirty="0" err="1"/>
              <a:t>i</a:t>
            </a:r>
            <a:r>
              <a:rPr lang="en-US" dirty="0"/>
              <a:t>) have the same behavior  (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/>
              <a:t>)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given:  vector&lt;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nums</a:t>
            </a:r>
            <a:r>
              <a:rPr lang="en-US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nums.size</a:t>
            </a:r>
            <a:r>
              <a:rPr lang="en-US" dirty="0"/>
              <a:t>() returns:   _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given:  vector&lt;char&gt; chars (26);</a:t>
            </a:r>
            <a:br>
              <a:rPr lang="en-US" dirty="0"/>
            </a:br>
            <a:r>
              <a:rPr lang="en-US" dirty="0"/>
              <a:t>              </a:t>
            </a:r>
            <a:r>
              <a:rPr lang="en-US" dirty="0" err="1"/>
              <a:t>chars.push_back</a:t>
            </a:r>
            <a:r>
              <a:rPr lang="en-US" dirty="0"/>
              <a:t>(‘.’);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chars.size</a:t>
            </a:r>
            <a:r>
              <a:rPr lang="en-US" dirty="0"/>
              <a:t>() returns: __</a:t>
            </a:r>
            <a:r>
              <a:rPr lang="en-US" dirty="0">
                <a:solidFill>
                  <a:srgbClr val="FF0000"/>
                </a:solidFill>
              </a:rPr>
              <a:t>27</a:t>
            </a:r>
            <a:r>
              <a:rPr lang="en-US" dirty="0"/>
              <a:t>____</a:t>
            </a:r>
          </a:p>
        </p:txBody>
      </p:sp>
    </p:spTree>
    <p:extLst>
      <p:ext uri="{BB962C8B-B14F-4D97-AF65-F5344CB8AC3E}">
        <p14:creationId xmlns:p14="http://schemas.microsoft.com/office/powerpoint/2010/main" val="899466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92098" y="2454039"/>
            <a:ext cx="6771219" cy="1596177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Where can you find a list of all of the methods of the string or the vector class?</a:t>
            </a:r>
          </a:p>
        </p:txBody>
      </p:sp>
    </p:spTree>
    <p:extLst>
      <p:ext uri="{BB962C8B-B14F-4D97-AF65-F5344CB8AC3E}">
        <p14:creationId xmlns:p14="http://schemas.microsoft.com/office/powerpoint/2010/main" val="2286671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Type char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76551" y="2505434"/>
            <a:ext cx="10363826" cy="3424107"/>
          </a:xfrm>
        </p:spPr>
        <p:txBody>
          <a:bodyPr>
            <a:normAutofit/>
          </a:bodyPr>
          <a:lstStyle/>
          <a:p>
            <a:r>
              <a:rPr lang="en-US" dirty="0"/>
              <a:t>What is the difference between ‘c’ and “c” ?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See &lt;</a:t>
            </a:r>
            <a:r>
              <a:rPr lang="en-US" dirty="0" err="1"/>
              <a:t>cctype</a:t>
            </a:r>
            <a:r>
              <a:rPr lang="en-US" dirty="0"/>
              <a:t>&gt; for useful functions dealing with the char</a:t>
            </a:r>
          </a:p>
          <a:p>
            <a:pPr lvl="1"/>
            <a:r>
              <a:rPr lang="en-US" dirty="0"/>
              <a:t>Also covered in </a:t>
            </a:r>
            <a:r>
              <a:rPr lang="en-US" dirty="0" err="1"/>
              <a:t>zybook</a:t>
            </a:r>
            <a:r>
              <a:rPr lang="en-US" dirty="0"/>
              <a:t> 8.3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826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64" y="569173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/>
              <a:t>vector&lt;T&gt;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165350"/>
            <a:ext cx="10363826" cy="3879850"/>
          </a:xfrm>
        </p:spPr>
        <p:txBody>
          <a:bodyPr/>
          <a:lstStyle/>
          <a:p>
            <a:r>
              <a:rPr lang="en-US" dirty="0"/>
              <a:t>One of several container classes provided by the </a:t>
            </a:r>
            <a:r>
              <a:rPr lang="en-US" dirty="0" err="1"/>
              <a:t>c++</a:t>
            </a:r>
            <a:r>
              <a:rPr lang="en-US" dirty="0"/>
              <a:t> standard Template Library (STL)</a:t>
            </a:r>
          </a:p>
          <a:p>
            <a:r>
              <a:rPr lang="en-US" dirty="0"/>
              <a:t>Is a template class – pattern used to instantiate a real class (instance)</a:t>
            </a:r>
          </a:p>
          <a:p>
            <a:pPr lvl="1"/>
            <a:r>
              <a:rPr lang="en-US" dirty="0"/>
              <a:t>Vector&lt;string&gt; words;</a:t>
            </a:r>
          </a:p>
          <a:p>
            <a:pPr lvl="1"/>
            <a:r>
              <a:rPr lang="en-US" dirty="0"/>
              <a:t>Vector&lt;</a:t>
            </a:r>
            <a:r>
              <a:rPr lang="en-US" dirty="0" err="1"/>
              <a:t>int</a:t>
            </a:r>
            <a:r>
              <a:rPr lang="en-US" dirty="0"/>
              <a:t>&gt; numbers;</a:t>
            </a:r>
          </a:p>
          <a:p>
            <a:pPr lvl="1"/>
            <a:r>
              <a:rPr lang="en-US" dirty="0"/>
              <a:t>Vector&lt;</a:t>
            </a:r>
            <a:r>
              <a:rPr lang="en-US" dirty="0" err="1"/>
              <a:t>myclass</a:t>
            </a:r>
            <a:r>
              <a:rPr lang="en-US" dirty="0"/>
              <a:t>&gt; list;</a:t>
            </a:r>
          </a:p>
          <a:p>
            <a:r>
              <a:rPr lang="en-US" dirty="0"/>
              <a:t>Vectors contain a sequence of elements that occupy positions 0 to size-1</a:t>
            </a:r>
          </a:p>
          <a:p>
            <a:r>
              <a:rPr lang="en-US" dirty="0"/>
              <a:t>Elements can be added to, removed from or accessed by position</a:t>
            </a:r>
          </a:p>
        </p:txBody>
      </p:sp>
    </p:spTree>
    <p:extLst>
      <p:ext uri="{BB962C8B-B14F-4D97-AF65-F5344CB8AC3E}">
        <p14:creationId xmlns:p14="http://schemas.microsoft.com/office/powerpoint/2010/main" val="2153519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84" y="2402983"/>
            <a:ext cx="10364451" cy="1596177"/>
          </a:xfrm>
        </p:spPr>
        <p:txBody>
          <a:bodyPr/>
          <a:lstStyle/>
          <a:p>
            <a:r>
              <a:rPr lang="en-US" dirty="0"/>
              <a:t>How is a vector different from a </a:t>
            </a:r>
            <a:br>
              <a:rPr lang="en-US" dirty="0"/>
            </a:br>
            <a:r>
              <a:rPr lang="en-US" dirty="0"/>
              <a:t>c or C++ array?</a:t>
            </a:r>
          </a:p>
        </p:txBody>
      </p:sp>
    </p:spTree>
    <p:extLst>
      <p:ext uri="{BB962C8B-B14F-4D97-AF65-F5344CB8AC3E}">
        <p14:creationId xmlns:p14="http://schemas.microsoft.com/office/powerpoint/2010/main" val="417790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62835" y="3185552"/>
            <a:ext cx="89003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hlinkClick r:id="rId2"/>
              </a:rPr>
              <a:t>http://www.cplusplus.com/reference/iolibrary/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745973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EE7E96-998E-4694-8AF7-CB5AED3B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Some differences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F04BD1-A9E8-49C0-81E9-5FE09DDCBD6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34952" y="2289505"/>
            <a:ext cx="10363826" cy="34241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Vector is a template class</a:t>
            </a:r>
          </a:p>
          <a:p>
            <a:r>
              <a:rPr lang="en-US" dirty="0"/>
              <a:t>A vector knows its own size</a:t>
            </a:r>
          </a:p>
          <a:p>
            <a:r>
              <a:rPr lang="en-US" dirty="0"/>
              <a:t>Size can grow and shrink as needed</a:t>
            </a:r>
          </a:p>
          <a:p>
            <a:pPr lvl="1"/>
            <a:r>
              <a:rPr lang="en-US" dirty="0"/>
              <a:t>Has a size and a capacity</a:t>
            </a:r>
          </a:p>
          <a:p>
            <a:r>
              <a:rPr lang="en-US" dirty="0"/>
              <a:t>Has many useful methods</a:t>
            </a:r>
          </a:p>
          <a:p>
            <a:r>
              <a:rPr lang="en-US" dirty="0"/>
              <a:t>Provides element access with range checking</a:t>
            </a:r>
          </a:p>
          <a:p>
            <a:r>
              <a:rPr lang="en-US" dirty="0"/>
              <a:t>Can be used with many functions from the &lt;algorithm&gt; library </a:t>
            </a:r>
          </a:p>
          <a:p>
            <a:pPr lvl="1"/>
            <a:r>
              <a:rPr lang="en-US" dirty="0"/>
              <a:t>Ex:  Sort, find, </a:t>
            </a:r>
            <a:r>
              <a:rPr lang="en-US" dirty="0" err="1"/>
              <a:t>for_each</a:t>
            </a:r>
            <a:r>
              <a:rPr lang="en-US" dirty="0"/>
              <a:t>, copy, </a:t>
            </a:r>
            <a:r>
              <a:rPr lang="en-US" dirty="0" err="1"/>
              <a:t>max_element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26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67777F-6AFA-482F-8671-E767B66F0579}"/>
              </a:ext>
            </a:extLst>
          </p:cNvPr>
          <p:cNvSpPr txBox="1"/>
          <p:nvPr/>
        </p:nvSpPr>
        <p:spPr>
          <a:xfrm>
            <a:off x="986444" y="1795549"/>
            <a:ext cx="1035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ios</a:t>
            </a:r>
            <a:r>
              <a:rPr lang="en-US" dirty="0"/>
              <a:t>&gt;                  &lt;</a:t>
            </a:r>
            <a:r>
              <a:rPr lang="en-US" dirty="0" err="1"/>
              <a:t>istream</a:t>
            </a:r>
            <a:r>
              <a:rPr lang="en-US" dirty="0"/>
              <a:t>&gt;               &lt;</a:t>
            </a:r>
            <a:r>
              <a:rPr lang="en-US" dirty="0" err="1"/>
              <a:t>iostream</a:t>
            </a:r>
            <a:r>
              <a:rPr lang="en-US" dirty="0"/>
              <a:t>&gt;                   &lt;</a:t>
            </a:r>
            <a:r>
              <a:rPr lang="en-US" dirty="0" err="1"/>
              <a:t>fstream</a:t>
            </a:r>
            <a:r>
              <a:rPr lang="en-US" dirty="0"/>
              <a:t>&gt;                  &lt;</a:t>
            </a:r>
            <a:r>
              <a:rPr lang="en-US" dirty="0" err="1"/>
              <a:t>sstream</a:t>
            </a:r>
            <a:r>
              <a:rPr lang="en-US" dirty="0"/>
              <a:t>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DCB7F-63EA-4C98-ACBF-F3A28E54704C}"/>
              </a:ext>
            </a:extLst>
          </p:cNvPr>
          <p:cNvSpPr/>
          <p:nvPr/>
        </p:nvSpPr>
        <p:spPr>
          <a:xfrm>
            <a:off x="986444" y="2987040"/>
            <a:ext cx="980902" cy="271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ios_base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5CC368-1094-40B1-87D0-E5F5F1B092ED}"/>
              </a:ext>
            </a:extLst>
          </p:cNvPr>
          <p:cNvSpPr/>
          <p:nvPr/>
        </p:nvSpPr>
        <p:spPr>
          <a:xfrm>
            <a:off x="986444" y="4210980"/>
            <a:ext cx="980902" cy="271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B4EAC0-B517-4771-86AC-DBF1D3AD382B}"/>
              </a:ext>
            </a:extLst>
          </p:cNvPr>
          <p:cNvSpPr/>
          <p:nvPr/>
        </p:nvSpPr>
        <p:spPr>
          <a:xfrm>
            <a:off x="6899564" y="2644248"/>
            <a:ext cx="980902" cy="271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ifstream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E85BA2-9B89-49A2-BC14-167B6E352E04}"/>
              </a:ext>
            </a:extLst>
          </p:cNvPr>
          <p:cNvSpPr/>
          <p:nvPr/>
        </p:nvSpPr>
        <p:spPr>
          <a:xfrm>
            <a:off x="8941723" y="3046614"/>
            <a:ext cx="1399309" cy="282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istringstream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5FE799-A7EF-4FEF-9B4D-A639021BB6AA}"/>
              </a:ext>
            </a:extLst>
          </p:cNvPr>
          <p:cNvSpPr/>
          <p:nvPr/>
        </p:nvSpPr>
        <p:spPr>
          <a:xfrm>
            <a:off x="2667000" y="4017894"/>
            <a:ext cx="980902" cy="271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ostream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09E6A5-6648-47E8-A9D6-D75641887475}"/>
              </a:ext>
            </a:extLst>
          </p:cNvPr>
          <p:cNvSpPr/>
          <p:nvPr/>
        </p:nvSpPr>
        <p:spPr>
          <a:xfrm>
            <a:off x="2673927" y="2840181"/>
            <a:ext cx="980902" cy="271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istream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F643C-BB35-4DB8-94EC-0D71F4F082E4}"/>
              </a:ext>
            </a:extLst>
          </p:cNvPr>
          <p:cNvSpPr/>
          <p:nvPr/>
        </p:nvSpPr>
        <p:spPr>
          <a:xfrm>
            <a:off x="6963295" y="3715789"/>
            <a:ext cx="980902" cy="271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iostream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005070-069F-4F70-B7AD-7089B519419C}"/>
              </a:ext>
            </a:extLst>
          </p:cNvPr>
          <p:cNvSpPr/>
          <p:nvPr/>
        </p:nvSpPr>
        <p:spPr>
          <a:xfrm>
            <a:off x="9008225" y="4137768"/>
            <a:ext cx="1432559" cy="295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ostringstream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A5715D-0ADC-43EA-B3DE-7758DF90B7A1}"/>
              </a:ext>
            </a:extLst>
          </p:cNvPr>
          <p:cNvSpPr/>
          <p:nvPr/>
        </p:nvSpPr>
        <p:spPr>
          <a:xfrm>
            <a:off x="725978" y="2338648"/>
            <a:ext cx="1540626" cy="2643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4AC673-0C44-4593-AF2E-459864E3A36A}"/>
              </a:ext>
            </a:extLst>
          </p:cNvPr>
          <p:cNvSpPr/>
          <p:nvPr/>
        </p:nvSpPr>
        <p:spPr>
          <a:xfrm>
            <a:off x="2463338" y="2338648"/>
            <a:ext cx="1540626" cy="2643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34390F-EB61-4DF4-9CA3-86F55D97A7E6}"/>
              </a:ext>
            </a:extLst>
          </p:cNvPr>
          <p:cNvSpPr/>
          <p:nvPr/>
        </p:nvSpPr>
        <p:spPr>
          <a:xfrm>
            <a:off x="4391891" y="2338648"/>
            <a:ext cx="1540626" cy="2643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C7B86B-8300-4F0F-973E-97D43E056BAC}"/>
              </a:ext>
            </a:extLst>
          </p:cNvPr>
          <p:cNvSpPr/>
          <p:nvPr/>
        </p:nvSpPr>
        <p:spPr>
          <a:xfrm>
            <a:off x="6700058" y="2338648"/>
            <a:ext cx="1540626" cy="2643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5ACCEE-37CA-4887-93DC-AD506833ABB7}"/>
              </a:ext>
            </a:extLst>
          </p:cNvPr>
          <p:cNvSpPr/>
          <p:nvPr/>
        </p:nvSpPr>
        <p:spPr>
          <a:xfrm>
            <a:off x="8789324" y="2338648"/>
            <a:ext cx="1759527" cy="2643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C96E6F-00E6-4A7F-B70C-47D647632AEE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1967346" y="2975956"/>
            <a:ext cx="706581" cy="14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3E2848-C68E-4326-AD0A-01CA65262760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1967346" y="4153669"/>
            <a:ext cx="699654" cy="19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A32BEA-3CAD-423B-AD99-28C3D6A411E2}"/>
              </a:ext>
            </a:extLst>
          </p:cNvPr>
          <p:cNvCxnSpPr>
            <a:cxnSpLocks/>
          </p:cNvCxnSpPr>
          <p:nvPr/>
        </p:nvCxnSpPr>
        <p:spPr>
          <a:xfrm flipV="1">
            <a:off x="3647902" y="2749467"/>
            <a:ext cx="3244735" cy="19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AE2C4C-4A56-42D1-B9D8-FC957670A5FE}"/>
              </a:ext>
            </a:extLst>
          </p:cNvPr>
          <p:cNvCxnSpPr>
            <a:cxnSpLocks/>
          </p:cNvCxnSpPr>
          <p:nvPr/>
        </p:nvCxnSpPr>
        <p:spPr>
          <a:xfrm>
            <a:off x="3656215" y="2999165"/>
            <a:ext cx="5286894" cy="17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83564C-4933-4096-A98D-36D4C63DD9C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654829" y="3851564"/>
            <a:ext cx="3308466" cy="21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11F659-C2C4-41DA-AA4C-B85CFA1098C5}"/>
              </a:ext>
            </a:extLst>
          </p:cNvPr>
          <p:cNvCxnSpPr/>
          <p:nvPr/>
        </p:nvCxnSpPr>
        <p:spPr>
          <a:xfrm>
            <a:off x="4317076" y="618466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43CA6A-B5E3-492C-AB11-DF2F9371F74B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3647902" y="4153669"/>
            <a:ext cx="5360323" cy="13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086534E2-EF79-4E71-A464-E81E8984CF31}"/>
              </a:ext>
            </a:extLst>
          </p:cNvPr>
          <p:cNvSpPr/>
          <p:nvPr/>
        </p:nvSpPr>
        <p:spPr>
          <a:xfrm>
            <a:off x="4849091" y="3258589"/>
            <a:ext cx="897774" cy="304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3F7BCD-3D10-412B-B178-5B9F7C17313D}"/>
              </a:ext>
            </a:extLst>
          </p:cNvPr>
          <p:cNvSpPr txBox="1"/>
          <p:nvPr/>
        </p:nvSpPr>
        <p:spPr>
          <a:xfrm>
            <a:off x="5090161" y="3235530"/>
            <a:ext cx="50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cin</a:t>
            </a:r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7117219-9AF7-4C31-82AF-8DCDFF82D1A4}"/>
              </a:ext>
            </a:extLst>
          </p:cNvPr>
          <p:cNvSpPr/>
          <p:nvPr/>
        </p:nvSpPr>
        <p:spPr>
          <a:xfrm>
            <a:off x="4821382" y="4301589"/>
            <a:ext cx="897774" cy="304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cout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441011A-8D92-4502-896D-1D51550617EC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3654829" y="3110746"/>
            <a:ext cx="1194262" cy="30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56D04E9-08F8-44A3-ABF5-2BAF52D098B4}"/>
              </a:ext>
            </a:extLst>
          </p:cNvPr>
          <p:cNvCxnSpPr/>
          <p:nvPr/>
        </p:nvCxnSpPr>
        <p:spPr>
          <a:xfrm>
            <a:off x="5746865" y="714895"/>
            <a:ext cx="110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BB484F5-C623-47EA-9B49-B00794623009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624350" y="4285611"/>
            <a:ext cx="1197032" cy="16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38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385" y="151986"/>
            <a:ext cx="10364451" cy="1596177"/>
          </a:xfrm>
        </p:spPr>
        <p:txBody>
          <a:bodyPr>
            <a:normAutofit/>
          </a:bodyPr>
          <a:lstStyle/>
          <a:p>
            <a:r>
              <a:rPr lang="en-US" sz="5400" dirty="0"/>
              <a:t>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64010" y="1431193"/>
            <a:ext cx="10363826" cy="449401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&lt;</a:t>
            </a:r>
            <a:r>
              <a:rPr lang="en-US" dirty="0" err="1"/>
              <a:t>fstream</a:t>
            </a:r>
            <a:r>
              <a:rPr lang="en-US" dirty="0"/>
              <a:t>&gt; contains definitions for 2 </a:t>
            </a:r>
            <a:r>
              <a:rPr lang="en-US" b="1" dirty="0"/>
              <a:t>classes</a:t>
            </a:r>
          </a:p>
          <a:p>
            <a:pPr lvl="1"/>
            <a:r>
              <a:rPr lang="en-US" dirty="0" err="1"/>
              <a:t>Ifstream</a:t>
            </a:r>
            <a:r>
              <a:rPr lang="en-US" dirty="0"/>
              <a:t> and </a:t>
            </a:r>
            <a:r>
              <a:rPr lang="en-US" dirty="0" err="1"/>
              <a:t>ofstream</a:t>
            </a:r>
            <a:endParaRPr lang="en-US" dirty="0"/>
          </a:p>
          <a:p>
            <a:r>
              <a:rPr lang="en-US" dirty="0"/>
              <a:t>Programmer creates an object and connects the object to an OS file</a:t>
            </a:r>
          </a:p>
          <a:p>
            <a:pPr lvl="1"/>
            <a:r>
              <a:rPr lang="en-US" dirty="0" err="1"/>
              <a:t>Ifstream</a:t>
            </a:r>
            <a:r>
              <a:rPr lang="en-US" dirty="0"/>
              <a:t> </a:t>
            </a:r>
            <a:r>
              <a:rPr lang="en-US" dirty="0" err="1"/>
              <a:t>myinfile</a:t>
            </a:r>
            <a:r>
              <a:rPr lang="en-US" dirty="0"/>
              <a:t> (“</a:t>
            </a:r>
            <a:r>
              <a:rPr lang="en-US" dirty="0" err="1"/>
              <a:t>inputDataFile</a:t>
            </a:r>
            <a:r>
              <a:rPr lang="en-US" dirty="0"/>
              <a:t>”);    -    must be an existing file</a:t>
            </a:r>
          </a:p>
          <a:p>
            <a:pPr lvl="1"/>
            <a:r>
              <a:rPr lang="en-US" dirty="0" err="1"/>
              <a:t>Ifstream</a:t>
            </a:r>
            <a:r>
              <a:rPr lang="en-US" dirty="0"/>
              <a:t> </a:t>
            </a:r>
            <a:r>
              <a:rPr lang="en-US" dirty="0" err="1"/>
              <a:t>myfile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//read the filename into a string variable named filename</a:t>
            </a:r>
            <a:br>
              <a:rPr lang="en-US" dirty="0"/>
            </a:br>
            <a:r>
              <a:rPr lang="en-US" dirty="0" err="1"/>
              <a:t>myfile.open</a:t>
            </a:r>
            <a:r>
              <a:rPr lang="en-US" dirty="0"/>
              <a:t>(</a:t>
            </a:r>
            <a:r>
              <a:rPr lang="en-US" dirty="0" err="1"/>
              <a:t>filename.c_str</a:t>
            </a:r>
            <a:r>
              <a:rPr lang="en-US" dirty="0"/>
              <a:t>());   -  why not just filename?</a:t>
            </a:r>
          </a:p>
          <a:p>
            <a:pPr lvl="1"/>
            <a:r>
              <a:rPr lang="en-US" dirty="0" err="1"/>
              <a:t>Ofstream</a:t>
            </a:r>
            <a:r>
              <a:rPr lang="en-US" dirty="0"/>
              <a:t> </a:t>
            </a:r>
            <a:r>
              <a:rPr lang="en-US" dirty="0" err="1"/>
              <a:t>myoutfile</a:t>
            </a:r>
            <a:r>
              <a:rPr lang="en-US" dirty="0"/>
              <a:t>(“</a:t>
            </a:r>
            <a:r>
              <a:rPr lang="en-US" dirty="0" err="1"/>
              <a:t>out_put_file_name</a:t>
            </a:r>
            <a:r>
              <a:rPr lang="en-US" dirty="0"/>
              <a:t>”);   -   will erase an existing file</a:t>
            </a:r>
          </a:p>
          <a:p>
            <a:r>
              <a:rPr lang="en-US" dirty="0"/>
              <a:t>Making sure file was successfully open</a:t>
            </a:r>
          </a:p>
          <a:p>
            <a:pPr lvl="1"/>
            <a:r>
              <a:rPr lang="en-US" dirty="0"/>
              <a:t>If(</a:t>
            </a:r>
            <a:r>
              <a:rPr lang="en-US" dirty="0" err="1"/>
              <a:t>myfile.isopen</a:t>
            </a:r>
            <a:r>
              <a:rPr lang="en-US" dirty="0"/>
              <a:t>()) ----</a:t>
            </a:r>
          </a:p>
          <a:p>
            <a:pPr lvl="1"/>
            <a:r>
              <a:rPr lang="en-US" dirty="0"/>
              <a:t>If(</a:t>
            </a:r>
            <a:r>
              <a:rPr lang="en-US" dirty="0" err="1"/>
              <a:t>Myfile</a:t>
            </a:r>
            <a:r>
              <a:rPr lang="en-US" dirty="0"/>
              <a:t>) -----</a:t>
            </a:r>
          </a:p>
          <a:p>
            <a:r>
              <a:rPr lang="en-US" dirty="0" err="1"/>
              <a:t>Myfile.close</a:t>
            </a:r>
            <a:r>
              <a:rPr lang="en-US" dirty="0"/>
              <a:t>();   breaks the connection and frees resources being used</a:t>
            </a:r>
          </a:p>
          <a:p>
            <a:r>
              <a:rPr lang="en-US" dirty="0" err="1"/>
              <a:t>Myfile.eof</a:t>
            </a:r>
            <a:r>
              <a:rPr lang="en-US" dirty="0"/>
              <a:t>();     returns true if </a:t>
            </a:r>
            <a:r>
              <a:rPr lang="en-US" dirty="0" err="1"/>
              <a:t>end_of_file</a:t>
            </a:r>
            <a:r>
              <a:rPr lang="en-US" dirty="0"/>
              <a:t> has been reached</a:t>
            </a:r>
          </a:p>
        </p:txBody>
      </p:sp>
    </p:spTree>
    <p:extLst>
      <p:ext uri="{BB962C8B-B14F-4D97-AF65-F5344CB8AC3E}">
        <p14:creationId xmlns:p14="http://schemas.microsoft.com/office/powerpoint/2010/main" val="4005921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Extraction (&gt;&gt;) vs. </a:t>
            </a:r>
            <a:r>
              <a:rPr lang="en-US" sz="4800" dirty="0" err="1"/>
              <a:t>getline</a:t>
            </a:r>
            <a:r>
              <a:rPr lang="en-US" sz="4800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80144" y="2454176"/>
            <a:ext cx="9231712" cy="3424107"/>
          </a:xfrm>
        </p:spPr>
        <p:txBody>
          <a:bodyPr/>
          <a:lstStyle/>
          <a:p>
            <a:r>
              <a:rPr lang="en-US" dirty="0"/>
              <a:t>Both read characters from an input stream (terminal or file)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&gt;&gt; skips over any white space characters and then extracts all characters up to but not including the next white space character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Getline</a:t>
            </a:r>
            <a:r>
              <a:rPr lang="en-US" dirty="0"/>
              <a:t>(</a:t>
            </a:r>
            <a:r>
              <a:rPr lang="en-US" dirty="0" err="1"/>
              <a:t>cin</a:t>
            </a:r>
            <a:r>
              <a:rPr lang="en-US" dirty="0"/>
              <a:t>, line);    reads all characters up to the next newline character and disposes of the newline character</a:t>
            </a:r>
          </a:p>
        </p:txBody>
      </p:sp>
    </p:spTree>
    <p:extLst>
      <p:ext uri="{BB962C8B-B14F-4D97-AF65-F5344CB8AC3E}">
        <p14:creationId xmlns:p14="http://schemas.microsoft.com/office/powerpoint/2010/main" val="40463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93693" y="2283119"/>
            <a:ext cx="10363826" cy="3424107"/>
          </a:xfrm>
        </p:spPr>
        <p:txBody>
          <a:bodyPr/>
          <a:lstStyle/>
          <a:p>
            <a:r>
              <a:rPr lang="en-US" dirty="0"/>
              <a:t>You have to read from a text file that contains information about a list of contacts</a:t>
            </a:r>
          </a:p>
          <a:p>
            <a:r>
              <a:rPr lang="en-US" dirty="0"/>
              <a:t>Each line of the file contains</a:t>
            </a:r>
          </a:p>
          <a:p>
            <a:pPr lvl="1"/>
            <a:r>
              <a:rPr lang="en-US" dirty="0"/>
              <a:t>A name (first name only)</a:t>
            </a:r>
          </a:p>
          <a:p>
            <a:pPr lvl="1"/>
            <a:r>
              <a:rPr lang="en-US" dirty="0"/>
              <a:t>A cell phone number (10 digits)</a:t>
            </a:r>
          </a:p>
          <a:p>
            <a:pPr lvl="1"/>
            <a:r>
              <a:rPr lang="en-US" dirty="0"/>
              <a:t>(optionally) a home phone number (10 digits)</a:t>
            </a:r>
          </a:p>
          <a:p>
            <a:r>
              <a:rPr lang="en-US" dirty="0"/>
              <a:t>You can assume that the input file is correctly formatted</a:t>
            </a:r>
          </a:p>
        </p:txBody>
      </p:sp>
    </p:spTree>
    <p:extLst>
      <p:ext uri="{BB962C8B-B14F-4D97-AF65-F5344CB8AC3E}">
        <p14:creationId xmlns:p14="http://schemas.microsoft.com/office/powerpoint/2010/main" val="30842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Use extraction (&gt;&gt;) or </a:t>
            </a:r>
            <a:r>
              <a:rPr lang="en-US" sz="4800" dirty="0" err="1"/>
              <a:t>getline</a:t>
            </a:r>
            <a:r>
              <a:rPr lang="en-US" sz="48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66444" y="2267565"/>
            <a:ext cx="8105818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Sample file: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joe 6647385182 3482940582</a:t>
            </a:r>
            <a:br>
              <a:rPr lang="en-US" sz="2400" dirty="0"/>
            </a:br>
            <a:r>
              <a:rPr lang="en-US" sz="2400" dirty="0"/>
              <a:t>             </a:t>
            </a:r>
            <a:r>
              <a:rPr lang="en-US" sz="2400" dirty="0" err="1"/>
              <a:t>idil</a:t>
            </a:r>
            <a:r>
              <a:rPr lang="en-US" sz="2400" dirty="0"/>
              <a:t> 9948305721</a:t>
            </a:r>
            <a:br>
              <a:rPr lang="en-US" sz="2400" dirty="0"/>
            </a:br>
            <a:r>
              <a:rPr lang="en-US" sz="2400" dirty="0"/>
              <a:t>             can 7745839280 8834639632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8329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3379</TotalTime>
  <Words>1092</Words>
  <Application>Microsoft Office PowerPoint</Application>
  <PresentationFormat>Widescreen</PresentationFormat>
  <Paragraphs>235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Arial Unicode MS</vt:lpstr>
      <vt:lpstr>Calibri</vt:lpstr>
      <vt:lpstr>Tw Cen MT</vt:lpstr>
      <vt:lpstr>Verdana</vt:lpstr>
      <vt:lpstr>Droplet</vt:lpstr>
      <vt:lpstr>From lab 1</vt:lpstr>
      <vt:lpstr>Any problems using zylabs?</vt:lpstr>
      <vt:lpstr>Week 2  -  goals</vt:lpstr>
      <vt:lpstr>PowerPoint Presentation</vt:lpstr>
      <vt:lpstr>PowerPoint Presentation</vt:lpstr>
      <vt:lpstr>File I/O</vt:lpstr>
      <vt:lpstr>Extraction (&gt;&gt;) vs. getline()</vt:lpstr>
      <vt:lpstr>consider</vt:lpstr>
      <vt:lpstr>Use extraction (&gt;&gt;) or getline?</vt:lpstr>
      <vt:lpstr>Istringstream class</vt:lpstr>
      <vt:lpstr>PowerPoint Presentation</vt:lpstr>
      <vt:lpstr>Zybook assignment</vt:lpstr>
      <vt:lpstr>Hierarchy chart documenting Functional decomposition of Lab 1 program</vt:lpstr>
      <vt:lpstr>Adding communication</vt:lpstr>
      <vt:lpstr>Phases of development</vt:lpstr>
      <vt:lpstr>A problem to solve</vt:lpstr>
      <vt:lpstr>The big problem</vt:lpstr>
      <vt:lpstr>understanding the problem</vt:lpstr>
      <vt:lpstr>Some questions</vt:lpstr>
      <vt:lpstr>Create some test cases</vt:lpstr>
      <vt:lpstr>PowerPoint Presentation</vt:lpstr>
      <vt:lpstr>PowerPoint Presentation</vt:lpstr>
      <vt:lpstr>Design involves decomposing big problem into smaller problems</vt:lpstr>
      <vt:lpstr>Some smaller problems</vt:lpstr>
      <vt:lpstr>Hierarchy chart as a design tool</vt:lpstr>
      <vt:lpstr>PowerPoint Presentation</vt:lpstr>
      <vt:lpstr>PowerPoint Presentation</vt:lpstr>
      <vt:lpstr>Incremental development</vt:lpstr>
      <vt:lpstr>Zybook assignment</vt:lpstr>
      <vt:lpstr>assignments</vt:lpstr>
      <vt:lpstr>Cs240c style standards</vt:lpstr>
      <vt:lpstr>Who are the readers of your code?</vt:lpstr>
      <vt:lpstr>some readers of your code</vt:lpstr>
      <vt:lpstr>PowerPoint Presentation</vt:lpstr>
      <vt:lpstr>PowerPoint Presentation</vt:lpstr>
      <vt:lpstr>Where can you find a list of all of the methods of the string or the vector class?</vt:lpstr>
      <vt:lpstr>Type char</vt:lpstr>
      <vt:lpstr>vector&lt;T&gt; </vt:lpstr>
      <vt:lpstr>How is a vector different from a  c or C++ array?</vt:lpstr>
      <vt:lpstr>Some differences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CS240C</dc:title>
  <dc:creator>Margaret Iwobi</dc:creator>
  <cp:lastModifiedBy>Margaret Iwobi</cp:lastModifiedBy>
  <cp:revision>188</cp:revision>
  <cp:lastPrinted>2018-01-25T15:03:59Z</cp:lastPrinted>
  <dcterms:created xsi:type="dcterms:W3CDTF">2016-01-23T14:48:08Z</dcterms:created>
  <dcterms:modified xsi:type="dcterms:W3CDTF">2018-01-25T18:52:01Z</dcterms:modified>
</cp:coreProperties>
</file>