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2"/>
  </p:handoutMasterIdLst>
  <p:sldIdLst>
    <p:sldId id="375" r:id="rId2"/>
    <p:sldId id="376" r:id="rId3"/>
    <p:sldId id="322" r:id="rId4"/>
    <p:sldId id="398" r:id="rId5"/>
    <p:sldId id="312" r:id="rId6"/>
    <p:sldId id="377" r:id="rId7"/>
    <p:sldId id="378" r:id="rId8"/>
    <p:sldId id="380" r:id="rId9"/>
    <p:sldId id="379" r:id="rId10"/>
    <p:sldId id="323" r:id="rId11"/>
    <p:sldId id="324" r:id="rId12"/>
    <p:sldId id="327" r:id="rId13"/>
    <p:sldId id="305" r:id="rId14"/>
    <p:sldId id="328" r:id="rId15"/>
    <p:sldId id="329" r:id="rId16"/>
    <p:sldId id="330" r:id="rId17"/>
    <p:sldId id="331" r:id="rId18"/>
    <p:sldId id="314" r:id="rId19"/>
    <p:sldId id="332" r:id="rId20"/>
    <p:sldId id="315" r:id="rId21"/>
    <p:sldId id="316" r:id="rId22"/>
    <p:sldId id="319" r:id="rId23"/>
    <p:sldId id="333" r:id="rId24"/>
    <p:sldId id="334" r:id="rId25"/>
    <p:sldId id="335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09" r:id="rId36"/>
    <p:sldId id="411" r:id="rId37"/>
    <p:sldId id="412" r:id="rId38"/>
    <p:sldId id="414" r:id="rId39"/>
    <p:sldId id="415" r:id="rId40"/>
    <p:sldId id="428" r:id="rId41"/>
    <p:sldId id="429" r:id="rId42"/>
    <p:sldId id="438" r:id="rId43"/>
    <p:sldId id="430" r:id="rId44"/>
    <p:sldId id="431" r:id="rId45"/>
    <p:sldId id="433" r:id="rId46"/>
    <p:sldId id="432" r:id="rId47"/>
    <p:sldId id="434" r:id="rId48"/>
    <p:sldId id="435" r:id="rId49"/>
    <p:sldId id="436" r:id="rId50"/>
    <p:sldId id="437" r:id="rId5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8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../Assignments/Assignment2/ListInterface.h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0820" y="12946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Miscellaneous items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350504" y="1677879"/>
            <a:ext cx="10363826" cy="44090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Everyone completed lab2 with 3 points</a:t>
            </a:r>
          </a:p>
          <a:p>
            <a:r>
              <a:rPr lang="en-US" dirty="0"/>
              <a:t>files submitted  to My courses must</a:t>
            </a:r>
          </a:p>
          <a:p>
            <a:pPr lvl="1"/>
            <a:r>
              <a:rPr lang="en-US" dirty="0"/>
              <a:t>Use naming convention given:  </a:t>
            </a:r>
            <a:r>
              <a:rPr lang="en-US" i="1" dirty="0"/>
              <a:t>assignment_lastname_firstname_tar.gz</a:t>
            </a:r>
          </a:p>
          <a:p>
            <a:pPr lvl="1"/>
            <a:r>
              <a:rPr lang="en-US" dirty="0"/>
              <a:t>Contain no .o or executable files</a:t>
            </a:r>
          </a:p>
          <a:p>
            <a:r>
              <a:rPr lang="en-US" dirty="0"/>
              <a:t>Can tar and zip with one command</a:t>
            </a:r>
          </a:p>
          <a:p>
            <a:pPr lvl="1"/>
            <a:r>
              <a:rPr lang="en-US" dirty="0"/>
              <a:t>Tar –</a:t>
            </a:r>
            <a:r>
              <a:rPr lang="en-US" dirty="0" err="1"/>
              <a:t>cvzf</a:t>
            </a:r>
            <a:r>
              <a:rPr lang="en-US" dirty="0"/>
              <a:t> </a:t>
            </a:r>
            <a:r>
              <a:rPr lang="en-US" i="1" dirty="0"/>
              <a:t>assignment_lastname_firstname_tar.gz </a:t>
            </a:r>
            <a:r>
              <a:rPr lang="en-US" i="1" dirty="0" err="1"/>
              <a:t>dir_Name</a:t>
            </a:r>
            <a:endParaRPr lang="en-US" i="1" dirty="0"/>
          </a:p>
          <a:p>
            <a:r>
              <a:rPr lang="en-US" dirty="0"/>
              <a:t>To change your CS Lab password go to</a:t>
            </a:r>
          </a:p>
          <a:p>
            <a:pPr lvl="1"/>
            <a:r>
              <a:rPr lang="en-US" dirty="0"/>
              <a:t>Sysadmin.cs.Binghamton.edu</a:t>
            </a:r>
          </a:p>
          <a:p>
            <a:r>
              <a:rPr lang="en-US" dirty="0"/>
              <a:t>to compile using </a:t>
            </a:r>
            <a:r>
              <a:rPr lang="en-US" dirty="0" err="1"/>
              <a:t>c++</a:t>
            </a:r>
            <a:r>
              <a:rPr lang="en-US" dirty="0"/>
              <a:t>11</a:t>
            </a:r>
          </a:p>
          <a:p>
            <a:pPr lvl="1"/>
            <a:r>
              <a:rPr lang="en-US" dirty="0" err="1"/>
              <a:t>Zybooks</a:t>
            </a:r>
            <a:r>
              <a:rPr lang="en-US" dirty="0"/>
              <a:t> environment uses C++ by default</a:t>
            </a:r>
          </a:p>
          <a:p>
            <a:pPr lvl="1"/>
            <a:r>
              <a:rPr lang="en-US" dirty="0"/>
              <a:t>Cs lab environment does not</a:t>
            </a:r>
          </a:p>
          <a:p>
            <a:pPr lvl="2"/>
            <a:r>
              <a:rPr lang="en-US" dirty="0"/>
              <a:t>Use:    g++ -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11 -----.cpp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327" y="579328"/>
            <a:ext cx="7896528" cy="1596177"/>
          </a:xfrm>
        </p:spPr>
        <p:txBody>
          <a:bodyPr>
            <a:normAutofit/>
          </a:bodyPr>
          <a:lstStyle/>
          <a:p>
            <a:r>
              <a:rPr lang="en-US" sz="3200" dirty="0"/>
              <a:t>Some differences between java classes and </a:t>
            </a:r>
            <a:r>
              <a:rPr lang="en-US" sz="3200" dirty="0" err="1"/>
              <a:t>c++</a:t>
            </a:r>
            <a:r>
              <a:rPr lang="en-US" sz="3200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7594" y="2422510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java class is defined and implemented in a single file</a:t>
            </a:r>
          </a:p>
          <a:p>
            <a:r>
              <a:rPr lang="en-US" dirty="0"/>
              <a:t>A </a:t>
            </a:r>
            <a:r>
              <a:rPr lang="en-US" dirty="0" err="1"/>
              <a:t>c++</a:t>
            </a:r>
            <a:r>
              <a:rPr lang="en-US" dirty="0"/>
              <a:t> class is defined in one file and implemented in another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 objects are references</a:t>
            </a:r>
          </a:p>
          <a:p>
            <a:r>
              <a:rPr lang="en-US" dirty="0"/>
              <a:t>C++ objects are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c++</a:t>
            </a:r>
            <a:r>
              <a:rPr lang="en-US" dirty="0"/>
              <a:t> class can have methods that are overloaded operators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MyObject</a:t>
            </a:r>
            <a:r>
              <a:rPr lang="en-US" dirty="0"/>
              <a:t> == </a:t>
            </a:r>
            <a:r>
              <a:rPr lang="en-US" dirty="0" err="1"/>
              <a:t>yourobject</a:t>
            </a:r>
            <a:endParaRPr lang="en-US" dirty="0"/>
          </a:p>
          <a:p>
            <a:pPr lvl="1"/>
            <a:r>
              <a:rPr lang="en-US" dirty="0"/>
              <a:t>Ex: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myobject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16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489" y="44870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The box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7709" y="1906331"/>
            <a:ext cx="10363826" cy="39735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object of the box class holds a single type of item</a:t>
            </a:r>
          </a:p>
          <a:p>
            <a:pPr lvl="1"/>
            <a:r>
              <a:rPr lang="en-US" dirty="0"/>
              <a:t>A jewelry box</a:t>
            </a:r>
          </a:p>
          <a:p>
            <a:pPr lvl="1"/>
            <a:r>
              <a:rPr lang="en-US" dirty="0"/>
              <a:t>A book box</a:t>
            </a:r>
          </a:p>
          <a:p>
            <a:pPr lvl="1"/>
            <a:r>
              <a:rPr lang="en-US" dirty="0"/>
              <a:t>A bait box</a:t>
            </a:r>
          </a:p>
          <a:p>
            <a:pPr lvl="1"/>
            <a:r>
              <a:rPr lang="en-US" dirty="0"/>
              <a:t>A junk box</a:t>
            </a:r>
          </a:p>
          <a:p>
            <a:r>
              <a:rPr lang="en-US" dirty="0"/>
              <a:t>What can be done to/with a box?</a:t>
            </a:r>
          </a:p>
          <a:p>
            <a:pPr lvl="1"/>
            <a:r>
              <a:rPr lang="en-US" dirty="0"/>
              <a:t>Create a box</a:t>
            </a:r>
          </a:p>
          <a:p>
            <a:pPr lvl="1"/>
            <a:r>
              <a:rPr lang="en-US" dirty="0"/>
              <a:t>Find out the type of item stored in a box</a:t>
            </a:r>
          </a:p>
          <a:p>
            <a:pPr lvl="1"/>
            <a:r>
              <a:rPr lang="en-US" dirty="0"/>
              <a:t>Set the type of item stored in a box</a:t>
            </a:r>
          </a:p>
          <a:p>
            <a:pPr lvl="1"/>
            <a:r>
              <a:rPr lang="en-US" dirty="0"/>
              <a:t>Add an item to the box</a:t>
            </a:r>
          </a:p>
          <a:p>
            <a:pPr lvl="1"/>
            <a:r>
              <a:rPr lang="en-US" dirty="0"/>
              <a:t>Remove an item from the box</a:t>
            </a:r>
          </a:p>
          <a:p>
            <a:pPr lvl="1"/>
            <a:r>
              <a:rPr lang="en-US" dirty="0"/>
              <a:t>How many items in the box?</a:t>
            </a:r>
          </a:p>
        </p:txBody>
      </p:sp>
    </p:spTree>
    <p:extLst>
      <p:ext uri="{BB962C8B-B14F-4D97-AF65-F5344CB8AC3E}">
        <p14:creationId xmlns:p14="http://schemas.microsoft.com/office/powerpoint/2010/main" val="157290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8487" y="95526"/>
            <a:ext cx="734132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Box {</a:t>
            </a:r>
          </a:p>
          <a:p>
            <a:r>
              <a:rPr lang="en-US" sz="1600" dirty="0"/>
              <a:t>       private String </a:t>
            </a:r>
            <a:r>
              <a:rPr lang="en-US" sz="1600" dirty="0" err="1"/>
              <a:t>itemType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numItems</a:t>
            </a:r>
            <a:r>
              <a:rPr lang="en-US" sz="1600" dirty="0"/>
              <a:t>; </a:t>
            </a:r>
          </a:p>
          <a:p>
            <a:r>
              <a:rPr lang="en-US" sz="1600" dirty="0"/>
              <a:t>       public Box( ) 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itemType</a:t>
            </a:r>
            <a:r>
              <a:rPr lang="en-US" sz="1600" dirty="0"/>
              <a:t> = “unknown”;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Box (String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itemType</a:t>
            </a:r>
            <a:r>
              <a:rPr lang="en-US" sz="1600" dirty="0"/>
              <a:t> = </a:t>
            </a:r>
            <a:r>
              <a:rPr lang="en-US" sz="1600" dirty="0" err="1"/>
              <a:t>theType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</a:t>
            </a:r>
            <a:r>
              <a:rPr lang="en-US" sz="1600" dirty="0" err="1"/>
              <a:t>setItemType</a:t>
            </a:r>
            <a:r>
              <a:rPr lang="en-US" sz="1600" dirty="0"/>
              <a:t> (String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itemType</a:t>
            </a:r>
            <a:r>
              <a:rPr lang="en-US" sz="1600" dirty="0"/>
              <a:t> = the Type;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String </a:t>
            </a:r>
            <a:r>
              <a:rPr lang="en-US" sz="1600" dirty="0" err="1"/>
              <a:t>getItemType</a:t>
            </a:r>
            <a:r>
              <a:rPr lang="en-US" sz="1600" dirty="0"/>
              <a:t> ( ) {</a:t>
            </a:r>
          </a:p>
          <a:p>
            <a:r>
              <a:rPr lang="en-US" sz="1600" dirty="0"/>
              <a:t>               return </a:t>
            </a:r>
            <a:r>
              <a:rPr lang="en-US" sz="1600" dirty="0" err="1"/>
              <a:t>itemType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	public void </a:t>
            </a:r>
            <a:r>
              <a:rPr lang="en-US" sz="1600" dirty="0" err="1"/>
              <a:t>addItem</a:t>
            </a:r>
            <a:r>
              <a:rPr lang="en-US" sz="1600" dirty="0"/>
              <a:t> (){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</a:t>
            </a:r>
            <a:r>
              <a:rPr lang="en-US" sz="1600" dirty="0" err="1"/>
              <a:t>numItems</a:t>
            </a:r>
            <a:r>
              <a:rPr lang="en-US" sz="1600" dirty="0"/>
              <a:t> + 1;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	public void </a:t>
            </a:r>
            <a:r>
              <a:rPr lang="en-US" sz="1600" dirty="0" err="1"/>
              <a:t>removeItem</a:t>
            </a:r>
            <a:r>
              <a:rPr lang="en-US" sz="1600" dirty="0"/>
              <a:t> (){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numItems</a:t>
            </a:r>
            <a:r>
              <a:rPr lang="en-US" sz="1600" dirty="0"/>
              <a:t> = </a:t>
            </a:r>
            <a:r>
              <a:rPr lang="en-US" sz="1600" dirty="0" err="1"/>
              <a:t>numItems</a:t>
            </a:r>
            <a:r>
              <a:rPr lang="en-US" sz="1600" dirty="0"/>
              <a:t> - 1;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howManyItems</a:t>
            </a:r>
            <a:r>
              <a:rPr lang="en-US" sz="1600" dirty="0"/>
              <a:t>(){</a:t>
            </a:r>
          </a:p>
          <a:p>
            <a:r>
              <a:rPr lang="en-US" sz="1600" dirty="0"/>
              <a:t>               return </a:t>
            </a:r>
            <a:r>
              <a:rPr lang="en-US" sz="1600" dirty="0" err="1"/>
              <a:t>numItems</a:t>
            </a:r>
            <a:r>
              <a:rPr lang="en-US" sz="1600" dirty="0"/>
              <a:t>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}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99351-B63F-4D24-9F9C-4030DBCC63F7}"/>
              </a:ext>
            </a:extLst>
          </p:cNvPr>
          <p:cNvSpPr txBox="1"/>
          <p:nvPr/>
        </p:nvSpPr>
        <p:spPr>
          <a:xfrm>
            <a:off x="8646796" y="2880360"/>
            <a:ext cx="256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Box class</a:t>
            </a:r>
          </a:p>
        </p:txBody>
      </p:sp>
    </p:spTree>
    <p:extLst>
      <p:ext uri="{BB962C8B-B14F-4D97-AF65-F5344CB8AC3E}">
        <p14:creationId xmlns:p14="http://schemas.microsoft.com/office/powerpoint/2010/main" val="155991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04" y="14056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Syntax of C++ class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5436" y="1566842"/>
            <a:ext cx="8018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public:</a:t>
            </a:r>
          </a:p>
          <a:p>
            <a:r>
              <a:rPr lang="en-US" sz="2400" dirty="0"/>
              <a:t>          //</a:t>
            </a:r>
            <a:r>
              <a:rPr lang="en-US" sz="2400" b="1" dirty="0" err="1"/>
              <a:t>protypes</a:t>
            </a:r>
            <a:r>
              <a:rPr lang="en-US" sz="2400" dirty="0"/>
              <a:t> for constructors</a:t>
            </a:r>
            <a:br>
              <a:rPr lang="en-US" sz="2400" dirty="0"/>
            </a:br>
            <a:r>
              <a:rPr lang="en-US" sz="2400" dirty="0"/>
              <a:t>          //</a:t>
            </a:r>
            <a:r>
              <a:rPr lang="en-US" sz="2400" b="1" dirty="0"/>
              <a:t>prototypes</a:t>
            </a:r>
            <a:r>
              <a:rPr lang="en-US" sz="2400" dirty="0"/>
              <a:t> for operations (methods) accessible to user</a:t>
            </a:r>
            <a:br>
              <a:rPr lang="en-US" sz="2400" dirty="0"/>
            </a:br>
            <a:r>
              <a:rPr lang="en-US" sz="2400" dirty="0"/>
              <a:t>     private:</a:t>
            </a:r>
            <a:br>
              <a:rPr lang="en-US" sz="2400" dirty="0"/>
            </a:br>
            <a:r>
              <a:rPr lang="en-US" sz="2400" dirty="0"/>
              <a:t>          //data members needed to store value of an instance</a:t>
            </a:r>
          </a:p>
          <a:p>
            <a:r>
              <a:rPr lang="en-US" sz="2400" dirty="0"/>
              <a:t>          //</a:t>
            </a:r>
            <a:r>
              <a:rPr lang="en-US" sz="2400" b="1" dirty="0"/>
              <a:t>prototypes</a:t>
            </a:r>
            <a:r>
              <a:rPr lang="en-US" sz="2400" dirty="0"/>
              <a:t> for operations not accessible to user</a:t>
            </a:r>
          </a:p>
          <a:p>
            <a:r>
              <a:rPr lang="en-US" sz="2400" dirty="0"/>
              <a:t>}</a:t>
            </a:r>
            <a:r>
              <a:rPr lang="en-US" sz="2400" b="1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426" y="5427165"/>
            <a:ext cx="5740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C++ class definition goes in a .h file</a:t>
            </a:r>
          </a:p>
          <a:p>
            <a:r>
              <a:rPr lang="en-US" sz="2400" dirty="0"/>
              <a:t>C++ class implementation goes in a .</a:t>
            </a:r>
            <a:r>
              <a:rPr lang="en-US" sz="2400" dirty="0" err="1"/>
              <a:t>cpp</a:t>
            </a:r>
            <a:r>
              <a:rPr lang="en-US" sz="2400" dirty="0"/>
              <a:t> file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1313" y="1481814"/>
            <a:ext cx="8386355" cy="3586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8321" y="124215"/>
            <a:ext cx="7942218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// </a:t>
            </a:r>
            <a:r>
              <a:rPr lang="en-US" sz="2000" dirty="0" err="1">
                <a:solidFill>
                  <a:srgbClr val="FF0000"/>
                </a:solidFill>
              </a:rPr>
              <a:t>box.h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#include &lt;string&gt;;</a:t>
            </a:r>
          </a:p>
          <a:p>
            <a:r>
              <a:rPr lang="en-US" sz="2000" dirty="0"/>
              <a:t>class Box {</a:t>
            </a:r>
          </a:p>
          <a:p>
            <a:pPr lvl="1"/>
            <a:r>
              <a:rPr lang="en-US" sz="2000" dirty="0"/>
              <a:t>public:</a:t>
            </a:r>
          </a:p>
          <a:p>
            <a:pPr lvl="1"/>
            <a:r>
              <a:rPr lang="en-US" sz="2000" dirty="0"/>
              <a:t>     Box ();</a:t>
            </a:r>
          </a:p>
          <a:p>
            <a:pPr lvl="1"/>
            <a:r>
              <a:rPr lang="en-US" sz="2000" dirty="0"/>
              <a:t>     // default constructor</a:t>
            </a:r>
          </a:p>
          <a:p>
            <a:pPr lvl="1"/>
            <a:r>
              <a:rPr lang="en-US" sz="2000" dirty="0"/>
              <a:t>     Box 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theType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 // constructor</a:t>
            </a:r>
          </a:p>
          <a:p>
            <a:pPr lvl="1"/>
            <a:r>
              <a:rPr lang="en-US" sz="2000" dirty="0"/>
              <a:t>     void </a:t>
            </a:r>
            <a:r>
              <a:rPr lang="en-US" sz="2000" dirty="0" err="1"/>
              <a:t>setItemType</a:t>
            </a:r>
            <a:r>
              <a:rPr lang="en-US" sz="2000" dirty="0"/>
              <a:t> (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theType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 // set type of item to </a:t>
            </a:r>
            <a:r>
              <a:rPr lang="en-US" sz="2000" dirty="0" err="1"/>
              <a:t>theType</a:t>
            </a:r>
            <a:endParaRPr lang="en-US" sz="2000" dirty="0"/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std:string</a:t>
            </a:r>
            <a:r>
              <a:rPr lang="en-US" sz="2000" dirty="0"/>
              <a:t> </a:t>
            </a:r>
            <a:r>
              <a:rPr lang="en-US" sz="2000" dirty="0" err="1"/>
              <a:t>getItemType</a:t>
            </a:r>
            <a:r>
              <a:rPr lang="en-US" sz="2000" dirty="0"/>
              <a:t> ( ) </a:t>
            </a:r>
            <a:r>
              <a:rPr lang="en-US" sz="2000" dirty="0" err="1">
                <a:solidFill>
                  <a:srgbClr val="FF0000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    // return type of item</a:t>
            </a:r>
          </a:p>
          <a:p>
            <a:pPr lvl="1"/>
            <a:r>
              <a:rPr lang="en-US" sz="2000" dirty="0"/>
              <a:t>     void </a:t>
            </a:r>
            <a:r>
              <a:rPr lang="en-US" sz="2000" dirty="0" err="1"/>
              <a:t>addItem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     // add an item to the box</a:t>
            </a:r>
          </a:p>
          <a:p>
            <a:pPr lvl="1"/>
            <a:r>
              <a:rPr lang="en-US" sz="2000" dirty="0"/>
              <a:t>     void </a:t>
            </a:r>
            <a:r>
              <a:rPr lang="en-US" sz="2000" dirty="0" err="1"/>
              <a:t>removeItem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     // remove an item from the box</a:t>
            </a:r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howManyItems</a:t>
            </a:r>
            <a:r>
              <a:rPr lang="en-US" sz="2000" dirty="0"/>
              <a:t>() </a:t>
            </a:r>
            <a:r>
              <a:rPr lang="en-US" sz="2000" dirty="0" err="1">
                <a:solidFill>
                  <a:srgbClr val="FF0000"/>
                </a:solidFill>
              </a:rPr>
              <a:t>const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    // return number of items in the box</a:t>
            </a:r>
          </a:p>
          <a:p>
            <a:pPr lvl="1"/>
            <a:r>
              <a:rPr lang="en-US" sz="2000" dirty="0"/>
              <a:t>private:</a:t>
            </a:r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itemType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numItems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B8FA9-0D0E-4939-AD22-D48C35FB3F3A}"/>
              </a:ext>
            </a:extLst>
          </p:cNvPr>
          <p:cNvSpPr txBox="1"/>
          <p:nvPr/>
        </p:nvSpPr>
        <p:spPr>
          <a:xfrm>
            <a:off x="8196349" y="881149"/>
            <a:ext cx="2702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C++ definition of</a:t>
            </a:r>
          </a:p>
          <a:p>
            <a:r>
              <a:rPr lang="en-US" sz="2800" dirty="0"/>
              <a:t>the Box class</a:t>
            </a:r>
          </a:p>
        </p:txBody>
      </p:sp>
    </p:spTree>
    <p:extLst>
      <p:ext uri="{BB962C8B-B14F-4D97-AF65-F5344CB8AC3E}">
        <p14:creationId xmlns:p14="http://schemas.microsoft.com/office/powerpoint/2010/main" val="61686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7638" y="239630"/>
            <a:ext cx="442177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file box.cpp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#include “</a:t>
            </a:r>
            <a:r>
              <a:rPr lang="en-US" sz="1600" dirty="0" err="1">
                <a:solidFill>
                  <a:srgbClr val="FF0000"/>
                </a:solidFill>
              </a:rPr>
              <a:t>box.h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  <a:p>
            <a:r>
              <a:rPr lang="en-US" sz="1600" dirty="0"/>
              <a:t>Box::Box()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itemType</a:t>
            </a:r>
            <a:r>
              <a:rPr lang="en-US" sz="1600" dirty="0"/>
              <a:t> = “unknown”;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Box::Box(</a:t>
            </a:r>
            <a:r>
              <a:rPr lang="en-US" sz="1600" dirty="0" err="1"/>
              <a:t>std</a:t>
            </a:r>
            <a:r>
              <a:rPr lang="en-US" sz="1600" dirty="0"/>
              <a:t>::string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itemType</a:t>
            </a:r>
            <a:r>
              <a:rPr lang="en-US" sz="1600" dirty="0"/>
              <a:t> = </a:t>
            </a:r>
            <a:r>
              <a:rPr lang="en-US" sz="1600" dirty="0" err="1"/>
              <a:t>theType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= 0;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Box::</a:t>
            </a:r>
            <a:r>
              <a:rPr lang="en-US" sz="1600" dirty="0" err="1"/>
              <a:t>setItemType</a:t>
            </a:r>
            <a:r>
              <a:rPr lang="en-US" sz="1600" dirty="0"/>
              <a:t> (</a:t>
            </a:r>
            <a:r>
              <a:rPr lang="en-US" sz="1600" dirty="0" err="1"/>
              <a:t>std</a:t>
            </a:r>
            <a:r>
              <a:rPr lang="en-US" sz="1600" dirty="0"/>
              <a:t>::string </a:t>
            </a:r>
            <a:r>
              <a:rPr lang="en-US" sz="1600" dirty="0" err="1"/>
              <a:t>theType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itemType</a:t>
            </a:r>
            <a:r>
              <a:rPr lang="en-US" sz="1600" dirty="0"/>
              <a:t> = </a:t>
            </a:r>
            <a:r>
              <a:rPr lang="en-US" sz="1600" dirty="0" err="1"/>
              <a:t>theType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::string Box::</a:t>
            </a:r>
            <a:r>
              <a:rPr lang="en-US" sz="1600" dirty="0" err="1"/>
              <a:t>getItemType</a:t>
            </a:r>
            <a:r>
              <a:rPr lang="en-US" sz="1600" dirty="0"/>
              <a:t> ( )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/>
              <a:t>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itemType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addItem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++;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removeItem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numItems</a:t>
            </a:r>
            <a:r>
              <a:rPr lang="en-US" sz="1600" dirty="0"/>
              <a:t> --;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howManyItems</a:t>
            </a:r>
            <a:r>
              <a:rPr lang="en-US" sz="1600" dirty="0"/>
              <a:t>()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/>
              <a:t> {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numItems</a:t>
            </a:r>
            <a:r>
              <a:rPr lang="en-US" sz="1600" dirty="0"/>
              <a:t>;</a:t>
            </a:r>
          </a:p>
          <a:p>
            <a:r>
              <a:rPr lang="en-US" sz="1600" dirty="0"/>
              <a:t>} </a:t>
            </a:r>
            <a:r>
              <a:rPr lang="en-US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80895-6B8E-4C08-91FD-DDA50AD52DCE}"/>
              </a:ext>
            </a:extLst>
          </p:cNvPr>
          <p:cNvSpPr/>
          <p:nvPr/>
        </p:nvSpPr>
        <p:spPr>
          <a:xfrm>
            <a:off x="7994408" y="1049774"/>
            <a:ext cx="31373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C++ implementation</a:t>
            </a:r>
          </a:p>
          <a:p>
            <a:r>
              <a:rPr lang="en-US" sz="2800" dirty="0"/>
              <a:t>of the Box class</a:t>
            </a:r>
          </a:p>
        </p:txBody>
      </p:sp>
    </p:spTree>
    <p:extLst>
      <p:ext uri="{BB962C8B-B14F-4D97-AF65-F5344CB8AC3E}">
        <p14:creationId xmlns:p14="http://schemas.microsoft.com/office/powerpoint/2010/main" val="272297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class instances (objects)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2157" y="2214694"/>
            <a:ext cx="10363826" cy="3687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- objects are references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= new Box();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= new Box(“books”);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C++ - objects are values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();</a:t>
            </a:r>
          </a:p>
          <a:p>
            <a:pPr lvl="1"/>
            <a:r>
              <a:rPr lang="en-US" dirty="0"/>
              <a:t>Box </a:t>
            </a:r>
            <a:r>
              <a:rPr lang="en-US" dirty="0" err="1"/>
              <a:t>mybox</a:t>
            </a:r>
            <a:r>
              <a:rPr lang="en-US" dirty="0"/>
              <a:t> (“books”);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Box* </a:t>
            </a:r>
            <a:r>
              <a:rPr lang="en-US" dirty="0" err="1"/>
              <a:t>myboxptr</a:t>
            </a:r>
            <a:r>
              <a:rPr lang="en-US" dirty="0"/>
              <a:t> = new box(“books”);    (coming 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1FAB9-6EB4-444C-A0A5-923140F18AF2}"/>
              </a:ext>
            </a:extLst>
          </p:cNvPr>
          <p:cNvSpPr/>
          <p:nvPr/>
        </p:nvSpPr>
        <p:spPr>
          <a:xfrm>
            <a:off x="7559040" y="2637905"/>
            <a:ext cx="238298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2ADFB-B14C-4181-B655-E548594637E8}"/>
              </a:ext>
            </a:extLst>
          </p:cNvPr>
          <p:cNvSpPr/>
          <p:nvPr/>
        </p:nvSpPr>
        <p:spPr>
          <a:xfrm>
            <a:off x="8224058" y="2948247"/>
            <a:ext cx="1014153" cy="50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68DE42-F1EF-4D1E-87C2-FFB2F86A8AE1}"/>
              </a:ext>
            </a:extLst>
          </p:cNvPr>
          <p:cNvCxnSpPr>
            <a:stCxn id="4" idx="2"/>
          </p:cNvCxnSpPr>
          <p:nvPr/>
        </p:nvCxnSpPr>
        <p:spPr>
          <a:xfrm>
            <a:off x="7678189" y="2870661"/>
            <a:ext cx="545869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4B7CB6-6097-4E6C-8EBD-03E4912EC441}"/>
              </a:ext>
            </a:extLst>
          </p:cNvPr>
          <p:cNvSpPr/>
          <p:nvPr/>
        </p:nvSpPr>
        <p:spPr>
          <a:xfrm>
            <a:off x="6420197" y="4053840"/>
            <a:ext cx="1014153" cy="50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24" y="48135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Using the box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43266" y="2164618"/>
            <a:ext cx="8844180" cy="3424107"/>
          </a:xfrm>
        </p:spPr>
        <p:txBody>
          <a:bodyPr/>
          <a:lstStyle/>
          <a:p>
            <a:r>
              <a:rPr lang="en-US" dirty="0"/>
              <a:t>First write a program whose purpose is test the box class to be sure that its methods provide the expected behavior</a:t>
            </a:r>
          </a:p>
          <a:p>
            <a:r>
              <a:rPr lang="en-US" dirty="0"/>
              <a:t>Test program needs to</a:t>
            </a:r>
          </a:p>
          <a:p>
            <a:pPr lvl="1"/>
            <a:r>
              <a:rPr lang="en-US" dirty="0"/>
              <a:t>#include “</a:t>
            </a:r>
            <a:r>
              <a:rPr lang="en-US" dirty="0" err="1"/>
              <a:t>box.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Declare instances of type box</a:t>
            </a:r>
          </a:p>
          <a:p>
            <a:pPr lvl="1"/>
            <a:r>
              <a:rPr lang="en-US" dirty="0"/>
              <a:t>Invoke all methods of the box class</a:t>
            </a:r>
          </a:p>
        </p:txBody>
      </p:sp>
    </p:spTree>
    <p:extLst>
      <p:ext uri="{BB962C8B-B14F-4D97-AF65-F5344CB8AC3E}">
        <p14:creationId xmlns:p14="http://schemas.microsoft.com/office/powerpoint/2010/main" val="269971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Code is now spread over 3 files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188094" y="2438938"/>
            <a:ext cx="10363826" cy="3424107"/>
          </a:xfrm>
        </p:spPr>
        <p:txBody>
          <a:bodyPr/>
          <a:lstStyle/>
          <a:p>
            <a:r>
              <a:rPr lang="en-US" dirty="0" err="1"/>
              <a:t>box.h</a:t>
            </a:r>
            <a:r>
              <a:rPr lang="en-US" dirty="0"/>
              <a:t>  - defines the class interface</a:t>
            </a:r>
          </a:p>
          <a:p>
            <a:r>
              <a:rPr lang="en-US" dirty="0"/>
              <a:t>box.cpp - implements the class</a:t>
            </a:r>
          </a:p>
          <a:p>
            <a:r>
              <a:rPr lang="en-US" dirty="0"/>
              <a:t>boxtester.cpp - program to test the behavior of the box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Both box.cpp and boxtester.cpp #include </a:t>
            </a:r>
            <a:r>
              <a:rPr lang="en-US" dirty="0" err="1"/>
              <a:t>box.h</a:t>
            </a:r>
            <a:endParaRPr lang="en-US" dirty="0"/>
          </a:p>
          <a:p>
            <a:pPr lvl="1"/>
            <a:r>
              <a:rPr lang="en-US" dirty="0"/>
              <a:t>Attempt to define a class twice results in a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65992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50" y="50095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preventing redefinition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5891" y="1963677"/>
            <a:ext cx="7748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box.h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ifndef</a:t>
            </a:r>
            <a:r>
              <a:rPr lang="en-US" dirty="0">
                <a:solidFill>
                  <a:srgbClr val="FF0000"/>
                </a:solidFill>
              </a:rPr>
              <a:t> _BOX_</a:t>
            </a:r>
          </a:p>
          <a:p>
            <a:r>
              <a:rPr lang="en-US" dirty="0">
                <a:solidFill>
                  <a:srgbClr val="FF0000"/>
                </a:solidFill>
              </a:rPr>
              <a:t>#define _BOX_</a:t>
            </a:r>
          </a:p>
          <a:p>
            <a:endParaRPr lang="en-US" dirty="0"/>
          </a:p>
          <a:p>
            <a:r>
              <a:rPr lang="en-US" dirty="0"/>
              <a:t>#include &lt;string&gt;;</a:t>
            </a:r>
          </a:p>
          <a:p>
            <a:r>
              <a:rPr lang="en-US" dirty="0"/>
              <a:t>class Box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…………</a:t>
            </a:r>
          </a:p>
          <a:p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endif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8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169" y="2388535"/>
            <a:ext cx="981083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Questions about lab or assignment ???</a:t>
            </a:r>
          </a:p>
        </p:txBody>
      </p:sp>
    </p:spTree>
    <p:extLst>
      <p:ext uri="{BB962C8B-B14F-4D97-AF65-F5344CB8AC3E}">
        <p14:creationId xmlns:p14="http://schemas.microsoft.com/office/powerpoint/2010/main" val="239316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7043" y="1457528"/>
            <a:ext cx="5678999" cy="4572720"/>
            <a:chOff x="2544123" y="1666534"/>
            <a:chExt cx="5678999" cy="4572720"/>
          </a:xfrm>
        </p:grpSpPr>
        <p:sp>
          <p:nvSpPr>
            <p:cNvPr id="4" name="Rectangle 3"/>
            <p:cNvSpPr/>
            <p:nvPr/>
          </p:nvSpPr>
          <p:spPr>
            <a:xfrm>
              <a:off x="2544123" y="2151455"/>
              <a:ext cx="2101320" cy="9687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B9BD5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21802" y="2151455"/>
              <a:ext cx="2101320" cy="9687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B9BD5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TextBox 5"/>
            <p:cNvSpPr/>
            <p:nvPr/>
          </p:nvSpPr>
          <p:spPr>
            <a:xfrm>
              <a:off x="2770203" y="1666534"/>
              <a:ext cx="918563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dirty="0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box.cpp</a:t>
              </a:r>
              <a:endPara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TextBox 6"/>
            <p:cNvSpPr/>
            <p:nvPr/>
          </p:nvSpPr>
          <p:spPr>
            <a:xfrm>
              <a:off x="6256803" y="1666534"/>
              <a:ext cx="1443578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boxtester.cpp</a:t>
              </a:r>
            </a:p>
          </p:txBody>
        </p:sp>
        <p:sp>
          <p:nvSpPr>
            <p:cNvPr id="8" name="TextBox 7"/>
            <p:cNvSpPr/>
            <p:nvPr/>
          </p:nvSpPr>
          <p:spPr>
            <a:xfrm>
              <a:off x="2627283" y="2151455"/>
              <a:ext cx="1742121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#include “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box.h</a:t>
              </a: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”</a:t>
              </a:r>
            </a:p>
          </p:txBody>
        </p:sp>
        <p:sp>
          <p:nvSpPr>
            <p:cNvPr id="9" name="TextBox 9"/>
            <p:cNvSpPr/>
            <p:nvPr/>
          </p:nvSpPr>
          <p:spPr>
            <a:xfrm>
              <a:off x="6132602" y="2219495"/>
              <a:ext cx="1742121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#include “</a:t>
              </a:r>
              <a:r>
                <a:rPr lang="en-US" dirty="0" err="1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.h</a:t>
              </a: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”</a:t>
              </a:r>
            </a:p>
          </p:txBody>
        </p:sp>
        <p:sp>
          <p:nvSpPr>
            <p:cNvPr id="10" name="Rounded Rectangle 10"/>
            <p:cNvSpPr/>
            <p:nvPr/>
          </p:nvSpPr>
          <p:spPr>
            <a:xfrm>
              <a:off x="2817003" y="3721055"/>
              <a:ext cx="1733039" cy="10094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BDD7EE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Rounded Rectangle 11"/>
            <p:cNvSpPr/>
            <p:nvPr/>
          </p:nvSpPr>
          <p:spPr>
            <a:xfrm>
              <a:off x="6365883" y="3748054"/>
              <a:ext cx="1733039" cy="10094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BDD7EE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TextBox 12"/>
            <p:cNvSpPr/>
            <p:nvPr/>
          </p:nvSpPr>
          <p:spPr>
            <a:xfrm>
              <a:off x="3143883" y="4730855"/>
              <a:ext cx="700169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dirty="0" err="1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.o</a:t>
              </a:r>
              <a:endPara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TextBox 13"/>
            <p:cNvSpPr/>
            <p:nvPr/>
          </p:nvSpPr>
          <p:spPr>
            <a:xfrm>
              <a:off x="6693515" y="4730855"/>
              <a:ext cx="1225185" cy="3726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dirty="0" err="1"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boxtester</a:t>
              </a:r>
              <a:r>
                <a:rPr lang="en-US" sz="1800" b="0" i="0" u="none" strike="noStrike" kern="1200" spc="0" dirty="0" err="1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.o</a:t>
              </a:r>
              <a:endPara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4" name="Straight Arrow Connector 15"/>
            <p:cNvCxnSpPr/>
            <p:nvPr/>
          </p:nvCxnSpPr>
          <p:spPr>
            <a:xfrm>
              <a:off x="3594602" y="3120575"/>
              <a:ext cx="0" cy="600480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5" name="Straight Arrow Connector 17"/>
            <p:cNvCxnSpPr/>
            <p:nvPr/>
          </p:nvCxnSpPr>
          <p:spPr>
            <a:xfrm>
              <a:off x="7172643" y="3120575"/>
              <a:ext cx="16200" cy="600480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6" name="Oval 20"/>
            <p:cNvSpPr/>
            <p:nvPr/>
          </p:nvSpPr>
          <p:spPr>
            <a:xfrm>
              <a:off x="4847763" y="5165015"/>
              <a:ext cx="1459800" cy="709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21"/>
            <p:cNvSpPr/>
            <p:nvPr/>
          </p:nvSpPr>
          <p:spPr>
            <a:xfrm>
              <a:off x="4820403" y="5874575"/>
              <a:ext cx="1524960" cy="3646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executable file</a:t>
              </a:r>
            </a:p>
          </p:txBody>
        </p:sp>
        <p:cxnSp>
          <p:nvCxnSpPr>
            <p:cNvPr id="18" name="Straight Arrow Connector 23"/>
            <p:cNvCxnSpPr/>
            <p:nvPr/>
          </p:nvCxnSpPr>
          <p:spPr>
            <a:xfrm>
              <a:off x="4550043" y="4225775"/>
              <a:ext cx="0" cy="0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9" name="Straight Connector 25"/>
            <p:cNvSpPr/>
            <p:nvPr/>
          </p:nvSpPr>
          <p:spPr>
            <a:xfrm>
              <a:off x="4550043" y="4225775"/>
              <a:ext cx="956880" cy="313919"/>
            </a:xfrm>
            <a:prstGeom prst="line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0" name="Straight Connector 29"/>
            <p:cNvSpPr/>
            <p:nvPr/>
          </p:nvSpPr>
          <p:spPr>
            <a:xfrm flipH="1">
              <a:off x="5506923" y="4252775"/>
              <a:ext cx="858960" cy="286919"/>
            </a:xfrm>
            <a:prstGeom prst="line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1" name="Straight Arrow Connector 31"/>
            <p:cNvCxnSpPr/>
            <p:nvPr/>
          </p:nvCxnSpPr>
          <p:spPr>
            <a:xfrm>
              <a:off x="5506923" y="4539694"/>
              <a:ext cx="70920" cy="624961"/>
            </a:xfrm>
            <a:prstGeom prst="bentConnector3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22" name="TextBox 32"/>
            <p:cNvSpPr/>
            <p:nvPr/>
          </p:nvSpPr>
          <p:spPr>
            <a:xfrm>
              <a:off x="4937763" y="3231814"/>
              <a:ext cx="916920" cy="3646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compile</a:t>
              </a:r>
            </a:p>
          </p:txBody>
        </p:sp>
        <p:sp>
          <p:nvSpPr>
            <p:cNvPr id="23" name="TextBox 33"/>
            <p:cNvSpPr/>
            <p:nvPr/>
          </p:nvSpPr>
          <p:spPr>
            <a:xfrm>
              <a:off x="5252763" y="4094015"/>
              <a:ext cx="508320" cy="3646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en-US" sz="18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Calibri" pitchFamily="18"/>
                  <a:ea typeface="Microsoft YaHei" pitchFamily="2"/>
                  <a:cs typeface="Mangal" pitchFamily="2"/>
                </a:rPr>
                <a:t>link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65178" y="692778"/>
            <a:ext cx="7542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CREATE AN EXECUTABLE FILE?</a:t>
            </a:r>
          </a:p>
        </p:txBody>
      </p:sp>
    </p:spTree>
    <p:extLst>
      <p:ext uri="{BB962C8B-B14F-4D97-AF65-F5344CB8AC3E}">
        <p14:creationId xmlns:p14="http://schemas.microsoft.com/office/powerpoint/2010/main" val="143361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233" y="280466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The UNIX make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06593" y="2153110"/>
            <a:ext cx="10363826" cy="3718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to manage multifile projects</a:t>
            </a:r>
          </a:p>
          <a:p>
            <a:r>
              <a:rPr lang="en-US" dirty="0"/>
              <a:t>Keeps track of changes made in source files</a:t>
            </a:r>
          </a:p>
          <a:p>
            <a:r>
              <a:rPr lang="en-US" dirty="0"/>
              <a:t>Make looks for its instructions in a file named </a:t>
            </a:r>
            <a:r>
              <a:rPr lang="en-US" dirty="0" err="1"/>
              <a:t>makefile</a:t>
            </a:r>
            <a:r>
              <a:rPr lang="en-US" dirty="0"/>
              <a:t> (all lower case)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contains</a:t>
            </a:r>
          </a:p>
          <a:p>
            <a:pPr lvl="1"/>
            <a:r>
              <a:rPr lang="en-US" dirty="0"/>
              <a:t>Comment lines – start with #</a:t>
            </a:r>
          </a:p>
          <a:p>
            <a:pPr lvl="1"/>
            <a:r>
              <a:rPr lang="en-US" dirty="0"/>
              <a:t>Dependency lines followed by action lines</a:t>
            </a:r>
          </a:p>
          <a:p>
            <a:pPr lvl="1"/>
            <a:r>
              <a:rPr lang="en-US" dirty="0"/>
              <a:t>An example:</a:t>
            </a:r>
          </a:p>
          <a:p>
            <a:pPr lvl="2"/>
            <a:r>
              <a:rPr lang="en-US" dirty="0" err="1"/>
              <a:t>box.o</a:t>
            </a:r>
            <a:r>
              <a:rPr lang="en-US" dirty="0"/>
              <a:t>: box.cpp </a:t>
            </a:r>
            <a:r>
              <a:rPr lang="en-US" dirty="0" err="1"/>
              <a:t>box.h</a:t>
            </a:r>
            <a:r>
              <a:rPr lang="en-US" dirty="0"/>
              <a:t>                                                 &lt;- a dependency line</a:t>
            </a:r>
            <a:br>
              <a:rPr lang="en-US" dirty="0"/>
            </a:br>
            <a:r>
              <a:rPr lang="en-US" dirty="0"/>
              <a:t>	g++ -c 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box.cpp                         &lt;- an action line</a:t>
            </a:r>
          </a:p>
          <a:p>
            <a:pPr lvl="2"/>
            <a:r>
              <a:rPr lang="en-US" dirty="0"/>
              <a:t>Action line must start with a </a:t>
            </a:r>
            <a:r>
              <a:rPr lang="en-US" dirty="0">
                <a:solidFill>
                  <a:srgbClr val="FF0000"/>
                </a:solidFill>
              </a:rPr>
              <a:t>tab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8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638" y="2087257"/>
            <a:ext cx="81425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boxProgram.exe: </a:t>
            </a:r>
            <a:r>
              <a:rPr lang="en-US" sz="2000" dirty="0" err="1"/>
              <a:t>box.o</a:t>
            </a:r>
            <a:r>
              <a:rPr lang="en-US" sz="2000" dirty="0"/>
              <a:t> </a:t>
            </a:r>
            <a:r>
              <a:rPr lang="en-US" sz="2000" dirty="0" err="1"/>
              <a:t>boxtester.o</a:t>
            </a:r>
            <a:endParaRPr lang="en-US" sz="2000" dirty="0"/>
          </a:p>
          <a:p>
            <a:r>
              <a:rPr lang="fr-FR" sz="2000" dirty="0"/>
              <a:t>	g++ </a:t>
            </a:r>
            <a:r>
              <a:rPr lang="fr-FR" sz="2000" dirty="0" err="1"/>
              <a:t>box.o</a:t>
            </a:r>
            <a:r>
              <a:rPr lang="fr-FR" sz="2000" dirty="0"/>
              <a:t> </a:t>
            </a:r>
            <a:r>
              <a:rPr lang="fr-FR" sz="2000" dirty="0" err="1"/>
              <a:t>boxtester.o</a:t>
            </a:r>
            <a:r>
              <a:rPr lang="fr-FR" sz="2000" dirty="0"/>
              <a:t> -o boxProgram.exe</a:t>
            </a:r>
          </a:p>
          <a:p>
            <a:endParaRPr lang="en-US" sz="2000" dirty="0"/>
          </a:p>
          <a:p>
            <a:r>
              <a:rPr lang="en-US" sz="2000" dirty="0" err="1"/>
              <a:t>box.o</a:t>
            </a:r>
            <a:r>
              <a:rPr lang="en-US" sz="2000" dirty="0"/>
              <a:t>: box.cpp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box.cpp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boxtester.o</a:t>
            </a:r>
            <a:r>
              <a:rPr lang="en-US" sz="2000" dirty="0"/>
              <a:t>: boxtester.cpp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cstd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boxtester.cpp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912" y="318071"/>
            <a:ext cx="5643779" cy="15961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32" y="1914248"/>
            <a:ext cx="4768625" cy="39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Benefits of make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482008" y="2301777"/>
            <a:ext cx="8667832" cy="3424107"/>
          </a:xfrm>
        </p:spPr>
        <p:txBody>
          <a:bodyPr/>
          <a:lstStyle/>
          <a:p>
            <a:r>
              <a:rPr lang="en-US" sz="2400" dirty="0"/>
              <a:t>Don’t have to type individual commands</a:t>
            </a:r>
          </a:p>
          <a:p>
            <a:r>
              <a:rPr lang="en-US" sz="2400" dirty="0"/>
              <a:t>Will only recompile the files that have been changed since the last time make was executed</a:t>
            </a:r>
          </a:p>
          <a:p>
            <a:pPr lvl="1"/>
            <a:r>
              <a:rPr lang="en-US" sz="2200" dirty="0"/>
              <a:t>Done by checking time stamps</a:t>
            </a:r>
          </a:p>
          <a:p>
            <a:r>
              <a:rPr lang="en-US" sz="2400" dirty="0"/>
              <a:t>Has many other uses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3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495" y="44216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 useful addition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063" y="196786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boxProgram.exe: </a:t>
            </a:r>
            <a:r>
              <a:rPr lang="en-US" sz="2000" dirty="0" err="1"/>
              <a:t>box.o</a:t>
            </a:r>
            <a:r>
              <a:rPr lang="en-US" sz="2000" dirty="0"/>
              <a:t> </a:t>
            </a:r>
            <a:r>
              <a:rPr lang="en-US" sz="2000" dirty="0" err="1"/>
              <a:t>boxtester.o</a:t>
            </a:r>
            <a:endParaRPr lang="en-US" sz="2000" dirty="0"/>
          </a:p>
          <a:p>
            <a:r>
              <a:rPr lang="fr-FR" sz="2000" dirty="0"/>
              <a:t>	g++ </a:t>
            </a:r>
            <a:r>
              <a:rPr lang="fr-FR" sz="2000" dirty="0" err="1"/>
              <a:t>box.o</a:t>
            </a:r>
            <a:r>
              <a:rPr lang="fr-FR" sz="2000" dirty="0"/>
              <a:t> </a:t>
            </a:r>
            <a:r>
              <a:rPr lang="fr-FR" sz="2000" dirty="0" err="1"/>
              <a:t>boxtester.o</a:t>
            </a:r>
            <a:r>
              <a:rPr lang="fr-FR" sz="2000" dirty="0"/>
              <a:t> -o boxProgram.exe</a:t>
            </a:r>
          </a:p>
          <a:p>
            <a:endParaRPr lang="en-US" sz="2000" dirty="0"/>
          </a:p>
          <a:p>
            <a:r>
              <a:rPr lang="en-US" sz="2000" dirty="0" err="1"/>
              <a:t>box.o</a:t>
            </a:r>
            <a:r>
              <a:rPr lang="en-US" sz="2000" dirty="0"/>
              <a:t>: box.cpp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box.cpp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boxtester.o</a:t>
            </a:r>
            <a:r>
              <a:rPr lang="en-US" sz="2000" dirty="0"/>
              <a:t>: boxtester.cpp 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	g++ -c -</a:t>
            </a:r>
            <a:r>
              <a:rPr lang="en-US" sz="2000" dirty="0" err="1"/>
              <a:t>cstd</a:t>
            </a:r>
            <a:r>
              <a:rPr lang="en-US" sz="2000" dirty="0"/>
              <a:t>=</a:t>
            </a:r>
            <a:r>
              <a:rPr lang="en-US" sz="2000" dirty="0" err="1"/>
              <a:t>c++</a:t>
            </a:r>
            <a:r>
              <a:rPr lang="en-US" sz="2000" dirty="0"/>
              <a:t>11 boxtester.cpp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clean: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rm</a:t>
            </a:r>
            <a:r>
              <a:rPr lang="en-US" sz="2000" dirty="0">
                <a:solidFill>
                  <a:srgbClr val="FF0000"/>
                </a:solidFill>
              </a:rPr>
              <a:t> *.o *.exe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9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submissions to </a:t>
            </a:r>
            <a:r>
              <a:rPr lang="en-US" dirty="0" err="1"/>
              <a:t>mycourses</a:t>
            </a:r>
            <a:r>
              <a:rPr lang="en-US" dirty="0"/>
              <a:t> must include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92597" y="2477334"/>
            <a:ext cx="10363826" cy="3424107"/>
          </a:xfrm>
        </p:spPr>
        <p:txBody>
          <a:bodyPr/>
          <a:lstStyle/>
          <a:p>
            <a:r>
              <a:rPr lang="en-US" dirty="0"/>
              <a:t>All .h and .</a:t>
            </a:r>
            <a:r>
              <a:rPr lang="en-US" dirty="0" err="1"/>
              <a:t>cpp</a:t>
            </a:r>
            <a:r>
              <a:rPr lang="en-US" dirty="0"/>
              <a:t> files needed to build the executable program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with commands needed to build the executable program</a:t>
            </a:r>
          </a:p>
          <a:p>
            <a:r>
              <a:rPr lang="en-US" dirty="0"/>
              <a:t>Any input files needed to run the program</a:t>
            </a:r>
          </a:p>
          <a:p>
            <a:r>
              <a:rPr lang="en-US" dirty="0"/>
              <a:t>Nothing else</a:t>
            </a:r>
          </a:p>
          <a:p>
            <a:pPr lvl="1"/>
            <a:r>
              <a:rPr lang="en-US" dirty="0"/>
              <a:t>No .o files</a:t>
            </a:r>
          </a:p>
          <a:p>
            <a:pPr lvl="1"/>
            <a:r>
              <a:rPr lang="en-US" dirty="0"/>
              <a:t>No executable files</a:t>
            </a:r>
          </a:p>
        </p:txBody>
      </p:sp>
    </p:spTree>
    <p:extLst>
      <p:ext uri="{BB962C8B-B14F-4D97-AF65-F5344CB8AC3E}">
        <p14:creationId xmlns:p14="http://schemas.microsoft.com/office/powerpoint/2010/main" val="3527892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4" y="42568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5113" y="2233581"/>
            <a:ext cx="4852544" cy="3744231"/>
          </a:xfrm>
        </p:spPr>
        <p:txBody>
          <a:bodyPr/>
          <a:lstStyle/>
          <a:p>
            <a:r>
              <a:rPr lang="en-US" dirty="0"/>
              <a:t>Abstract view of a fraction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47657" y="2367090"/>
            <a:ext cx="5105400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What operations are needed?</a:t>
            </a:r>
          </a:p>
          <a:p>
            <a:pPr marL="0" indent="0">
              <a:buNone/>
            </a:pPr>
            <a:r>
              <a:rPr lang="en-US" sz="2400" dirty="0"/>
              <a:t>What data members are needed?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2968" y="3244169"/>
            <a:ext cx="1716834" cy="172305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2259" y="3694424"/>
            <a:ext cx="1399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 / 5</a:t>
            </a:r>
          </a:p>
        </p:txBody>
      </p:sp>
      <p:sp>
        <p:nvSpPr>
          <p:cNvPr id="7" name="Oval 6"/>
          <p:cNvSpPr/>
          <p:nvPr/>
        </p:nvSpPr>
        <p:spPr>
          <a:xfrm>
            <a:off x="2102185" y="2858504"/>
            <a:ext cx="2438400" cy="2494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6839" y="-248195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A partial header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1700" y="919744"/>
            <a:ext cx="85300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_FRACTION_</a:t>
            </a:r>
          </a:p>
          <a:p>
            <a:r>
              <a:rPr lang="en-US" dirty="0"/>
              <a:t>#define _FRACTION_</a:t>
            </a:r>
          </a:p>
          <a:p>
            <a:r>
              <a:rPr lang="en-US" dirty="0"/>
              <a:t>class Fraction{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Fraction():</a:t>
            </a:r>
          </a:p>
          <a:p>
            <a:r>
              <a:rPr lang="en-US" dirty="0"/>
              <a:t>		// creates a Fraction with the value 1/1</a:t>
            </a:r>
          </a:p>
          <a:p>
            <a:r>
              <a:rPr lang="en-US" dirty="0"/>
              <a:t>		Fraction(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initNumerator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initDenominator</a:t>
            </a:r>
            <a:r>
              <a:rPr lang="en-US" dirty="0"/>
              <a:t>)</a:t>
            </a:r>
          </a:p>
          <a:p>
            <a:r>
              <a:rPr lang="en-US" dirty="0"/>
              <a:t>		// creates a Fraction with the value </a:t>
            </a:r>
            <a:r>
              <a:rPr lang="en-US" dirty="0" err="1"/>
              <a:t>initNumerator</a:t>
            </a:r>
            <a:r>
              <a:rPr lang="en-US" dirty="0"/>
              <a:t> / </a:t>
            </a:r>
            <a:r>
              <a:rPr lang="en-US" dirty="0" err="1"/>
              <a:t>initDenominator</a:t>
            </a:r>
            <a:endParaRPr lang="en-US" dirty="0"/>
          </a:p>
          <a:p>
            <a:r>
              <a:rPr lang="en-US" dirty="0"/>
              <a:t>		// precondition: </a:t>
            </a:r>
            <a:r>
              <a:rPr lang="en-US" dirty="0" err="1"/>
              <a:t>initDenominator</a:t>
            </a:r>
            <a:r>
              <a:rPr lang="en-US" dirty="0"/>
              <a:t> != 0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getDenominator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// returns the denominator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getNumerator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// returns the numerator</a:t>
            </a:r>
          </a:p>
          <a:p>
            <a:r>
              <a:rPr lang="en-US" dirty="0"/>
              <a:t>		double </a:t>
            </a:r>
            <a:r>
              <a:rPr lang="en-US" dirty="0" err="1"/>
              <a:t>getFloatValue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		// returns fraction’s float value</a:t>
            </a:r>
          </a:p>
          <a:p>
            <a:r>
              <a:rPr lang="en-US" dirty="0"/>
              <a:t>	private: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denom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004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95407-5470-4287-8C9C-65AD6413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additions to fraction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59D0B-2ADA-467D-A4CC-4FC0E3C63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3993" y="2356008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Doing arithmetic with fractions</a:t>
            </a:r>
          </a:p>
          <a:p>
            <a:pPr lvl="1"/>
            <a:r>
              <a:rPr lang="en-US" dirty="0"/>
              <a:t>F3 = f1 + f2;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Sending a fraction to an output stream using insertion operator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myfraction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Myoutputfile</a:t>
            </a:r>
            <a:r>
              <a:rPr lang="en-US" dirty="0"/>
              <a:t> &lt;&lt; </a:t>
            </a:r>
            <a:r>
              <a:rPr lang="en-US" dirty="0" err="1"/>
              <a:t>myfraction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Keeping fractions in simplified form</a:t>
            </a:r>
          </a:p>
          <a:p>
            <a:pPr lvl="1"/>
            <a:r>
              <a:rPr lang="en-US" dirty="0"/>
              <a:t>1/2  not 2/4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5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55" y="37094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Overloading the +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6953" y="2358385"/>
            <a:ext cx="578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operator+ (</a:t>
            </a:r>
            <a:r>
              <a:rPr lang="en-US" dirty="0" err="1"/>
              <a:t>const</a:t>
            </a:r>
            <a:r>
              <a:rPr lang="en-US" dirty="0"/>
              <a:t> Fraction &amp; </a:t>
            </a:r>
            <a:r>
              <a:rPr lang="en-US" dirty="0" err="1"/>
              <a:t>rhsOperand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// returns the result of adding this Fraction to </a:t>
            </a:r>
            <a:r>
              <a:rPr lang="en-US" dirty="0" err="1"/>
              <a:t>rhsOperand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8354" y="2155910"/>
            <a:ext cx="6152606" cy="1116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54143" y="2450717"/>
            <a:ext cx="252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fraction.h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846" y="4003766"/>
            <a:ext cx="7217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Fraction::operator+ (</a:t>
            </a:r>
            <a:r>
              <a:rPr lang="en-US" dirty="0" err="1"/>
              <a:t>const</a:t>
            </a:r>
            <a:r>
              <a:rPr lang="en-US" dirty="0"/>
              <a:t> Fraction &amp; </a:t>
            </a:r>
            <a:r>
              <a:rPr lang="en-US" dirty="0" err="1"/>
              <a:t>rhsOperand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 (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sumNum</a:t>
            </a:r>
            <a:r>
              <a:rPr lang="en-US" dirty="0"/>
              <a:t> = (</a:t>
            </a:r>
            <a:r>
              <a:rPr lang="en-US" dirty="0" err="1"/>
              <a:t>num</a:t>
            </a:r>
            <a:r>
              <a:rPr lang="en-US" dirty="0"/>
              <a:t> * </a:t>
            </a:r>
            <a:r>
              <a:rPr lang="en-US" dirty="0" err="1"/>
              <a:t>rhsOperand.denom</a:t>
            </a:r>
            <a:r>
              <a:rPr lang="en-US" dirty="0"/>
              <a:t>) + (</a:t>
            </a:r>
            <a:r>
              <a:rPr lang="en-US" dirty="0" err="1"/>
              <a:t>denom</a:t>
            </a:r>
            <a:r>
              <a:rPr lang="en-US" dirty="0"/>
              <a:t> * </a:t>
            </a:r>
            <a:r>
              <a:rPr lang="en-US" dirty="0" err="1"/>
              <a:t>rhsOperand.num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sumDenom</a:t>
            </a:r>
            <a:r>
              <a:rPr lang="en-US" dirty="0"/>
              <a:t> = </a:t>
            </a:r>
            <a:r>
              <a:rPr lang="en-US" dirty="0" err="1"/>
              <a:t>denom</a:t>
            </a:r>
            <a:r>
              <a:rPr lang="en-US" dirty="0"/>
              <a:t> * </a:t>
            </a:r>
            <a:r>
              <a:rPr lang="en-US" dirty="0" err="1"/>
              <a:t>rhsOperand.denom</a:t>
            </a:r>
            <a:r>
              <a:rPr lang="en-US" dirty="0"/>
              <a:t>;</a:t>
            </a:r>
          </a:p>
          <a:p>
            <a:r>
              <a:rPr lang="en-US" dirty="0"/>
              <a:t>	return Fraction(</a:t>
            </a:r>
            <a:r>
              <a:rPr lang="en-US" dirty="0" err="1"/>
              <a:t>sumNum</a:t>
            </a:r>
            <a:r>
              <a:rPr lang="en-US" dirty="0"/>
              <a:t>, </a:t>
            </a:r>
            <a:r>
              <a:rPr lang="en-US" dirty="0" err="1"/>
              <a:t>sumDenom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899263"/>
            <a:ext cx="7511143" cy="1815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34995" y="4511597"/>
            <a:ext cx="212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fraction.cpp</a:t>
            </a:r>
          </a:p>
        </p:txBody>
      </p:sp>
    </p:spTree>
    <p:extLst>
      <p:ext uri="{BB962C8B-B14F-4D97-AF65-F5344CB8AC3E}">
        <p14:creationId xmlns:p14="http://schemas.microsoft.com/office/powerpoint/2010/main" val="37684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283" y="2388534"/>
            <a:ext cx="7185195" cy="159617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Before Thursday’s class</a:t>
            </a:r>
            <a:br>
              <a:rPr lang="en-US" sz="4000" dirty="0"/>
            </a:br>
            <a:r>
              <a:rPr lang="en-US" sz="4000" dirty="0"/>
              <a:t>do </a:t>
            </a:r>
            <a:r>
              <a:rPr lang="en-US" sz="4000" dirty="0" err="1"/>
              <a:t>zybook</a:t>
            </a:r>
            <a:r>
              <a:rPr lang="en-US" sz="4000" dirty="0"/>
              <a:t> exercises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chapter 10 (.8 through .15)</a:t>
            </a:r>
            <a:br>
              <a:rPr lang="en-US" sz="4000" dirty="0"/>
            </a:br>
            <a:r>
              <a:rPr lang="en-US" sz="4000" dirty="0"/>
              <a:t>Chapter 11           </a:t>
            </a:r>
          </a:p>
        </p:txBody>
      </p:sp>
    </p:spTree>
    <p:extLst>
      <p:ext uri="{BB962C8B-B14F-4D97-AF65-F5344CB8AC3E}">
        <p14:creationId xmlns:p14="http://schemas.microsoft.com/office/powerpoint/2010/main" val="142910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Overloading &lt;&lt;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564" y="2393758"/>
            <a:ext cx="10363826" cy="3424107"/>
          </a:xfrm>
        </p:spPr>
        <p:txBody>
          <a:bodyPr/>
          <a:lstStyle/>
          <a:p>
            <a:r>
              <a:rPr lang="en-US" dirty="0"/>
              <a:t>Cannot be defined as a method – why?</a:t>
            </a:r>
          </a:p>
          <a:p>
            <a:r>
              <a:rPr lang="en-US" dirty="0"/>
              <a:t>Fraction object would have to be the left hand operand</a:t>
            </a:r>
          </a:p>
          <a:p>
            <a:pPr lvl="1"/>
            <a:r>
              <a:rPr lang="en-US" dirty="0" err="1"/>
              <a:t>myFraction</a:t>
            </a:r>
            <a:r>
              <a:rPr lang="en-US" dirty="0"/>
              <a:t> &lt;&lt; </a:t>
            </a:r>
            <a:r>
              <a:rPr lang="en-US" dirty="0" err="1"/>
              <a:t>cout</a:t>
            </a:r>
            <a:r>
              <a:rPr lang="en-US" dirty="0"/>
              <a:t>   instead of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myFraction</a:t>
            </a:r>
            <a:endParaRPr lang="en-US" dirty="0"/>
          </a:p>
          <a:p>
            <a:r>
              <a:rPr lang="en-US" dirty="0"/>
              <a:t>Define it as a </a:t>
            </a:r>
            <a:r>
              <a:rPr lang="en-US" b="1" dirty="0"/>
              <a:t>friend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 Friend function has access to private data members</a:t>
            </a:r>
          </a:p>
          <a:p>
            <a:pPr lvl="1"/>
            <a:r>
              <a:rPr lang="en-US" dirty="0"/>
              <a:t>Prototype must be defined in the class definition (.h file)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61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783" y="1407741"/>
            <a:ext cx="813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friend</a:t>
            </a:r>
            <a:r>
              <a:rPr lang="en-US" sz="2000" dirty="0"/>
              <a:t> </a:t>
            </a:r>
            <a:r>
              <a:rPr lang="en-US" sz="2000" dirty="0" err="1"/>
              <a:t>ostream</a:t>
            </a:r>
            <a:r>
              <a:rPr lang="en-US" sz="2000" dirty="0"/>
              <a:t>&amp; operator&lt;&lt; (</a:t>
            </a:r>
            <a:r>
              <a:rPr lang="en-US" sz="2000" dirty="0" err="1"/>
              <a:t>ostream</a:t>
            </a:r>
            <a:r>
              <a:rPr lang="en-US" sz="2000" dirty="0"/>
              <a:t> &amp; out, </a:t>
            </a:r>
            <a:r>
              <a:rPr lang="en-US" sz="2000" dirty="0" err="1"/>
              <a:t>const</a:t>
            </a:r>
            <a:r>
              <a:rPr lang="en-US" sz="2000" dirty="0"/>
              <a:t> Fraction &amp; f);</a:t>
            </a:r>
          </a:p>
          <a:p>
            <a:r>
              <a:rPr lang="en-US" sz="2000" dirty="0"/>
              <a:t>// sends the value of f to out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8497" y="1164058"/>
            <a:ext cx="8236132" cy="118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03229" y="1568033"/>
            <a:ext cx="15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fraction.h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90747" y="3051642"/>
            <a:ext cx="7204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ostream</a:t>
            </a:r>
            <a:r>
              <a:rPr lang="en-US" sz="2000" dirty="0"/>
              <a:t> &amp; operator&lt;&lt; (</a:t>
            </a:r>
            <a:r>
              <a:rPr lang="en-US" sz="2000" dirty="0" err="1"/>
              <a:t>ostream</a:t>
            </a:r>
            <a:r>
              <a:rPr lang="en-US" sz="2000" dirty="0"/>
              <a:t> &amp; out, </a:t>
            </a:r>
            <a:r>
              <a:rPr lang="en-US" sz="2000" dirty="0" err="1"/>
              <a:t>const</a:t>
            </a:r>
            <a:r>
              <a:rPr lang="en-US" sz="2000" dirty="0"/>
              <a:t> Fraction &amp; f) {</a:t>
            </a:r>
          </a:p>
          <a:p>
            <a:r>
              <a:rPr lang="en-US" sz="2000" dirty="0"/>
              <a:t>	out &lt;&lt; </a:t>
            </a:r>
            <a:r>
              <a:rPr lang="en-US" sz="2000" dirty="0" err="1"/>
              <a:t>f.num</a:t>
            </a:r>
            <a:r>
              <a:rPr lang="en-US" sz="2000" dirty="0"/>
              <a:t> &lt;&lt; “/” &lt;&lt; </a:t>
            </a:r>
            <a:r>
              <a:rPr lang="en-US" sz="2000" dirty="0" err="1"/>
              <a:t>f.denom</a:t>
            </a:r>
            <a:r>
              <a:rPr lang="en-US" sz="2000" dirty="0"/>
              <a:t>;</a:t>
            </a:r>
          </a:p>
          <a:p>
            <a:r>
              <a:rPr lang="en-US" sz="2000" dirty="0"/>
              <a:t>	return out;</a:t>
            </a:r>
          </a:p>
          <a:p>
            <a:r>
              <a:rPr lang="en-US" sz="2000" dirty="0"/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986244" y="2862229"/>
            <a:ext cx="7119258" cy="183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99417" y="3481557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fraction.cpp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862" y="5049012"/>
            <a:ext cx="4950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myFraction</a:t>
            </a:r>
            <a:r>
              <a:rPr lang="en-US" sz="2000" dirty="0"/>
              <a:t>        </a:t>
            </a:r>
          </a:p>
          <a:p>
            <a:r>
              <a:rPr lang="en-US" sz="2000" dirty="0" err="1"/>
              <a:t>myOutPutFile</a:t>
            </a:r>
            <a:r>
              <a:rPr lang="en-US" sz="2000" dirty="0"/>
              <a:t> &lt;&lt; </a:t>
            </a:r>
            <a:r>
              <a:rPr lang="en-US" sz="2000" dirty="0" err="1"/>
              <a:t>myFraction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66751" y="4877176"/>
            <a:ext cx="5101046" cy="1051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82543" y="5247597"/>
            <a:ext cx="3984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program that uses </a:t>
            </a:r>
            <a:r>
              <a:rPr lang="en-US" sz="2000"/>
              <a:t>Fraction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2543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 should be kept in simplest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011054" y="2438939"/>
            <a:ext cx="10363826" cy="3424107"/>
          </a:xfrm>
        </p:spPr>
        <p:txBody>
          <a:bodyPr/>
          <a:lstStyle/>
          <a:p>
            <a:r>
              <a:rPr lang="en-US" dirty="0"/>
              <a:t>How is a fraction simplified?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Whose job is this?</a:t>
            </a:r>
          </a:p>
        </p:txBody>
      </p:sp>
    </p:spTree>
    <p:extLst>
      <p:ext uri="{BB962C8B-B14F-4D97-AF65-F5344CB8AC3E}">
        <p14:creationId xmlns:p14="http://schemas.microsoft.com/office/powerpoint/2010/main" val="3542753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 should be kept in simplest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011054" y="2438939"/>
            <a:ext cx="10363826" cy="3424107"/>
          </a:xfrm>
        </p:spPr>
        <p:txBody>
          <a:bodyPr/>
          <a:lstStyle/>
          <a:p>
            <a:r>
              <a:rPr lang="en-US" dirty="0"/>
              <a:t>How is a fraction simplified?</a:t>
            </a:r>
          </a:p>
          <a:p>
            <a:pPr lvl="1"/>
            <a:r>
              <a:rPr lang="en-US" dirty="0"/>
              <a:t>Divide numerator and denominator by their greatest common factor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Whose job is this?</a:t>
            </a:r>
          </a:p>
          <a:p>
            <a:pPr lvl="1"/>
            <a:r>
              <a:rPr lang="en-US" dirty="0"/>
              <a:t>Best done when a fraction is being created</a:t>
            </a:r>
          </a:p>
        </p:txBody>
      </p:sp>
    </p:spTree>
    <p:extLst>
      <p:ext uri="{BB962C8B-B14F-4D97-AF65-F5344CB8AC3E}">
        <p14:creationId xmlns:p14="http://schemas.microsoft.com/office/powerpoint/2010/main" val="2394890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8354" y="1617893"/>
            <a:ext cx="9039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Fraction::Fraction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initNumerator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 </a:t>
            </a:r>
            <a:r>
              <a:rPr lang="en-US" sz="2400" dirty="0" err="1"/>
              <a:t>initDenominator</a:t>
            </a:r>
            <a:r>
              <a:rPr lang="en-US" sz="2400" dirty="0"/>
              <a:t>) {</a:t>
            </a:r>
          </a:p>
          <a:p>
            <a:r>
              <a:rPr lang="en-US" sz="2400" dirty="0"/>
              <a:t>	assert (</a:t>
            </a:r>
            <a:r>
              <a:rPr lang="en-US" sz="2400" dirty="0" err="1"/>
              <a:t>initDenominaotr</a:t>
            </a:r>
            <a:r>
              <a:rPr lang="en-US" sz="2400" dirty="0"/>
              <a:t> != 0);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gcf</a:t>
            </a:r>
            <a:r>
              <a:rPr lang="en-US" sz="2400" dirty="0"/>
              <a:t> = </a:t>
            </a:r>
            <a:r>
              <a:rPr lang="en-US" sz="2400" dirty="0" err="1"/>
              <a:t>greatestCommonFactor</a:t>
            </a:r>
            <a:r>
              <a:rPr lang="en-US" sz="2400" dirty="0"/>
              <a:t> (</a:t>
            </a:r>
            <a:r>
              <a:rPr lang="en-US" sz="2400" dirty="0" err="1"/>
              <a:t>initNumerator</a:t>
            </a:r>
            <a:r>
              <a:rPr lang="en-US" sz="2400" dirty="0"/>
              <a:t>, </a:t>
            </a:r>
            <a:r>
              <a:rPr lang="en-US" sz="2400" dirty="0" err="1"/>
              <a:t>initDenominator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err="1"/>
              <a:t>initNumerator</a:t>
            </a:r>
            <a:r>
              <a:rPr lang="en-US" sz="2400" dirty="0"/>
              <a:t> / </a:t>
            </a:r>
            <a:r>
              <a:rPr lang="en-US" sz="2400" dirty="0" err="1"/>
              <a:t>gcf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denom</a:t>
            </a:r>
            <a:r>
              <a:rPr lang="en-US" sz="2400" dirty="0"/>
              <a:t> = </a:t>
            </a:r>
            <a:r>
              <a:rPr lang="en-US" sz="2400" dirty="0" err="1"/>
              <a:t>initDenominator</a:t>
            </a:r>
            <a:r>
              <a:rPr lang="en-US" sz="2400" dirty="0"/>
              <a:t> / </a:t>
            </a:r>
            <a:r>
              <a:rPr lang="en-US" sz="2400" dirty="0" err="1"/>
              <a:t>gcf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0342" y="1250232"/>
            <a:ext cx="9718766" cy="304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8108" y="4800601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greatestCommonFactor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6915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80" y="46839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Container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77920" y="1865063"/>
            <a:ext cx="10454812" cy="40923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Container classes store a collection of like elements</a:t>
            </a:r>
          </a:p>
          <a:p>
            <a:pPr lvl="1"/>
            <a:r>
              <a:rPr lang="en-US" dirty="0"/>
              <a:t> only thing a container knows about its elements is their type</a:t>
            </a:r>
          </a:p>
          <a:p>
            <a:pPr lvl="2"/>
            <a:r>
              <a:rPr lang="en-US" dirty="0"/>
              <a:t>For some containers elements needs to be comparable</a:t>
            </a:r>
          </a:p>
          <a:p>
            <a:r>
              <a:rPr lang="en-US" dirty="0"/>
              <a:t>Provide methods to</a:t>
            </a:r>
          </a:p>
          <a:p>
            <a:pPr lvl="1"/>
            <a:r>
              <a:rPr lang="en-US" dirty="0"/>
              <a:t>Add an element</a:t>
            </a:r>
          </a:p>
          <a:p>
            <a:pPr lvl="1"/>
            <a:r>
              <a:rPr lang="en-US" dirty="0"/>
              <a:t>Remove an element</a:t>
            </a:r>
          </a:p>
          <a:p>
            <a:pPr lvl="1"/>
            <a:r>
              <a:rPr lang="en-US" dirty="0"/>
              <a:t>Retrieve an element</a:t>
            </a:r>
          </a:p>
          <a:p>
            <a:r>
              <a:rPr lang="en-US" dirty="0"/>
              <a:t>Differ in</a:t>
            </a:r>
          </a:p>
          <a:p>
            <a:pPr lvl="1"/>
            <a:r>
              <a:rPr lang="en-US" dirty="0"/>
              <a:t>How elements are related to each other</a:t>
            </a:r>
          </a:p>
          <a:p>
            <a:pPr lvl="2"/>
            <a:r>
              <a:rPr lang="en-US" dirty="0"/>
              <a:t>Linear, hierarchical, graph, membership only</a:t>
            </a:r>
          </a:p>
          <a:p>
            <a:pPr lvl="1"/>
            <a:r>
              <a:rPr lang="en-US" dirty="0"/>
              <a:t>How elements are added, removed, retrieved</a:t>
            </a:r>
          </a:p>
          <a:p>
            <a:pPr lvl="2"/>
            <a:r>
              <a:rPr lang="en-US" dirty="0"/>
              <a:t>By position</a:t>
            </a:r>
          </a:p>
          <a:p>
            <a:pPr lvl="2"/>
            <a:r>
              <a:rPr lang="en-US" dirty="0"/>
              <a:t>By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5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12" y="575878"/>
            <a:ext cx="8296190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Position oriented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29904" y="2260724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Each element has a position in the collection</a:t>
            </a:r>
          </a:p>
          <a:p>
            <a:pPr lvl="2"/>
            <a:r>
              <a:rPr lang="en-US" dirty="0"/>
              <a:t>First, second, third, ….. , last</a:t>
            </a:r>
          </a:p>
          <a:p>
            <a:r>
              <a:rPr lang="en-US" dirty="0"/>
              <a:t>Typical operations</a:t>
            </a:r>
          </a:p>
          <a:p>
            <a:pPr lvl="1"/>
            <a:r>
              <a:rPr lang="en-US" dirty="0"/>
              <a:t>Add an element after the last element</a:t>
            </a:r>
          </a:p>
          <a:p>
            <a:pPr lvl="1"/>
            <a:r>
              <a:rPr lang="en-US" dirty="0"/>
              <a:t>Retrieve the element at position 4</a:t>
            </a:r>
          </a:p>
          <a:p>
            <a:pPr lvl="1"/>
            <a:r>
              <a:rPr lang="en-US" dirty="0"/>
              <a:t>Delete the element at the first position</a:t>
            </a:r>
          </a:p>
          <a:p>
            <a:pPr lvl="1"/>
            <a:r>
              <a:rPr lang="en-US" dirty="0"/>
              <a:t>Replace the element at position 6 with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73479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923" y="514918"/>
            <a:ext cx="8296190" cy="1596177"/>
          </a:xfrm>
        </p:spPr>
        <p:txBody>
          <a:bodyPr>
            <a:normAutofit/>
          </a:bodyPr>
          <a:lstStyle/>
          <a:p>
            <a:r>
              <a:rPr lang="en-US" sz="4000" dirty="0"/>
              <a:t>Value oriented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4952" y="2321685"/>
            <a:ext cx="10363826" cy="3624275"/>
          </a:xfrm>
        </p:spPr>
        <p:txBody>
          <a:bodyPr>
            <a:normAutofit/>
          </a:bodyPr>
          <a:lstStyle/>
          <a:p>
            <a:r>
              <a:rPr lang="en-US" dirty="0"/>
              <a:t>Elements must be comparable</a:t>
            </a:r>
          </a:p>
          <a:p>
            <a:r>
              <a:rPr lang="en-US" dirty="0"/>
              <a:t>Typical operations</a:t>
            </a:r>
          </a:p>
          <a:p>
            <a:pPr lvl="1"/>
            <a:r>
              <a:rPr lang="en-US" dirty="0"/>
              <a:t>Add an element with a given value</a:t>
            </a:r>
          </a:p>
          <a:p>
            <a:pPr lvl="1"/>
            <a:r>
              <a:rPr lang="en-US" dirty="0"/>
              <a:t>Retrieve the element with a given value</a:t>
            </a:r>
          </a:p>
          <a:p>
            <a:pPr lvl="1"/>
            <a:r>
              <a:rPr lang="en-US" dirty="0"/>
              <a:t>Is there an element with a given value</a:t>
            </a:r>
          </a:p>
          <a:p>
            <a:pPr lvl="1"/>
            <a:r>
              <a:rPr lang="en-US" dirty="0"/>
              <a:t>remove the element with a given value</a:t>
            </a:r>
          </a:p>
        </p:txBody>
      </p:sp>
    </p:spTree>
    <p:extLst>
      <p:ext uri="{BB962C8B-B14F-4D97-AF65-F5344CB8AC3E}">
        <p14:creationId xmlns:p14="http://schemas.microsoft.com/office/powerpoint/2010/main" val="2594446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766" y="479971"/>
            <a:ext cx="9135775" cy="1596177"/>
          </a:xfrm>
        </p:spPr>
        <p:txBody>
          <a:bodyPr>
            <a:normAutofit/>
          </a:bodyPr>
          <a:lstStyle/>
          <a:p>
            <a:r>
              <a:rPr lang="en-US" sz="3200" dirty="0"/>
              <a:t>Is the list ADT defined in </a:t>
            </a:r>
            <a:r>
              <a:rPr lang="en-US" sz="3200" dirty="0" err="1"/>
              <a:t>zybooks</a:t>
            </a:r>
            <a:r>
              <a:rPr lang="en-US" sz="3200" dirty="0"/>
              <a:t> value oriented or position oriented?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62642"/>
              </p:ext>
            </p:extLst>
          </p:nvPr>
        </p:nvGraphicFramePr>
        <p:xfrm>
          <a:off x="1663951" y="1898810"/>
          <a:ext cx="8161359" cy="3998789"/>
        </p:xfrm>
        <a:graphic>
          <a:graphicData uri="http://schemas.openxmlformats.org/drawingml/2006/table">
            <a:tbl>
              <a:tblPr/>
              <a:tblGrid>
                <a:gridCol w="2720453">
                  <a:extLst>
                    <a:ext uri="{9D8B030D-6E8A-4147-A177-3AD203B41FA5}">
                      <a16:colId xmlns:a16="http://schemas.microsoft.com/office/drawing/2014/main" val="2766047803"/>
                    </a:ext>
                  </a:extLst>
                </a:gridCol>
                <a:gridCol w="2720453">
                  <a:extLst>
                    <a:ext uri="{9D8B030D-6E8A-4147-A177-3AD203B41FA5}">
                      <a16:colId xmlns:a16="http://schemas.microsoft.com/office/drawing/2014/main" val="455369799"/>
                    </a:ext>
                  </a:extLst>
                </a:gridCol>
                <a:gridCol w="2720453">
                  <a:extLst>
                    <a:ext uri="{9D8B030D-6E8A-4147-A177-3AD203B41FA5}">
                      <a16:colId xmlns:a16="http://schemas.microsoft.com/office/drawing/2014/main" val="1969606076"/>
                    </a:ext>
                  </a:extLst>
                </a:gridCol>
              </a:tblGrid>
              <a:tr h="2922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567" marR="62567" marT="31283" marB="312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567" marR="62567" marT="31283" marB="31283">
                    <a:lnL>
                      <a:noFill/>
                    </a:lnL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567" marR="62567" marT="31283" marB="31283"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2171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333333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333333"/>
                          </a:solidFill>
                          <a:effectLst/>
                        </a:rPr>
                        <a:t>Example starting with list: 99, 77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2644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Append(list, x)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Inserts x at end of list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Append(list, 44), list: 99, 77, 44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2142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Prepend(list, x)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Inserts x at start of list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Prepend(list, 44), list: 44, 99, 77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95871"/>
                  </a:ext>
                </a:extLst>
              </a:tr>
              <a:tr h="47644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InsertAfter(list, w, x)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Inserts x after w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InsertAfter</a:t>
                      </a:r>
                      <a:r>
                        <a:rPr lang="en-US" sz="1200" dirty="0">
                          <a:effectLst/>
                        </a:rPr>
                        <a:t>(list, 99, 44), list: 99, 44, 77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3724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Remove(list, x)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Removes x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Remove(list, 77), list: 99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79012"/>
                  </a:ext>
                </a:extLst>
              </a:tr>
              <a:tr h="47644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Search(list, x)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Returns item if found, else returns 0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Search(list, 99), returns item 99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Search(list, 22), returns 0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8885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Print(list)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Prints list's items in order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Print(list) outputs: 99, 77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465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PrintReverse(list)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Prints list's items in reverse order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PrintReverse(list) outputs: 77, 99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41881"/>
                  </a:ext>
                </a:extLst>
              </a:tr>
              <a:tr h="47644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Sort(list)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Sorts the lists items in ascending order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 becomes: 77, 99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781520"/>
                  </a:ext>
                </a:extLst>
              </a:tr>
              <a:tr h="476445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(list)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Returns true if list has no items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 list 99, 77, IsEmpty(list) returns false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9468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GetLength(list)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Returns the number of items in the list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GetLength</a:t>
                      </a:r>
                      <a:r>
                        <a:rPr lang="en-US" sz="1200" dirty="0">
                          <a:effectLst/>
                        </a:rPr>
                        <a:t>(list) returns 2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4218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663951" y="1898810"/>
            <a:ext cx="272272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50581" y="1898810"/>
            <a:ext cx="0" cy="260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28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42" y="421222"/>
            <a:ext cx="10364451" cy="1596177"/>
          </a:xfrm>
        </p:spPr>
        <p:txBody>
          <a:bodyPr/>
          <a:lstStyle/>
          <a:p>
            <a:r>
              <a:rPr lang="en-US" dirty="0"/>
              <a:t>A position oriented 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95460" y="1952491"/>
          <a:ext cx="6885017" cy="3656738"/>
        </p:xfrm>
        <a:graphic>
          <a:graphicData uri="http://schemas.openxmlformats.org/drawingml/2006/table">
            <a:tbl>
              <a:tblPr/>
              <a:tblGrid>
                <a:gridCol w="3229362">
                  <a:extLst>
                    <a:ext uri="{9D8B030D-6E8A-4147-A177-3AD203B41FA5}">
                      <a16:colId xmlns:a16="http://schemas.microsoft.com/office/drawing/2014/main" val="2766047803"/>
                    </a:ext>
                  </a:extLst>
                </a:gridCol>
                <a:gridCol w="3655655">
                  <a:extLst>
                    <a:ext uri="{9D8B030D-6E8A-4147-A177-3AD203B41FA5}">
                      <a16:colId xmlns:a16="http://schemas.microsoft.com/office/drawing/2014/main" val="455369799"/>
                    </a:ext>
                  </a:extLst>
                </a:gridCol>
              </a:tblGrid>
              <a:tr h="377627">
                <a:tc>
                  <a:txBody>
                    <a:bodyPr/>
                    <a:lstStyle/>
                    <a:p>
                      <a:r>
                        <a:rPr lang="en-US" sz="1600" dirty="0"/>
                        <a:t> A</a:t>
                      </a:r>
                      <a:r>
                        <a:rPr lang="en-US" sz="1600" baseline="0" dirty="0"/>
                        <a:t> List holds 0 to n elements occupying</a:t>
                      </a:r>
                      <a:endParaRPr lang="en-US" sz="1600" dirty="0"/>
                    </a:p>
                  </a:txBody>
                  <a:tcPr marL="62567" marR="62567" marT="31283" marB="312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567" marR="62567" marT="31283" marB="31283">
                    <a:lnL>
                      <a:noFill/>
                    </a:lnL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21712"/>
                  </a:ext>
                </a:extLst>
              </a:tr>
              <a:tr h="33239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</a:rPr>
                        <a:t> Operation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</a:rPr>
                        <a:t> Description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2644"/>
                  </a:ext>
                </a:extLst>
              </a:tr>
              <a:tr h="43509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append(list, element)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Adds element at end of list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21422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insert(list, element,</a:t>
                      </a:r>
                      <a:r>
                        <a:rPr lang="en-US" sz="1600" baseline="0" dirty="0">
                          <a:effectLst/>
                        </a:rPr>
                        <a:t> position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Inserts</a:t>
                      </a:r>
                      <a:r>
                        <a:rPr lang="en-US" sz="1600" baseline="0" dirty="0">
                          <a:effectLst/>
                        </a:rPr>
                        <a:t> element into list at position</a:t>
                      </a:r>
                      <a:endParaRPr lang="en-US" sz="1600" dirty="0">
                        <a:effectLst/>
                      </a:endParaRP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3724"/>
                  </a:ext>
                </a:extLst>
              </a:tr>
              <a:tr h="33239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remove(list, position)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Removes list element</a:t>
                      </a:r>
                      <a:r>
                        <a:rPr lang="en-US" sz="1600" baseline="0" dirty="0">
                          <a:effectLst/>
                        </a:rPr>
                        <a:t> at position</a:t>
                      </a:r>
                      <a:endParaRPr lang="en-US" sz="1600" dirty="0">
                        <a:effectLst/>
                      </a:endParaRP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79012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retrieve(list, position)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Returns list</a:t>
                      </a:r>
                      <a:r>
                        <a:rPr lang="en-US" sz="1600" baseline="0" dirty="0">
                          <a:effectLst/>
                        </a:rPr>
                        <a:t> element at position</a:t>
                      </a:r>
                      <a:endParaRPr lang="en-US" sz="1600" dirty="0">
                        <a:effectLst/>
                      </a:endParaRP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88852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 isEmpty(list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Returns true if list has no elements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94682"/>
                  </a:ext>
                </a:extLst>
              </a:tr>
              <a:tr h="33239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getLength</a:t>
                      </a:r>
                      <a:r>
                        <a:rPr lang="en-US" sz="1600" dirty="0">
                          <a:effectLst/>
                        </a:rPr>
                        <a:t>(list)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Returns the number of elements in the list</a:t>
                      </a:r>
                    </a:p>
                  </a:txBody>
                  <a:tcPr marL="16294" marR="16294" marT="16294" marB="16294" anchor="ctr">
                    <a:lnL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4218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2395460" y="1952490"/>
            <a:ext cx="33775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95460" y="1952491"/>
            <a:ext cx="0" cy="365673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25429" y="1952491"/>
            <a:ext cx="11096" cy="365673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95460" y="5609229"/>
            <a:ext cx="68850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80477" y="1952491"/>
            <a:ext cx="0" cy="365673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54815" y="195249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positions 1 to n</a:t>
            </a:r>
          </a:p>
        </p:txBody>
      </p:sp>
    </p:spTree>
    <p:extLst>
      <p:ext uri="{BB962C8B-B14F-4D97-AF65-F5344CB8AC3E}">
        <p14:creationId xmlns:p14="http://schemas.microsoft.com/office/powerpoint/2010/main" val="419449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BBF8-78EB-41A5-9EF4-1DD3D39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21" y="2436234"/>
            <a:ext cx="10364451" cy="1596177"/>
          </a:xfrm>
        </p:spPr>
        <p:txBody>
          <a:bodyPr/>
          <a:lstStyle/>
          <a:p>
            <a:r>
              <a:rPr lang="en-US" dirty="0"/>
              <a:t>What are the 3 cornerstones of OOP?</a:t>
            </a:r>
          </a:p>
        </p:txBody>
      </p:sp>
    </p:spTree>
    <p:extLst>
      <p:ext uri="{BB962C8B-B14F-4D97-AF65-F5344CB8AC3E}">
        <p14:creationId xmlns:p14="http://schemas.microsoft.com/office/powerpoint/2010/main" val="1716310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1DA8-2245-45FE-A59E-9F9889A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13" y="709954"/>
            <a:ext cx="10364451" cy="1596177"/>
          </a:xfrm>
        </p:spPr>
        <p:txBody>
          <a:bodyPr/>
          <a:lstStyle/>
          <a:p>
            <a:r>
              <a:rPr lang="en-US" dirty="0"/>
              <a:t>Steps in creating a container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FAC4-8F9B-4CDF-B45B-E63BC1949E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50837" y="2306131"/>
            <a:ext cx="9216670" cy="3424107"/>
          </a:xfrm>
        </p:spPr>
        <p:txBody>
          <a:bodyPr>
            <a:normAutofit/>
          </a:bodyPr>
          <a:lstStyle/>
          <a:p>
            <a:r>
              <a:rPr lang="en-US" dirty="0"/>
              <a:t>Define the container as an </a:t>
            </a:r>
            <a:r>
              <a:rPr lang="en-US" dirty="0" err="1"/>
              <a:t>adt</a:t>
            </a:r>
            <a:endParaRPr lang="en-US" dirty="0"/>
          </a:p>
          <a:p>
            <a:r>
              <a:rPr lang="en-US" dirty="0"/>
              <a:t>Decide how to deal with the element type</a:t>
            </a:r>
          </a:p>
          <a:p>
            <a:r>
              <a:rPr lang="en-US" dirty="0"/>
              <a:t>Define the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Decide on how to store the collection of elements and their relationships</a:t>
            </a:r>
          </a:p>
          <a:p>
            <a:r>
              <a:rPr lang="en-US" dirty="0"/>
              <a:t>Implement the container interface</a:t>
            </a:r>
          </a:p>
        </p:txBody>
      </p:sp>
    </p:spTree>
    <p:extLst>
      <p:ext uri="{BB962C8B-B14F-4D97-AF65-F5344CB8AC3E}">
        <p14:creationId xmlns:p14="http://schemas.microsoft.com/office/powerpoint/2010/main" val="2598688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E162-0434-4B96-8058-607E1A93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1" y="318361"/>
            <a:ext cx="10364451" cy="1596177"/>
          </a:xfrm>
        </p:spPr>
        <p:txBody>
          <a:bodyPr/>
          <a:lstStyle/>
          <a:p>
            <a:r>
              <a:rPr lang="en-US" dirty="0"/>
              <a:t>List as an </a:t>
            </a:r>
            <a:r>
              <a:rPr lang="en-US" dirty="0" err="1"/>
              <a:t>adt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FD150-1D73-4956-AF67-2C0135958960}"/>
              </a:ext>
            </a:extLst>
          </p:cNvPr>
          <p:cNvSpPr txBox="1"/>
          <p:nvPr/>
        </p:nvSpPr>
        <p:spPr>
          <a:xfrm>
            <a:off x="3808390" y="4085157"/>
            <a:ext cx="30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retrieve(p)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D56DD9-2DC7-4682-ACCC-935E6E0EC092}"/>
              </a:ext>
            </a:extLst>
          </p:cNvPr>
          <p:cNvSpPr/>
          <p:nvPr/>
        </p:nvSpPr>
        <p:spPr>
          <a:xfrm>
            <a:off x="4847339" y="2879898"/>
            <a:ext cx="2339845" cy="229653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181ED-247B-4C6D-ACB2-42AF1B2DA421}"/>
              </a:ext>
            </a:extLst>
          </p:cNvPr>
          <p:cNvSpPr txBox="1"/>
          <p:nvPr/>
        </p:nvSpPr>
        <p:spPr>
          <a:xfrm>
            <a:off x="5554423" y="3199419"/>
            <a:ext cx="758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item 1</a:t>
            </a:r>
          </a:p>
          <a:p>
            <a:r>
              <a:rPr lang="en-US" dirty="0">
                <a:solidFill>
                  <a:schemeClr val="bg1"/>
                </a:solidFill>
              </a:rPr>
              <a:t>item 2</a:t>
            </a:r>
          </a:p>
          <a:p>
            <a:r>
              <a:rPr lang="en-US" dirty="0">
                <a:solidFill>
                  <a:schemeClr val="bg1"/>
                </a:solidFill>
              </a:rPr>
              <a:t>item 3</a:t>
            </a:r>
          </a:p>
          <a:p>
            <a:r>
              <a:rPr lang="en-US" dirty="0">
                <a:solidFill>
                  <a:schemeClr val="bg1"/>
                </a:solidFill>
              </a:rPr>
              <a:t>…..</a:t>
            </a:r>
          </a:p>
          <a:p>
            <a:r>
              <a:rPr lang="en-US" dirty="0">
                <a:solidFill>
                  <a:schemeClr val="bg1"/>
                </a:solidFill>
              </a:rPr>
              <a:t>item 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E96B5D-5157-4E93-BEF9-423958F40D8D}"/>
              </a:ext>
            </a:extLst>
          </p:cNvPr>
          <p:cNvSpPr/>
          <p:nvPr/>
        </p:nvSpPr>
        <p:spPr>
          <a:xfrm>
            <a:off x="3808390" y="1833911"/>
            <a:ext cx="4339243" cy="420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45134-6820-4896-BD94-5249649453A6}"/>
              </a:ext>
            </a:extLst>
          </p:cNvPr>
          <p:cNvSpPr txBox="1"/>
          <p:nvPr/>
        </p:nvSpPr>
        <p:spPr>
          <a:xfrm>
            <a:off x="5359657" y="231987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2D3D0-DB55-45CE-A322-E76173DD3C5E}"/>
              </a:ext>
            </a:extLst>
          </p:cNvPr>
          <p:cNvSpPr txBox="1"/>
          <p:nvPr/>
        </p:nvSpPr>
        <p:spPr>
          <a:xfrm>
            <a:off x="3951831" y="3080957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insert(p, 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55892-A494-424E-80E9-8F187F74BA93}"/>
              </a:ext>
            </a:extLst>
          </p:cNvPr>
          <p:cNvSpPr txBox="1"/>
          <p:nvPr/>
        </p:nvSpPr>
        <p:spPr>
          <a:xfrm>
            <a:off x="6879719" y="3014753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remove(p)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243F0-4EE0-4865-8576-AE21AF7E4553}"/>
              </a:ext>
            </a:extLst>
          </p:cNvPr>
          <p:cNvSpPr txBox="1"/>
          <p:nvPr/>
        </p:nvSpPr>
        <p:spPr>
          <a:xfrm>
            <a:off x="5443227" y="537961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append(e)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FD4E2-144C-4D83-B39C-8110DC73C0A6}"/>
              </a:ext>
            </a:extLst>
          </p:cNvPr>
          <p:cNvSpPr txBox="1"/>
          <p:nvPr/>
        </p:nvSpPr>
        <p:spPr>
          <a:xfrm>
            <a:off x="4063314" y="4819591"/>
            <a:ext cx="275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getLength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2039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618-9045-4BD4-BC57-712D9033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01" y="624059"/>
            <a:ext cx="10364451" cy="1596177"/>
          </a:xfrm>
        </p:spPr>
        <p:txBody>
          <a:bodyPr/>
          <a:lstStyle/>
          <a:p>
            <a:r>
              <a:rPr lang="en-US" dirty="0"/>
              <a:t>Dealing with element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4CDB-C334-4783-B12B-52AD49F585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6778" y="2461302"/>
            <a:ext cx="6196379" cy="3424107"/>
          </a:xfrm>
        </p:spPr>
        <p:txBody>
          <a:bodyPr/>
          <a:lstStyle/>
          <a:p>
            <a:r>
              <a:rPr lang="en-US" dirty="0"/>
              <a:t>Use typedef statement</a:t>
            </a:r>
          </a:p>
          <a:p>
            <a:pPr lvl="1"/>
            <a:r>
              <a:rPr lang="en-US" dirty="0"/>
              <a:t>Typedef  ___________  </a:t>
            </a:r>
            <a:r>
              <a:rPr lang="en-US" dirty="0" err="1"/>
              <a:t>itemtype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Actual type decided by class implementer</a:t>
            </a:r>
          </a:p>
          <a:p>
            <a:r>
              <a:rPr lang="en-US" dirty="0"/>
              <a:t>Make the container a template class</a:t>
            </a:r>
          </a:p>
          <a:p>
            <a:pPr lvl="1"/>
            <a:r>
              <a:rPr lang="en-US" dirty="0"/>
              <a:t>Like the vector class</a:t>
            </a:r>
          </a:p>
          <a:p>
            <a:pPr lvl="1"/>
            <a:r>
              <a:rPr lang="en-US" dirty="0"/>
              <a:t> actual type decided by class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E784F-4046-484F-89E1-FC6933A00804}"/>
              </a:ext>
            </a:extLst>
          </p:cNvPr>
          <p:cNvSpPr/>
          <p:nvPr/>
        </p:nvSpPr>
        <p:spPr>
          <a:xfrm>
            <a:off x="8966662" y="2177935"/>
            <a:ext cx="376843" cy="346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33678-E0A4-4010-A1CC-0BCED970643D}"/>
              </a:ext>
            </a:extLst>
          </p:cNvPr>
          <p:cNvSpPr txBox="1"/>
          <p:nvPr/>
        </p:nvSpPr>
        <p:spPr>
          <a:xfrm>
            <a:off x="7871490" y="368169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6D9B-3EF1-4C02-9EA8-9EBEB3BB471A}"/>
              </a:ext>
            </a:extLst>
          </p:cNvPr>
          <p:cNvSpPr txBox="1"/>
          <p:nvPr/>
        </p:nvSpPr>
        <p:spPr>
          <a:xfrm>
            <a:off x="9498676" y="368169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implementer</a:t>
            </a:r>
          </a:p>
        </p:txBody>
      </p:sp>
    </p:spTree>
    <p:extLst>
      <p:ext uri="{BB962C8B-B14F-4D97-AF65-F5344CB8AC3E}">
        <p14:creationId xmlns:p14="http://schemas.microsoft.com/office/powerpoint/2010/main" val="211662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F455-872F-4066-BCB8-34F59CE8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36" y="552015"/>
            <a:ext cx="8091680" cy="1596177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c++</a:t>
            </a:r>
            <a:r>
              <a:rPr lang="en-US" dirty="0"/>
              <a:t> abstract class to define the list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339D-2129-464A-A22A-D2FB8BFAE2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7491" y="2439135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an </a:t>
            </a:r>
            <a:r>
              <a:rPr lang="en-US" b="1" dirty="0"/>
              <a:t>abstract</a:t>
            </a:r>
            <a:r>
              <a:rPr lang="en-US" dirty="0"/>
              <a:t> class?</a:t>
            </a:r>
          </a:p>
          <a:p>
            <a:pPr lvl="1"/>
            <a:r>
              <a:rPr lang="en-US" dirty="0"/>
              <a:t>A class that contains at least one </a:t>
            </a:r>
            <a:r>
              <a:rPr lang="en-US" b="1" dirty="0"/>
              <a:t>pure virtual method</a:t>
            </a:r>
          </a:p>
          <a:p>
            <a:r>
              <a:rPr lang="en-US" dirty="0"/>
              <a:t>what is a </a:t>
            </a:r>
            <a:r>
              <a:rPr lang="en-US" b="1" dirty="0"/>
              <a:t>virtual</a:t>
            </a:r>
            <a:r>
              <a:rPr lang="en-US" dirty="0"/>
              <a:t> method?</a:t>
            </a:r>
          </a:p>
          <a:p>
            <a:pPr lvl="1"/>
            <a:r>
              <a:rPr lang="en-US" dirty="0"/>
              <a:t>A method that </a:t>
            </a:r>
            <a:r>
              <a:rPr lang="en-US" b="1" dirty="0"/>
              <a:t>can</a:t>
            </a:r>
            <a:r>
              <a:rPr lang="en-US" dirty="0"/>
              <a:t> be overridden by a sub class</a:t>
            </a:r>
          </a:p>
          <a:p>
            <a:pPr lvl="1"/>
            <a:r>
              <a:rPr lang="en-US" dirty="0"/>
              <a:t>Header starts with the keyword virtual</a:t>
            </a:r>
          </a:p>
          <a:p>
            <a:r>
              <a:rPr lang="en-US" dirty="0"/>
              <a:t>What is a </a:t>
            </a:r>
            <a:r>
              <a:rPr lang="en-US" b="1" dirty="0"/>
              <a:t>pure</a:t>
            </a:r>
            <a:r>
              <a:rPr lang="en-US" dirty="0"/>
              <a:t> virtual method?</a:t>
            </a:r>
          </a:p>
          <a:p>
            <a:pPr lvl="1"/>
            <a:r>
              <a:rPr lang="en-US" dirty="0"/>
              <a:t>A method that </a:t>
            </a:r>
            <a:r>
              <a:rPr lang="en-US" b="1" dirty="0"/>
              <a:t>must</a:t>
            </a:r>
            <a:r>
              <a:rPr lang="en-US" dirty="0"/>
              <a:t> be overridden by a sub class</a:t>
            </a:r>
          </a:p>
          <a:p>
            <a:pPr lvl="1"/>
            <a:r>
              <a:rPr lang="en-US" dirty="0"/>
              <a:t>Header starts with the keyword virtual</a:t>
            </a:r>
          </a:p>
          <a:p>
            <a:pPr lvl="1"/>
            <a:r>
              <a:rPr lang="en-US" dirty="0"/>
              <a:t>Header ends with =0;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1399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C9A826-DF14-4DCC-B930-AD43CB6969C8}"/>
              </a:ext>
            </a:extLst>
          </p:cNvPr>
          <p:cNvSpPr/>
          <p:nvPr/>
        </p:nvSpPr>
        <p:spPr>
          <a:xfrm>
            <a:off x="1546168" y="1790270"/>
            <a:ext cx="10219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typedef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; // change to desired type for your application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</a:rPr>
              <a:t>ListInterface</a:t>
            </a:r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   virtual bool 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= 0; </a:t>
            </a:r>
          </a:p>
          <a:p>
            <a:r>
              <a:rPr lang="en-US" dirty="0">
                <a:latin typeface="Courier New" panose="02070309020205020404" pitchFamily="49" charset="0"/>
              </a:rPr>
              <a:t>   virtual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= 0;   </a:t>
            </a:r>
          </a:p>
          <a:p>
            <a:r>
              <a:rPr lang="en-US" dirty="0">
                <a:latin typeface="Courier New" panose="02070309020205020404" pitchFamily="49" charset="0"/>
              </a:rPr>
              <a:t>   virtual bool insert(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newPos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 = 0;</a:t>
            </a:r>
          </a:p>
          <a:p>
            <a:r>
              <a:rPr lang="en-US" dirty="0">
                <a:latin typeface="Courier New" panose="02070309020205020404" pitchFamily="49" charset="0"/>
              </a:rPr>
              <a:t>   virtual bool remove(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</a:rPr>
              <a:t>) = 0; </a:t>
            </a:r>
          </a:p>
          <a:p>
            <a:r>
              <a:rPr lang="en-US" dirty="0">
                <a:latin typeface="Courier New" panose="02070309020205020404" pitchFamily="49" charset="0"/>
              </a:rPr>
              <a:t>   virtual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retrieve(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position)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dirty="0">
                <a:latin typeface="Courier New" panose="02070309020205020404" pitchFamily="49" charset="0"/>
              </a:rPr>
              <a:t>   virtual bool append(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 = 0; 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108B43-386D-40FC-9741-E03B1DB27B46}"/>
              </a:ext>
            </a:extLst>
          </p:cNvPr>
          <p:cNvSpPr/>
          <p:nvPr/>
        </p:nvSpPr>
        <p:spPr>
          <a:xfrm>
            <a:off x="1213658" y="1646714"/>
            <a:ext cx="10091651" cy="3419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B4D21-4CD0-4C26-8942-A8419BDDECBE}"/>
              </a:ext>
            </a:extLst>
          </p:cNvPr>
          <p:cNvSpPr txBox="1"/>
          <p:nvPr/>
        </p:nvSpPr>
        <p:spPr>
          <a:xfrm rot="10800000" flipV="1">
            <a:off x="4084319" y="5202440"/>
            <a:ext cx="3059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hlinkClick r:id="rId2" action="ppaction://hlinkfile"/>
              </a:rPr>
              <a:t>ListInterface.h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703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1DA8-2245-45FE-A59E-9F9889A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7" y="452262"/>
            <a:ext cx="10364451" cy="1596177"/>
          </a:xfrm>
        </p:spPr>
        <p:txBody>
          <a:bodyPr/>
          <a:lstStyle/>
          <a:p>
            <a:r>
              <a:rPr lang="en-US" dirty="0"/>
              <a:t>Steps in creating a container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FAC4-8F9B-4CDF-B45B-E63BC1949E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4117" y="1976395"/>
            <a:ext cx="9216670" cy="39644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Define the container as an </a:t>
            </a:r>
            <a:r>
              <a:rPr lang="en-US" dirty="0" err="1">
                <a:highlight>
                  <a:srgbClr val="C0C0C0"/>
                </a:highlight>
              </a:rPr>
              <a:t>adt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Decide how to deal with the element type</a:t>
            </a:r>
          </a:p>
          <a:p>
            <a:r>
              <a:rPr lang="en-US" dirty="0">
                <a:highlight>
                  <a:srgbClr val="C0C0C0"/>
                </a:highlight>
              </a:rPr>
              <a:t>Define the interface</a:t>
            </a:r>
            <a:br>
              <a:rPr lang="en-US" dirty="0">
                <a:highlight>
                  <a:srgbClr val="C0C0C0"/>
                </a:highlight>
              </a:rPr>
            </a:br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Decide on how to store the collection of elements and their relationships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vector</a:t>
            </a:r>
          </a:p>
          <a:p>
            <a:r>
              <a:rPr lang="en-US" dirty="0"/>
              <a:t>Implement the container interface</a:t>
            </a:r>
          </a:p>
          <a:p>
            <a:pPr lvl="1"/>
            <a:r>
              <a:rPr lang="en-US" dirty="0"/>
              <a:t>Define and implement a subclass of </a:t>
            </a:r>
            <a:r>
              <a:rPr lang="en-US" dirty="0" err="1"/>
              <a:t>listinterface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50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620BE-0D2D-43CB-AFD0-40E2B684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50" y="402386"/>
            <a:ext cx="10364451" cy="1596177"/>
          </a:xfrm>
        </p:spPr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7EB8-F21A-4432-AFFD-BFC6DF659F24}"/>
              </a:ext>
            </a:extLst>
          </p:cNvPr>
          <p:cNvSpPr/>
          <p:nvPr/>
        </p:nvSpPr>
        <p:spPr>
          <a:xfrm>
            <a:off x="5031970" y="2281196"/>
            <a:ext cx="1845426" cy="1008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368A3-2605-48F7-BFC3-4F0FBE24DFB4}"/>
              </a:ext>
            </a:extLst>
          </p:cNvPr>
          <p:cNvSpPr txBox="1"/>
          <p:nvPr/>
        </p:nvSpPr>
        <p:spPr>
          <a:xfrm>
            <a:off x="5132983" y="2480702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ListInterface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4A940-646C-45DB-A416-A0F86D8E52A0}"/>
              </a:ext>
            </a:extLst>
          </p:cNvPr>
          <p:cNvSpPr/>
          <p:nvPr/>
        </p:nvSpPr>
        <p:spPr>
          <a:xfrm>
            <a:off x="2225039" y="4195894"/>
            <a:ext cx="1845426" cy="1008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59B82-DCD2-47B3-B47E-2635A9CB6C01}"/>
              </a:ext>
            </a:extLst>
          </p:cNvPr>
          <p:cNvSpPr/>
          <p:nvPr/>
        </p:nvSpPr>
        <p:spPr>
          <a:xfrm>
            <a:off x="4976552" y="4195893"/>
            <a:ext cx="1845426" cy="1008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ACA28-42FF-4618-B8C2-44854EB63416}"/>
              </a:ext>
            </a:extLst>
          </p:cNvPr>
          <p:cNvSpPr/>
          <p:nvPr/>
        </p:nvSpPr>
        <p:spPr>
          <a:xfrm>
            <a:off x="7595061" y="4195892"/>
            <a:ext cx="1845426" cy="1008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6A1F4-869F-458A-9214-A6720B2FEC23}"/>
              </a:ext>
            </a:extLst>
          </p:cNvPr>
          <p:cNvSpPr txBox="1"/>
          <p:nvPr/>
        </p:nvSpPr>
        <p:spPr>
          <a:xfrm>
            <a:off x="2516585" y="4469364"/>
            <a:ext cx="126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ArrayList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9CE53-755B-49A0-BFFC-20C23B0517F0}"/>
              </a:ext>
            </a:extLst>
          </p:cNvPr>
          <p:cNvSpPr txBox="1"/>
          <p:nvPr/>
        </p:nvSpPr>
        <p:spPr>
          <a:xfrm>
            <a:off x="5268098" y="4469363"/>
            <a:ext cx="13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VectorList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79EE5-29A3-407A-856F-D2D2D9F9FDBF}"/>
              </a:ext>
            </a:extLst>
          </p:cNvPr>
          <p:cNvSpPr txBox="1"/>
          <p:nvPr/>
        </p:nvSpPr>
        <p:spPr>
          <a:xfrm>
            <a:off x="7933712" y="4469362"/>
            <a:ext cx="132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LinkedList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214E6E-4CC1-449F-9A30-EAD3E01582B6}"/>
              </a:ext>
            </a:extLst>
          </p:cNvPr>
          <p:cNvCxnSpPr>
            <a:cxnSpLocks/>
          </p:cNvCxnSpPr>
          <p:nvPr/>
        </p:nvCxnSpPr>
        <p:spPr>
          <a:xfrm flipV="1">
            <a:off x="3480262" y="3289808"/>
            <a:ext cx="1745672" cy="90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455C7-2C1C-463E-8D97-909B8BE43F28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899265" y="3289807"/>
            <a:ext cx="55418" cy="90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CFD821-CF80-4101-A1A2-E176A5C3C68C}"/>
              </a:ext>
            </a:extLst>
          </p:cNvPr>
          <p:cNvCxnSpPr>
            <a:cxnSpLocks/>
          </p:cNvCxnSpPr>
          <p:nvPr/>
        </p:nvCxnSpPr>
        <p:spPr>
          <a:xfrm flipH="1" flipV="1">
            <a:off x="6604490" y="3289808"/>
            <a:ext cx="1741488" cy="91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39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FD22-3EA8-411A-89EF-C1F6D264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D34E-C8E6-4451-8214-AD3019C51F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7244" y="2702374"/>
            <a:ext cx="10363826" cy="342410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Inherits from </a:t>
            </a:r>
            <a:r>
              <a:rPr lang="en-US" dirty="0" err="1"/>
              <a:t>listInterface</a:t>
            </a:r>
            <a:endParaRPr lang="en-US" dirty="0"/>
          </a:p>
          <a:p>
            <a:pPr lvl="1"/>
            <a:r>
              <a:rPr lang="en-US" dirty="0"/>
              <a:t>Must provide all the virtual methods in </a:t>
            </a:r>
            <a:r>
              <a:rPr lang="en-US" dirty="0" err="1"/>
              <a:t>listinterface</a:t>
            </a:r>
            <a:endParaRPr lang="en-US" dirty="0"/>
          </a:p>
          <a:p>
            <a:pPr lvl="1"/>
            <a:r>
              <a:rPr lang="en-US" dirty="0"/>
              <a:t>What data members are needed?</a:t>
            </a:r>
          </a:p>
        </p:txBody>
      </p:sp>
    </p:spTree>
    <p:extLst>
      <p:ext uri="{BB962C8B-B14F-4D97-AF65-F5344CB8AC3E}">
        <p14:creationId xmlns:p14="http://schemas.microsoft.com/office/powerpoint/2010/main" val="240911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639858" y="993081"/>
            <a:ext cx="104075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array_List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</a:rPr>
              <a:t>array_List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</a:rPr>
              <a:t>ListInterface.h</a:t>
            </a:r>
            <a:r>
              <a:rPr lang="en-US" dirty="0">
                <a:latin typeface="Courier New" panose="02070309020205020404" pitchFamily="49" charset="0"/>
              </a:rPr>
              <a:t>“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CAPACITY = 10;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</a:rPr>
              <a:t>ListInterface</a:t>
            </a:r>
            <a:r>
              <a:rPr lang="en-US" dirty="0">
                <a:latin typeface="Courier New" panose="02070309020205020404" pitchFamily="49" charset="0"/>
              </a:rPr>
              <a:t> {                </a:t>
            </a:r>
          </a:p>
          <a:p>
            <a:r>
              <a:rPr lang="en-US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 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insert(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newPos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remove(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</a:rPr>
              <a:t>);  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ItemType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retrieve</a:t>
            </a:r>
            <a:r>
              <a:rPr lang="fr-FR" dirty="0">
                <a:latin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</a:rPr>
              <a:t> position) </a:t>
            </a:r>
            <a:r>
              <a:rPr lang="fr-FR" dirty="0" err="1">
                <a:latin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append(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private: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array[CAPACITY];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size;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60" y="-154305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err="1"/>
              <a:t>Arraylist.h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736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ABCF-501C-4BEE-96A7-DF386F23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46" y="446721"/>
            <a:ext cx="10364451" cy="1596177"/>
          </a:xfrm>
        </p:spPr>
        <p:txBody>
          <a:bodyPr/>
          <a:lstStyle/>
          <a:p>
            <a:r>
              <a:rPr lang="en-US" dirty="0"/>
              <a:t>Arraylist.cpp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8F29-6731-4A16-A6B5-833CD6402B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5950" y="1815683"/>
            <a:ext cx="10363826" cy="4247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 err="1"/>
              <a:t>Getlength</a:t>
            </a:r>
            <a:endParaRPr lang="en-US" dirty="0"/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Append</a:t>
            </a:r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Retrieve </a:t>
            </a:r>
          </a:p>
          <a:p>
            <a:pPr lvl="2"/>
            <a:r>
              <a:rPr lang="en-US" dirty="0"/>
              <a:t>How to handle the precondition?</a:t>
            </a:r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769" y="749145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Cornerstones of </a:t>
            </a:r>
            <a:r>
              <a:rPr lang="en-US" sz="5400" dirty="0" err="1"/>
              <a:t>oop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0921" y="2201631"/>
            <a:ext cx="10363826" cy="3424107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Inheritance </a:t>
            </a:r>
          </a:p>
          <a:p>
            <a:r>
              <a:rPr lang="en-US" sz="2800" dirty="0"/>
              <a:t>Polymorphism</a:t>
            </a:r>
          </a:p>
          <a:p>
            <a:r>
              <a:rPr lang="en-US" sz="2800" dirty="0"/>
              <a:t>Encapsulation  -  main focus in CS240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15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C74C-3CAB-45E7-AD17-BBFD9E4A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8" y="286008"/>
            <a:ext cx="10364451" cy="1596177"/>
          </a:xfrm>
        </p:spPr>
        <p:txBody>
          <a:bodyPr/>
          <a:lstStyle/>
          <a:p>
            <a:r>
              <a:rPr lang="en-US" dirty="0"/>
              <a:t>Dealing with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02E6-AA9C-45DC-8260-58A07BB79E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5694" y="2053981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cassert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Contains the function assert</a:t>
            </a:r>
          </a:p>
          <a:p>
            <a:r>
              <a:rPr lang="en-US" dirty="0"/>
              <a:t>assert(</a:t>
            </a:r>
            <a:r>
              <a:rPr lang="en-US" dirty="0" err="1"/>
              <a:t>some_Boolean_condition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if condition is true</a:t>
            </a:r>
          </a:p>
          <a:p>
            <a:pPr lvl="2"/>
            <a:r>
              <a:rPr lang="en-US" dirty="0"/>
              <a:t>execution continues</a:t>
            </a:r>
          </a:p>
          <a:p>
            <a:pPr lvl="1"/>
            <a:r>
              <a:rPr lang="en-US" dirty="0"/>
              <a:t>If condition is false</a:t>
            </a:r>
          </a:p>
          <a:p>
            <a:pPr lvl="2"/>
            <a:r>
              <a:rPr lang="en-US" dirty="0"/>
              <a:t>program execution stops and error message displayed</a:t>
            </a:r>
          </a:p>
          <a:p>
            <a:r>
              <a:rPr lang="en-US" dirty="0"/>
              <a:t>Assert(position &gt;= 1 and position &lt;= </a:t>
            </a:r>
            <a:r>
              <a:rPr lang="en-US" dirty="0" err="1"/>
              <a:t>getLength</a:t>
            </a:r>
            <a:r>
              <a:rPr lang="en-US" dirty="0"/>
              <a:t>())</a:t>
            </a:r>
          </a:p>
          <a:p>
            <a:r>
              <a:rPr lang="en-US" dirty="0"/>
              <a:t>Caller of a method that has a precondition is responsible for meeting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8F9FF7-776A-4C1D-9EA7-C7653FAAF45B}"/>
              </a:ext>
            </a:extLst>
          </p:cNvPr>
          <p:cNvSpPr/>
          <p:nvPr/>
        </p:nvSpPr>
        <p:spPr>
          <a:xfrm>
            <a:off x="2554779" y="4061349"/>
            <a:ext cx="1911927" cy="831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A444-F50A-4F1C-9CEF-975DDF6F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64" y="312913"/>
            <a:ext cx="10364451" cy="1596177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6E11-E104-4B1B-9CFF-94B3CC2CF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3403" y="1909090"/>
            <a:ext cx="10363826" cy="38175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stringstream</a:t>
            </a:r>
            <a:r>
              <a:rPr lang="en-US" dirty="0"/>
              <a:t> object encapsulates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vector&lt;t&gt; object encapsulates an array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function encapsulates ?????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5C418-D195-4AD1-A549-DD50ACB9E8C7}"/>
              </a:ext>
            </a:extLst>
          </p:cNvPr>
          <p:cNvSpPr/>
          <p:nvPr/>
        </p:nvSpPr>
        <p:spPr>
          <a:xfrm>
            <a:off x="2554779" y="2526265"/>
            <a:ext cx="1911927" cy="831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2C23B-E922-4E9D-8E74-99AFEBA82AE8}"/>
              </a:ext>
            </a:extLst>
          </p:cNvPr>
          <p:cNvSpPr/>
          <p:nvPr/>
        </p:nvSpPr>
        <p:spPr>
          <a:xfrm>
            <a:off x="3053542" y="2825523"/>
            <a:ext cx="781397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B3204-958B-4B4F-B67D-46120811AF90}"/>
              </a:ext>
            </a:extLst>
          </p:cNvPr>
          <p:cNvSpPr/>
          <p:nvPr/>
        </p:nvSpPr>
        <p:spPr>
          <a:xfrm>
            <a:off x="2970415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A6D92-480A-4E1E-AF10-F68CE79EBAF1}"/>
              </a:ext>
            </a:extLst>
          </p:cNvPr>
          <p:cNvSpPr/>
          <p:nvPr/>
        </p:nvSpPr>
        <p:spPr>
          <a:xfrm>
            <a:off x="3192088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B2196C-7992-4AC2-8695-96948811A655}"/>
              </a:ext>
            </a:extLst>
          </p:cNvPr>
          <p:cNvSpPr/>
          <p:nvPr/>
        </p:nvSpPr>
        <p:spPr>
          <a:xfrm>
            <a:off x="3399905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1CE83-7CAC-4A5E-84E8-66C2D8CE59E3}"/>
              </a:ext>
            </a:extLst>
          </p:cNvPr>
          <p:cNvSpPr/>
          <p:nvPr/>
        </p:nvSpPr>
        <p:spPr>
          <a:xfrm>
            <a:off x="3635434" y="4310731"/>
            <a:ext cx="221673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6AFC-FF8A-40E6-9E12-55EAEC3C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encapsulates an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1B80D-9035-48F9-A743-C6FCFDEC0185}"/>
              </a:ext>
            </a:extLst>
          </p:cNvPr>
          <p:cNvSpPr/>
          <p:nvPr/>
        </p:nvSpPr>
        <p:spPr>
          <a:xfrm>
            <a:off x="4106487" y="3236422"/>
            <a:ext cx="2903913" cy="1579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AEEA6-D740-419C-8491-0187AAF95D99}"/>
              </a:ext>
            </a:extLst>
          </p:cNvPr>
          <p:cNvCxnSpPr/>
          <p:nvPr/>
        </p:nvCxnSpPr>
        <p:spPr>
          <a:xfrm>
            <a:off x="4644044" y="2316480"/>
            <a:ext cx="271549" cy="91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E971AA-1E91-4B24-8072-6A26D3F3C34C}"/>
              </a:ext>
            </a:extLst>
          </p:cNvPr>
          <p:cNvCxnSpPr/>
          <p:nvPr/>
        </p:nvCxnSpPr>
        <p:spPr>
          <a:xfrm flipV="1">
            <a:off x="6001789" y="2316480"/>
            <a:ext cx="299258" cy="91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9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2D58E0-41C8-4428-B6C2-A1D320741D95}"/>
              </a:ext>
            </a:extLst>
          </p:cNvPr>
          <p:cNvSpPr/>
          <p:nvPr/>
        </p:nvSpPr>
        <p:spPr>
          <a:xfrm>
            <a:off x="7368200" y="2995294"/>
            <a:ext cx="2529488" cy="27653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flipV="1">
            <a:off x="2000595" y="2737657"/>
            <a:ext cx="3067793" cy="3042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13868" y="3345268"/>
            <a:ext cx="1641245" cy="167993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09869" y="3827953"/>
            <a:ext cx="15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1167" y="2341537"/>
            <a:ext cx="274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99602" y="3853712"/>
            <a:ext cx="133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8200" y="2348959"/>
            <a:ext cx="2529488" cy="638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00591" y="2341537"/>
            <a:ext cx="227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F9AE83-C649-4772-AF78-B99AAC3D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680" y="633652"/>
            <a:ext cx="8921939" cy="1582927"/>
          </a:xfrm>
        </p:spPr>
        <p:txBody>
          <a:bodyPr>
            <a:normAutofit/>
          </a:bodyPr>
          <a:lstStyle/>
          <a:p>
            <a:r>
              <a:rPr lang="en-US" sz="2800" dirty="0"/>
              <a:t>A class encapsulates data that can be accessed only through operations (methods)</a:t>
            </a:r>
          </a:p>
        </p:txBody>
      </p:sp>
    </p:spTree>
    <p:extLst>
      <p:ext uri="{BB962C8B-B14F-4D97-AF65-F5344CB8AC3E}">
        <p14:creationId xmlns:p14="http://schemas.microsoft.com/office/powerpoint/2010/main" val="3617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00F6-A1B9-4958-9BDE-14A5370B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Cs240 focuses on containers of like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091B-C143-4090-9EB9-1CE0F35A0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4989" y="2477928"/>
            <a:ext cx="8402022" cy="3424107"/>
          </a:xfrm>
        </p:spPr>
        <p:txBody>
          <a:bodyPr/>
          <a:lstStyle/>
          <a:p>
            <a:r>
              <a:rPr lang="en-US" dirty="0"/>
              <a:t>will use classes for</a:t>
            </a:r>
          </a:p>
          <a:p>
            <a:pPr lvl="1"/>
            <a:r>
              <a:rPr lang="en-US" dirty="0"/>
              <a:t>The type of items to be stored in a container</a:t>
            </a:r>
          </a:p>
          <a:p>
            <a:r>
              <a:rPr lang="en-US" dirty="0"/>
              <a:t>The container 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4909917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1770</TotalTime>
  <Words>2194</Words>
  <Application>Microsoft Office PowerPoint</Application>
  <PresentationFormat>Widescreen</PresentationFormat>
  <Paragraphs>529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Microsoft YaHei</vt:lpstr>
      <vt:lpstr>Arial</vt:lpstr>
      <vt:lpstr>Calibri</vt:lpstr>
      <vt:lpstr>Courier New</vt:lpstr>
      <vt:lpstr>Mangal</vt:lpstr>
      <vt:lpstr>Tw Cen MT</vt:lpstr>
      <vt:lpstr>Droplet</vt:lpstr>
      <vt:lpstr>Miscellaneous items</vt:lpstr>
      <vt:lpstr>Questions about lab or assignment ???</vt:lpstr>
      <vt:lpstr>Before Thursday’s class do zybook exercises  chapter 10 (.8 through .15) Chapter 11           </vt:lpstr>
      <vt:lpstr>What are the 3 cornerstones of OOP?</vt:lpstr>
      <vt:lpstr>Cornerstones of oop</vt:lpstr>
      <vt:lpstr>encapsulation</vt:lpstr>
      <vt:lpstr>A function encapsulates an algorithm</vt:lpstr>
      <vt:lpstr>A class encapsulates data that can be accessed only through operations (methods)</vt:lpstr>
      <vt:lpstr>Cs240 focuses on containers of like items</vt:lpstr>
      <vt:lpstr>Some differences between java classes and c++ classes</vt:lpstr>
      <vt:lpstr>The box class</vt:lpstr>
      <vt:lpstr>PowerPoint Presentation</vt:lpstr>
      <vt:lpstr>Syntax of C++ class statement</vt:lpstr>
      <vt:lpstr>PowerPoint Presentation</vt:lpstr>
      <vt:lpstr>PowerPoint Presentation</vt:lpstr>
      <vt:lpstr>Declaring class instances (objects)</vt:lpstr>
      <vt:lpstr>Using the box class</vt:lpstr>
      <vt:lpstr>Code is now spread over 3 files</vt:lpstr>
      <vt:lpstr>preventing redefinition </vt:lpstr>
      <vt:lpstr>PowerPoint Presentation</vt:lpstr>
      <vt:lpstr>The UNIX make program</vt:lpstr>
      <vt:lpstr>A makefile</vt:lpstr>
      <vt:lpstr>Benefits of make</vt:lpstr>
      <vt:lpstr>A useful addition</vt:lpstr>
      <vt:lpstr>Future submissions to mycourses must include</vt:lpstr>
      <vt:lpstr>Another example</vt:lpstr>
      <vt:lpstr>A partial header file</vt:lpstr>
      <vt:lpstr>Some additions to fraction class</vt:lpstr>
      <vt:lpstr>Overloading the + operator</vt:lpstr>
      <vt:lpstr>Overloading &lt;&lt;</vt:lpstr>
      <vt:lpstr>PowerPoint Presentation</vt:lpstr>
      <vt:lpstr>Fractions should be kept in simplest form</vt:lpstr>
      <vt:lpstr>Fractions should be kept in simplest form</vt:lpstr>
      <vt:lpstr>PowerPoint Presentation</vt:lpstr>
      <vt:lpstr>Container classes</vt:lpstr>
      <vt:lpstr>Position oriented containers</vt:lpstr>
      <vt:lpstr>Value oriented containers</vt:lpstr>
      <vt:lpstr>Is the list ADT defined in zybooks value oriented or position oriented?</vt:lpstr>
      <vt:lpstr>A position oriented  list</vt:lpstr>
      <vt:lpstr>Steps in creating a container class</vt:lpstr>
      <vt:lpstr>List as an adt</vt:lpstr>
      <vt:lpstr>Dealing with element type</vt:lpstr>
      <vt:lpstr>write a c++ abstract class to define the list interface</vt:lpstr>
      <vt:lpstr>PowerPoint Presentation</vt:lpstr>
      <vt:lpstr>Steps in creating a container class</vt:lpstr>
      <vt:lpstr>Using inheritance</vt:lpstr>
      <vt:lpstr>Array implementation of list</vt:lpstr>
      <vt:lpstr>Arraylist.h</vt:lpstr>
      <vt:lpstr>Arraylist.cpp</vt:lpstr>
      <vt:lpstr>Dealing with preconditions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171</cp:revision>
  <cp:lastPrinted>2018-02-01T14:34:42Z</cp:lastPrinted>
  <dcterms:created xsi:type="dcterms:W3CDTF">2016-01-23T14:48:08Z</dcterms:created>
  <dcterms:modified xsi:type="dcterms:W3CDTF">2018-02-01T19:17:41Z</dcterms:modified>
</cp:coreProperties>
</file>