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6"/>
  </p:handoutMasterIdLst>
  <p:sldIdLst>
    <p:sldId id="375" r:id="rId2"/>
    <p:sldId id="376" r:id="rId3"/>
    <p:sldId id="322" r:id="rId4"/>
    <p:sldId id="398" r:id="rId5"/>
    <p:sldId id="312" r:id="rId6"/>
    <p:sldId id="377" r:id="rId7"/>
    <p:sldId id="378" r:id="rId8"/>
    <p:sldId id="380" r:id="rId9"/>
    <p:sldId id="379" r:id="rId10"/>
    <p:sldId id="323" r:id="rId11"/>
    <p:sldId id="324" r:id="rId12"/>
    <p:sldId id="327" r:id="rId13"/>
    <p:sldId id="305" r:id="rId14"/>
    <p:sldId id="328" r:id="rId15"/>
    <p:sldId id="329" r:id="rId16"/>
    <p:sldId id="330" r:id="rId17"/>
    <p:sldId id="331" r:id="rId18"/>
    <p:sldId id="314" r:id="rId19"/>
    <p:sldId id="332" r:id="rId20"/>
    <p:sldId id="315" r:id="rId21"/>
    <p:sldId id="316" r:id="rId22"/>
    <p:sldId id="319" r:id="rId23"/>
    <p:sldId id="333" r:id="rId24"/>
    <p:sldId id="334" r:id="rId25"/>
    <p:sldId id="335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1623-5A99-4D69-9FE2-DB4CB584BA9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E2235-BBE8-4EDB-A50D-47CCDF23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8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0820" y="129469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Miscellaneous items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350504" y="1677879"/>
            <a:ext cx="10363826" cy="44090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Everyone completed lab2 with 3 points</a:t>
            </a:r>
          </a:p>
          <a:p>
            <a:r>
              <a:rPr lang="en-US" dirty="0"/>
              <a:t>files submitted  to My courses must</a:t>
            </a:r>
          </a:p>
          <a:p>
            <a:pPr lvl="1"/>
            <a:r>
              <a:rPr lang="en-US" dirty="0"/>
              <a:t>Use naming convention given:  </a:t>
            </a:r>
            <a:r>
              <a:rPr lang="en-US" i="1" dirty="0"/>
              <a:t>assignment_lastname_firstname_tar.gz</a:t>
            </a:r>
          </a:p>
          <a:p>
            <a:pPr lvl="1"/>
            <a:r>
              <a:rPr lang="en-US" dirty="0"/>
              <a:t>Contain no .o or executable files</a:t>
            </a:r>
          </a:p>
          <a:p>
            <a:r>
              <a:rPr lang="en-US" dirty="0"/>
              <a:t>Can tar and zip with one command</a:t>
            </a:r>
          </a:p>
          <a:p>
            <a:pPr lvl="1"/>
            <a:r>
              <a:rPr lang="en-US" dirty="0"/>
              <a:t>Tar –</a:t>
            </a:r>
            <a:r>
              <a:rPr lang="en-US" dirty="0" err="1"/>
              <a:t>cvzf</a:t>
            </a:r>
            <a:r>
              <a:rPr lang="en-US" dirty="0"/>
              <a:t> </a:t>
            </a:r>
            <a:r>
              <a:rPr lang="en-US" i="1" dirty="0"/>
              <a:t>assignment_lastname_firstname_tar.gz </a:t>
            </a:r>
            <a:r>
              <a:rPr lang="en-US" i="1" dirty="0" err="1"/>
              <a:t>dir_Name</a:t>
            </a:r>
            <a:endParaRPr lang="en-US" i="1" dirty="0"/>
          </a:p>
          <a:p>
            <a:r>
              <a:rPr lang="en-US" dirty="0"/>
              <a:t>To change your CS Lab password go to</a:t>
            </a:r>
          </a:p>
          <a:p>
            <a:pPr lvl="1"/>
            <a:r>
              <a:rPr lang="en-US" dirty="0"/>
              <a:t>Sysadmin.cs.Binghamton.edu</a:t>
            </a:r>
          </a:p>
          <a:p>
            <a:r>
              <a:rPr lang="en-US" dirty="0"/>
              <a:t>to compile using </a:t>
            </a:r>
            <a:r>
              <a:rPr lang="en-US" dirty="0" err="1"/>
              <a:t>c++</a:t>
            </a:r>
            <a:r>
              <a:rPr lang="en-US" dirty="0"/>
              <a:t>11</a:t>
            </a:r>
          </a:p>
          <a:p>
            <a:pPr lvl="1"/>
            <a:r>
              <a:rPr lang="en-US" dirty="0" err="1"/>
              <a:t>Zybooks</a:t>
            </a:r>
            <a:r>
              <a:rPr lang="en-US" dirty="0"/>
              <a:t> environment uses C++ by default</a:t>
            </a:r>
          </a:p>
          <a:p>
            <a:pPr lvl="1"/>
            <a:r>
              <a:rPr lang="en-US" dirty="0"/>
              <a:t>Cs lab environment does not</a:t>
            </a:r>
          </a:p>
          <a:p>
            <a:pPr lvl="2"/>
            <a:r>
              <a:rPr lang="en-US" dirty="0"/>
              <a:t>Use:    g++ -</a:t>
            </a:r>
            <a:r>
              <a:rPr lang="en-US" dirty="0" err="1"/>
              <a:t>std</a:t>
            </a:r>
            <a:r>
              <a:rPr lang="en-US" dirty="0"/>
              <a:t>=</a:t>
            </a:r>
            <a:r>
              <a:rPr lang="en-US" dirty="0" err="1"/>
              <a:t>c++</a:t>
            </a:r>
            <a:r>
              <a:rPr lang="en-US" dirty="0"/>
              <a:t>11 -----.cpp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1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327" y="579328"/>
            <a:ext cx="7896528" cy="1596177"/>
          </a:xfrm>
        </p:spPr>
        <p:txBody>
          <a:bodyPr>
            <a:normAutofit/>
          </a:bodyPr>
          <a:lstStyle/>
          <a:p>
            <a:r>
              <a:rPr lang="en-US" sz="3200" dirty="0"/>
              <a:t>Some differences between java classes and </a:t>
            </a:r>
            <a:r>
              <a:rPr lang="en-US" sz="3200" dirty="0" err="1"/>
              <a:t>c++</a:t>
            </a:r>
            <a:r>
              <a:rPr lang="en-US" sz="3200" dirty="0"/>
              <a:t>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97594" y="2422510"/>
            <a:ext cx="10363826" cy="3424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java class is defined and implemented in a single file</a:t>
            </a:r>
          </a:p>
          <a:p>
            <a:r>
              <a:rPr lang="en-US" dirty="0"/>
              <a:t>A </a:t>
            </a:r>
            <a:r>
              <a:rPr lang="en-US" dirty="0" err="1"/>
              <a:t>c++</a:t>
            </a:r>
            <a:r>
              <a:rPr lang="en-US" dirty="0"/>
              <a:t> class is defined in one file and implemented in another file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Java objects are references</a:t>
            </a:r>
          </a:p>
          <a:p>
            <a:r>
              <a:rPr lang="en-US" dirty="0"/>
              <a:t>C++ objects are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c++</a:t>
            </a:r>
            <a:r>
              <a:rPr lang="en-US" dirty="0"/>
              <a:t> class can have methods that are overloaded operators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MyObject</a:t>
            </a:r>
            <a:r>
              <a:rPr lang="en-US" dirty="0"/>
              <a:t> == </a:t>
            </a:r>
            <a:r>
              <a:rPr lang="en-US" dirty="0" err="1"/>
              <a:t>yourobject</a:t>
            </a:r>
            <a:endParaRPr lang="en-US" dirty="0"/>
          </a:p>
          <a:p>
            <a:pPr lvl="1"/>
            <a:r>
              <a:rPr lang="en-US" dirty="0"/>
              <a:t>Ex: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myobject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316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489" y="44870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The box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67709" y="1906331"/>
            <a:ext cx="10363826" cy="39735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 object of the box class holds a single type of item</a:t>
            </a:r>
          </a:p>
          <a:p>
            <a:pPr lvl="1"/>
            <a:r>
              <a:rPr lang="en-US" dirty="0"/>
              <a:t>A jewelry box</a:t>
            </a:r>
          </a:p>
          <a:p>
            <a:pPr lvl="1"/>
            <a:r>
              <a:rPr lang="en-US" dirty="0"/>
              <a:t>A book box</a:t>
            </a:r>
          </a:p>
          <a:p>
            <a:pPr lvl="1"/>
            <a:r>
              <a:rPr lang="en-US" dirty="0"/>
              <a:t>A bait box</a:t>
            </a:r>
          </a:p>
          <a:p>
            <a:pPr lvl="1"/>
            <a:r>
              <a:rPr lang="en-US" dirty="0"/>
              <a:t>A junk box</a:t>
            </a:r>
          </a:p>
          <a:p>
            <a:r>
              <a:rPr lang="en-US" dirty="0"/>
              <a:t>What can be done to/with a box?</a:t>
            </a:r>
          </a:p>
          <a:p>
            <a:pPr lvl="1"/>
            <a:r>
              <a:rPr lang="en-US" dirty="0"/>
              <a:t>Create a box</a:t>
            </a:r>
          </a:p>
          <a:p>
            <a:pPr lvl="1"/>
            <a:r>
              <a:rPr lang="en-US" dirty="0"/>
              <a:t>Find out the type of item stored in a box</a:t>
            </a:r>
          </a:p>
          <a:p>
            <a:pPr lvl="1"/>
            <a:r>
              <a:rPr lang="en-US" dirty="0"/>
              <a:t>Set the type of item stored in a box</a:t>
            </a:r>
          </a:p>
          <a:p>
            <a:pPr lvl="1"/>
            <a:r>
              <a:rPr lang="en-US" dirty="0"/>
              <a:t>Add an item to the box</a:t>
            </a:r>
          </a:p>
          <a:p>
            <a:pPr lvl="1"/>
            <a:r>
              <a:rPr lang="en-US" dirty="0"/>
              <a:t>Remove an item from the box</a:t>
            </a:r>
          </a:p>
          <a:p>
            <a:pPr lvl="1"/>
            <a:r>
              <a:rPr lang="en-US" dirty="0"/>
              <a:t>How many items in the box?</a:t>
            </a:r>
          </a:p>
        </p:txBody>
      </p:sp>
    </p:spTree>
    <p:extLst>
      <p:ext uri="{BB962C8B-B14F-4D97-AF65-F5344CB8AC3E}">
        <p14:creationId xmlns:p14="http://schemas.microsoft.com/office/powerpoint/2010/main" val="157290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8487" y="95526"/>
            <a:ext cx="7341326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class Box {</a:t>
            </a:r>
          </a:p>
          <a:p>
            <a:r>
              <a:rPr lang="en-US" sz="1600" dirty="0"/>
              <a:t>       private String </a:t>
            </a:r>
            <a:r>
              <a:rPr lang="en-US" sz="1600" dirty="0" err="1"/>
              <a:t>itemType</a:t>
            </a:r>
            <a:r>
              <a:rPr lang="en-US" sz="1600" dirty="0"/>
              <a:t>;</a:t>
            </a:r>
          </a:p>
          <a:p>
            <a:r>
              <a:rPr lang="en-US" sz="1600" dirty="0"/>
              <a:t>       private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numItems</a:t>
            </a:r>
            <a:r>
              <a:rPr lang="en-US" sz="1600" dirty="0"/>
              <a:t>; </a:t>
            </a:r>
          </a:p>
          <a:p>
            <a:r>
              <a:rPr lang="en-US" sz="1600" dirty="0"/>
              <a:t>       public Box( ) {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itemType</a:t>
            </a:r>
            <a:r>
              <a:rPr lang="en-US" sz="1600" dirty="0"/>
              <a:t> = “unknown”;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numItems</a:t>
            </a:r>
            <a:r>
              <a:rPr lang="en-US" sz="1600" dirty="0"/>
              <a:t> = 0;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dirty="0"/>
              <a:t>       public Box (String </a:t>
            </a:r>
            <a:r>
              <a:rPr lang="en-US" sz="1600" dirty="0" err="1"/>
              <a:t>theType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itemType</a:t>
            </a:r>
            <a:r>
              <a:rPr lang="en-US" sz="1600" dirty="0"/>
              <a:t> = </a:t>
            </a:r>
            <a:r>
              <a:rPr lang="en-US" sz="1600" dirty="0" err="1"/>
              <a:t>theType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numItems</a:t>
            </a:r>
            <a:r>
              <a:rPr lang="en-US" sz="1600" dirty="0"/>
              <a:t> = 0;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dirty="0"/>
              <a:t>       public </a:t>
            </a:r>
            <a:r>
              <a:rPr lang="en-US" sz="1600" dirty="0" err="1"/>
              <a:t>setItemType</a:t>
            </a:r>
            <a:r>
              <a:rPr lang="en-US" sz="1600" dirty="0"/>
              <a:t> (String </a:t>
            </a:r>
            <a:r>
              <a:rPr lang="en-US" sz="1600" dirty="0" err="1"/>
              <a:t>theType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itemType</a:t>
            </a:r>
            <a:r>
              <a:rPr lang="en-US" sz="1600" dirty="0"/>
              <a:t> = the Type;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dirty="0"/>
              <a:t>       public String </a:t>
            </a:r>
            <a:r>
              <a:rPr lang="en-US" sz="1600" dirty="0" err="1"/>
              <a:t>getItemType</a:t>
            </a:r>
            <a:r>
              <a:rPr lang="en-US" sz="1600" dirty="0"/>
              <a:t> ( ) {</a:t>
            </a:r>
          </a:p>
          <a:p>
            <a:r>
              <a:rPr lang="en-US" sz="1600" dirty="0"/>
              <a:t>               return </a:t>
            </a:r>
            <a:r>
              <a:rPr lang="en-US" sz="1600" dirty="0" err="1"/>
              <a:t>itemType</a:t>
            </a:r>
            <a:r>
              <a:rPr lang="en-US" sz="1600" dirty="0"/>
              <a:t>;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dirty="0"/>
              <a:t>	public void </a:t>
            </a:r>
            <a:r>
              <a:rPr lang="en-US" sz="1600" dirty="0" err="1"/>
              <a:t>addItem</a:t>
            </a:r>
            <a:r>
              <a:rPr lang="en-US" sz="1600" dirty="0"/>
              <a:t> (){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numItems</a:t>
            </a:r>
            <a:r>
              <a:rPr lang="en-US" sz="1600" dirty="0"/>
              <a:t> = </a:t>
            </a:r>
            <a:r>
              <a:rPr lang="en-US" sz="1600" dirty="0" err="1"/>
              <a:t>numItems</a:t>
            </a:r>
            <a:r>
              <a:rPr lang="en-US" sz="1600" dirty="0"/>
              <a:t> + 1;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dirty="0"/>
              <a:t>	public void </a:t>
            </a:r>
            <a:r>
              <a:rPr lang="en-US" sz="1600" dirty="0" err="1"/>
              <a:t>removeItem</a:t>
            </a:r>
            <a:r>
              <a:rPr lang="en-US" sz="1600" dirty="0"/>
              <a:t> (){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numItems</a:t>
            </a:r>
            <a:r>
              <a:rPr lang="en-US" sz="1600" dirty="0"/>
              <a:t> = </a:t>
            </a:r>
            <a:r>
              <a:rPr lang="en-US" sz="1600" dirty="0" err="1"/>
              <a:t>numItems</a:t>
            </a:r>
            <a:r>
              <a:rPr lang="en-US" sz="1600" dirty="0"/>
              <a:t> - 1;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dirty="0"/>
              <a:t>       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howManyItems</a:t>
            </a:r>
            <a:r>
              <a:rPr lang="en-US" sz="1600" dirty="0"/>
              <a:t>(){</a:t>
            </a:r>
          </a:p>
          <a:p>
            <a:r>
              <a:rPr lang="en-US" sz="1600" dirty="0"/>
              <a:t>               return </a:t>
            </a:r>
            <a:r>
              <a:rPr lang="en-US" sz="1600" dirty="0" err="1"/>
              <a:t>numItems</a:t>
            </a:r>
            <a:r>
              <a:rPr lang="en-US" sz="1600" dirty="0"/>
              <a:t>;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dirty="0"/>
              <a:t>}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99351-B63F-4D24-9F9C-4030DBCC63F7}"/>
              </a:ext>
            </a:extLst>
          </p:cNvPr>
          <p:cNvSpPr txBox="1"/>
          <p:nvPr/>
        </p:nvSpPr>
        <p:spPr>
          <a:xfrm>
            <a:off x="8646796" y="2880360"/>
            <a:ext cx="2566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Java Box class</a:t>
            </a:r>
          </a:p>
        </p:txBody>
      </p:sp>
    </p:spTree>
    <p:extLst>
      <p:ext uri="{BB962C8B-B14F-4D97-AF65-F5344CB8AC3E}">
        <p14:creationId xmlns:p14="http://schemas.microsoft.com/office/powerpoint/2010/main" val="155991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604" y="140561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Syntax of C++ class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5436" y="1566842"/>
            <a:ext cx="8018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MyClass</a:t>
            </a:r>
            <a:endParaRPr lang="en-US" sz="2400" dirty="0"/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 public:</a:t>
            </a:r>
          </a:p>
          <a:p>
            <a:r>
              <a:rPr lang="en-US" sz="2400" dirty="0"/>
              <a:t>          //</a:t>
            </a:r>
            <a:r>
              <a:rPr lang="en-US" sz="2400" b="1" dirty="0" err="1"/>
              <a:t>protypes</a:t>
            </a:r>
            <a:r>
              <a:rPr lang="en-US" sz="2400" dirty="0"/>
              <a:t> for constructors</a:t>
            </a:r>
            <a:br>
              <a:rPr lang="en-US" sz="2400" dirty="0"/>
            </a:br>
            <a:r>
              <a:rPr lang="en-US" sz="2400" dirty="0"/>
              <a:t>          //</a:t>
            </a:r>
            <a:r>
              <a:rPr lang="en-US" sz="2400" b="1" dirty="0"/>
              <a:t>prototypes</a:t>
            </a:r>
            <a:r>
              <a:rPr lang="en-US" sz="2400" dirty="0"/>
              <a:t> for operations (methods) accessible to user</a:t>
            </a:r>
            <a:br>
              <a:rPr lang="en-US" sz="2400" dirty="0"/>
            </a:br>
            <a:r>
              <a:rPr lang="en-US" sz="2400" dirty="0"/>
              <a:t>     private:</a:t>
            </a:r>
            <a:br>
              <a:rPr lang="en-US" sz="2400" dirty="0"/>
            </a:br>
            <a:r>
              <a:rPr lang="en-US" sz="2400" dirty="0"/>
              <a:t>          //data members needed to store value of an instance</a:t>
            </a:r>
          </a:p>
          <a:p>
            <a:r>
              <a:rPr lang="en-US" sz="2400" dirty="0"/>
              <a:t>          //</a:t>
            </a:r>
            <a:r>
              <a:rPr lang="en-US" sz="2400" b="1" dirty="0"/>
              <a:t>prototypes</a:t>
            </a:r>
            <a:r>
              <a:rPr lang="en-US" sz="2400" dirty="0"/>
              <a:t> for operations not accessible to user</a:t>
            </a:r>
          </a:p>
          <a:p>
            <a:r>
              <a:rPr lang="en-US" sz="2400" dirty="0"/>
              <a:t>}</a:t>
            </a:r>
            <a:r>
              <a:rPr lang="en-US" sz="2400" b="1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7426" y="5427165"/>
            <a:ext cx="5740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C++ class definition goes in a .h file</a:t>
            </a:r>
          </a:p>
          <a:p>
            <a:r>
              <a:rPr lang="en-US" sz="2400" dirty="0"/>
              <a:t>C++ class implementation goes in a .</a:t>
            </a:r>
            <a:r>
              <a:rPr lang="en-US" sz="2400" dirty="0" err="1"/>
              <a:t>cpp</a:t>
            </a:r>
            <a:r>
              <a:rPr lang="en-US" sz="2400" dirty="0"/>
              <a:t> file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51313" y="1481814"/>
            <a:ext cx="8386355" cy="3586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8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8321" y="124215"/>
            <a:ext cx="7942218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// </a:t>
            </a:r>
            <a:r>
              <a:rPr lang="en-US" sz="2000" dirty="0" err="1">
                <a:solidFill>
                  <a:srgbClr val="FF0000"/>
                </a:solidFill>
              </a:rPr>
              <a:t>box.h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#include &lt;string&gt;;</a:t>
            </a:r>
          </a:p>
          <a:p>
            <a:r>
              <a:rPr lang="en-US" sz="2000" dirty="0"/>
              <a:t>class Box {</a:t>
            </a:r>
          </a:p>
          <a:p>
            <a:pPr lvl="1"/>
            <a:r>
              <a:rPr lang="en-US" sz="2000" dirty="0"/>
              <a:t>public:</a:t>
            </a:r>
          </a:p>
          <a:p>
            <a:pPr lvl="1"/>
            <a:r>
              <a:rPr lang="en-US" sz="2000" dirty="0"/>
              <a:t>     Box ();</a:t>
            </a:r>
          </a:p>
          <a:p>
            <a:pPr lvl="1"/>
            <a:r>
              <a:rPr lang="en-US" sz="2000" dirty="0"/>
              <a:t>     // default constructor</a:t>
            </a:r>
          </a:p>
          <a:p>
            <a:pPr lvl="1"/>
            <a:r>
              <a:rPr lang="en-US" sz="2000" dirty="0"/>
              <a:t>     Box 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theType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     // constructor</a:t>
            </a:r>
          </a:p>
          <a:p>
            <a:pPr lvl="1"/>
            <a:r>
              <a:rPr lang="en-US" sz="2000" dirty="0"/>
              <a:t>     void </a:t>
            </a:r>
            <a:r>
              <a:rPr lang="en-US" sz="2000" dirty="0" err="1"/>
              <a:t>setItemType</a:t>
            </a:r>
            <a:r>
              <a:rPr lang="en-US" sz="2000" dirty="0"/>
              <a:t> 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theType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     // set type of item to </a:t>
            </a:r>
            <a:r>
              <a:rPr lang="en-US" sz="2000" dirty="0" err="1"/>
              <a:t>theType</a:t>
            </a:r>
            <a:endParaRPr lang="en-US" sz="2000" dirty="0"/>
          </a:p>
          <a:p>
            <a:pPr lvl="1"/>
            <a:r>
              <a:rPr lang="en-US" sz="2000" dirty="0"/>
              <a:t>     </a:t>
            </a:r>
            <a:r>
              <a:rPr lang="en-US" sz="2000" dirty="0" err="1"/>
              <a:t>std:string</a:t>
            </a:r>
            <a:r>
              <a:rPr lang="en-US" sz="2000" dirty="0"/>
              <a:t> </a:t>
            </a:r>
            <a:r>
              <a:rPr lang="en-US" sz="2000" dirty="0" err="1"/>
              <a:t>getItemType</a:t>
            </a:r>
            <a:r>
              <a:rPr lang="en-US" sz="2000" dirty="0"/>
              <a:t> ( ) </a:t>
            </a:r>
            <a:r>
              <a:rPr lang="en-US" sz="2000" dirty="0" err="1">
                <a:solidFill>
                  <a:srgbClr val="FF0000"/>
                </a:solidFill>
              </a:rPr>
              <a:t>const</a:t>
            </a:r>
            <a:r>
              <a:rPr lang="en-US" sz="2000" dirty="0"/>
              <a:t>;</a:t>
            </a:r>
          </a:p>
          <a:p>
            <a:pPr lvl="1"/>
            <a:r>
              <a:rPr lang="en-US" sz="2000" dirty="0"/>
              <a:t>     // return type of item</a:t>
            </a:r>
          </a:p>
          <a:p>
            <a:pPr lvl="1"/>
            <a:r>
              <a:rPr lang="en-US" sz="2000" dirty="0"/>
              <a:t>     void </a:t>
            </a:r>
            <a:r>
              <a:rPr lang="en-US" sz="2000" dirty="0" err="1"/>
              <a:t>addItem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     // add an item to the box</a:t>
            </a:r>
          </a:p>
          <a:p>
            <a:pPr lvl="1"/>
            <a:r>
              <a:rPr lang="en-US" sz="2000" dirty="0"/>
              <a:t>     void </a:t>
            </a:r>
            <a:r>
              <a:rPr lang="en-US" sz="2000" dirty="0" err="1"/>
              <a:t>removeItem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     // remove an item from the box</a:t>
            </a:r>
          </a:p>
          <a:p>
            <a:pPr lvl="1"/>
            <a:r>
              <a:rPr lang="en-US" sz="2000" dirty="0"/>
              <a:t> 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howManyItems</a:t>
            </a:r>
            <a:r>
              <a:rPr lang="en-US" sz="2000" dirty="0"/>
              <a:t>() </a:t>
            </a:r>
            <a:r>
              <a:rPr lang="en-US" sz="2000" dirty="0" err="1">
                <a:solidFill>
                  <a:srgbClr val="FF0000"/>
                </a:solidFill>
              </a:rPr>
              <a:t>const</a:t>
            </a:r>
            <a:r>
              <a:rPr lang="en-US" sz="2000" dirty="0"/>
              <a:t>;</a:t>
            </a:r>
          </a:p>
          <a:p>
            <a:pPr lvl="1"/>
            <a:r>
              <a:rPr lang="en-US" sz="2000" dirty="0"/>
              <a:t>     // return number of items in the box</a:t>
            </a:r>
          </a:p>
          <a:p>
            <a:pPr lvl="1"/>
            <a:r>
              <a:rPr lang="en-US" sz="2000" dirty="0"/>
              <a:t>private:</a:t>
            </a:r>
          </a:p>
          <a:p>
            <a:pPr lvl="1"/>
            <a:r>
              <a:rPr lang="en-US" sz="2000" dirty="0"/>
              <a:t>    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itemType</a:t>
            </a:r>
            <a:r>
              <a:rPr lang="en-US" sz="2000" dirty="0"/>
              <a:t>;</a:t>
            </a:r>
          </a:p>
          <a:p>
            <a:pPr lvl="1"/>
            <a:r>
              <a:rPr lang="en-US" sz="2000" dirty="0"/>
              <a:t> 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numItems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9B8FA9-0D0E-4939-AD22-D48C35FB3F3A}"/>
              </a:ext>
            </a:extLst>
          </p:cNvPr>
          <p:cNvSpPr txBox="1"/>
          <p:nvPr/>
        </p:nvSpPr>
        <p:spPr>
          <a:xfrm>
            <a:off x="8196349" y="881149"/>
            <a:ext cx="2702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C++ definition of</a:t>
            </a:r>
          </a:p>
          <a:p>
            <a:r>
              <a:rPr lang="en-US" sz="2800" dirty="0"/>
              <a:t>the Box class</a:t>
            </a:r>
          </a:p>
        </p:txBody>
      </p:sp>
    </p:spTree>
    <p:extLst>
      <p:ext uri="{BB962C8B-B14F-4D97-AF65-F5344CB8AC3E}">
        <p14:creationId xmlns:p14="http://schemas.microsoft.com/office/powerpoint/2010/main" val="61686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7638" y="239630"/>
            <a:ext cx="442177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// file box.cpp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#include “</a:t>
            </a:r>
            <a:r>
              <a:rPr lang="en-US" sz="1600" dirty="0" err="1">
                <a:solidFill>
                  <a:srgbClr val="FF0000"/>
                </a:solidFill>
              </a:rPr>
              <a:t>box.h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</a:p>
          <a:p>
            <a:r>
              <a:rPr lang="en-US" sz="1600" dirty="0"/>
              <a:t>Box::Box()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itemType</a:t>
            </a:r>
            <a:r>
              <a:rPr lang="en-US" sz="1600" dirty="0"/>
              <a:t> = “unknown”;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numItems</a:t>
            </a:r>
            <a:r>
              <a:rPr lang="en-US" sz="1600" dirty="0"/>
              <a:t> = 0;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Box::Box(</a:t>
            </a:r>
            <a:r>
              <a:rPr lang="en-US" sz="1600" dirty="0" err="1"/>
              <a:t>std</a:t>
            </a:r>
            <a:r>
              <a:rPr lang="en-US" sz="1600" dirty="0"/>
              <a:t>::string </a:t>
            </a:r>
            <a:r>
              <a:rPr lang="en-US" sz="1600" dirty="0" err="1"/>
              <a:t>theType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itemType</a:t>
            </a:r>
            <a:r>
              <a:rPr lang="en-US" sz="1600" dirty="0"/>
              <a:t> = </a:t>
            </a:r>
            <a:r>
              <a:rPr lang="en-US" sz="1600" dirty="0" err="1"/>
              <a:t>theType</a:t>
            </a:r>
            <a:r>
              <a:rPr lang="en-US" sz="1600" dirty="0"/>
              <a:t>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numItems</a:t>
            </a:r>
            <a:r>
              <a:rPr lang="en-US" sz="1600" dirty="0"/>
              <a:t> = 0;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void Box::</a:t>
            </a:r>
            <a:r>
              <a:rPr lang="en-US" sz="1600" dirty="0" err="1"/>
              <a:t>setItemType</a:t>
            </a:r>
            <a:r>
              <a:rPr lang="en-US" sz="1600" dirty="0"/>
              <a:t> (</a:t>
            </a:r>
            <a:r>
              <a:rPr lang="en-US" sz="1600" dirty="0" err="1"/>
              <a:t>std</a:t>
            </a:r>
            <a:r>
              <a:rPr lang="en-US" sz="1600" dirty="0"/>
              <a:t>::string </a:t>
            </a:r>
            <a:r>
              <a:rPr lang="en-US" sz="1600" dirty="0" err="1"/>
              <a:t>theType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itemType</a:t>
            </a:r>
            <a:r>
              <a:rPr lang="en-US" sz="1600" dirty="0"/>
              <a:t> = </a:t>
            </a:r>
            <a:r>
              <a:rPr lang="en-US" sz="1600" dirty="0" err="1"/>
              <a:t>theType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std</a:t>
            </a:r>
            <a:r>
              <a:rPr lang="en-US" sz="1600" dirty="0"/>
              <a:t>::string Box::</a:t>
            </a:r>
            <a:r>
              <a:rPr lang="en-US" sz="1600" dirty="0" err="1"/>
              <a:t>getItemType</a:t>
            </a:r>
            <a:r>
              <a:rPr lang="en-US" sz="1600" dirty="0"/>
              <a:t> ( ) </a:t>
            </a:r>
            <a:r>
              <a:rPr lang="en-US" sz="1600" dirty="0" err="1">
                <a:solidFill>
                  <a:srgbClr val="FF0000"/>
                </a:solidFill>
              </a:rPr>
              <a:t>const</a:t>
            </a:r>
            <a:r>
              <a:rPr lang="en-US" sz="1600" dirty="0"/>
              <a:t> {</a:t>
            </a:r>
          </a:p>
          <a:p>
            <a:r>
              <a:rPr lang="en-US" sz="1600" dirty="0"/>
              <a:t>      return </a:t>
            </a:r>
            <a:r>
              <a:rPr lang="en-US" sz="1600" dirty="0" err="1"/>
              <a:t>itemType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void </a:t>
            </a:r>
            <a:r>
              <a:rPr lang="en-US" sz="1600" dirty="0" err="1"/>
              <a:t>addItem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numItems</a:t>
            </a:r>
            <a:r>
              <a:rPr lang="en-US" sz="1600" dirty="0"/>
              <a:t> ++;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void </a:t>
            </a:r>
            <a:r>
              <a:rPr lang="en-US" sz="1600" dirty="0" err="1"/>
              <a:t>removeItem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numItems</a:t>
            </a:r>
            <a:r>
              <a:rPr lang="en-US" sz="1600" dirty="0"/>
              <a:t> --;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howManyItems</a:t>
            </a:r>
            <a:r>
              <a:rPr lang="en-US" sz="1600" dirty="0"/>
              <a:t>() </a:t>
            </a:r>
            <a:r>
              <a:rPr lang="en-US" sz="1600" dirty="0" err="1">
                <a:solidFill>
                  <a:srgbClr val="FF0000"/>
                </a:solidFill>
              </a:rPr>
              <a:t>const</a:t>
            </a:r>
            <a:r>
              <a:rPr lang="en-US" sz="1600" dirty="0"/>
              <a:t> {</a:t>
            </a:r>
          </a:p>
          <a:p>
            <a:r>
              <a:rPr lang="en-US" sz="1600" dirty="0"/>
              <a:t>      return </a:t>
            </a:r>
            <a:r>
              <a:rPr lang="en-US" sz="1600" dirty="0" err="1"/>
              <a:t>numItems</a:t>
            </a:r>
            <a:r>
              <a:rPr lang="en-US" sz="1600" dirty="0"/>
              <a:t>;</a:t>
            </a:r>
          </a:p>
          <a:p>
            <a:r>
              <a:rPr lang="en-US" sz="1600" dirty="0"/>
              <a:t>} </a:t>
            </a:r>
            <a:r>
              <a:rPr lang="en-US" dirty="0"/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580895-6B8E-4C08-91FD-DDA50AD52DCE}"/>
              </a:ext>
            </a:extLst>
          </p:cNvPr>
          <p:cNvSpPr/>
          <p:nvPr/>
        </p:nvSpPr>
        <p:spPr>
          <a:xfrm>
            <a:off x="7994408" y="1049774"/>
            <a:ext cx="313739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C++ implementation</a:t>
            </a:r>
          </a:p>
          <a:p>
            <a:r>
              <a:rPr lang="en-US" sz="2800" dirty="0"/>
              <a:t>of the Box class</a:t>
            </a:r>
          </a:p>
        </p:txBody>
      </p:sp>
    </p:spTree>
    <p:extLst>
      <p:ext uri="{BB962C8B-B14F-4D97-AF65-F5344CB8AC3E}">
        <p14:creationId xmlns:p14="http://schemas.microsoft.com/office/powerpoint/2010/main" val="2722972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class instances (objects)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82157" y="2214694"/>
            <a:ext cx="10363826" cy="36873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 - objects are references</a:t>
            </a:r>
          </a:p>
          <a:p>
            <a:pPr lvl="1"/>
            <a:r>
              <a:rPr lang="en-US" dirty="0"/>
              <a:t>Box </a:t>
            </a:r>
            <a:r>
              <a:rPr lang="en-US" dirty="0" err="1"/>
              <a:t>myBox</a:t>
            </a:r>
            <a:r>
              <a:rPr lang="en-US" dirty="0"/>
              <a:t> = new Box();</a:t>
            </a:r>
          </a:p>
          <a:p>
            <a:pPr lvl="1"/>
            <a:r>
              <a:rPr lang="en-US" dirty="0"/>
              <a:t>Box </a:t>
            </a:r>
            <a:r>
              <a:rPr lang="en-US" dirty="0" err="1"/>
              <a:t>myBox</a:t>
            </a:r>
            <a:r>
              <a:rPr lang="en-US" dirty="0"/>
              <a:t> = new Box(“books”);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C++ - objects are values</a:t>
            </a:r>
          </a:p>
          <a:p>
            <a:pPr lvl="1"/>
            <a:r>
              <a:rPr lang="en-US" dirty="0"/>
              <a:t>Box </a:t>
            </a:r>
            <a:r>
              <a:rPr lang="en-US" dirty="0" err="1"/>
              <a:t>mybox</a:t>
            </a:r>
            <a:r>
              <a:rPr lang="en-US" dirty="0"/>
              <a:t> ();</a:t>
            </a:r>
          </a:p>
          <a:p>
            <a:pPr lvl="1"/>
            <a:r>
              <a:rPr lang="en-US" dirty="0"/>
              <a:t>Box </a:t>
            </a:r>
            <a:r>
              <a:rPr lang="en-US" dirty="0" err="1"/>
              <a:t>mybox</a:t>
            </a:r>
            <a:r>
              <a:rPr lang="en-US" dirty="0"/>
              <a:t> (“books”);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Box* </a:t>
            </a:r>
            <a:r>
              <a:rPr lang="en-US" dirty="0" err="1"/>
              <a:t>myboxptr</a:t>
            </a:r>
            <a:r>
              <a:rPr lang="en-US" dirty="0"/>
              <a:t> = new box(“books”);    (coming later)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1FAB9-6EB4-444C-A0A5-923140F18AF2}"/>
              </a:ext>
            </a:extLst>
          </p:cNvPr>
          <p:cNvSpPr/>
          <p:nvPr/>
        </p:nvSpPr>
        <p:spPr>
          <a:xfrm>
            <a:off x="7559040" y="2637905"/>
            <a:ext cx="238298" cy="23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2ADFB-B14C-4181-B655-E548594637E8}"/>
              </a:ext>
            </a:extLst>
          </p:cNvPr>
          <p:cNvSpPr/>
          <p:nvPr/>
        </p:nvSpPr>
        <p:spPr>
          <a:xfrm>
            <a:off x="8224058" y="2948247"/>
            <a:ext cx="1014153" cy="50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68DE42-F1EF-4D1E-87C2-FFB2F86A8AE1}"/>
              </a:ext>
            </a:extLst>
          </p:cNvPr>
          <p:cNvCxnSpPr>
            <a:stCxn id="4" idx="2"/>
          </p:cNvCxnSpPr>
          <p:nvPr/>
        </p:nvCxnSpPr>
        <p:spPr>
          <a:xfrm>
            <a:off x="7678189" y="2870661"/>
            <a:ext cx="545869" cy="27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54B7CB6-6097-4E6C-8EBD-03E4912EC441}"/>
              </a:ext>
            </a:extLst>
          </p:cNvPr>
          <p:cNvSpPr/>
          <p:nvPr/>
        </p:nvSpPr>
        <p:spPr>
          <a:xfrm>
            <a:off x="6420197" y="4053840"/>
            <a:ext cx="1014153" cy="50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24" y="481357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Using the box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43266" y="2164618"/>
            <a:ext cx="8844180" cy="3424107"/>
          </a:xfrm>
        </p:spPr>
        <p:txBody>
          <a:bodyPr/>
          <a:lstStyle/>
          <a:p>
            <a:r>
              <a:rPr lang="en-US" dirty="0"/>
              <a:t>First write a program whose purpose is test the box class to be sure that its methods provide the expected behavior</a:t>
            </a:r>
          </a:p>
          <a:p>
            <a:r>
              <a:rPr lang="en-US" dirty="0"/>
              <a:t>Test program needs to</a:t>
            </a:r>
          </a:p>
          <a:p>
            <a:pPr lvl="1"/>
            <a:r>
              <a:rPr lang="en-US" dirty="0"/>
              <a:t>#include “</a:t>
            </a:r>
            <a:r>
              <a:rPr lang="en-US" dirty="0" err="1"/>
              <a:t>box.</a:t>
            </a:r>
            <a:r>
              <a:rPr lang="en-US" dirty="0" err="1">
                <a:solidFill>
                  <a:srgbClr val="FF0000"/>
                </a:solidFill>
              </a:rPr>
              <a:t>h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Declare instances of type box</a:t>
            </a:r>
          </a:p>
          <a:p>
            <a:pPr lvl="1"/>
            <a:r>
              <a:rPr lang="en-US" dirty="0"/>
              <a:t>Invoke all methods of the box class</a:t>
            </a:r>
          </a:p>
        </p:txBody>
      </p:sp>
    </p:spTree>
    <p:extLst>
      <p:ext uri="{BB962C8B-B14F-4D97-AF65-F5344CB8AC3E}">
        <p14:creationId xmlns:p14="http://schemas.microsoft.com/office/powerpoint/2010/main" val="2699717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Code is now spread over 3 files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188094" y="2438938"/>
            <a:ext cx="10363826" cy="3424107"/>
          </a:xfrm>
        </p:spPr>
        <p:txBody>
          <a:bodyPr/>
          <a:lstStyle/>
          <a:p>
            <a:r>
              <a:rPr lang="en-US" dirty="0" err="1"/>
              <a:t>box.h</a:t>
            </a:r>
            <a:r>
              <a:rPr lang="en-US" dirty="0"/>
              <a:t>  - defines the class interface</a:t>
            </a:r>
          </a:p>
          <a:p>
            <a:r>
              <a:rPr lang="en-US" dirty="0"/>
              <a:t>box.cpp - implements the class</a:t>
            </a:r>
          </a:p>
          <a:p>
            <a:r>
              <a:rPr lang="en-US" dirty="0"/>
              <a:t>boxtester.cpp - program to test the behavior of the box class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Both box.cpp and boxtester.cpp #include </a:t>
            </a:r>
            <a:r>
              <a:rPr lang="en-US" dirty="0" err="1"/>
              <a:t>box.h</a:t>
            </a:r>
            <a:endParaRPr lang="en-US" dirty="0"/>
          </a:p>
          <a:p>
            <a:pPr lvl="1"/>
            <a:r>
              <a:rPr lang="en-US" dirty="0"/>
              <a:t>Attempt to define a class twice results in a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165992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50" y="500951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preventing redefinition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5891" y="1963677"/>
            <a:ext cx="77484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box.h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ifndef</a:t>
            </a:r>
            <a:r>
              <a:rPr lang="en-US" dirty="0">
                <a:solidFill>
                  <a:srgbClr val="FF0000"/>
                </a:solidFill>
              </a:rPr>
              <a:t> _BOX_</a:t>
            </a:r>
          </a:p>
          <a:p>
            <a:r>
              <a:rPr lang="en-US" dirty="0">
                <a:solidFill>
                  <a:srgbClr val="FF0000"/>
                </a:solidFill>
              </a:rPr>
              <a:t>#define _BOX_</a:t>
            </a:r>
          </a:p>
          <a:p>
            <a:endParaRPr lang="en-US" dirty="0"/>
          </a:p>
          <a:p>
            <a:r>
              <a:rPr lang="en-US" dirty="0"/>
              <a:t>#include &lt;string&gt;;</a:t>
            </a:r>
          </a:p>
          <a:p>
            <a:r>
              <a:rPr lang="en-US" dirty="0"/>
              <a:t>class Box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…………</a:t>
            </a:r>
          </a:p>
          <a:p>
            <a:endParaRPr lang="en-US" dirty="0"/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endif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8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169" y="2388535"/>
            <a:ext cx="981083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Questions about lab or assignment ???</a:t>
            </a:r>
          </a:p>
        </p:txBody>
      </p:sp>
    </p:spTree>
    <p:extLst>
      <p:ext uri="{BB962C8B-B14F-4D97-AF65-F5344CB8AC3E}">
        <p14:creationId xmlns:p14="http://schemas.microsoft.com/office/powerpoint/2010/main" val="2393162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7043" y="1457528"/>
            <a:ext cx="5678999" cy="4572720"/>
            <a:chOff x="2544123" y="1666534"/>
            <a:chExt cx="5678999" cy="4572720"/>
          </a:xfrm>
        </p:grpSpPr>
        <p:sp>
          <p:nvSpPr>
            <p:cNvPr id="4" name="Rectangle 3"/>
            <p:cNvSpPr/>
            <p:nvPr/>
          </p:nvSpPr>
          <p:spPr>
            <a:xfrm>
              <a:off x="2544123" y="2151455"/>
              <a:ext cx="2101320" cy="9687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5B9BD5"/>
            </a:solidFill>
            <a:ln w="12600">
              <a:solidFill>
                <a:srgbClr val="43729D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21802" y="2151455"/>
              <a:ext cx="2101320" cy="9687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5B9BD5"/>
            </a:solidFill>
            <a:ln w="12600">
              <a:solidFill>
                <a:srgbClr val="43729D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TextBox 5"/>
            <p:cNvSpPr/>
            <p:nvPr/>
          </p:nvSpPr>
          <p:spPr>
            <a:xfrm>
              <a:off x="2770203" y="1666534"/>
              <a:ext cx="918563" cy="37268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en-US" dirty="0"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box.cpp</a:t>
              </a:r>
              <a:endPara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7" name="TextBox 6"/>
            <p:cNvSpPr/>
            <p:nvPr/>
          </p:nvSpPr>
          <p:spPr>
            <a:xfrm>
              <a:off x="6256803" y="1666534"/>
              <a:ext cx="1443578" cy="37268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en-US" sz="1800" b="0" i="0" u="none" strike="noStrike" kern="1200" spc="0" dirty="0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boxtester.cpp</a:t>
              </a:r>
            </a:p>
          </p:txBody>
        </p:sp>
        <p:sp>
          <p:nvSpPr>
            <p:cNvPr id="8" name="TextBox 7"/>
            <p:cNvSpPr/>
            <p:nvPr/>
          </p:nvSpPr>
          <p:spPr>
            <a:xfrm>
              <a:off x="2627283" y="2151455"/>
              <a:ext cx="1742121" cy="37268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en-US" sz="1800" b="0" i="0" u="none" strike="noStrike" kern="1200" spc="0" dirty="0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#include “</a:t>
              </a:r>
              <a:r>
                <a:rPr lang="en-US" sz="1800" b="0" i="0" u="none" strike="noStrike" kern="1200" spc="0" dirty="0" err="1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box.h</a:t>
              </a:r>
              <a:r>
                <a:rPr lang="en-US" sz="1800" b="0" i="0" u="none" strike="noStrike" kern="1200" spc="0" dirty="0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”</a:t>
              </a:r>
            </a:p>
          </p:txBody>
        </p:sp>
        <p:sp>
          <p:nvSpPr>
            <p:cNvPr id="9" name="TextBox 9"/>
            <p:cNvSpPr/>
            <p:nvPr/>
          </p:nvSpPr>
          <p:spPr>
            <a:xfrm>
              <a:off x="6132602" y="2219495"/>
              <a:ext cx="1742121" cy="37268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en-US" sz="1800" b="0" i="0" u="none" strike="noStrike" kern="1200" spc="0" dirty="0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#include “</a:t>
              </a:r>
              <a:r>
                <a:rPr lang="en-US" dirty="0" err="1"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box</a:t>
              </a:r>
              <a:r>
                <a:rPr lang="en-US" sz="1800" b="0" i="0" u="none" strike="noStrike" kern="1200" spc="0" dirty="0" err="1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.h</a:t>
              </a:r>
              <a:r>
                <a:rPr lang="en-US" sz="1800" b="0" i="0" u="none" strike="noStrike" kern="1200" spc="0" dirty="0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”</a:t>
              </a:r>
            </a:p>
          </p:txBody>
        </p:sp>
        <p:sp>
          <p:nvSpPr>
            <p:cNvPr id="10" name="Rounded Rectangle 10"/>
            <p:cNvSpPr/>
            <p:nvPr/>
          </p:nvSpPr>
          <p:spPr>
            <a:xfrm>
              <a:off x="2817003" y="3721055"/>
              <a:ext cx="1733039" cy="100943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BDD7EE"/>
            </a:solidFill>
            <a:ln w="12600">
              <a:solidFill>
                <a:srgbClr val="43729D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Rounded Rectangle 11"/>
            <p:cNvSpPr/>
            <p:nvPr/>
          </p:nvSpPr>
          <p:spPr>
            <a:xfrm>
              <a:off x="6365883" y="3748054"/>
              <a:ext cx="1733039" cy="100943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BDD7EE"/>
            </a:solidFill>
            <a:ln w="12600">
              <a:solidFill>
                <a:srgbClr val="43729D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2" name="TextBox 12"/>
            <p:cNvSpPr/>
            <p:nvPr/>
          </p:nvSpPr>
          <p:spPr>
            <a:xfrm>
              <a:off x="3143883" y="4730855"/>
              <a:ext cx="700169" cy="37268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en-US" dirty="0" err="1"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box</a:t>
              </a:r>
              <a:r>
                <a:rPr lang="en-US" sz="1800" b="0" i="0" u="none" strike="noStrike" kern="1200" spc="0" dirty="0" err="1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.o</a:t>
              </a:r>
              <a:endPara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TextBox 13"/>
            <p:cNvSpPr/>
            <p:nvPr/>
          </p:nvSpPr>
          <p:spPr>
            <a:xfrm>
              <a:off x="6693515" y="4730855"/>
              <a:ext cx="1225185" cy="37268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en-US" dirty="0" err="1"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boxtester</a:t>
              </a:r>
              <a:r>
                <a:rPr lang="en-US" sz="1800" b="0" i="0" u="none" strike="noStrike" kern="1200" spc="0" dirty="0" err="1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.o</a:t>
              </a:r>
              <a:endPara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14" name="Straight Arrow Connector 15"/>
            <p:cNvCxnSpPr/>
            <p:nvPr/>
          </p:nvCxnSpPr>
          <p:spPr>
            <a:xfrm>
              <a:off x="3594602" y="3120575"/>
              <a:ext cx="0" cy="600480"/>
            </a:xfrm>
            <a:prstGeom prst="bentConnector3">
              <a:avLst/>
            </a:prstGeom>
            <a:noFill/>
            <a:ln w="6480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5" name="Straight Arrow Connector 17"/>
            <p:cNvCxnSpPr/>
            <p:nvPr/>
          </p:nvCxnSpPr>
          <p:spPr>
            <a:xfrm>
              <a:off x="7172643" y="3120575"/>
              <a:ext cx="16200" cy="600480"/>
            </a:xfrm>
            <a:prstGeom prst="bentConnector3">
              <a:avLst/>
            </a:prstGeom>
            <a:noFill/>
            <a:ln w="6480">
              <a:solidFill>
                <a:srgbClr val="5B9BD5"/>
              </a:solidFill>
              <a:prstDash val="solid"/>
              <a:miter/>
              <a:tailEnd type="arrow"/>
            </a:ln>
          </p:spPr>
        </p:cxnSp>
        <p:sp>
          <p:nvSpPr>
            <p:cNvPr id="16" name="Oval 20"/>
            <p:cNvSpPr/>
            <p:nvPr/>
          </p:nvSpPr>
          <p:spPr>
            <a:xfrm>
              <a:off x="4847763" y="5165015"/>
              <a:ext cx="1459800" cy="709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FFF"/>
            </a:solidFill>
            <a:ln w="12600">
              <a:solidFill>
                <a:srgbClr val="43729D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7" name="TextBox 21"/>
            <p:cNvSpPr/>
            <p:nvPr/>
          </p:nvSpPr>
          <p:spPr>
            <a:xfrm>
              <a:off x="4820403" y="5874575"/>
              <a:ext cx="1524960" cy="3646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en-US" sz="18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executable file</a:t>
              </a:r>
            </a:p>
          </p:txBody>
        </p:sp>
        <p:cxnSp>
          <p:nvCxnSpPr>
            <p:cNvPr id="18" name="Straight Arrow Connector 23"/>
            <p:cNvCxnSpPr/>
            <p:nvPr/>
          </p:nvCxnSpPr>
          <p:spPr>
            <a:xfrm>
              <a:off x="4550043" y="4225775"/>
              <a:ext cx="0" cy="0"/>
            </a:xfrm>
            <a:prstGeom prst="bentConnector3">
              <a:avLst/>
            </a:prstGeom>
            <a:noFill/>
            <a:ln w="6480">
              <a:solidFill>
                <a:srgbClr val="5B9BD5"/>
              </a:solidFill>
              <a:prstDash val="solid"/>
              <a:miter/>
              <a:tailEnd type="arrow"/>
            </a:ln>
          </p:spPr>
        </p:cxnSp>
        <p:sp>
          <p:nvSpPr>
            <p:cNvPr id="19" name="Straight Connector 25"/>
            <p:cNvSpPr/>
            <p:nvPr/>
          </p:nvSpPr>
          <p:spPr>
            <a:xfrm>
              <a:off x="4550043" y="4225775"/>
              <a:ext cx="956880" cy="313919"/>
            </a:xfrm>
            <a:prstGeom prst="line">
              <a:avLst/>
            </a:prstGeom>
            <a:noFill/>
            <a:ln w="6480">
              <a:solidFill>
                <a:srgbClr val="5B9BD5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0" name="Straight Connector 29"/>
            <p:cNvSpPr/>
            <p:nvPr/>
          </p:nvSpPr>
          <p:spPr>
            <a:xfrm flipH="1">
              <a:off x="5506923" y="4252775"/>
              <a:ext cx="858960" cy="286919"/>
            </a:xfrm>
            <a:prstGeom prst="line">
              <a:avLst/>
            </a:prstGeom>
            <a:noFill/>
            <a:ln w="6480">
              <a:solidFill>
                <a:srgbClr val="5B9BD5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1" name="Straight Arrow Connector 31"/>
            <p:cNvCxnSpPr/>
            <p:nvPr/>
          </p:nvCxnSpPr>
          <p:spPr>
            <a:xfrm>
              <a:off x="5506923" y="4539694"/>
              <a:ext cx="70920" cy="624961"/>
            </a:xfrm>
            <a:prstGeom prst="bentConnector3">
              <a:avLst/>
            </a:prstGeom>
            <a:noFill/>
            <a:ln w="6480">
              <a:solidFill>
                <a:srgbClr val="5B9BD5"/>
              </a:solidFill>
              <a:prstDash val="solid"/>
              <a:miter/>
              <a:tailEnd type="arrow"/>
            </a:ln>
          </p:spPr>
        </p:cxnSp>
        <p:sp>
          <p:nvSpPr>
            <p:cNvPr id="22" name="TextBox 32"/>
            <p:cNvSpPr/>
            <p:nvPr/>
          </p:nvSpPr>
          <p:spPr>
            <a:xfrm>
              <a:off x="4937763" y="3231814"/>
              <a:ext cx="916920" cy="3646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en-US" sz="18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compile</a:t>
              </a:r>
            </a:p>
          </p:txBody>
        </p:sp>
        <p:sp>
          <p:nvSpPr>
            <p:cNvPr id="23" name="TextBox 33"/>
            <p:cNvSpPr/>
            <p:nvPr/>
          </p:nvSpPr>
          <p:spPr>
            <a:xfrm>
              <a:off x="5252763" y="4094015"/>
              <a:ext cx="508320" cy="3646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en-US" sz="18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link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65178" y="692778"/>
            <a:ext cx="7542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WE CREATE AN EXECUTABLE FILE?</a:t>
            </a:r>
          </a:p>
        </p:txBody>
      </p:sp>
    </p:spTree>
    <p:extLst>
      <p:ext uri="{BB962C8B-B14F-4D97-AF65-F5344CB8AC3E}">
        <p14:creationId xmlns:p14="http://schemas.microsoft.com/office/powerpoint/2010/main" val="1433618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233" y="280466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The UNIX make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06593" y="2153110"/>
            <a:ext cx="10363826" cy="37186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to manage multifile projects</a:t>
            </a:r>
          </a:p>
          <a:p>
            <a:r>
              <a:rPr lang="en-US" dirty="0"/>
              <a:t>Keeps track of changes made in source files</a:t>
            </a:r>
          </a:p>
          <a:p>
            <a:r>
              <a:rPr lang="en-US" dirty="0"/>
              <a:t>Make looks for its instructions in a file named </a:t>
            </a:r>
            <a:r>
              <a:rPr lang="en-US" dirty="0" err="1"/>
              <a:t>makefile</a:t>
            </a:r>
            <a:r>
              <a:rPr lang="en-US" dirty="0"/>
              <a:t> (all lower case)</a:t>
            </a:r>
          </a:p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contains</a:t>
            </a:r>
          </a:p>
          <a:p>
            <a:pPr lvl="1"/>
            <a:r>
              <a:rPr lang="en-US" dirty="0"/>
              <a:t>Comment lines – start with #</a:t>
            </a:r>
          </a:p>
          <a:p>
            <a:pPr lvl="1"/>
            <a:r>
              <a:rPr lang="en-US" dirty="0"/>
              <a:t>Dependency lines followed by action lines</a:t>
            </a:r>
          </a:p>
          <a:p>
            <a:pPr lvl="1"/>
            <a:r>
              <a:rPr lang="en-US" dirty="0"/>
              <a:t>An example:</a:t>
            </a:r>
          </a:p>
          <a:p>
            <a:pPr lvl="2"/>
            <a:r>
              <a:rPr lang="en-US" dirty="0" err="1"/>
              <a:t>box.o</a:t>
            </a:r>
            <a:r>
              <a:rPr lang="en-US" dirty="0"/>
              <a:t>: box.cpp </a:t>
            </a:r>
            <a:r>
              <a:rPr lang="en-US" dirty="0" err="1"/>
              <a:t>box.h</a:t>
            </a:r>
            <a:r>
              <a:rPr lang="en-US" dirty="0"/>
              <a:t>                                                 &lt;- a dependency line</a:t>
            </a:r>
            <a:br>
              <a:rPr lang="en-US" dirty="0"/>
            </a:br>
            <a:r>
              <a:rPr lang="en-US" dirty="0"/>
              <a:t>	g++ -c </a:t>
            </a:r>
            <a:r>
              <a:rPr lang="en-US" dirty="0" err="1"/>
              <a:t>std</a:t>
            </a:r>
            <a:r>
              <a:rPr lang="en-US" dirty="0"/>
              <a:t>=</a:t>
            </a:r>
            <a:r>
              <a:rPr lang="en-US" dirty="0" err="1"/>
              <a:t>c++</a:t>
            </a:r>
            <a:r>
              <a:rPr lang="en-US" dirty="0"/>
              <a:t>11 box.cpp                         &lt;- an action line</a:t>
            </a:r>
          </a:p>
          <a:p>
            <a:pPr lvl="2"/>
            <a:r>
              <a:rPr lang="en-US" dirty="0"/>
              <a:t>Action line must start with a </a:t>
            </a:r>
            <a:r>
              <a:rPr lang="en-US" dirty="0">
                <a:solidFill>
                  <a:srgbClr val="FF0000"/>
                </a:solidFill>
              </a:rPr>
              <a:t>tab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8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638" y="2087257"/>
            <a:ext cx="81425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boxProgram.exe: </a:t>
            </a:r>
            <a:r>
              <a:rPr lang="en-US" sz="2000" dirty="0" err="1"/>
              <a:t>box.o</a:t>
            </a:r>
            <a:r>
              <a:rPr lang="en-US" sz="2000" dirty="0"/>
              <a:t> </a:t>
            </a:r>
            <a:r>
              <a:rPr lang="en-US" sz="2000" dirty="0" err="1"/>
              <a:t>boxtester.o</a:t>
            </a:r>
            <a:endParaRPr lang="en-US" sz="2000" dirty="0"/>
          </a:p>
          <a:p>
            <a:r>
              <a:rPr lang="fr-FR" sz="2000" dirty="0"/>
              <a:t>	g++ </a:t>
            </a:r>
            <a:r>
              <a:rPr lang="fr-FR" sz="2000" dirty="0" err="1"/>
              <a:t>box.o</a:t>
            </a:r>
            <a:r>
              <a:rPr lang="fr-FR" sz="2000" dirty="0"/>
              <a:t> </a:t>
            </a:r>
            <a:r>
              <a:rPr lang="fr-FR" sz="2000" dirty="0" err="1"/>
              <a:t>boxtester.o</a:t>
            </a:r>
            <a:r>
              <a:rPr lang="fr-FR" sz="2000" dirty="0"/>
              <a:t> -o boxProgram.exe</a:t>
            </a:r>
          </a:p>
          <a:p>
            <a:endParaRPr lang="en-US" sz="2000" dirty="0"/>
          </a:p>
          <a:p>
            <a:r>
              <a:rPr lang="en-US" sz="2000" dirty="0" err="1"/>
              <a:t>box.o</a:t>
            </a:r>
            <a:r>
              <a:rPr lang="en-US" sz="2000" dirty="0"/>
              <a:t>: box.cpp </a:t>
            </a:r>
            <a:r>
              <a:rPr lang="en-US" sz="2000" dirty="0" err="1"/>
              <a:t>box.h</a:t>
            </a:r>
            <a:endParaRPr lang="en-US" sz="2000" dirty="0"/>
          </a:p>
          <a:p>
            <a:r>
              <a:rPr lang="en-US" sz="2000" dirty="0"/>
              <a:t>	g++ -c -</a:t>
            </a:r>
            <a:r>
              <a:rPr lang="en-US" sz="2000" dirty="0" err="1"/>
              <a:t>std</a:t>
            </a:r>
            <a:r>
              <a:rPr lang="en-US" sz="2000" dirty="0"/>
              <a:t>=</a:t>
            </a:r>
            <a:r>
              <a:rPr lang="en-US" sz="2000" dirty="0" err="1"/>
              <a:t>c++</a:t>
            </a:r>
            <a:r>
              <a:rPr lang="en-US" sz="2000" dirty="0"/>
              <a:t>11 box.cpp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 err="1"/>
              <a:t>boxtester.o</a:t>
            </a:r>
            <a:r>
              <a:rPr lang="en-US" sz="2000" dirty="0"/>
              <a:t>: boxtester.cpp </a:t>
            </a:r>
            <a:r>
              <a:rPr lang="en-US" sz="2000" dirty="0" err="1"/>
              <a:t>box.h</a:t>
            </a:r>
            <a:endParaRPr lang="en-US" sz="2000" dirty="0"/>
          </a:p>
          <a:p>
            <a:r>
              <a:rPr lang="en-US" sz="2000" dirty="0"/>
              <a:t>	g++ -c -</a:t>
            </a:r>
            <a:r>
              <a:rPr lang="en-US" sz="2000" dirty="0" err="1"/>
              <a:t>cstd</a:t>
            </a:r>
            <a:r>
              <a:rPr lang="en-US" sz="2000" dirty="0"/>
              <a:t>=</a:t>
            </a:r>
            <a:r>
              <a:rPr lang="en-US" sz="2000" dirty="0" err="1"/>
              <a:t>c++</a:t>
            </a:r>
            <a:r>
              <a:rPr lang="en-US" sz="2000" dirty="0"/>
              <a:t>11 boxtester.cpp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912" y="318071"/>
            <a:ext cx="5643779" cy="159617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makefile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232" y="1914248"/>
            <a:ext cx="4768625" cy="39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42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Benefits of make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482008" y="2301777"/>
            <a:ext cx="8667832" cy="3424107"/>
          </a:xfrm>
        </p:spPr>
        <p:txBody>
          <a:bodyPr/>
          <a:lstStyle/>
          <a:p>
            <a:r>
              <a:rPr lang="en-US" sz="2400" dirty="0"/>
              <a:t>Don’t have to type individual commands</a:t>
            </a:r>
          </a:p>
          <a:p>
            <a:r>
              <a:rPr lang="en-US" sz="2400" dirty="0"/>
              <a:t>Will only recompile the files that have been changed since the last time make was executed</a:t>
            </a:r>
          </a:p>
          <a:p>
            <a:pPr lvl="1"/>
            <a:r>
              <a:rPr lang="en-US" sz="2200" dirty="0"/>
              <a:t>Done by checking time stamps</a:t>
            </a:r>
          </a:p>
          <a:p>
            <a:r>
              <a:rPr lang="en-US" sz="2400" dirty="0"/>
              <a:t>Has many other uses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39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9495" y="442168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A useful addition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8063" y="1967861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boxProgram.exe: </a:t>
            </a:r>
            <a:r>
              <a:rPr lang="en-US" sz="2000" dirty="0" err="1"/>
              <a:t>box.o</a:t>
            </a:r>
            <a:r>
              <a:rPr lang="en-US" sz="2000" dirty="0"/>
              <a:t> </a:t>
            </a:r>
            <a:r>
              <a:rPr lang="en-US" sz="2000" dirty="0" err="1"/>
              <a:t>boxtester.o</a:t>
            </a:r>
            <a:endParaRPr lang="en-US" sz="2000" dirty="0"/>
          </a:p>
          <a:p>
            <a:r>
              <a:rPr lang="fr-FR" sz="2000" dirty="0"/>
              <a:t>	g++ </a:t>
            </a:r>
            <a:r>
              <a:rPr lang="fr-FR" sz="2000" dirty="0" err="1"/>
              <a:t>box.o</a:t>
            </a:r>
            <a:r>
              <a:rPr lang="fr-FR" sz="2000" dirty="0"/>
              <a:t> </a:t>
            </a:r>
            <a:r>
              <a:rPr lang="fr-FR" sz="2000" dirty="0" err="1"/>
              <a:t>boxtester.o</a:t>
            </a:r>
            <a:r>
              <a:rPr lang="fr-FR" sz="2000" dirty="0"/>
              <a:t> -o boxProgram.exe</a:t>
            </a:r>
          </a:p>
          <a:p>
            <a:endParaRPr lang="en-US" sz="2000" dirty="0"/>
          </a:p>
          <a:p>
            <a:r>
              <a:rPr lang="en-US" sz="2000" dirty="0" err="1"/>
              <a:t>box.o</a:t>
            </a:r>
            <a:r>
              <a:rPr lang="en-US" sz="2000" dirty="0"/>
              <a:t>: box.cpp </a:t>
            </a:r>
            <a:r>
              <a:rPr lang="en-US" sz="2000" dirty="0" err="1"/>
              <a:t>box.h</a:t>
            </a:r>
            <a:endParaRPr lang="en-US" sz="2000" dirty="0"/>
          </a:p>
          <a:p>
            <a:r>
              <a:rPr lang="en-US" sz="2000" dirty="0"/>
              <a:t>	g++ -c -</a:t>
            </a:r>
            <a:r>
              <a:rPr lang="en-US" sz="2000" dirty="0" err="1"/>
              <a:t>std</a:t>
            </a:r>
            <a:r>
              <a:rPr lang="en-US" sz="2000" dirty="0"/>
              <a:t>=</a:t>
            </a:r>
            <a:r>
              <a:rPr lang="en-US" sz="2000" dirty="0" err="1"/>
              <a:t>c++</a:t>
            </a:r>
            <a:r>
              <a:rPr lang="en-US" sz="2000" dirty="0"/>
              <a:t>11 box.cpp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 err="1"/>
              <a:t>boxtester.o</a:t>
            </a:r>
            <a:r>
              <a:rPr lang="en-US" sz="2000" dirty="0"/>
              <a:t>: boxtester.cpp </a:t>
            </a:r>
            <a:r>
              <a:rPr lang="en-US" sz="2000" dirty="0" err="1"/>
              <a:t>box.h</a:t>
            </a:r>
            <a:endParaRPr lang="en-US" sz="2000" dirty="0"/>
          </a:p>
          <a:p>
            <a:r>
              <a:rPr lang="en-US" sz="2000" dirty="0"/>
              <a:t>	g++ -c -</a:t>
            </a:r>
            <a:r>
              <a:rPr lang="en-US" sz="2000" dirty="0" err="1"/>
              <a:t>cstd</a:t>
            </a:r>
            <a:r>
              <a:rPr lang="en-US" sz="2000" dirty="0"/>
              <a:t>=</a:t>
            </a:r>
            <a:r>
              <a:rPr lang="en-US" sz="2000" dirty="0" err="1"/>
              <a:t>c++</a:t>
            </a:r>
            <a:r>
              <a:rPr lang="en-US" sz="2000" dirty="0"/>
              <a:t>11 boxtester.cpp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clean: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rm</a:t>
            </a:r>
            <a:r>
              <a:rPr lang="en-US" sz="2000" dirty="0">
                <a:solidFill>
                  <a:srgbClr val="FF0000"/>
                </a:solidFill>
              </a:rPr>
              <a:t> *.o *.exe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91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submissions to </a:t>
            </a:r>
            <a:r>
              <a:rPr lang="en-US" dirty="0" err="1"/>
              <a:t>mycourses</a:t>
            </a:r>
            <a:r>
              <a:rPr lang="en-US" dirty="0"/>
              <a:t> must include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92597" y="2477334"/>
            <a:ext cx="10363826" cy="3424107"/>
          </a:xfrm>
        </p:spPr>
        <p:txBody>
          <a:bodyPr/>
          <a:lstStyle/>
          <a:p>
            <a:r>
              <a:rPr lang="en-US" dirty="0"/>
              <a:t>All .h and .</a:t>
            </a:r>
            <a:r>
              <a:rPr lang="en-US" dirty="0" err="1"/>
              <a:t>cpp</a:t>
            </a:r>
            <a:r>
              <a:rPr lang="en-US" dirty="0"/>
              <a:t> files needed to build the executable program</a:t>
            </a:r>
          </a:p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with commands needed to build the executable program</a:t>
            </a:r>
          </a:p>
          <a:p>
            <a:r>
              <a:rPr lang="en-US" dirty="0"/>
              <a:t>Any input files needed to run the program</a:t>
            </a:r>
          </a:p>
          <a:p>
            <a:r>
              <a:rPr lang="en-US" dirty="0"/>
              <a:t>Nothing else</a:t>
            </a:r>
          </a:p>
          <a:p>
            <a:pPr lvl="1"/>
            <a:r>
              <a:rPr lang="en-US" dirty="0"/>
              <a:t>No .o files</a:t>
            </a:r>
          </a:p>
          <a:p>
            <a:pPr lvl="1"/>
            <a:r>
              <a:rPr lang="en-US" dirty="0"/>
              <a:t>No executable files</a:t>
            </a:r>
          </a:p>
        </p:txBody>
      </p:sp>
    </p:spTree>
    <p:extLst>
      <p:ext uri="{BB962C8B-B14F-4D97-AF65-F5344CB8AC3E}">
        <p14:creationId xmlns:p14="http://schemas.microsoft.com/office/powerpoint/2010/main" val="3527892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74" y="425684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5113" y="2233581"/>
            <a:ext cx="4852544" cy="3744231"/>
          </a:xfrm>
        </p:spPr>
        <p:txBody>
          <a:bodyPr/>
          <a:lstStyle/>
          <a:p>
            <a:r>
              <a:rPr lang="en-US" dirty="0"/>
              <a:t>Abstract view of a fraction object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747657" y="2367090"/>
            <a:ext cx="5105400" cy="34241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What operations are needed?</a:t>
            </a:r>
          </a:p>
          <a:p>
            <a:pPr marL="0" indent="0">
              <a:buNone/>
            </a:pPr>
            <a:r>
              <a:rPr lang="en-US" sz="2400" dirty="0"/>
              <a:t>What data members are needed?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62968" y="3244169"/>
            <a:ext cx="1716834" cy="172305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2259" y="3694424"/>
            <a:ext cx="1399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2 / 5</a:t>
            </a:r>
          </a:p>
        </p:txBody>
      </p:sp>
      <p:sp>
        <p:nvSpPr>
          <p:cNvPr id="7" name="Oval 6"/>
          <p:cNvSpPr/>
          <p:nvPr/>
        </p:nvSpPr>
        <p:spPr>
          <a:xfrm>
            <a:off x="2102185" y="2858504"/>
            <a:ext cx="2438400" cy="2494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1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26839" y="-248195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A partial header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1700" y="919744"/>
            <a:ext cx="853004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_FRACTION_</a:t>
            </a:r>
          </a:p>
          <a:p>
            <a:r>
              <a:rPr lang="en-US" dirty="0"/>
              <a:t>#define _FRACTION_</a:t>
            </a:r>
          </a:p>
          <a:p>
            <a:r>
              <a:rPr lang="en-US" dirty="0"/>
              <a:t>class Fraction{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	Fraction():</a:t>
            </a:r>
          </a:p>
          <a:p>
            <a:r>
              <a:rPr lang="en-US" dirty="0"/>
              <a:t>		// creates a Fraction with the value 1/1</a:t>
            </a:r>
          </a:p>
          <a:p>
            <a:r>
              <a:rPr lang="en-US" dirty="0"/>
              <a:t>		Fraction(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initNumerator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initDenominator</a:t>
            </a:r>
            <a:r>
              <a:rPr lang="en-US" dirty="0"/>
              <a:t>)</a:t>
            </a:r>
          </a:p>
          <a:p>
            <a:r>
              <a:rPr lang="en-US" dirty="0"/>
              <a:t>		// creates a Fraction with the value </a:t>
            </a:r>
            <a:r>
              <a:rPr lang="en-US" dirty="0" err="1"/>
              <a:t>initNumerator</a:t>
            </a:r>
            <a:r>
              <a:rPr lang="en-US" dirty="0"/>
              <a:t> / </a:t>
            </a:r>
            <a:r>
              <a:rPr lang="en-US" dirty="0" err="1"/>
              <a:t>initDenominator</a:t>
            </a:r>
            <a:endParaRPr lang="en-US" dirty="0"/>
          </a:p>
          <a:p>
            <a:r>
              <a:rPr lang="en-US" dirty="0"/>
              <a:t>		// precondition: </a:t>
            </a:r>
            <a:r>
              <a:rPr lang="en-US" dirty="0" err="1"/>
              <a:t>initDenominator</a:t>
            </a:r>
            <a:r>
              <a:rPr lang="en-US" dirty="0"/>
              <a:t> != 0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getDenominator</a:t>
            </a:r>
            <a:r>
              <a:rPr lang="en-US" dirty="0"/>
              <a:t>()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r>
              <a:rPr lang="en-US" dirty="0"/>
              <a:t>		// returns the denominator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getNumerator</a:t>
            </a:r>
            <a:r>
              <a:rPr lang="en-US" dirty="0"/>
              <a:t>()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r>
              <a:rPr lang="en-US" dirty="0"/>
              <a:t>		// returns the numerator</a:t>
            </a:r>
          </a:p>
          <a:p>
            <a:r>
              <a:rPr lang="en-US" dirty="0"/>
              <a:t>		double </a:t>
            </a:r>
            <a:r>
              <a:rPr lang="en-US" dirty="0" err="1"/>
              <a:t>getFloatValue</a:t>
            </a:r>
            <a:r>
              <a:rPr lang="en-US" dirty="0"/>
              <a:t>()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r>
              <a:rPr lang="en-US" dirty="0"/>
              <a:t>		// returns fraction’s float value</a:t>
            </a:r>
          </a:p>
          <a:p>
            <a:r>
              <a:rPr lang="en-US" dirty="0"/>
              <a:t>	private: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denom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60041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095407-5470-4287-8C9C-65AD6413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additions to fraction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59D0B-2ADA-467D-A4CC-4FC0E3C637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73993" y="2356008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Doing arithmetic with fractions</a:t>
            </a:r>
          </a:p>
          <a:p>
            <a:pPr lvl="1"/>
            <a:r>
              <a:rPr lang="en-US" dirty="0"/>
              <a:t>F3 = f1 + f2;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Sending a fraction to an output stream using insertion operator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myfraction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Myoutputfile</a:t>
            </a:r>
            <a:r>
              <a:rPr lang="en-US" dirty="0"/>
              <a:t> &lt;&lt; </a:t>
            </a:r>
            <a:r>
              <a:rPr lang="en-US" dirty="0" err="1"/>
              <a:t>myfraction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r>
              <a:rPr lang="en-US" dirty="0"/>
              <a:t>Keeping fractions in simplified form</a:t>
            </a:r>
          </a:p>
          <a:p>
            <a:pPr lvl="1"/>
            <a:r>
              <a:rPr lang="en-US" dirty="0"/>
              <a:t>1/2  not 2/4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5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55" y="370940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Overloading the +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6953" y="2358385"/>
            <a:ext cx="578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Fraction operator+ (</a:t>
            </a:r>
            <a:r>
              <a:rPr lang="en-US" dirty="0" err="1"/>
              <a:t>const</a:t>
            </a:r>
            <a:r>
              <a:rPr lang="en-US" dirty="0"/>
              <a:t> Fraction &amp; </a:t>
            </a:r>
            <a:r>
              <a:rPr lang="en-US" dirty="0" err="1"/>
              <a:t>rhsOperand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r>
              <a:rPr lang="en-US" dirty="0"/>
              <a:t>// returns the result of adding this Fraction to </a:t>
            </a:r>
            <a:r>
              <a:rPr lang="en-US" dirty="0" err="1"/>
              <a:t>rhsOperand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8354" y="2155910"/>
            <a:ext cx="6152606" cy="1116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54143" y="2450717"/>
            <a:ext cx="252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fraction.h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14846" y="4003766"/>
            <a:ext cx="7217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Fraction Fraction::operator+ (</a:t>
            </a:r>
            <a:r>
              <a:rPr lang="en-US" dirty="0" err="1"/>
              <a:t>const</a:t>
            </a:r>
            <a:r>
              <a:rPr lang="en-US" dirty="0"/>
              <a:t> Fraction &amp; </a:t>
            </a:r>
            <a:r>
              <a:rPr lang="en-US" dirty="0" err="1"/>
              <a:t>rhsOperand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/>
              <a:t> (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sumNum</a:t>
            </a:r>
            <a:r>
              <a:rPr lang="en-US" dirty="0"/>
              <a:t> = (</a:t>
            </a:r>
            <a:r>
              <a:rPr lang="en-US" dirty="0" err="1"/>
              <a:t>num</a:t>
            </a:r>
            <a:r>
              <a:rPr lang="en-US" dirty="0"/>
              <a:t> * </a:t>
            </a:r>
            <a:r>
              <a:rPr lang="en-US" dirty="0" err="1"/>
              <a:t>rhsOperand.denom</a:t>
            </a:r>
            <a:r>
              <a:rPr lang="en-US" dirty="0"/>
              <a:t>) + (</a:t>
            </a:r>
            <a:r>
              <a:rPr lang="en-US" dirty="0" err="1"/>
              <a:t>denom</a:t>
            </a:r>
            <a:r>
              <a:rPr lang="en-US" dirty="0"/>
              <a:t> * </a:t>
            </a:r>
            <a:r>
              <a:rPr lang="en-US" dirty="0" err="1"/>
              <a:t>rhsOperand.num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sumDenom</a:t>
            </a:r>
            <a:r>
              <a:rPr lang="en-US" dirty="0"/>
              <a:t> = </a:t>
            </a:r>
            <a:r>
              <a:rPr lang="en-US" dirty="0" err="1"/>
              <a:t>denom</a:t>
            </a:r>
            <a:r>
              <a:rPr lang="en-US" dirty="0"/>
              <a:t> * </a:t>
            </a:r>
            <a:r>
              <a:rPr lang="en-US" dirty="0" err="1"/>
              <a:t>rhsOperand.denom</a:t>
            </a:r>
            <a:r>
              <a:rPr lang="en-US" dirty="0"/>
              <a:t>;</a:t>
            </a:r>
          </a:p>
          <a:p>
            <a:r>
              <a:rPr lang="en-US" dirty="0"/>
              <a:t>	return Fraction(</a:t>
            </a:r>
            <a:r>
              <a:rPr lang="en-US" dirty="0" err="1"/>
              <a:t>sumNum</a:t>
            </a:r>
            <a:r>
              <a:rPr lang="en-US" dirty="0"/>
              <a:t>, </a:t>
            </a:r>
            <a:r>
              <a:rPr lang="en-US" dirty="0" err="1"/>
              <a:t>sumDenom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899263"/>
            <a:ext cx="7511143" cy="1815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34995" y="4511597"/>
            <a:ext cx="212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fraction.cpp</a:t>
            </a:r>
          </a:p>
        </p:txBody>
      </p:sp>
    </p:spTree>
    <p:extLst>
      <p:ext uri="{BB962C8B-B14F-4D97-AF65-F5344CB8AC3E}">
        <p14:creationId xmlns:p14="http://schemas.microsoft.com/office/powerpoint/2010/main" val="376848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283" y="2388534"/>
            <a:ext cx="7185195" cy="159617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Before Thursday’s class</a:t>
            </a:r>
            <a:br>
              <a:rPr lang="en-US" sz="4000" dirty="0"/>
            </a:br>
            <a:r>
              <a:rPr lang="en-US" sz="4000" dirty="0"/>
              <a:t>do </a:t>
            </a:r>
            <a:r>
              <a:rPr lang="en-US" sz="4000" dirty="0" err="1"/>
              <a:t>zybook</a:t>
            </a:r>
            <a:r>
              <a:rPr lang="en-US" sz="4000" dirty="0"/>
              <a:t> exercises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chapter 10 (.8 through .15)</a:t>
            </a:r>
            <a:br>
              <a:rPr lang="en-US" sz="4000" dirty="0"/>
            </a:br>
            <a:r>
              <a:rPr lang="en-US" sz="4000" dirty="0"/>
              <a:t>Chapter 11           </a:t>
            </a:r>
          </a:p>
        </p:txBody>
      </p:sp>
    </p:spTree>
    <p:extLst>
      <p:ext uri="{BB962C8B-B14F-4D97-AF65-F5344CB8AC3E}">
        <p14:creationId xmlns:p14="http://schemas.microsoft.com/office/powerpoint/2010/main" val="1429107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Overloading &lt;&lt;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43564" y="2393758"/>
            <a:ext cx="10363826" cy="3424107"/>
          </a:xfrm>
        </p:spPr>
        <p:txBody>
          <a:bodyPr/>
          <a:lstStyle/>
          <a:p>
            <a:r>
              <a:rPr lang="en-US" dirty="0"/>
              <a:t>Cannot be defined as a method – why?</a:t>
            </a:r>
          </a:p>
          <a:p>
            <a:r>
              <a:rPr lang="en-US" dirty="0"/>
              <a:t>Fraction object would have to be the left hand operand</a:t>
            </a:r>
          </a:p>
          <a:p>
            <a:pPr lvl="1"/>
            <a:r>
              <a:rPr lang="en-US" dirty="0" err="1"/>
              <a:t>myFraction</a:t>
            </a:r>
            <a:r>
              <a:rPr lang="en-US" dirty="0"/>
              <a:t> &lt;&lt; </a:t>
            </a:r>
            <a:r>
              <a:rPr lang="en-US" dirty="0" err="1"/>
              <a:t>cout</a:t>
            </a:r>
            <a:r>
              <a:rPr lang="en-US" dirty="0"/>
              <a:t>   instead of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myFraction</a:t>
            </a:r>
            <a:endParaRPr lang="en-US" dirty="0"/>
          </a:p>
          <a:p>
            <a:r>
              <a:rPr lang="en-US" dirty="0"/>
              <a:t>Define it as a </a:t>
            </a:r>
            <a:r>
              <a:rPr lang="en-US" b="1" dirty="0"/>
              <a:t>friend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a Friend function has access to private data members</a:t>
            </a:r>
          </a:p>
          <a:p>
            <a:pPr lvl="1"/>
            <a:r>
              <a:rPr lang="en-US" dirty="0"/>
              <a:t>Prototype must be defined in the class definition (.h file)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61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1783" y="1407741"/>
            <a:ext cx="8138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friend</a:t>
            </a:r>
            <a:r>
              <a:rPr lang="en-US" sz="2000" dirty="0"/>
              <a:t> </a:t>
            </a:r>
            <a:r>
              <a:rPr lang="en-US" sz="2000" dirty="0" err="1"/>
              <a:t>ostream</a:t>
            </a:r>
            <a:r>
              <a:rPr lang="en-US" sz="2000" dirty="0"/>
              <a:t>&amp; operator&lt;&lt; (</a:t>
            </a:r>
            <a:r>
              <a:rPr lang="en-US" sz="2000" dirty="0" err="1"/>
              <a:t>ostream</a:t>
            </a:r>
            <a:r>
              <a:rPr lang="en-US" sz="2000" dirty="0"/>
              <a:t> &amp; out, </a:t>
            </a:r>
            <a:r>
              <a:rPr lang="en-US" sz="2000" dirty="0" err="1"/>
              <a:t>const</a:t>
            </a:r>
            <a:r>
              <a:rPr lang="en-US" sz="2000" dirty="0"/>
              <a:t> Fraction &amp; f);</a:t>
            </a:r>
          </a:p>
          <a:p>
            <a:r>
              <a:rPr lang="en-US" sz="2000" dirty="0"/>
              <a:t>// sends the value of f to out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8497" y="1164058"/>
            <a:ext cx="8236132" cy="118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03229" y="1568033"/>
            <a:ext cx="15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fraction.h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90747" y="3051642"/>
            <a:ext cx="7204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ostream</a:t>
            </a:r>
            <a:r>
              <a:rPr lang="en-US" sz="2000" dirty="0"/>
              <a:t> &amp; operator&lt;&lt; (</a:t>
            </a:r>
            <a:r>
              <a:rPr lang="en-US" sz="2000" dirty="0" err="1"/>
              <a:t>ostream</a:t>
            </a:r>
            <a:r>
              <a:rPr lang="en-US" sz="2000" dirty="0"/>
              <a:t> &amp; out, </a:t>
            </a:r>
            <a:r>
              <a:rPr lang="en-US" sz="2000" dirty="0" err="1"/>
              <a:t>const</a:t>
            </a:r>
            <a:r>
              <a:rPr lang="en-US" sz="2000" dirty="0"/>
              <a:t> Fraction &amp; f) {</a:t>
            </a:r>
          </a:p>
          <a:p>
            <a:r>
              <a:rPr lang="en-US" sz="2000" dirty="0"/>
              <a:t>	out &lt;&lt; </a:t>
            </a:r>
            <a:r>
              <a:rPr lang="en-US" sz="2000" dirty="0" err="1"/>
              <a:t>f.num</a:t>
            </a:r>
            <a:r>
              <a:rPr lang="en-US" sz="2000" dirty="0"/>
              <a:t> &lt;&lt; “/” &lt;&lt; </a:t>
            </a:r>
            <a:r>
              <a:rPr lang="en-US" sz="2000" dirty="0" err="1"/>
              <a:t>f.denom</a:t>
            </a:r>
            <a:r>
              <a:rPr lang="en-US" sz="2000" dirty="0"/>
              <a:t>;</a:t>
            </a:r>
          </a:p>
          <a:p>
            <a:r>
              <a:rPr lang="en-US" sz="2000" dirty="0"/>
              <a:t>	return out;</a:t>
            </a:r>
          </a:p>
          <a:p>
            <a:r>
              <a:rPr lang="en-US" sz="2000" dirty="0"/>
              <a:t>} </a:t>
            </a:r>
          </a:p>
        </p:txBody>
      </p:sp>
      <p:sp>
        <p:nvSpPr>
          <p:cNvPr id="9" name="Rectangle 8"/>
          <p:cNvSpPr/>
          <p:nvPr/>
        </p:nvSpPr>
        <p:spPr>
          <a:xfrm>
            <a:off x="986244" y="2862229"/>
            <a:ext cx="7119258" cy="1835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99417" y="3481557"/>
            <a:ext cx="195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fraction.cpp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1862" y="5049012"/>
            <a:ext cx="4950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myFraction</a:t>
            </a:r>
            <a:r>
              <a:rPr lang="en-US" sz="2000" dirty="0"/>
              <a:t>        </a:t>
            </a:r>
          </a:p>
          <a:p>
            <a:r>
              <a:rPr lang="en-US" sz="2000" dirty="0" err="1"/>
              <a:t>myOutPutFile</a:t>
            </a:r>
            <a:r>
              <a:rPr lang="en-US" sz="2000" dirty="0"/>
              <a:t> &lt;&lt; </a:t>
            </a:r>
            <a:r>
              <a:rPr lang="en-US" sz="2000" dirty="0" err="1"/>
              <a:t>myFraction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66751" y="4877176"/>
            <a:ext cx="5101046" cy="1051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82543" y="5247597"/>
            <a:ext cx="3984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program that uses </a:t>
            </a:r>
            <a:r>
              <a:rPr lang="en-US" sz="2000"/>
              <a:t>Fraction class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2543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Fractions should be kept in simplest 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011054" y="2438939"/>
            <a:ext cx="10363826" cy="3424107"/>
          </a:xfrm>
        </p:spPr>
        <p:txBody>
          <a:bodyPr/>
          <a:lstStyle/>
          <a:p>
            <a:r>
              <a:rPr lang="en-US" dirty="0"/>
              <a:t>How is a fraction simplified?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Whose job is this?</a:t>
            </a:r>
          </a:p>
        </p:txBody>
      </p:sp>
    </p:spTree>
    <p:extLst>
      <p:ext uri="{BB962C8B-B14F-4D97-AF65-F5344CB8AC3E}">
        <p14:creationId xmlns:p14="http://schemas.microsoft.com/office/powerpoint/2010/main" val="3542753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Fractions should be kept in simplest 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011054" y="2438939"/>
            <a:ext cx="10363826" cy="3424107"/>
          </a:xfrm>
        </p:spPr>
        <p:txBody>
          <a:bodyPr/>
          <a:lstStyle/>
          <a:p>
            <a:r>
              <a:rPr lang="en-US" dirty="0"/>
              <a:t>How is a fraction simplified?</a:t>
            </a:r>
          </a:p>
          <a:p>
            <a:pPr lvl="1"/>
            <a:r>
              <a:rPr lang="en-US" dirty="0"/>
              <a:t>Divide numerator and denominator by their greatest common factor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Whose job is this?</a:t>
            </a:r>
          </a:p>
          <a:p>
            <a:pPr lvl="1"/>
            <a:r>
              <a:rPr lang="en-US" dirty="0"/>
              <a:t>Best done when a fraction is being created</a:t>
            </a:r>
          </a:p>
        </p:txBody>
      </p:sp>
    </p:spTree>
    <p:extLst>
      <p:ext uri="{BB962C8B-B14F-4D97-AF65-F5344CB8AC3E}">
        <p14:creationId xmlns:p14="http://schemas.microsoft.com/office/powerpoint/2010/main" val="2394890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8354" y="1617893"/>
            <a:ext cx="9039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Fraction::Fraction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initNumerator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 </a:t>
            </a:r>
            <a:r>
              <a:rPr lang="en-US" sz="2400" dirty="0" err="1"/>
              <a:t>initDenominator</a:t>
            </a:r>
            <a:r>
              <a:rPr lang="en-US" sz="2400" dirty="0"/>
              <a:t>) {</a:t>
            </a:r>
          </a:p>
          <a:p>
            <a:r>
              <a:rPr lang="en-US" sz="2400" dirty="0"/>
              <a:t>	assert (</a:t>
            </a:r>
            <a:r>
              <a:rPr lang="en-US" sz="2400" dirty="0" err="1"/>
              <a:t>initDenominaotr</a:t>
            </a:r>
            <a:r>
              <a:rPr lang="en-US" sz="2400" dirty="0"/>
              <a:t> != 0);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gcf</a:t>
            </a:r>
            <a:r>
              <a:rPr lang="en-US" sz="2400" dirty="0"/>
              <a:t> = </a:t>
            </a:r>
            <a:r>
              <a:rPr lang="en-US" sz="2400" dirty="0" err="1"/>
              <a:t>greatestCommonFactor</a:t>
            </a:r>
            <a:r>
              <a:rPr lang="en-US" sz="2400" dirty="0"/>
              <a:t> (</a:t>
            </a:r>
            <a:r>
              <a:rPr lang="en-US" sz="2400" dirty="0" err="1"/>
              <a:t>initNumerator</a:t>
            </a:r>
            <a:r>
              <a:rPr lang="en-US" sz="2400" dirty="0"/>
              <a:t>, </a:t>
            </a:r>
            <a:r>
              <a:rPr lang="en-US" sz="2400" dirty="0" err="1"/>
              <a:t>initDenominator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num</a:t>
            </a:r>
            <a:r>
              <a:rPr lang="en-US" sz="2400" dirty="0"/>
              <a:t> = </a:t>
            </a:r>
            <a:r>
              <a:rPr lang="en-US" sz="2400" dirty="0" err="1"/>
              <a:t>initNumerator</a:t>
            </a:r>
            <a:r>
              <a:rPr lang="en-US" sz="2400" dirty="0"/>
              <a:t> / </a:t>
            </a:r>
            <a:r>
              <a:rPr lang="en-US" sz="2400" dirty="0" err="1"/>
              <a:t>gcf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denom</a:t>
            </a:r>
            <a:r>
              <a:rPr lang="en-US" sz="2400" dirty="0"/>
              <a:t> = </a:t>
            </a:r>
            <a:r>
              <a:rPr lang="en-US" sz="2400" dirty="0" err="1"/>
              <a:t>initDenominator</a:t>
            </a:r>
            <a:r>
              <a:rPr lang="en-US" sz="2400" dirty="0"/>
              <a:t> / </a:t>
            </a:r>
            <a:r>
              <a:rPr lang="en-US" sz="2400" dirty="0" err="1"/>
              <a:t>gcf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0342" y="1250232"/>
            <a:ext cx="9718766" cy="3043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28108" y="4800601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</a:t>
            </a:r>
            <a:r>
              <a:rPr lang="en-US" sz="2800" dirty="0" err="1"/>
              <a:t>greatestCommonFactor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691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BBF8-78EB-41A5-9EF4-1DD3D39B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21" y="2436234"/>
            <a:ext cx="10364451" cy="1596177"/>
          </a:xfrm>
        </p:spPr>
        <p:txBody>
          <a:bodyPr/>
          <a:lstStyle/>
          <a:p>
            <a:r>
              <a:rPr lang="en-US" dirty="0"/>
              <a:t>What are the 3 cornerstones of OOP?</a:t>
            </a:r>
          </a:p>
        </p:txBody>
      </p:sp>
    </p:spTree>
    <p:extLst>
      <p:ext uri="{BB962C8B-B14F-4D97-AF65-F5344CB8AC3E}">
        <p14:creationId xmlns:p14="http://schemas.microsoft.com/office/powerpoint/2010/main" val="171631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769" y="749145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/>
              <a:t>Cornerstones of </a:t>
            </a:r>
            <a:r>
              <a:rPr lang="en-US" sz="5400" dirty="0" err="1"/>
              <a:t>oop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50921" y="2201631"/>
            <a:ext cx="10363826" cy="3424107"/>
          </a:xfrm>
        </p:spPr>
        <p:txBody>
          <a:bodyPr/>
          <a:lstStyle/>
          <a:p>
            <a:endParaRPr lang="en-US" dirty="0"/>
          </a:p>
          <a:p>
            <a:r>
              <a:rPr lang="en-US" sz="2800" dirty="0"/>
              <a:t>Inheritance </a:t>
            </a:r>
          </a:p>
          <a:p>
            <a:r>
              <a:rPr lang="en-US" sz="2800" dirty="0"/>
              <a:t>Polymorphism</a:t>
            </a:r>
          </a:p>
          <a:p>
            <a:r>
              <a:rPr lang="en-US" sz="2800" dirty="0"/>
              <a:t>Encapsulation  -  main focus in CS240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1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8F9FF7-776A-4C1D-9EA7-C7653FAAF45B}"/>
              </a:ext>
            </a:extLst>
          </p:cNvPr>
          <p:cNvSpPr/>
          <p:nvPr/>
        </p:nvSpPr>
        <p:spPr>
          <a:xfrm>
            <a:off x="2554779" y="4061349"/>
            <a:ext cx="1911927" cy="8312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3A444-F50A-4F1C-9CEF-975DDF6F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64" y="312913"/>
            <a:ext cx="10364451" cy="1596177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6E11-E104-4B1B-9CFF-94B3CC2CF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3403" y="1909090"/>
            <a:ext cx="10363826" cy="381757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stringstream</a:t>
            </a:r>
            <a:r>
              <a:rPr lang="en-US" dirty="0"/>
              <a:t> object encapsulates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 vector&lt;t&gt; object encapsulates an array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 function encapsulates ?????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5C418-D195-4AD1-A549-DD50ACB9E8C7}"/>
              </a:ext>
            </a:extLst>
          </p:cNvPr>
          <p:cNvSpPr/>
          <p:nvPr/>
        </p:nvSpPr>
        <p:spPr>
          <a:xfrm>
            <a:off x="2554779" y="2526265"/>
            <a:ext cx="1911927" cy="831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2C23B-E922-4E9D-8E74-99AFEBA82AE8}"/>
              </a:ext>
            </a:extLst>
          </p:cNvPr>
          <p:cNvSpPr/>
          <p:nvPr/>
        </p:nvSpPr>
        <p:spPr>
          <a:xfrm>
            <a:off x="3053542" y="2825523"/>
            <a:ext cx="781397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abc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B3204-958B-4B4F-B67D-46120811AF90}"/>
              </a:ext>
            </a:extLst>
          </p:cNvPr>
          <p:cNvSpPr/>
          <p:nvPr/>
        </p:nvSpPr>
        <p:spPr>
          <a:xfrm>
            <a:off x="2970415" y="4310731"/>
            <a:ext cx="221673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CA6D92-480A-4E1E-AF10-F68CE79EBAF1}"/>
              </a:ext>
            </a:extLst>
          </p:cNvPr>
          <p:cNvSpPr/>
          <p:nvPr/>
        </p:nvSpPr>
        <p:spPr>
          <a:xfrm>
            <a:off x="3192088" y="4310731"/>
            <a:ext cx="221673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B2196C-7992-4AC2-8695-96948811A655}"/>
              </a:ext>
            </a:extLst>
          </p:cNvPr>
          <p:cNvSpPr/>
          <p:nvPr/>
        </p:nvSpPr>
        <p:spPr>
          <a:xfrm>
            <a:off x="3399905" y="4310731"/>
            <a:ext cx="221673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1CE83-7CAC-4A5E-84E8-66C2D8CE59E3}"/>
              </a:ext>
            </a:extLst>
          </p:cNvPr>
          <p:cNvSpPr/>
          <p:nvPr/>
        </p:nvSpPr>
        <p:spPr>
          <a:xfrm>
            <a:off x="3635434" y="4310731"/>
            <a:ext cx="221673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6AFC-FF8A-40E6-9E12-55EAEC3C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encapsulates an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01B80D-9035-48F9-A743-C6FCFDEC0185}"/>
              </a:ext>
            </a:extLst>
          </p:cNvPr>
          <p:cNvSpPr/>
          <p:nvPr/>
        </p:nvSpPr>
        <p:spPr>
          <a:xfrm>
            <a:off x="4106487" y="3236422"/>
            <a:ext cx="2903913" cy="15794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algorithm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6AEEA6-D740-419C-8491-0187AAF95D99}"/>
              </a:ext>
            </a:extLst>
          </p:cNvPr>
          <p:cNvCxnSpPr/>
          <p:nvPr/>
        </p:nvCxnSpPr>
        <p:spPr>
          <a:xfrm>
            <a:off x="4644044" y="2316480"/>
            <a:ext cx="271549" cy="91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E971AA-1E91-4B24-8072-6A26D3F3C34C}"/>
              </a:ext>
            </a:extLst>
          </p:cNvPr>
          <p:cNvCxnSpPr/>
          <p:nvPr/>
        </p:nvCxnSpPr>
        <p:spPr>
          <a:xfrm flipV="1">
            <a:off x="6001789" y="2316480"/>
            <a:ext cx="299258" cy="91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29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2D58E0-41C8-4428-B6C2-A1D320741D95}"/>
              </a:ext>
            </a:extLst>
          </p:cNvPr>
          <p:cNvSpPr/>
          <p:nvPr/>
        </p:nvSpPr>
        <p:spPr>
          <a:xfrm>
            <a:off x="7368200" y="2995294"/>
            <a:ext cx="2529488" cy="276536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flipV="1">
            <a:off x="2000595" y="2737657"/>
            <a:ext cx="3067793" cy="30426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13868" y="3345268"/>
            <a:ext cx="1641245" cy="167993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09869" y="3827953"/>
            <a:ext cx="15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1167" y="2341537"/>
            <a:ext cx="2749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operations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99602" y="3853712"/>
            <a:ext cx="1331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68200" y="2348959"/>
            <a:ext cx="2529488" cy="638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00591" y="2341537"/>
            <a:ext cx="2278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operations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F9AE83-C649-4772-AF78-B99AAC3D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680" y="633652"/>
            <a:ext cx="8921939" cy="1582927"/>
          </a:xfrm>
        </p:spPr>
        <p:txBody>
          <a:bodyPr>
            <a:normAutofit/>
          </a:bodyPr>
          <a:lstStyle/>
          <a:p>
            <a:r>
              <a:rPr lang="en-US" sz="2800" dirty="0"/>
              <a:t>A class encapsulates data that can be accessed only through operations (methods)</a:t>
            </a:r>
          </a:p>
        </p:txBody>
      </p:sp>
    </p:spTree>
    <p:extLst>
      <p:ext uri="{BB962C8B-B14F-4D97-AF65-F5344CB8AC3E}">
        <p14:creationId xmlns:p14="http://schemas.microsoft.com/office/powerpoint/2010/main" val="36178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00F6-A1B9-4958-9BDE-14A5370B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Cs240 focuses on containers of like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091B-C143-4090-9EB9-1CE0F35A04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94989" y="2477928"/>
            <a:ext cx="8402022" cy="3424107"/>
          </a:xfrm>
        </p:spPr>
        <p:txBody>
          <a:bodyPr/>
          <a:lstStyle/>
          <a:p>
            <a:r>
              <a:rPr lang="en-US" dirty="0"/>
              <a:t>will use classes for</a:t>
            </a:r>
          </a:p>
          <a:p>
            <a:pPr lvl="1"/>
            <a:r>
              <a:rPr lang="en-US" dirty="0"/>
              <a:t>The type of items to be stored in a container</a:t>
            </a:r>
          </a:p>
          <a:p>
            <a:r>
              <a:rPr lang="en-US" dirty="0"/>
              <a:t>The container 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4909917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1679</TotalTime>
  <Words>1269</Words>
  <Application>Microsoft Office PowerPoint</Application>
  <PresentationFormat>Widescreen</PresentationFormat>
  <Paragraphs>328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Microsoft YaHei</vt:lpstr>
      <vt:lpstr>Arial</vt:lpstr>
      <vt:lpstr>Calibri</vt:lpstr>
      <vt:lpstr>Mangal</vt:lpstr>
      <vt:lpstr>Tw Cen MT</vt:lpstr>
      <vt:lpstr>Droplet</vt:lpstr>
      <vt:lpstr>Miscellaneous items</vt:lpstr>
      <vt:lpstr>Questions about lab or assignment ???</vt:lpstr>
      <vt:lpstr>Before Thursday’s class do zybook exercises  chapter 10 (.8 through .15) Chapter 11           </vt:lpstr>
      <vt:lpstr>What are the 3 cornerstones of OOP?</vt:lpstr>
      <vt:lpstr>Cornerstones of oop</vt:lpstr>
      <vt:lpstr>encapsulation</vt:lpstr>
      <vt:lpstr>A function encapsulates an algorithm</vt:lpstr>
      <vt:lpstr>A class encapsulates data that can be accessed only through operations (methods)</vt:lpstr>
      <vt:lpstr>Cs240 focuses on containers of like items</vt:lpstr>
      <vt:lpstr>Some differences between java classes and c++ classes</vt:lpstr>
      <vt:lpstr>The box class</vt:lpstr>
      <vt:lpstr>PowerPoint Presentation</vt:lpstr>
      <vt:lpstr>Syntax of C++ class statement</vt:lpstr>
      <vt:lpstr>PowerPoint Presentation</vt:lpstr>
      <vt:lpstr>PowerPoint Presentation</vt:lpstr>
      <vt:lpstr>Declaring class instances (objects)</vt:lpstr>
      <vt:lpstr>Using the box class</vt:lpstr>
      <vt:lpstr>Code is now spread over 3 files</vt:lpstr>
      <vt:lpstr>preventing redefinition </vt:lpstr>
      <vt:lpstr>PowerPoint Presentation</vt:lpstr>
      <vt:lpstr>The UNIX make program</vt:lpstr>
      <vt:lpstr>A makefile</vt:lpstr>
      <vt:lpstr>Benefits of make</vt:lpstr>
      <vt:lpstr>A useful addition</vt:lpstr>
      <vt:lpstr>Future submissions to mycourses must include</vt:lpstr>
      <vt:lpstr>Another example</vt:lpstr>
      <vt:lpstr>A partial header file</vt:lpstr>
      <vt:lpstr>Some additions to fraction class</vt:lpstr>
      <vt:lpstr>Overloading the + operator</vt:lpstr>
      <vt:lpstr>Overloading &lt;&lt;</vt:lpstr>
      <vt:lpstr>PowerPoint Presentation</vt:lpstr>
      <vt:lpstr>Fractions should be kept in simplest form</vt:lpstr>
      <vt:lpstr>Fractions should be kept in simplest 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CS240C</dc:title>
  <dc:creator>Margaret Iwobi</dc:creator>
  <cp:lastModifiedBy>Margaret Iwobi</cp:lastModifiedBy>
  <cp:revision>161</cp:revision>
  <cp:lastPrinted>2018-01-29T17:47:37Z</cp:lastPrinted>
  <dcterms:created xsi:type="dcterms:W3CDTF">2016-01-23T14:48:08Z</dcterms:created>
  <dcterms:modified xsi:type="dcterms:W3CDTF">2018-01-30T19:28:17Z</dcterms:modified>
</cp:coreProperties>
</file>