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38" r:id="rId2"/>
    <p:sldId id="469" r:id="rId3"/>
    <p:sldId id="435" r:id="rId4"/>
    <p:sldId id="439" r:id="rId5"/>
    <p:sldId id="436" r:id="rId6"/>
    <p:sldId id="440" r:id="rId7"/>
    <p:sldId id="467" r:id="rId8"/>
    <p:sldId id="441" r:id="rId9"/>
    <p:sldId id="442" r:id="rId10"/>
    <p:sldId id="437" r:id="rId11"/>
    <p:sldId id="443" r:id="rId12"/>
    <p:sldId id="444" r:id="rId13"/>
    <p:sldId id="445" r:id="rId14"/>
    <p:sldId id="468" r:id="rId15"/>
    <p:sldId id="446" r:id="rId16"/>
    <p:sldId id="466" r:id="rId17"/>
    <p:sldId id="470" r:id="rId18"/>
    <p:sldId id="471" r:id="rId19"/>
    <p:sldId id="472" r:id="rId20"/>
    <p:sldId id="473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62" r:id="rId30"/>
    <p:sldId id="461" r:id="rId31"/>
    <p:sldId id="457" r:id="rId32"/>
    <p:sldId id="458" r:id="rId33"/>
    <p:sldId id="459" r:id="rId34"/>
    <p:sldId id="460" r:id="rId35"/>
    <p:sldId id="463" r:id="rId36"/>
    <p:sldId id="464" r:id="rId37"/>
    <p:sldId id="465" r:id="rId3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BE57D-1DDE-4081-AF5D-829601F43F6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8D95-E817-4695-85BA-5FC3251A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6ADA46-D5A6-4FA5-B417-2BBD9CEB5868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36319" y="3583170"/>
            <a:ext cx="8290080" cy="3394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7B391D-CB90-4372-8301-BB634BAFF4B0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667000" y="573088"/>
            <a:ext cx="5029200" cy="28289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36319" y="3583170"/>
            <a:ext cx="8290080" cy="33947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296-9006-4D29-8702-E6CB8EF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7434" y="831878"/>
            <a:ext cx="10364451" cy="1596177"/>
          </a:xfrm>
        </p:spPr>
        <p:txBody>
          <a:bodyPr/>
          <a:lstStyle/>
          <a:p>
            <a:r>
              <a:rPr lang="en-US" dirty="0"/>
              <a:t>Miscellaneous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3806-53CA-431F-BA03-8F6A5CF7D2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2974" y="2594306"/>
            <a:ext cx="7930968" cy="3424107"/>
          </a:xfrm>
        </p:spPr>
        <p:txBody>
          <a:bodyPr/>
          <a:lstStyle/>
          <a:p>
            <a:r>
              <a:rPr lang="en-US" dirty="0"/>
              <a:t>Lab</a:t>
            </a:r>
          </a:p>
          <a:p>
            <a:r>
              <a:rPr lang="en-US" dirty="0"/>
              <a:t>Assignment 1</a:t>
            </a:r>
          </a:p>
          <a:p>
            <a:pPr lvl="1"/>
            <a:r>
              <a:rPr lang="en-US" dirty="0"/>
              <a:t>functional decomposition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Submitting test cases</a:t>
            </a:r>
          </a:p>
        </p:txBody>
      </p:sp>
    </p:spTree>
    <p:extLst>
      <p:ext uri="{BB962C8B-B14F-4D97-AF65-F5344CB8AC3E}">
        <p14:creationId xmlns:p14="http://schemas.microsoft.com/office/powerpoint/2010/main" val="279595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C74C-3CAB-45E7-AD17-BBFD9E4A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8" y="286008"/>
            <a:ext cx="10364451" cy="1596177"/>
          </a:xfrm>
        </p:spPr>
        <p:txBody>
          <a:bodyPr/>
          <a:lstStyle/>
          <a:p>
            <a:r>
              <a:rPr lang="en-US" dirty="0"/>
              <a:t>Dealing with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02E6-AA9C-45DC-8260-58A07BB79E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7119" y="1993021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Contains the function assert</a:t>
            </a:r>
          </a:p>
          <a:p>
            <a:r>
              <a:rPr lang="en-US" dirty="0"/>
              <a:t>assert(</a:t>
            </a:r>
            <a:r>
              <a:rPr lang="en-US" dirty="0" err="1"/>
              <a:t>some_Boolean_condition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condition is true</a:t>
            </a:r>
          </a:p>
          <a:p>
            <a:pPr lvl="2"/>
            <a:r>
              <a:rPr lang="en-US" dirty="0"/>
              <a:t>execution continues</a:t>
            </a:r>
          </a:p>
          <a:p>
            <a:pPr lvl="1"/>
            <a:r>
              <a:rPr lang="en-US" dirty="0"/>
              <a:t>If condition is false</a:t>
            </a:r>
          </a:p>
          <a:p>
            <a:pPr lvl="2"/>
            <a:r>
              <a:rPr lang="en-US" dirty="0"/>
              <a:t>program execution stops and error message displayed</a:t>
            </a:r>
          </a:p>
          <a:p>
            <a:r>
              <a:rPr lang="en-US" dirty="0"/>
              <a:t>Assert(position &gt;= 1 and position &lt;= </a:t>
            </a:r>
            <a:r>
              <a:rPr lang="en-US" dirty="0" err="1"/>
              <a:t>getLength</a:t>
            </a:r>
            <a:r>
              <a:rPr lang="en-US" dirty="0"/>
              <a:t>())</a:t>
            </a:r>
          </a:p>
          <a:p>
            <a:r>
              <a:rPr lang="en-US" dirty="0"/>
              <a:t>Caller of a method that has a precondition is responsible for meeting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44C-96C4-4522-881D-F2E1E2C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Arraylist.cpp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retrieve – with assert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9CB36-CC77-4FB5-AE5A-7BAF52F0E40A}"/>
              </a:ext>
            </a:extLst>
          </p:cNvPr>
          <p:cNvSpPr/>
          <p:nvPr/>
        </p:nvSpPr>
        <p:spPr>
          <a:xfrm>
            <a:off x="2618509" y="3034022"/>
            <a:ext cx="70879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</a:rPr>
              <a:t>:: retrieve(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position){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assert(position &gt; 0 and position &lt;= size);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array[position - 1];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8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1F74-85F6-4296-8374-B45031FF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remove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1F16-56C5-4424-974E-E3F0F06EB3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1329" y="2594307"/>
            <a:ext cx="10363826" cy="3424107"/>
          </a:xfrm>
        </p:spPr>
        <p:txBody>
          <a:bodyPr/>
          <a:lstStyle/>
          <a:p>
            <a:r>
              <a:rPr lang="en-US" dirty="0"/>
              <a:t>Check to see if position for insertion or removal is valid</a:t>
            </a:r>
          </a:p>
          <a:p>
            <a:r>
              <a:rPr lang="en-US" dirty="0"/>
              <a:t>If yes</a:t>
            </a:r>
          </a:p>
          <a:p>
            <a:pPr lvl="1"/>
            <a:r>
              <a:rPr lang="en-US" dirty="0"/>
              <a:t>For insertion – shift items upward in array to make room for </a:t>
            </a:r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/>
              <a:t>For deletion – shift items downward in array to fill in the gap</a:t>
            </a:r>
          </a:p>
          <a:p>
            <a:pPr lvl="1"/>
            <a:r>
              <a:rPr lang="en-US" dirty="0"/>
              <a:t>Increment or decrement size</a:t>
            </a:r>
          </a:p>
        </p:txBody>
      </p:sp>
    </p:spTree>
    <p:extLst>
      <p:ext uri="{BB962C8B-B14F-4D97-AF65-F5344CB8AC3E}">
        <p14:creationId xmlns:p14="http://schemas.microsoft.com/office/powerpoint/2010/main" val="368391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96EE-DC5C-4EC5-8913-D6540909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28" y="308176"/>
            <a:ext cx="10364451" cy="1596177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7C04-E80A-4369-A72F-273963842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8451" y="2095543"/>
            <a:ext cx="9554720" cy="3917330"/>
          </a:xfrm>
        </p:spPr>
        <p:txBody>
          <a:bodyPr>
            <a:normAutofit/>
          </a:bodyPr>
          <a:lstStyle/>
          <a:p>
            <a:r>
              <a:rPr lang="en-US" dirty="0"/>
              <a:t>Assignment 1 was decomposed using functions</a:t>
            </a:r>
          </a:p>
          <a:p>
            <a:r>
              <a:rPr lang="en-US" dirty="0"/>
              <a:t>Assignment 2 will be decomposed using functions and classes</a:t>
            </a:r>
          </a:p>
          <a:p>
            <a:pPr lvl="1"/>
            <a:r>
              <a:rPr lang="en-US" dirty="0"/>
              <a:t>classes</a:t>
            </a:r>
          </a:p>
          <a:p>
            <a:pPr lvl="2"/>
            <a:r>
              <a:rPr lang="en-US" dirty="0" err="1"/>
              <a:t>Itemtopurchase</a:t>
            </a:r>
            <a:endParaRPr lang="en-US" dirty="0"/>
          </a:p>
          <a:p>
            <a:pPr lvl="2"/>
            <a:r>
              <a:rPr lang="en-US" dirty="0" err="1"/>
              <a:t>Linkedlist</a:t>
            </a:r>
            <a:r>
              <a:rPr lang="en-US" dirty="0"/>
              <a:t> – inherits from </a:t>
            </a:r>
            <a:r>
              <a:rPr lang="en-US" dirty="0" err="1"/>
              <a:t>listinterface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(is-a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Shoppingcart</a:t>
            </a:r>
            <a:endParaRPr lang="en-US" dirty="0"/>
          </a:p>
          <a:p>
            <a:pPr lvl="3"/>
            <a:r>
              <a:rPr lang="en-US" dirty="0">
                <a:solidFill>
                  <a:srgbClr val="FF0000"/>
                </a:solidFill>
              </a:rPr>
              <a:t>Has-a</a:t>
            </a: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to hold items purchased</a:t>
            </a:r>
          </a:p>
          <a:p>
            <a:pPr lvl="1"/>
            <a:r>
              <a:rPr lang="en-US" dirty="0"/>
              <a:t>Program decomposed using functions</a:t>
            </a:r>
          </a:p>
          <a:p>
            <a:pPr lvl="2"/>
            <a:r>
              <a:rPr lang="en-US" dirty="0"/>
              <a:t>Manages contents of a shopping cart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C8B9C-5B0E-444F-AFB4-0ED034F33126}"/>
              </a:ext>
            </a:extLst>
          </p:cNvPr>
          <p:cNvSpPr/>
          <p:nvPr/>
        </p:nvSpPr>
        <p:spPr>
          <a:xfrm>
            <a:off x="1734589" y="2920537"/>
            <a:ext cx="1601586" cy="958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681A42-138D-4CFB-AFE2-B2831A1A0844}"/>
              </a:ext>
            </a:extLst>
          </p:cNvPr>
          <p:cNvSpPr/>
          <p:nvPr/>
        </p:nvSpPr>
        <p:spPr>
          <a:xfrm>
            <a:off x="4652356" y="2061557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BA05-34E1-4336-83A3-A94FAA9F9050}"/>
              </a:ext>
            </a:extLst>
          </p:cNvPr>
          <p:cNvSpPr txBox="1"/>
          <p:nvPr/>
        </p:nvSpPr>
        <p:spPr>
          <a:xfrm>
            <a:off x="7646060" y="14529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ListInterface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841A8-B104-4AF2-A7C5-B6F18C51F223}"/>
              </a:ext>
            </a:extLst>
          </p:cNvPr>
          <p:cNvSpPr txBox="1"/>
          <p:nvPr/>
        </p:nvSpPr>
        <p:spPr>
          <a:xfrm>
            <a:off x="2000596" y="3144980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54FA4-792A-4F64-84A5-DA10814F5595}"/>
              </a:ext>
            </a:extLst>
          </p:cNvPr>
          <p:cNvSpPr/>
          <p:nvPr/>
        </p:nvSpPr>
        <p:spPr>
          <a:xfrm>
            <a:off x="7445433" y="2842952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ED32C-ACED-482A-BC4B-ABCF6268CF79}"/>
              </a:ext>
            </a:extLst>
          </p:cNvPr>
          <p:cNvSpPr txBox="1"/>
          <p:nvPr/>
        </p:nvSpPr>
        <p:spPr>
          <a:xfrm>
            <a:off x="7763784" y="314498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C8B01-AA73-4B41-AB40-0234603B6389}"/>
              </a:ext>
            </a:extLst>
          </p:cNvPr>
          <p:cNvSpPr txBox="1"/>
          <p:nvPr/>
        </p:nvSpPr>
        <p:spPr>
          <a:xfrm>
            <a:off x="4762510" y="2349731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ShoppingCart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2E519-4016-4048-8384-9DE830A93453}"/>
              </a:ext>
            </a:extLst>
          </p:cNvPr>
          <p:cNvSpPr/>
          <p:nvPr/>
        </p:nvSpPr>
        <p:spPr>
          <a:xfrm>
            <a:off x="7445430" y="1119447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3CB5F2-4C74-4AA0-9874-47D6AC99251A}"/>
              </a:ext>
            </a:extLst>
          </p:cNvPr>
          <p:cNvSpPr/>
          <p:nvPr/>
        </p:nvSpPr>
        <p:spPr>
          <a:xfrm>
            <a:off x="4583081" y="4087091"/>
            <a:ext cx="1679171" cy="1036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14DF2-2DBB-4F15-BB79-D0DCD5EAC192}"/>
              </a:ext>
            </a:extLst>
          </p:cNvPr>
          <p:cNvSpPr txBox="1"/>
          <p:nvPr/>
        </p:nvSpPr>
        <p:spPr>
          <a:xfrm>
            <a:off x="4685795" y="4372494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ItemToPurchase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A2C890-6356-4377-93B1-30697B7D7D0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8285016" y="2155767"/>
            <a:ext cx="3" cy="687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8D6FAE-5CED-4827-B7D1-E45F0E850FA2}"/>
              </a:ext>
            </a:extLst>
          </p:cNvPr>
          <p:cNvSpPr txBox="1"/>
          <p:nvPr/>
        </p:nvSpPr>
        <p:spPr>
          <a:xfrm>
            <a:off x="8289761" y="229332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84577-FD85-4A64-964B-EA8530787DAD}"/>
              </a:ext>
            </a:extLst>
          </p:cNvPr>
          <p:cNvSpPr txBox="1"/>
          <p:nvPr/>
        </p:nvSpPr>
        <p:spPr>
          <a:xfrm>
            <a:off x="6605848" y="27617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F0A713-886F-468E-89A6-17587ACE832A}"/>
              </a:ext>
            </a:extLst>
          </p:cNvPr>
          <p:cNvSpPr/>
          <p:nvPr/>
        </p:nvSpPr>
        <p:spPr>
          <a:xfrm>
            <a:off x="3519052" y="2605824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5571E-9280-4C40-BD1D-83E62AA8DA99}"/>
              </a:ext>
            </a:extLst>
          </p:cNvPr>
          <p:cNvSpPr txBox="1"/>
          <p:nvPr/>
        </p:nvSpPr>
        <p:spPr>
          <a:xfrm>
            <a:off x="5218825" y="3383280"/>
            <a:ext cx="10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170B1-165A-443D-9728-D7EFFF75713F}"/>
              </a:ext>
            </a:extLst>
          </p:cNvPr>
          <p:cNvCxnSpPr>
            <a:endCxn id="8" idx="1"/>
          </p:cNvCxnSpPr>
          <p:nvPr/>
        </p:nvCxnSpPr>
        <p:spPr>
          <a:xfrm>
            <a:off x="6331527" y="2975156"/>
            <a:ext cx="1113906" cy="38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275B4-6014-47F5-BFDD-A100B94DAC32}"/>
              </a:ext>
            </a:extLst>
          </p:cNvPr>
          <p:cNvCxnSpPr/>
          <p:nvPr/>
        </p:nvCxnSpPr>
        <p:spPr>
          <a:xfrm flipV="1">
            <a:off x="3336175" y="2790490"/>
            <a:ext cx="1316181" cy="34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FE170B-C0B7-4F27-9E04-6E73BB94FD5B}"/>
              </a:ext>
            </a:extLst>
          </p:cNvPr>
          <p:cNvCxnSpPr/>
          <p:nvPr/>
        </p:nvCxnSpPr>
        <p:spPr>
          <a:xfrm>
            <a:off x="5218825" y="3097877"/>
            <a:ext cx="0" cy="98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6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DBEB8-54F1-48D9-B543-A8149510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0" y="1291847"/>
            <a:ext cx="10364451" cy="91379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Before </a:t>
            </a:r>
            <a:r>
              <a:rPr lang="en-US" sz="4000" dirty="0" err="1"/>
              <a:t>thurday’s</a:t>
            </a:r>
            <a:r>
              <a:rPr lang="en-US" sz="4000" dirty="0"/>
              <a:t>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D72F4-9E00-4E4E-A8E9-3CC78A509E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7337" y="2249980"/>
            <a:ext cx="10363826" cy="3424107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zybook</a:t>
            </a:r>
            <a:r>
              <a:rPr lang="en-US" dirty="0"/>
              <a:t> exercises</a:t>
            </a:r>
          </a:p>
          <a:p>
            <a:pPr lvl="1"/>
            <a:r>
              <a:rPr lang="en-US" dirty="0" err="1"/>
              <a:t>ch</a:t>
            </a:r>
            <a:r>
              <a:rPr lang="en-US" dirty="0"/>
              <a:t> 12 (.1 through .7)</a:t>
            </a:r>
          </a:p>
          <a:p>
            <a:pPr lvl="2"/>
            <a:r>
              <a:rPr lang="en-US" dirty="0"/>
              <a:t>Note: list operations are value oriented, rather than position oriented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 assignment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write expected output from test1.txt</a:t>
            </a:r>
          </a:p>
          <a:p>
            <a:pPr lvl="1"/>
            <a:r>
              <a:rPr lang="en-US" dirty="0"/>
              <a:t>this will be collected in class</a:t>
            </a:r>
          </a:p>
        </p:txBody>
      </p:sp>
    </p:spTree>
    <p:extLst>
      <p:ext uri="{BB962C8B-B14F-4D97-AF65-F5344CB8AC3E}">
        <p14:creationId xmlns:p14="http://schemas.microsoft.com/office/powerpoint/2010/main" val="219910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784465" y="1271267"/>
            <a:ext cx="104075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#define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</a:rPr>
              <a:t>ListInterface.h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//no need for CAPACITY</a:t>
            </a:r>
          </a:p>
          <a:p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</a:rPr>
              <a:t>ListInterface</a:t>
            </a:r>
            <a:r>
              <a:rPr lang="en-US" dirty="0">
                <a:latin typeface="Courier New" panose="02070309020205020404" pitchFamily="49" charset="0"/>
              </a:rPr>
              <a:t> {                </a:t>
            </a: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Linked</a:t>
            </a:r>
            <a:r>
              <a:rPr lang="en-US" dirty="0" err="1">
                <a:latin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 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insert(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newPos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remove(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</a:rPr>
              <a:t>);  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ItemType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retrieve</a:t>
            </a:r>
            <a:r>
              <a:rPr lang="fr-FR" dirty="0">
                <a:latin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</a:rPr>
              <a:t> position) </a:t>
            </a:r>
            <a:r>
              <a:rPr lang="fr-FR" dirty="0" err="1">
                <a:latin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append(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private: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66" y="-198544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err="1"/>
              <a:t>linkedlist.h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11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2D23-222B-4AAA-853D-0BFDE8A4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6960-A4CC-4E64-993B-DF2DACFEB2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2738394"/>
            <a:ext cx="10363826" cy="3424107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Expected output from test2.txt?</a:t>
            </a:r>
          </a:p>
          <a:p>
            <a:r>
              <a:rPr lang="en-US" dirty="0"/>
              <a:t>Other tests?</a:t>
            </a:r>
          </a:p>
        </p:txBody>
      </p:sp>
    </p:spTree>
    <p:extLst>
      <p:ext uri="{BB962C8B-B14F-4D97-AF65-F5344CB8AC3E}">
        <p14:creationId xmlns:p14="http://schemas.microsoft.com/office/powerpoint/2010/main" val="33492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F3FC9-19E0-47B2-B4A7-E96984172FBC}"/>
              </a:ext>
            </a:extLst>
          </p:cNvPr>
          <p:cNvSpPr txBox="1"/>
          <p:nvPr/>
        </p:nvSpPr>
        <p:spPr>
          <a:xfrm>
            <a:off x="2122516" y="725978"/>
            <a:ext cx="22998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pencil 3 .25</a:t>
            </a:r>
          </a:p>
          <a:p>
            <a:r>
              <a:rPr lang="pt-BR" sz="2000" dirty="0"/>
              <a:t>A notebook 1 3.50</a:t>
            </a:r>
          </a:p>
          <a:p>
            <a:r>
              <a:rPr lang="pt-BR" sz="2000" dirty="0"/>
              <a:t>A snack_bar 1 1.25</a:t>
            </a:r>
          </a:p>
          <a:p>
            <a:r>
              <a:rPr lang="pt-BR" sz="2000" dirty="0"/>
              <a:t>A soda 1 1.50 1</a:t>
            </a:r>
          </a:p>
          <a:p>
            <a:r>
              <a:rPr lang="pt-BR" sz="2000" dirty="0"/>
              <a:t>A book 1 12.50 3</a:t>
            </a:r>
          </a:p>
          <a:p>
            <a:r>
              <a:rPr lang="pt-BR" sz="2000" dirty="0"/>
              <a:t>DA</a:t>
            </a:r>
          </a:p>
          <a:p>
            <a:r>
              <a:rPr lang="pt-BR" sz="2000" dirty="0"/>
              <a:t>D 5</a:t>
            </a:r>
          </a:p>
          <a:p>
            <a:r>
              <a:rPr lang="pt-BR" sz="2000" dirty="0"/>
              <a:t>DC</a:t>
            </a:r>
          </a:p>
          <a:p>
            <a:r>
              <a:rPr lang="pt-BR" sz="2000" dirty="0"/>
              <a:t>DC 2</a:t>
            </a:r>
          </a:p>
          <a:p>
            <a:r>
              <a:rPr lang="pt-BR" sz="2000" dirty="0"/>
              <a:t>DN</a:t>
            </a:r>
          </a:p>
          <a:p>
            <a:r>
              <a:rPr lang="pt-BR" sz="2000" dirty="0"/>
              <a:t>R 2</a:t>
            </a:r>
          </a:p>
          <a:p>
            <a:r>
              <a:rPr lang="pt-BR" sz="2000" dirty="0"/>
              <a:t>R 1</a:t>
            </a:r>
          </a:p>
          <a:p>
            <a:r>
              <a:rPr lang="pt-BR" sz="2000" dirty="0"/>
              <a:t>DA</a:t>
            </a:r>
          </a:p>
          <a:p>
            <a:r>
              <a:rPr lang="pt-BR" sz="2000" dirty="0"/>
              <a:t>DC</a:t>
            </a:r>
          </a:p>
          <a:p>
            <a:r>
              <a:rPr lang="pt-BR" sz="2000" dirty="0"/>
              <a:t>R 3</a:t>
            </a:r>
          </a:p>
          <a:p>
            <a:r>
              <a:rPr lang="pt-BR" sz="2000" dirty="0"/>
              <a:t>R 1</a:t>
            </a:r>
          </a:p>
          <a:p>
            <a:r>
              <a:rPr lang="pt-BR" sz="2000" dirty="0"/>
              <a:t>R 1</a:t>
            </a:r>
          </a:p>
          <a:p>
            <a:r>
              <a:rPr lang="pt-BR" sz="2000" dirty="0"/>
              <a:t>DA</a:t>
            </a:r>
          </a:p>
          <a:p>
            <a:r>
              <a:rPr lang="pt-BR" sz="2000" dirty="0"/>
              <a:t>DC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E1C55-ACDD-44CA-A7F7-32BF9317E06B}"/>
              </a:ext>
            </a:extLst>
          </p:cNvPr>
          <p:cNvSpPr/>
          <p:nvPr/>
        </p:nvSpPr>
        <p:spPr>
          <a:xfrm>
            <a:off x="2033847" y="725978"/>
            <a:ext cx="2388524" cy="5909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5B3F-E8C0-4C2A-85B7-DB7DF3282F7E}"/>
              </a:ext>
            </a:extLst>
          </p:cNvPr>
          <p:cNvSpPr txBox="1"/>
          <p:nvPr/>
        </p:nvSpPr>
        <p:spPr>
          <a:xfrm>
            <a:off x="4422371" y="725978"/>
            <a:ext cx="336942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Item added</a:t>
            </a:r>
          </a:p>
          <a:p>
            <a:r>
              <a:rPr lang="en-US" sz="2000" dirty="0"/>
              <a:t>Item added</a:t>
            </a:r>
          </a:p>
          <a:p>
            <a:r>
              <a:rPr lang="en-US" sz="2000" dirty="0"/>
              <a:t>Item added</a:t>
            </a:r>
          </a:p>
          <a:p>
            <a:r>
              <a:rPr lang="en-US" sz="2000" dirty="0"/>
              <a:t>Item added at position 1</a:t>
            </a:r>
          </a:p>
          <a:p>
            <a:r>
              <a:rPr lang="en-US" sz="2000" dirty="0"/>
              <a:t>Item added at position 3</a:t>
            </a:r>
          </a:p>
          <a:p>
            <a:r>
              <a:rPr lang="en-US" sz="2000" dirty="0"/>
              <a:t>----------------------------------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  <a:p>
            <a:r>
              <a:rPr lang="en-US" sz="2000" dirty="0" err="1"/>
              <a:t>Snack_bar</a:t>
            </a:r>
            <a:r>
              <a:rPr lang="en-US" sz="2000" dirty="0"/>
              <a:t>  1 @  $1.25</a:t>
            </a:r>
          </a:p>
          <a:p>
            <a:r>
              <a:rPr lang="en-US" sz="2000" dirty="0"/>
              <a:t>Total cost is $19.50</a:t>
            </a:r>
          </a:p>
          <a:p>
            <a:r>
              <a:rPr lang="en-US" sz="2000" dirty="0"/>
              <a:t>Pencil 3 @  $0.75</a:t>
            </a:r>
          </a:p>
          <a:p>
            <a:r>
              <a:rPr lang="en-US" sz="2000" dirty="0"/>
              <a:t>There are 5 items</a:t>
            </a:r>
          </a:p>
          <a:p>
            <a:r>
              <a:rPr lang="en-US" sz="2000" dirty="0"/>
              <a:t>Item at position 2 removed</a:t>
            </a:r>
          </a:p>
          <a:p>
            <a:r>
              <a:rPr lang="en-US" sz="2000" dirty="0"/>
              <a:t>Item at position 1 removed</a:t>
            </a:r>
          </a:p>
          <a:p>
            <a:r>
              <a:rPr lang="en-US" sz="2000" dirty="0"/>
              <a:t>--------------------------------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  <a:p>
            <a:r>
              <a:rPr lang="en-US" sz="2000" dirty="0"/>
              <a:t>Total cost is $17.25</a:t>
            </a:r>
          </a:p>
          <a:p>
            <a:r>
              <a:rPr lang="en-US" sz="2000" dirty="0"/>
              <a:t>Item at position 3 removed</a:t>
            </a:r>
          </a:p>
          <a:p>
            <a:r>
              <a:rPr lang="en-US" sz="2000" dirty="0"/>
              <a:t>Item at position 1 removed</a:t>
            </a:r>
          </a:p>
          <a:p>
            <a:r>
              <a:rPr lang="en-US" sz="2000" dirty="0"/>
              <a:t>Item at position 1 removed</a:t>
            </a:r>
          </a:p>
          <a:p>
            <a:r>
              <a:rPr lang="en-US" sz="2000" dirty="0"/>
              <a:t>There are no items</a:t>
            </a:r>
          </a:p>
          <a:p>
            <a:r>
              <a:rPr lang="en-US" sz="2000" dirty="0"/>
              <a:t>Total cost is $0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CEB0-4D12-442D-8DC5-6CFE88D30680}"/>
              </a:ext>
            </a:extLst>
          </p:cNvPr>
          <p:cNvSpPr txBox="1"/>
          <p:nvPr/>
        </p:nvSpPr>
        <p:spPr>
          <a:xfrm>
            <a:off x="8279477" y="1756757"/>
            <a:ext cx="258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soda 1 @ $1.50</a:t>
            </a:r>
          </a:p>
          <a:p>
            <a:pPr marL="342900" indent="-342900">
              <a:buAutoNum type="arabicPeriod"/>
            </a:pPr>
            <a:r>
              <a:rPr lang="en-US" dirty="0"/>
              <a:t>pencil 3 @ $0.25</a:t>
            </a:r>
          </a:p>
          <a:p>
            <a:pPr marL="342900" indent="-342900">
              <a:buAutoNum type="arabicPeriod"/>
            </a:pPr>
            <a:r>
              <a:rPr lang="en-US" dirty="0"/>
              <a:t>book 1 @ $12.50</a:t>
            </a:r>
          </a:p>
          <a:p>
            <a:pPr marL="342900" indent="-342900">
              <a:buAutoNum type="arabicPeriod"/>
            </a:pPr>
            <a:r>
              <a:rPr lang="en-US" dirty="0"/>
              <a:t>notebook 1 @ $3.50</a:t>
            </a:r>
          </a:p>
          <a:p>
            <a:pPr marL="342900" indent="-342900">
              <a:buAutoNum type="arabicPeriod"/>
            </a:pPr>
            <a:r>
              <a:rPr lang="en-US" dirty="0" err="1"/>
              <a:t>snack_bar</a:t>
            </a:r>
            <a:r>
              <a:rPr lang="en-US" dirty="0"/>
              <a:t> 1 @ $1.25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D8960-FFAB-4C7A-8B64-B477AF492C07}"/>
              </a:ext>
            </a:extLst>
          </p:cNvPr>
          <p:cNvSpPr txBox="1"/>
          <p:nvPr/>
        </p:nvSpPr>
        <p:spPr>
          <a:xfrm>
            <a:off x="8279477" y="4157686"/>
            <a:ext cx="258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book 1 @ $12.50</a:t>
            </a:r>
          </a:p>
          <a:p>
            <a:pPr marL="342900" indent="-342900">
              <a:buAutoNum type="arabicPeriod"/>
            </a:pPr>
            <a:r>
              <a:rPr lang="en-US" dirty="0"/>
              <a:t>notebook 1 @ $2.50</a:t>
            </a:r>
          </a:p>
          <a:p>
            <a:pPr marL="342900" indent="-342900">
              <a:buAutoNum type="arabicPeriod"/>
            </a:pPr>
            <a:r>
              <a:rPr lang="en-US" dirty="0" err="1"/>
              <a:t>snack_bar</a:t>
            </a:r>
            <a:r>
              <a:rPr lang="en-US" dirty="0"/>
              <a:t> 1 @ $1.25</a:t>
            </a:r>
          </a:p>
        </p:txBody>
      </p:sp>
    </p:spTree>
    <p:extLst>
      <p:ext uri="{BB962C8B-B14F-4D97-AF65-F5344CB8AC3E}">
        <p14:creationId xmlns:p14="http://schemas.microsoft.com/office/powerpoint/2010/main" val="236145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980-E469-4496-87FA-68EDA2E0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things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5DE0-B1FE-4680-ADBA-92FA9D6CDB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5076" y="2344924"/>
            <a:ext cx="10363826" cy="3424107"/>
          </a:xfrm>
        </p:spPr>
        <p:txBody>
          <a:bodyPr/>
          <a:lstStyle/>
          <a:p>
            <a:r>
              <a:rPr lang="en-US" dirty="0"/>
              <a:t>File is empty</a:t>
            </a:r>
          </a:p>
          <a:p>
            <a:r>
              <a:rPr lang="en-US" dirty="0"/>
              <a:t>Position specified in a command line is not valid</a:t>
            </a:r>
          </a:p>
          <a:p>
            <a:pPr lvl="1"/>
            <a:r>
              <a:rPr lang="en-US" dirty="0"/>
              <a:t>display error message and go on to next command</a:t>
            </a:r>
          </a:p>
          <a:p>
            <a:pPr lvl="1"/>
            <a:r>
              <a:rPr lang="en-US" dirty="0"/>
              <a:t>Retrieve has a precondition</a:t>
            </a:r>
          </a:p>
          <a:p>
            <a:r>
              <a:rPr lang="en-US" dirty="0"/>
              <a:t>Invalid command</a:t>
            </a:r>
          </a:p>
          <a:p>
            <a:pPr lvl="1"/>
            <a:r>
              <a:rPr lang="en-US" dirty="0"/>
              <a:t>Display error message and go on to next command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3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AC461C-CEC1-400A-A019-40DF2B60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17" y="709353"/>
            <a:ext cx="4985148" cy="54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6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BAF5-19A7-4100-A9DE-CC90049C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06" y="92885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err="1"/>
              <a:t>Zybook</a:t>
            </a:r>
            <a:r>
              <a:rPr lang="en-US" sz="4400" dirty="0"/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69CF-29E5-405C-B73A-AF35D2AF0C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5542" y="3433893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/>
              <a:t>Before class on Tuesday Feb. 13 Do exercises in </a:t>
            </a:r>
            <a:r>
              <a:rPr lang="en-US" sz="2800" dirty="0" err="1"/>
              <a:t>ch.</a:t>
            </a:r>
            <a:r>
              <a:rPr lang="en-US" sz="2800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85058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097074" y="2579835"/>
            <a:ext cx="385981" cy="863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74200" y="2574484"/>
            <a:ext cx="385981" cy="863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180015" y="2574485"/>
            <a:ext cx="385981" cy="863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425" y="42304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 linked list</a:t>
            </a:r>
          </a:p>
        </p:txBody>
      </p:sp>
      <p:sp>
        <p:nvSpPr>
          <p:cNvPr id="5" name="TextBox 23"/>
          <p:cNvSpPr/>
          <p:nvPr/>
        </p:nvSpPr>
        <p:spPr>
          <a:xfrm>
            <a:off x="1792613" y="1200425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2997454" y="2581256"/>
            <a:ext cx="1086301" cy="863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    </a:t>
            </a:r>
            <a:r>
              <a:rPr lang="en-US" dirty="0">
                <a:latin typeface="Calibri" pitchFamily="18"/>
                <a:ea typeface="Microsoft YaHei" pitchFamily="2"/>
                <a:cs typeface="Mangal" pitchFamily="2"/>
              </a:rPr>
              <a:t>element</a:t>
            </a:r>
            <a:endParaRPr lang="en-US" sz="1800" b="0" i="0" u="none" strike="noStrike" kern="1200" spc="0" dirty="0">
              <a:ln>
                <a:noFill/>
              </a:ln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5"/>
          <p:cNvSpPr/>
          <p:nvPr/>
        </p:nvSpPr>
        <p:spPr>
          <a:xfrm>
            <a:off x="4083757" y="2574485"/>
            <a:ext cx="9240" cy="863641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5110836" y="2574485"/>
            <a:ext cx="1085941" cy="863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 hangingPunct="0"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    </a:t>
            </a:r>
            <a:r>
              <a:rPr lang="en-US" dirty="0">
                <a:latin typeface="Calibri" pitchFamily="18"/>
                <a:ea typeface="Microsoft YaHei" pitchFamily="2"/>
                <a:cs typeface="Mangal" pitchFamily="2"/>
              </a:rPr>
              <a:t>element</a:t>
            </a:r>
          </a:p>
        </p:txBody>
      </p:sp>
      <p:sp>
        <p:nvSpPr>
          <p:cNvPr id="22" name="Straight Connector 9"/>
          <p:cNvSpPr/>
          <p:nvPr/>
        </p:nvSpPr>
        <p:spPr>
          <a:xfrm>
            <a:off x="6190116" y="2574485"/>
            <a:ext cx="12599" cy="863641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7081115" y="2574485"/>
            <a:ext cx="1098900" cy="863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2F2F2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 hangingPunct="0"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    </a:t>
            </a:r>
            <a:r>
              <a:rPr lang="en-US" dirty="0">
                <a:latin typeface="Calibri" pitchFamily="18"/>
                <a:ea typeface="Microsoft YaHei" pitchFamily="2"/>
                <a:cs typeface="Mangal" pitchFamily="2"/>
              </a:rPr>
              <a:t>element</a:t>
            </a:r>
          </a:p>
        </p:txBody>
      </p:sp>
      <p:sp>
        <p:nvSpPr>
          <p:cNvPr id="20" name="Straight Connector 12"/>
          <p:cNvSpPr/>
          <p:nvPr/>
        </p:nvSpPr>
        <p:spPr>
          <a:xfrm>
            <a:off x="8167416" y="2574485"/>
            <a:ext cx="12599" cy="863641"/>
          </a:xfrm>
          <a:prstGeom prst="line">
            <a:avLst/>
          </a:prstGeom>
          <a:noFill/>
          <a:ln w="6480">
            <a:solidFill>
              <a:srgbClr val="5B9BD5"/>
            </a:solidFill>
            <a:prstDash val="solid"/>
            <a:miter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6" name="Straight Arrow Connector 14"/>
          <p:cNvCxnSpPr/>
          <p:nvPr/>
        </p:nvCxnSpPr>
        <p:spPr>
          <a:xfrm>
            <a:off x="4274556" y="3006126"/>
            <a:ext cx="835920" cy="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0876" y="3006126"/>
            <a:ext cx="660239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0"/>
          <p:cNvSpPr/>
          <p:nvPr/>
        </p:nvSpPr>
        <p:spPr>
          <a:xfrm>
            <a:off x="1895316" y="1520405"/>
            <a:ext cx="444240" cy="825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9" name="Straight Arrow Connector 22"/>
          <p:cNvCxnSpPr/>
          <p:nvPr/>
        </p:nvCxnSpPr>
        <p:spPr>
          <a:xfrm>
            <a:off x="2117435" y="1831446"/>
            <a:ext cx="887040" cy="10731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24"/>
          <p:cNvSpPr/>
          <p:nvPr/>
        </p:nvSpPr>
        <p:spPr>
          <a:xfrm>
            <a:off x="3274346" y="3484386"/>
            <a:ext cx="87731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node</a:t>
            </a:r>
          </a:p>
        </p:txBody>
      </p:sp>
      <p:sp>
        <p:nvSpPr>
          <p:cNvPr id="11" name="TextBox 25"/>
          <p:cNvSpPr/>
          <p:nvPr/>
        </p:nvSpPr>
        <p:spPr>
          <a:xfrm>
            <a:off x="5459927" y="3484386"/>
            <a:ext cx="87731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node</a:t>
            </a:r>
          </a:p>
        </p:txBody>
      </p:sp>
      <p:sp>
        <p:nvSpPr>
          <p:cNvPr id="12" name="TextBox 26"/>
          <p:cNvSpPr/>
          <p:nvPr/>
        </p:nvSpPr>
        <p:spPr>
          <a:xfrm>
            <a:off x="7411219" y="3484386"/>
            <a:ext cx="87731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a node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63346" y="2904606"/>
            <a:ext cx="19319" cy="27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1053" y="4313006"/>
            <a:ext cx="9135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Elements are stored in nodes that are in non-contiguous memory locations</a:t>
            </a:r>
          </a:p>
          <a:p>
            <a:r>
              <a:rPr lang="en-US" sz="2400" dirty="0"/>
              <a:t>Nodes are linked together using </a:t>
            </a:r>
            <a:r>
              <a:rPr lang="en-US" sz="2400" b="1" dirty="0"/>
              <a:t>pointers</a:t>
            </a:r>
          </a:p>
          <a:p>
            <a:r>
              <a:rPr lang="en-US" sz="2400" dirty="0"/>
              <a:t>A C++ programmer has to allocate and free space for nodes</a:t>
            </a:r>
          </a:p>
        </p:txBody>
      </p:sp>
    </p:spTree>
    <p:extLst>
      <p:ext uri="{BB962C8B-B14F-4D97-AF65-F5344CB8AC3E}">
        <p14:creationId xmlns:p14="http://schemas.microsoft.com/office/powerpoint/2010/main" val="230882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42003" y="628729"/>
            <a:ext cx="7887366" cy="1071527"/>
          </a:xfrm>
        </p:spPr>
        <p:txBody>
          <a:bodyPr anchor="t">
            <a:normAutofit/>
          </a:bodyPr>
          <a:lstStyle/>
          <a:p>
            <a:pPr lvl="0"/>
            <a:r>
              <a:rPr lang="en-US" sz="4800" dirty="0"/>
              <a:t>pointers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5573" y="1898151"/>
            <a:ext cx="10621030" cy="4223843"/>
          </a:xfrm>
        </p:spPr>
        <p:txBody>
          <a:bodyPr>
            <a:normAutofit/>
          </a:bodyPr>
          <a:lstStyle/>
          <a:p>
            <a:pPr>
              <a:spcAft>
                <a:spcPts val="1283"/>
              </a:spcAft>
            </a:pPr>
            <a:r>
              <a:rPr lang="en-US" sz="2400" dirty="0"/>
              <a:t>Variables of type pointer have a value which is a memory address</a:t>
            </a:r>
          </a:p>
          <a:p>
            <a:pPr>
              <a:spcAft>
                <a:spcPts val="1283"/>
              </a:spcAft>
            </a:pPr>
            <a:r>
              <a:rPr lang="en-US" sz="2400" dirty="0"/>
              <a:t>Example: </a:t>
            </a:r>
            <a:r>
              <a:rPr lang="en-US" dirty="0"/>
              <a:t>string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spointer</a:t>
            </a:r>
            <a:r>
              <a:rPr lang="en-US" dirty="0"/>
              <a:t> ;  </a:t>
            </a:r>
          </a:p>
          <a:p>
            <a:pPr lvl="1">
              <a:spcAft>
                <a:spcPts val="1283"/>
              </a:spcAft>
            </a:pPr>
            <a:r>
              <a:rPr lang="en-US" sz="2000" dirty="0" err="1"/>
              <a:t>spointer</a:t>
            </a:r>
            <a:r>
              <a:rPr lang="en-US" sz="2000" dirty="0"/>
              <a:t> is of type pointer to a string</a:t>
            </a:r>
          </a:p>
          <a:p>
            <a:pPr>
              <a:spcAft>
                <a:spcPts val="1283"/>
              </a:spcAft>
            </a:pPr>
            <a:r>
              <a:rPr lang="en-US" sz="2400" dirty="0"/>
              <a:t>String </a:t>
            </a:r>
            <a:r>
              <a:rPr lang="en-US" sz="2400" dirty="0" err="1"/>
              <a:t>mystring</a:t>
            </a:r>
            <a:r>
              <a:rPr lang="en-US" sz="2400" dirty="0"/>
              <a:t> = “CS240C”;</a:t>
            </a:r>
          </a:p>
          <a:p>
            <a:pPr>
              <a:spcAft>
                <a:spcPts val="1283"/>
              </a:spcAft>
            </a:pPr>
            <a:r>
              <a:rPr lang="en-US" sz="2400" dirty="0" err="1"/>
              <a:t>Spointer</a:t>
            </a:r>
            <a:r>
              <a:rPr lang="en-US" sz="2400" dirty="0"/>
              <a:t> = &amp;</a:t>
            </a:r>
            <a:r>
              <a:rPr lang="en-US" sz="2400" dirty="0" err="1"/>
              <a:t>mystring</a:t>
            </a:r>
            <a:r>
              <a:rPr lang="en-US" sz="2400" dirty="0"/>
              <a:t>;</a:t>
            </a:r>
          </a:p>
          <a:p>
            <a:pPr>
              <a:spcAft>
                <a:spcPts val="1283"/>
              </a:spcAft>
            </a:pP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272851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7190" y="2531660"/>
            <a:ext cx="757451" cy="5186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9D9D9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8981" y="3916908"/>
            <a:ext cx="1674549" cy="9039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9D9D9"/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r>
              <a:rPr lang="en-US" sz="2800" dirty="0">
                <a:latin typeface="Arial" pitchFamily="18"/>
                <a:ea typeface="Microsoft YaHei" pitchFamily="2"/>
                <a:cs typeface="Mangal" pitchFamily="2"/>
              </a:rPr>
              <a:t> CS240C</a:t>
            </a:r>
          </a:p>
        </p:txBody>
      </p:sp>
      <p:cxnSp>
        <p:nvCxnSpPr>
          <p:cNvPr id="4" name="Straight Arrow Connector 6"/>
          <p:cNvCxnSpPr/>
          <p:nvPr/>
        </p:nvCxnSpPr>
        <p:spPr>
          <a:xfrm>
            <a:off x="5100830" y="2801894"/>
            <a:ext cx="2347823" cy="1486944"/>
          </a:xfrm>
          <a:prstGeom prst="bentConnector3">
            <a:avLst/>
          </a:prstGeom>
          <a:noFill/>
          <a:ln w="12700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5" name="TextBox 7"/>
          <p:cNvSpPr/>
          <p:nvPr/>
        </p:nvSpPr>
        <p:spPr>
          <a:xfrm>
            <a:off x="4498501" y="2136118"/>
            <a:ext cx="1204658" cy="3955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SPOINTER</a:t>
            </a:r>
          </a:p>
        </p:txBody>
      </p:sp>
      <p:sp>
        <p:nvSpPr>
          <p:cNvPr id="7" name="TextBox 9"/>
          <p:cNvSpPr/>
          <p:nvPr/>
        </p:nvSpPr>
        <p:spPr>
          <a:xfrm>
            <a:off x="2477683" y="910298"/>
            <a:ext cx="8147585" cy="5834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3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Do not mistake the pointing finger for the 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9348" y="4220681"/>
            <a:ext cx="448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cout</a:t>
            </a:r>
            <a:r>
              <a:rPr lang="en-US" sz="2400" dirty="0"/>
              <a:t> &gt;&gt; SPOINTER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&gt;&gt; MYSTRING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&gt;&gt; *SPOINTER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A7A2-552E-4437-8C3A-478C5C0E39BE}"/>
              </a:ext>
            </a:extLst>
          </p:cNvPr>
          <p:cNvSpPr txBox="1"/>
          <p:nvPr/>
        </p:nvSpPr>
        <p:spPr>
          <a:xfrm>
            <a:off x="7553448" y="3509859"/>
            <a:ext cx="1313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MYSTRING</a:t>
            </a:r>
          </a:p>
        </p:txBody>
      </p:sp>
    </p:spTree>
    <p:extLst>
      <p:ext uri="{BB962C8B-B14F-4D97-AF65-F5344CB8AC3E}">
        <p14:creationId xmlns:p14="http://schemas.microsoft.com/office/powerpoint/2010/main" val="16091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46" y="38846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new and delete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7296" y="1787062"/>
            <a:ext cx="10363826" cy="4142890"/>
          </a:xfrm>
        </p:spPr>
        <p:txBody>
          <a:bodyPr>
            <a:normAutofit/>
          </a:bodyPr>
          <a:lstStyle/>
          <a:p>
            <a:r>
              <a:rPr lang="en-US" dirty="0"/>
              <a:t>New allocates (at run time) memory space to store a value of some type and returns the address of that block of memory</a:t>
            </a:r>
          </a:p>
          <a:p>
            <a:pPr lvl="1"/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(-----);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Delete frees up the block of memory a pointer points to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Nullptr</a:t>
            </a:r>
            <a:r>
              <a:rPr lang="en-US" dirty="0"/>
              <a:t> is a </a:t>
            </a:r>
            <a:r>
              <a:rPr lang="en-US" dirty="0" err="1"/>
              <a:t>c++</a:t>
            </a:r>
            <a:r>
              <a:rPr lang="en-US" dirty="0"/>
              <a:t> 11 keyword</a:t>
            </a:r>
          </a:p>
          <a:p>
            <a:pPr lvl="1"/>
            <a:endParaRPr lang="en-US" dirty="0"/>
          </a:p>
          <a:p>
            <a:r>
              <a:rPr lang="en-US" b="1" dirty="0"/>
              <a:t>Every new needs a delete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68185-E1D0-4875-9073-5740E985EFB8}"/>
              </a:ext>
            </a:extLst>
          </p:cNvPr>
          <p:cNvSpPr/>
          <p:nvPr/>
        </p:nvSpPr>
        <p:spPr>
          <a:xfrm>
            <a:off x="9626138" y="3079652"/>
            <a:ext cx="1124989" cy="617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535D8-96C0-4644-A491-2D8B4D47FD6E}"/>
              </a:ext>
            </a:extLst>
          </p:cNvPr>
          <p:cNvSpPr/>
          <p:nvPr/>
        </p:nvSpPr>
        <p:spPr>
          <a:xfrm>
            <a:off x="8905702" y="2621280"/>
            <a:ext cx="254923" cy="32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FFA8C1-26A4-4E23-9EC9-71B6CBCB3CF9}"/>
              </a:ext>
            </a:extLst>
          </p:cNvPr>
          <p:cNvCxnSpPr>
            <a:cxnSpLocks/>
          </p:cNvCxnSpPr>
          <p:nvPr/>
        </p:nvCxnSpPr>
        <p:spPr>
          <a:xfrm>
            <a:off x="9033163" y="2826327"/>
            <a:ext cx="592975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622B8F-C4A3-45A5-BF9C-28F7638B6225}"/>
              </a:ext>
            </a:extLst>
          </p:cNvPr>
          <p:cNvSpPr txBox="1"/>
          <p:nvPr/>
        </p:nvSpPr>
        <p:spPr>
          <a:xfrm>
            <a:off x="8774919" y="23123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B29BB-AFE8-425B-8EDC-3D7BE627557C}"/>
              </a:ext>
            </a:extLst>
          </p:cNvPr>
          <p:cNvSpPr/>
          <p:nvPr/>
        </p:nvSpPr>
        <p:spPr>
          <a:xfrm flipH="1">
            <a:off x="6526649" y="4555375"/>
            <a:ext cx="367373" cy="35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A3FED-4164-4AB0-ACDD-D5B6A2BE0B26}"/>
              </a:ext>
            </a:extLst>
          </p:cNvPr>
          <p:cNvSpPr txBox="1"/>
          <p:nvPr/>
        </p:nvSpPr>
        <p:spPr>
          <a:xfrm>
            <a:off x="6452091" y="418604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6E9406-B56E-4E58-A0AA-B5A1FB20669F}"/>
              </a:ext>
            </a:extLst>
          </p:cNvPr>
          <p:cNvCxnSpPr>
            <a:cxnSpLocks/>
            <a:stCxn id="14" idx="0"/>
            <a:endCxn id="14" idx="2"/>
          </p:cNvCxnSpPr>
          <p:nvPr/>
        </p:nvCxnSpPr>
        <p:spPr>
          <a:xfrm>
            <a:off x="6710335" y="4555375"/>
            <a:ext cx="0" cy="3546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Elements of a linked list are stored in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an element is added to a linked list, a node is allocated using new</a:t>
            </a:r>
          </a:p>
          <a:p>
            <a:pPr lvl="1"/>
            <a:r>
              <a:rPr lang="en-US" dirty="0"/>
              <a:t>The element is stored in the node</a:t>
            </a:r>
          </a:p>
          <a:p>
            <a:pPr lvl="1"/>
            <a:r>
              <a:rPr lang="en-US" dirty="0"/>
              <a:t>The node has to be linked into the linked list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an element is removed from a linked list, the node it occupied is freed using delete</a:t>
            </a:r>
          </a:p>
          <a:p>
            <a:pPr lvl="1"/>
            <a:r>
              <a:rPr lang="en-US" dirty="0"/>
              <a:t>Nodes of the linked list need to relinked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86" y="364678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A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31835" y="2124725"/>
            <a:ext cx="2743200" cy="1114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492018" y="2124725"/>
            <a:ext cx="3845" cy="1114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0928" y="3238748"/>
            <a:ext cx="248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             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5186" y="2222589"/>
            <a:ext cx="45076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Node {</a:t>
            </a:r>
          </a:p>
          <a:p>
            <a:r>
              <a:rPr lang="en-US" sz="2400" dirty="0"/>
              <a:t> 		public:</a:t>
            </a:r>
          </a:p>
          <a:p>
            <a:r>
              <a:rPr lang="en-US" sz="2400" dirty="0"/>
              <a:t> 				</a:t>
            </a:r>
            <a:r>
              <a:rPr lang="en-US" sz="2400" dirty="0" err="1"/>
              <a:t>ItemType</a:t>
            </a:r>
            <a:r>
              <a:rPr lang="en-US" sz="2400" dirty="0"/>
              <a:t> data;</a:t>
            </a:r>
          </a:p>
          <a:p>
            <a:r>
              <a:rPr lang="en-US" sz="2400" dirty="0"/>
              <a:t> 				Node * next;</a:t>
            </a:r>
          </a:p>
          <a:p>
            <a:r>
              <a:rPr lang="en-US" sz="2400" dirty="0"/>
              <a:t>};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2092" y="4716696"/>
            <a:ext cx="738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should the Node class be defined?</a:t>
            </a:r>
          </a:p>
        </p:txBody>
      </p:sp>
    </p:spTree>
    <p:extLst>
      <p:ext uri="{BB962C8B-B14F-4D97-AF65-F5344CB8AC3E}">
        <p14:creationId xmlns:p14="http://schemas.microsoft.com/office/powerpoint/2010/main" val="223994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/>
          <p:cNvSpPr/>
          <p:nvPr/>
        </p:nvSpPr>
        <p:spPr>
          <a:xfrm>
            <a:off x="3310072" y="632988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3489575" y="965558"/>
            <a:ext cx="4199253" cy="1099790"/>
            <a:chOff x="1253880" y="2984399"/>
            <a:chExt cx="6709319" cy="1917358"/>
          </a:xfrm>
        </p:grpSpPr>
        <p:grpSp>
          <p:nvGrpSpPr>
            <p:cNvPr id="5" name="Group 19"/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0" name="Rectangle 3"/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18" name="Rectangle 8"/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16" name="Rectangle 11"/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15" name="Straight Arrow Connector 16"/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20"/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7" name="Straight Arrow Connector 22"/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7563425" y="1785668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71148" y="2487603"/>
            <a:ext cx="4405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value of:</a:t>
            </a:r>
          </a:p>
          <a:p>
            <a:endParaRPr lang="en-US" sz="2400" dirty="0"/>
          </a:p>
          <a:p>
            <a:r>
              <a:rPr lang="en-US" sz="2400" dirty="0"/>
              <a:t>head</a:t>
            </a:r>
          </a:p>
          <a:p>
            <a:r>
              <a:rPr lang="en-US" sz="2400" dirty="0"/>
              <a:t>*head</a:t>
            </a:r>
          </a:p>
          <a:p>
            <a:r>
              <a:rPr lang="en-US" sz="2400" dirty="0"/>
              <a:t>head-&gt;data     or  (*head).data</a:t>
            </a:r>
          </a:p>
          <a:p>
            <a:r>
              <a:rPr lang="en-US" sz="2400" dirty="0"/>
              <a:t>head-&gt;next</a:t>
            </a:r>
          </a:p>
          <a:p>
            <a:r>
              <a:rPr lang="en-US" sz="2400" dirty="0"/>
              <a:t>head-&gt;next-&gt;data</a:t>
            </a:r>
          </a:p>
          <a:p>
            <a:r>
              <a:rPr lang="en-US" sz="2400" dirty="0"/>
              <a:t>head-&gt;next-&gt;next-&gt;next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77A42-7FD0-41DB-9A18-EAD815741F14}"/>
              </a:ext>
            </a:extLst>
          </p:cNvPr>
          <p:cNvSpPr/>
          <p:nvPr/>
        </p:nvSpPr>
        <p:spPr>
          <a:xfrm>
            <a:off x="4921137" y="1566225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6A53EA-DDE9-411C-92AC-27670177BE39}"/>
              </a:ext>
            </a:extLst>
          </p:cNvPr>
          <p:cNvSpPr/>
          <p:nvPr/>
        </p:nvSpPr>
        <p:spPr>
          <a:xfrm>
            <a:off x="6213986" y="1560249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81B0B-14AC-4D3B-816B-3F3F771ADFF1}"/>
              </a:ext>
            </a:extLst>
          </p:cNvPr>
          <p:cNvSpPr/>
          <p:nvPr/>
        </p:nvSpPr>
        <p:spPr>
          <a:xfrm>
            <a:off x="7399838" y="1566017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758A0-18CE-4244-8713-0B017EEA55BA}"/>
              </a:ext>
            </a:extLst>
          </p:cNvPr>
          <p:cNvCxnSpPr/>
          <p:nvPr/>
        </p:nvCxnSpPr>
        <p:spPr>
          <a:xfrm>
            <a:off x="7544333" y="1712422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9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02658" y="2576313"/>
            <a:ext cx="98383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value of:</a:t>
            </a:r>
          </a:p>
          <a:p>
            <a:endParaRPr lang="en-US" sz="2400" dirty="0"/>
          </a:p>
          <a:p>
            <a:r>
              <a:rPr lang="en-US" sz="2400" dirty="0"/>
              <a:t>head                                                 the address of the node containing 56    </a:t>
            </a:r>
          </a:p>
          <a:p>
            <a:r>
              <a:rPr lang="en-US" sz="2400" dirty="0"/>
              <a:t>*head                                                the node containing 56</a:t>
            </a:r>
          </a:p>
          <a:p>
            <a:r>
              <a:rPr lang="en-US" sz="2400" dirty="0"/>
              <a:t>head-&gt;data     or  (*head).data          56</a:t>
            </a:r>
          </a:p>
          <a:p>
            <a:r>
              <a:rPr lang="en-US" sz="2400" dirty="0"/>
              <a:t>head-&gt;next                                        the address of the node containing 93</a:t>
            </a:r>
          </a:p>
          <a:p>
            <a:r>
              <a:rPr lang="en-US" sz="2400" dirty="0"/>
              <a:t>head-&gt;next-&gt;data                             93</a:t>
            </a:r>
          </a:p>
          <a:p>
            <a:r>
              <a:rPr lang="en-US" sz="2400" dirty="0"/>
              <a:t>head-&gt;next-&gt;next-&gt;next                    </a:t>
            </a:r>
            <a:r>
              <a:rPr lang="en-US" sz="2400" dirty="0" err="1"/>
              <a:t>nullptr</a:t>
            </a:r>
            <a:endParaRPr lang="en-US" sz="2400" dirty="0"/>
          </a:p>
          <a:p>
            <a:endParaRPr lang="en-US" dirty="0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F129909-EA86-4A21-B6AB-30D18E1129B0}"/>
              </a:ext>
            </a:extLst>
          </p:cNvPr>
          <p:cNvSpPr/>
          <p:nvPr/>
        </p:nvSpPr>
        <p:spPr>
          <a:xfrm>
            <a:off x="3232487" y="588654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4" name="Group 27">
            <a:extLst>
              <a:ext uri="{FF2B5EF4-FFF2-40B4-BE49-F238E27FC236}">
                <a16:creationId xmlns:a16="http://schemas.microsoft.com/office/drawing/2014/main" id="{6B9DDD54-BAFC-4309-9291-214049CF5D83}"/>
              </a:ext>
            </a:extLst>
          </p:cNvPr>
          <p:cNvGrpSpPr/>
          <p:nvPr/>
        </p:nvGrpSpPr>
        <p:grpSpPr>
          <a:xfrm>
            <a:off x="3411990" y="921224"/>
            <a:ext cx="4199253" cy="1099790"/>
            <a:chOff x="1253880" y="2984399"/>
            <a:chExt cx="6709319" cy="1917358"/>
          </a:xfrm>
        </p:grpSpPr>
        <p:grpSp>
          <p:nvGrpSpPr>
            <p:cNvPr id="25" name="Group 19">
              <a:extLst>
                <a:ext uri="{FF2B5EF4-FFF2-40B4-BE49-F238E27FC236}">
                  <a16:creationId xmlns:a16="http://schemas.microsoft.com/office/drawing/2014/main" id="{A1A180F3-D448-49C7-914D-7784A0F54587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65C5F717-E242-4FE8-88CA-2504267A41B9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3B7E142D-587F-4818-B1A8-1A8472942AFE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30" name="Rectangle 11">
                <a:extLst>
                  <a:ext uri="{FF2B5EF4-FFF2-40B4-BE49-F238E27FC236}">
                    <a16:creationId xmlns:a16="http://schemas.microsoft.com/office/drawing/2014/main" id="{4BC6ED87-1581-44CA-BCE9-4DAC66EDF9BD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31" name="Straight Arrow Connector 16">
                <a:extLst>
                  <a:ext uri="{FF2B5EF4-FFF2-40B4-BE49-F238E27FC236}">
                    <a16:creationId xmlns:a16="http://schemas.microsoft.com/office/drawing/2014/main" id="{4139FD99-CDD7-4650-98FC-E88F9AD84AF9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14">
                <a:extLst>
                  <a:ext uri="{FF2B5EF4-FFF2-40B4-BE49-F238E27FC236}">
                    <a16:creationId xmlns:a16="http://schemas.microsoft.com/office/drawing/2014/main" id="{64A12C2E-F7D3-4AEE-841F-9D9951EDC954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C6D8CCB1-F200-41D9-8EEB-12021E6EAB47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7" name="Straight Arrow Connector 22">
              <a:extLst>
                <a:ext uri="{FF2B5EF4-FFF2-40B4-BE49-F238E27FC236}">
                  <a16:creationId xmlns:a16="http://schemas.microsoft.com/office/drawing/2014/main" id="{7D863E17-DE5F-4990-9B19-E8FBFEE4D158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ADDDA8-0FDB-48C2-814F-AB52823441DA}"/>
              </a:ext>
            </a:extLst>
          </p:cNvPr>
          <p:cNvCxnSpPr/>
          <p:nvPr/>
        </p:nvCxnSpPr>
        <p:spPr>
          <a:xfrm>
            <a:off x="7485840" y="1741334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E666E2-7AC0-4BE4-A052-7443B3BAB81B}"/>
              </a:ext>
            </a:extLst>
          </p:cNvPr>
          <p:cNvSpPr/>
          <p:nvPr/>
        </p:nvSpPr>
        <p:spPr>
          <a:xfrm>
            <a:off x="4843552" y="1521891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7B2A86-495C-4EE2-B9D4-C8B42C8D1AF9}"/>
              </a:ext>
            </a:extLst>
          </p:cNvPr>
          <p:cNvSpPr/>
          <p:nvPr/>
        </p:nvSpPr>
        <p:spPr>
          <a:xfrm>
            <a:off x="6136401" y="1515915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467781-1998-4D13-A39D-C1D737FF4E14}"/>
              </a:ext>
            </a:extLst>
          </p:cNvPr>
          <p:cNvSpPr/>
          <p:nvPr/>
        </p:nvSpPr>
        <p:spPr>
          <a:xfrm>
            <a:off x="7322253" y="1521683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52E501-08E6-4EB6-84E8-F57A40285664}"/>
              </a:ext>
            </a:extLst>
          </p:cNvPr>
          <p:cNvCxnSpPr/>
          <p:nvPr/>
        </p:nvCxnSpPr>
        <p:spPr>
          <a:xfrm>
            <a:off x="7466748" y="1668088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9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39" y="4479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5481" y="2243476"/>
            <a:ext cx="9509021" cy="3424107"/>
          </a:xfrm>
        </p:spPr>
        <p:txBody>
          <a:bodyPr>
            <a:normAutofit/>
          </a:bodyPr>
          <a:lstStyle/>
          <a:p>
            <a:r>
              <a:rPr lang="en-US" dirty="0"/>
              <a:t>What data members are needed by a linked list implementation of a list?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does an empty linked list look like?</a:t>
            </a:r>
          </a:p>
          <a:p>
            <a:endParaRPr lang="en-US" dirty="0"/>
          </a:p>
          <a:p>
            <a:r>
              <a:rPr lang="en-US" dirty="0"/>
              <a:t>Which methods need to use new?</a:t>
            </a:r>
          </a:p>
          <a:p>
            <a:endParaRPr lang="en-US" dirty="0"/>
          </a:p>
          <a:p>
            <a:r>
              <a:rPr lang="en-US" dirty="0"/>
              <a:t>Which methods need to use delete?</a:t>
            </a:r>
          </a:p>
        </p:txBody>
      </p:sp>
    </p:spTree>
    <p:extLst>
      <p:ext uri="{BB962C8B-B14F-4D97-AF65-F5344CB8AC3E}">
        <p14:creationId xmlns:p14="http://schemas.microsoft.com/office/powerpoint/2010/main" val="262726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639858" y="993081"/>
            <a:ext cx="104075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array_List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</a:rPr>
              <a:t>array_List</a:t>
            </a:r>
            <a:r>
              <a:rPr lang="en-US" dirty="0">
                <a:latin typeface="Courier New" panose="02070309020205020404" pitchFamily="49" charset="0"/>
              </a:rPr>
              <a:t>_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</a:rPr>
              <a:t>ListInterface.h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CAPACITY = 10;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</a:rPr>
              <a:t>ListInterface</a:t>
            </a:r>
            <a:r>
              <a:rPr lang="en-US" dirty="0">
                <a:latin typeface="Courier New" panose="02070309020205020404" pitchFamily="49" charset="0"/>
              </a:rPr>
              <a:t> {                </a:t>
            </a:r>
          </a:p>
          <a:p>
            <a:r>
              <a:rPr lang="en-US" dirty="0"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 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insert(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newPos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remove(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</a:rPr>
              <a:t>);  </a:t>
            </a:r>
          </a:p>
          <a:p>
            <a:r>
              <a:rPr lang="fr-FR" dirty="0">
                <a:latin typeface="Courier New" panose="02070309020205020404" pitchFamily="49" charset="0"/>
              </a:rPr>
              <a:t>   </a:t>
            </a:r>
            <a:r>
              <a:rPr lang="fr-FR" dirty="0" err="1">
                <a:latin typeface="Courier New" panose="02070309020205020404" pitchFamily="49" charset="0"/>
              </a:rPr>
              <a:t>ItemType</a:t>
            </a:r>
            <a:r>
              <a:rPr lang="fr-FR" dirty="0">
                <a:latin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</a:rPr>
              <a:t>retrieve</a:t>
            </a:r>
            <a:r>
              <a:rPr lang="fr-FR" dirty="0">
                <a:latin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</a:rPr>
              <a:t> position) </a:t>
            </a:r>
            <a:r>
              <a:rPr lang="fr-FR" dirty="0" err="1">
                <a:latin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bool append(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</a:rPr>
              <a:t>newEntry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</a:rPr>
              <a:t>private: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</a:rPr>
              <a:t> array[CAPACITY];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size;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60" y="-154305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err="1"/>
              <a:t>Arraylist.h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73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39" y="4479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5481" y="2243476"/>
            <a:ext cx="9509021" cy="34241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data members does a linked list implementation of </a:t>
            </a:r>
            <a:r>
              <a:rPr lang="en-US" dirty="0" err="1"/>
              <a:t>listinterface</a:t>
            </a:r>
            <a:r>
              <a:rPr lang="en-US" dirty="0"/>
              <a:t> need?</a:t>
            </a:r>
          </a:p>
          <a:p>
            <a:pPr lvl="1"/>
            <a:r>
              <a:rPr lang="en-US" dirty="0"/>
              <a:t>Node* head;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size;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does an empty linked list look like?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methods need to use new?</a:t>
            </a:r>
          </a:p>
          <a:p>
            <a:pPr lvl="1"/>
            <a:r>
              <a:rPr lang="en-US" dirty="0"/>
              <a:t>Append</a:t>
            </a:r>
          </a:p>
          <a:p>
            <a:pPr lvl="1"/>
            <a:r>
              <a:rPr lang="en-US" dirty="0"/>
              <a:t>insert</a:t>
            </a:r>
          </a:p>
          <a:p>
            <a:r>
              <a:rPr lang="en-US" dirty="0"/>
              <a:t>Which methods need to use delete?</a:t>
            </a:r>
          </a:p>
          <a:p>
            <a:pPr lvl="1"/>
            <a:r>
              <a:rPr lang="en-US" dirty="0"/>
              <a:t>remove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60E22-7FBD-47C2-A9AA-BF1DF4D37131}"/>
              </a:ext>
            </a:extLst>
          </p:cNvPr>
          <p:cNvSpPr/>
          <p:nvPr/>
        </p:nvSpPr>
        <p:spPr>
          <a:xfrm>
            <a:off x="7027522" y="3639320"/>
            <a:ext cx="443552" cy="7574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50B93-9B62-4DC7-B3D1-32C471C53F7B}"/>
              </a:ext>
            </a:extLst>
          </p:cNvPr>
          <p:cNvCxnSpPr/>
          <p:nvPr/>
        </p:nvCxnSpPr>
        <p:spPr>
          <a:xfrm>
            <a:off x="7249298" y="3823565"/>
            <a:ext cx="0" cy="39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92597A-D938-4B9E-8979-77782827E2CE}"/>
              </a:ext>
            </a:extLst>
          </p:cNvPr>
          <p:cNvSpPr txBox="1"/>
          <p:nvPr/>
        </p:nvSpPr>
        <p:spPr>
          <a:xfrm>
            <a:off x="6922125" y="32768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94651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93" y="435619"/>
            <a:ext cx="8646482" cy="1596177"/>
          </a:xfrm>
        </p:spPr>
        <p:txBody>
          <a:bodyPr>
            <a:normAutofit/>
          </a:bodyPr>
          <a:lstStyle/>
          <a:p>
            <a:r>
              <a:rPr lang="en-US" sz="3200" dirty="0"/>
              <a:t>Given the linked list shown write code to add the value 36 at the beginning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7358" y="4225831"/>
            <a:ext cx="734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Allocate a node</a:t>
            </a:r>
          </a:p>
          <a:p>
            <a:r>
              <a:rPr lang="en-US" sz="2400" dirty="0"/>
              <a:t>Store 36 in it</a:t>
            </a:r>
          </a:p>
          <a:p>
            <a:r>
              <a:rPr lang="en-US" sz="2400" dirty="0"/>
              <a:t>Link this node into the existing linked list (at the beginning)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2D947ADD-3DC3-4F63-859E-2E9FF3A78B32}"/>
              </a:ext>
            </a:extLst>
          </p:cNvPr>
          <p:cNvSpPr/>
          <p:nvPr/>
        </p:nvSpPr>
        <p:spPr>
          <a:xfrm>
            <a:off x="2877810" y="2180521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2" name="Group 27">
            <a:extLst>
              <a:ext uri="{FF2B5EF4-FFF2-40B4-BE49-F238E27FC236}">
                <a16:creationId xmlns:a16="http://schemas.microsoft.com/office/drawing/2014/main" id="{9C3BC420-5CB5-4AEA-98D8-B288CA2883CA}"/>
              </a:ext>
            </a:extLst>
          </p:cNvPr>
          <p:cNvGrpSpPr/>
          <p:nvPr/>
        </p:nvGrpSpPr>
        <p:grpSpPr>
          <a:xfrm>
            <a:off x="3057313" y="2513091"/>
            <a:ext cx="4199253" cy="1099790"/>
            <a:chOff x="1253880" y="2984399"/>
            <a:chExt cx="6709319" cy="1917358"/>
          </a:xfrm>
        </p:grpSpPr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08BA3CF0-1737-4A2F-87CB-2D75FEB0F70C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ABEABCD4-1403-4280-814D-328DA537386D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B2C7A2DE-7ED9-4D02-A2A3-1EED96138982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40CDCADD-7D0C-4B11-A0F7-D149578A9DFE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9" name="Straight Arrow Connector 16">
                <a:extLst>
                  <a:ext uri="{FF2B5EF4-FFF2-40B4-BE49-F238E27FC236}">
                    <a16:creationId xmlns:a16="http://schemas.microsoft.com/office/drawing/2014/main" id="{8B4084B4-0355-4D29-A7E9-7EE374409D36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4">
                <a:extLst>
                  <a:ext uri="{FF2B5EF4-FFF2-40B4-BE49-F238E27FC236}">
                    <a16:creationId xmlns:a16="http://schemas.microsoft.com/office/drawing/2014/main" id="{A646DDB9-10EC-479B-AB8C-292F9558B0A5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DB67D0E8-E055-46A5-BE13-6037C65AAF11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3918744A-0214-4827-B9C2-7FE99267030B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D32BDD-D648-41E5-BF1E-CA41F3B35F8A}"/>
              </a:ext>
            </a:extLst>
          </p:cNvPr>
          <p:cNvCxnSpPr/>
          <p:nvPr/>
        </p:nvCxnSpPr>
        <p:spPr>
          <a:xfrm>
            <a:off x="7131163" y="3333201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9CFD0-540D-45AE-B00C-000D4493BE07}"/>
              </a:ext>
            </a:extLst>
          </p:cNvPr>
          <p:cNvSpPr/>
          <p:nvPr/>
        </p:nvSpPr>
        <p:spPr>
          <a:xfrm>
            <a:off x="4488875" y="3113758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F79CF9-9C1A-45C9-BC02-53992DFD8AD2}"/>
              </a:ext>
            </a:extLst>
          </p:cNvPr>
          <p:cNvSpPr/>
          <p:nvPr/>
        </p:nvSpPr>
        <p:spPr>
          <a:xfrm>
            <a:off x="5781724" y="3107782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503097-66D5-4FC2-97E8-127A7565BAA9}"/>
              </a:ext>
            </a:extLst>
          </p:cNvPr>
          <p:cNvSpPr/>
          <p:nvPr/>
        </p:nvSpPr>
        <p:spPr>
          <a:xfrm>
            <a:off x="6967576" y="3113550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140E16-8753-4FDD-9626-3C9981A60BC7}"/>
              </a:ext>
            </a:extLst>
          </p:cNvPr>
          <p:cNvCxnSpPr/>
          <p:nvPr/>
        </p:nvCxnSpPr>
        <p:spPr>
          <a:xfrm>
            <a:off x="7112071" y="3259955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7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88318" y="3583695"/>
            <a:ext cx="66737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Node* p = new Node;</a:t>
            </a:r>
          </a:p>
          <a:p>
            <a:r>
              <a:rPr lang="en-US" sz="2400" dirty="0"/>
              <a:t>p-&gt;data = 36;</a:t>
            </a:r>
          </a:p>
          <a:p>
            <a:r>
              <a:rPr lang="en-US" sz="2400" dirty="0"/>
              <a:t>p-&gt;next = head;</a:t>
            </a:r>
          </a:p>
          <a:p>
            <a:r>
              <a:rPr lang="en-US" sz="2400" dirty="0"/>
              <a:t>head = p;</a:t>
            </a:r>
          </a:p>
          <a:p>
            <a:endParaRPr lang="en-US" dirty="0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07AADEE0-913E-4894-9C9E-A86846663BA3}"/>
              </a:ext>
            </a:extLst>
          </p:cNvPr>
          <p:cNvSpPr/>
          <p:nvPr/>
        </p:nvSpPr>
        <p:spPr>
          <a:xfrm>
            <a:off x="3914131" y="876828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03C8BB6D-07EA-4B3B-A4A6-9271561448DC}"/>
              </a:ext>
            </a:extLst>
          </p:cNvPr>
          <p:cNvGrpSpPr/>
          <p:nvPr/>
        </p:nvGrpSpPr>
        <p:grpSpPr>
          <a:xfrm>
            <a:off x="4093634" y="1209398"/>
            <a:ext cx="4199253" cy="1099790"/>
            <a:chOff x="1253880" y="2984399"/>
            <a:chExt cx="6709319" cy="1917358"/>
          </a:xfrm>
        </p:grpSpPr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037397BC-CBA3-4E01-90DE-29AFB0D3481E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69BD3468-97AF-4C0E-979C-E2CAE4F8D4DE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5B30A556-51A9-4604-8C73-6E79C7F7A5B8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27" name="Rectangle 11">
                <a:extLst>
                  <a:ext uri="{FF2B5EF4-FFF2-40B4-BE49-F238E27FC236}">
                    <a16:creationId xmlns:a16="http://schemas.microsoft.com/office/drawing/2014/main" id="{D08F9331-C5DE-4C01-83D8-322696FA2C5D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8" name="Straight Arrow Connector 16">
                <a:extLst>
                  <a:ext uri="{FF2B5EF4-FFF2-40B4-BE49-F238E27FC236}">
                    <a16:creationId xmlns:a16="http://schemas.microsoft.com/office/drawing/2014/main" id="{5EE45FD1-7590-4A85-AD61-E37DBAAD2003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14">
                <a:extLst>
                  <a:ext uri="{FF2B5EF4-FFF2-40B4-BE49-F238E27FC236}">
                    <a16:creationId xmlns:a16="http://schemas.microsoft.com/office/drawing/2014/main" id="{415675D6-A47A-45EF-BF06-FDD9177CD8AD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D300A9B7-E5E8-4509-BFB7-ECEB468B25C1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4" name="Straight Arrow Connector 22">
              <a:extLst>
                <a:ext uri="{FF2B5EF4-FFF2-40B4-BE49-F238E27FC236}">
                  <a16:creationId xmlns:a16="http://schemas.microsoft.com/office/drawing/2014/main" id="{91754186-DDEB-4500-A115-C2D786463CD5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9A500F-C11B-4BC3-AF7B-D099B27987F4}"/>
              </a:ext>
            </a:extLst>
          </p:cNvPr>
          <p:cNvCxnSpPr/>
          <p:nvPr/>
        </p:nvCxnSpPr>
        <p:spPr>
          <a:xfrm>
            <a:off x="8167484" y="2029508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7B1C9-256D-4F92-957D-77ED45B0814B}"/>
              </a:ext>
            </a:extLst>
          </p:cNvPr>
          <p:cNvSpPr/>
          <p:nvPr/>
        </p:nvSpPr>
        <p:spPr>
          <a:xfrm>
            <a:off x="5525196" y="1810065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72FBA6-4D19-41F9-897A-6E3BE39C6A3A}"/>
              </a:ext>
            </a:extLst>
          </p:cNvPr>
          <p:cNvSpPr/>
          <p:nvPr/>
        </p:nvSpPr>
        <p:spPr>
          <a:xfrm>
            <a:off x="6818045" y="1804089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6EA7F5-31F9-4AC9-987C-2F63748587EC}"/>
              </a:ext>
            </a:extLst>
          </p:cNvPr>
          <p:cNvSpPr/>
          <p:nvPr/>
        </p:nvSpPr>
        <p:spPr>
          <a:xfrm>
            <a:off x="8003897" y="1809857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0F1F82-09F7-4A1A-BF29-51F41E33E87B}"/>
              </a:ext>
            </a:extLst>
          </p:cNvPr>
          <p:cNvCxnSpPr/>
          <p:nvPr/>
        </p:nvCxnSpPr>
        <p:spPr>
          <a:xfrm>
            <a:off x="8148392" y="1956262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9968FDD-D674-4A82-9DAA-E3689C9E4C01}"/>
              </a:ext>
            </a:extLst>
          </p:cNvPr>
          <p:cNvSpPr/>
          <p:nvPr/>
        </p:nvSpPr>
        <p:spPr>
          <a:xfrm>
            <a:off x="2914996" y="2550651"/>
            <a:ext cx="687185" cy="437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0532D2FB-10B9-4FF9-838F-015E232B1F73}"/>
              </a:ext>
            </a:extLst>
          </p:cNvPr>
          <p:cNvSpPr/>
          <p:nvPr/>
        </p:nvSpPr>
        <p:spPr>
          <a:xfrm>
            <a:off x="3602182" y="2550651"/>
            <a:ext cx="254923" cy="4378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236907-7B99-467C-9DDF-335E369E05FB}"/>
              </a:ext>
            </a:extLst>
          </p:cNvPr>
          <p:cNvCxnSpPr/>
          <p:nvPr/>
        </p:nvCxnSpPr>
        <p:spPr>
          <a:xfrm flipV="1">
            <a:off x="3718560" y="2188803"/>
            <a:ext cx="1069278" cy="554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2EB11C-8290-4E2A-BD97-C87878E5AB66}"/>
              </a:ext>
            </a:extLst>
          </p:cNvPr>
          <p:cNvSpPr/>
          <p:nvPr/>
        </p:nvSpPr>
        <p:spPr>
          <a:xfrm>
            <a:off x="2765367" y="1584960"/>
            <a:ext cx="354677" cy="5541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2DDD45-6AD2-45D4-BB7E-EFBAA2E638ED}"/>
              </a:ext>
            </a:extLst>
          </p:cNvPr>
          <p:cNvSpPr txBox="1"/>
          <p:nvPr/>
        </p:nvSpPr>
        <p:spPr>
          <a:xfrm>
            <a:off x="2820785" y="1249515"/>
            <a:ext cx="26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9FECAB-A5E3-43BF-B3F4-1F083715AAB9}"/>
              </a:ext>
            </a:extLst>
          </p:cNvPr>
          <p:cNvCxnSpPr>
            <a:endCxn id="2" idx="0"/>
          </p:cNvCxnSpPr>
          <p:nvPr/>
        </p:nvCxnSpPr>
        <p:spPr>
          <a:xfrm>
            <a:off x="2987040" y="1867593"/>
            <a:ext cx="271549" cy="683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F0B309-0C02-4E4B-9A89-EA1FC650A2F0}"/>
              </a:ext>
            </a:extLst>
          </p:cNvPr>
          <p:cNvCxnSpPr/>
          <p:nvPr/>
        </p:nvCxnSpPr>
        <p:spPr>
          <a:xfrm flipH="1">
            <a:off x="3535680" y="1524000"/>
            <a:ext cx="696975" cy="102665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9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982" y="606582"/>
            <a:ext cx="8987676" cy="1596177"/>
          </a:xfrm>
        </p:spPr>
        <p:txBody>
          <a:bodyPr>
            <a:noAutofit/>
          </a:bodyPr>
          <a:lstStyle/>
          <a:p>
            <a:r>
              <a:rPr lang="en-US" sz="3200" dirty="0"/>
              <a:t>Given the linked list shown write code to display the data in the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4248" y="4651599"/>
            <a:ext cx="734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a temporary node pointer to traverse the list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D469CD5A-78A3-47E2-9F8A-C1738199E1D2}"/>
              </a:ext>
            </a:extLst>
          </p:cNvPr>
          <p:cNvSpPr/>
          <p:nvPr/>
        </p:nvSpPr>
        <p:spPr>
          <a:xfrm>
            <a:off x="3027439" y="2313525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7058E3C2-8035-40BB-AFDF-93193EE49EBB}"/>
              </a:ext>
            </a:extLst>
          </p:cNvPr>
          <p:cNvGrpSpPr/>
          <p:nvPr/>
        </p:nvGrpSpPr>
        <p:grpSpPr>
          <a:xfrm>
            <a:off x="3206942" y="2646095"/>
            <a:ext cx="4199253" cy="1099790"/>
            <a:chOff x="1253880" y="2984399"/>
            <a:chExt cx="6709319" cy="1917358"/>
          </a:xfrm>
        </p:grpSpPr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FDE15C0C-B14E-4DAE-A5C7-016037176E3D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7DEF0B15-58B8-4B21-9284-3623265DBFF6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D05B62B7-3B23-4148-A11C-9DE74C894E3E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D507C0F3-C23D-4F21-9324-39D06C048A3A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9" name="Straight Arrow Connector 16">
                <a:extLst>
                  <a:ext uri="{FF2B5EF4-FFF2-40B4-BE49-F238E27FC236}">
                    <a16:creationId xmlns:a16="http://schemas.microsoft.com/office/drawing/2014/main" id="{68DD71D4-0236-428A-B48B-71A37FF2F8EC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4">
                <a:extLst>
                  <a:ext uri="{FF2B5EF4-FFF2-40B4-BE49-F238E27FC236}">
                    <a16:creationId xmlns:a16="http://schemas.microsoft.com/office/drawing/2014/main" id="{33453E55-7D71-4909-9591-D37123C2DEDB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F7235147-BBE4-4FBA-B1A6-4BCBF87CF0D0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4AD454F4-3680-4637-A712-21BAF3F90E19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75E80-8492-43F7-94CD-0EBB75DD8D55}"/>
              </a:ext>
            </a:extLst>
          </p:cNvPr>
          <p:cNvCxnSpPr/>
          <p:nvPr/>
        </p:nvCxnSpPr>
        <p:spPr>
          <a:xfrm>
            <a:off x="7280792" y="3466205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A6C37E8-F322-4640-A975-EE72F01A3350}"/>
              </a:ext>
            </a:extLst>
          </p:cNvPr>
          <p:cNvSpPr/>
          <p:nvPr/>
        </p:nvSpPr>
        <p:spPr>
          <a:xfrm>
            <a:off x="4638504" y="3246762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E7D991-EF29-4060-9CC0-3CEB159FB249}"/>
              </a:ext>
            </a:extLst>
          </p:cNvPr>
          <p:cNvSpPr/>
          <p:nvPr/>
        </p:nvSpPr>
        <p:spPr>
          <a:xfrm>
            <a:off x="5931353" y="3240786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3333DC-7D83-4E94-9514-405295089E24}"/>
              </a:ext>
            </a:extLst>
          </p:cNvPr>
          <p:cNvSpPr/>
          <p:nvPr/>
        </p:nvSpPr>
        <p:spPr>
          <a:xfrm>
            <a:off x="7117205" y="3246554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E047B0-8235-4EF2-A34D-CD6F248D4181}"/>
              </a:ext>
            </a:extLst>
          </p:cNvPr>
          <p:cNvCxnSpPr/>
          <p:nvPr/>
        </p:nvCxnSpPr>
        <p:spPr>
          <a:xfrm>
            <a:off x="7261700" y="3392959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2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795" y="487406"/>
            <a:ext cx="8987676" cy="1596177"/>
          </a:xfrm>
        </p:spPr>
        <p:txBody>
          <a:bodyPr>
            <a:noAutofit/>
          </a:bodyPr>
          <a:lstStyle/>
          <a:p>
            <a:r>
              <a:rPr lang="en-US" sz="3200" dirty="0"/>
              <a:t>Given the linked list shown write code to display the data in the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5035" y="4192857"/>
            <a:ext cx="7347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Node* temp = head;</a:t>
            </a:r>
          </a:p>
          <a:p>
            <a:r>
              <a:rPr lang="en-US" sz="2400" dirty="0"/>
              <a:t>while (temp != </a:t>
            </a:r>
            <a:r>
              <a:rPr lang="en-US" sz="2400" dirty="0" err="1"/>
              <a:t>nullptr</a:t>
            </a:r>
            <a:r>
              <a:rPr lang="en-US" sz="2400" dirty="0"/>
              <a:t>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 &gt;&gt; temp-&gt;data &gt;&gt;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		temp = temp-&gt;next;</a:t>
            </a:r>
          </a:p>
          <a:p>
            <a:r>
              <a:rPr lang="en-US" sz="2400" dirty="0"/>
              <a:t>}</a:t>
            </a:r>
            <a:endParaRPr lang="en-US" sz="2800" dirty="0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DAA4FD8E-BD31-437B-AAF0-F391E4F067BD}"/>
              </a:ext>
            </a:extLst>
          </p:cNvPr>
          <p:cNvSpPr/>
          <p:nvPr/>
        </p:nvSpPr>
        <p:spPr>
          <a:xfrm>
            <a:off x="2678304" y="2136186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B6BFCEE3-670B-4B58-BF69-3D585B5EE55F}"/>
              </a:ext>
            </a:extLst>
          </p:cNvPr>
          <p:cNvGrpSpPr/>
          <p:nvPr/>
        </p:nvGrpSpPr>
        <p:grpSpPr>
          <a:xfrm>
            <a:off x="2857807" y="2468756"/>
            <a:ext cx="4199253" cy="1099790"/>
            <a:chOff x="1253880" y="2984399"/>
            <a:chExt cx="6709319" cy="1917358"/>
          </a:xfrm>
        </p:grpSpPr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CFB7F3AB-9026-4370-824B-68E27F13C968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083A12D-502B-4267-82F5-FE8331C0E1F6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DA8BC48E-4540-432C-8799-CAC273AA3F10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89A5DE00-012C-4DD8-8697-A2A6DA557B10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9" name="Straight Arrow Connector 16">
                <a:extLst>
                  <a:ext uri="{FF2B5EF4-FFF2-40B4-BE49-F238E27FC236}">
                    <a16:creationId xmlns:a16="http://schemas.microsoft.com/office/drawing/2014/main" id="{53FB47EC-6511-4F89-ABA7-92C800B11392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4">
                <a:extLst>
                  <a:ext uri="{FF2B5EF4-FFF2-40B4-BE49-F238E27FC236}">
                    <a16:creationId xmlns:a16="http://schemas.microsoft.com/office/drawing/2014/main" id="{7E0E8768-F418-4914-864E-35E4CFB9986A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3851C14A-C386-4D9F-AC08-5F182DDE5019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7E1683CE-534B-4296-9BFE-AF11FE76F033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B5FF92-3799-4B66-AC38-ED8720E1551A}"/>
              </a:ext>
            </a:extLst>
          </p:cNvPr>
          <p:cNvCxnSpPr/>
          <p:nvPr/>
        </p:nvCxnSpPr>
        <p:spPr>
          <a:xfrm>
            <a:off x="6931657" y="3288866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D3C6B-E14A-441B-B97E-DC0CD4B79DF4}"/>
              </a:ext>
            </a:extLst>
          </p:cNvPr>
          <p:cNvSpPr/>
          <p:nvPr/>
        </p:nvSpPr>
        <p:spPr>
          <a:xfrm>
            <a:off x="4289369" y="3069423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D7CD60-353F-4852-BCC9-2A9F39E5BB16}"/>
              </a:ext>
            </a:extLst>
          </p:cNvPr>
          <p:cNvSpPr/>
          <p:nvPr/>
        </p:nvSpPr>
        <p:spPr>
          <a:xfrm>
            <a:off x="5582218" y="3063447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5ECA42-9A5E-48A5-A98A-09BB574DACDB}"/>
              </a:ext>
            </a:extLst>
          </p:cNvPr>
          <p:cNvSpPr/>
          <p:nvPr/>
        </p:nvSpPr>
        <p:spPr>
          <a:xfrm>
            <a:off x="6768070" y="3069215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72A52A-83C5-41E0-B9E3-E764918430B6}"/>
              </a:ext>
            </a:extLst>
          </p:cNvPr>
          <p:cNvCxnSpPr/>
          <p:nvPr/>
        </p:nvCxnSpPr>
        <p:spPr>
          <a:xfrm>
            <a:off x="6912565" y="3215620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2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636" y="548035"/>
            <a:ext cx="8646482" cy="1596177"/>
          </a:xfrm>
        </p:spPr>
        <p:txBody>
          <a:bodyPr>
            <a:normAutofit/>
          </a:bodyPr>
          <a:lstStyle/>
          <a:p>
            <a:r>
              <a:rPr lang="en-US" sz="3200" dirty="0"/>
              <a:t>Given the linked list shown write code to add the value 36 at the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060" y="4426747"/>
            <a:ext cx="734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Allocate a node</a:t>
            </a:r>
          </a:p>
          <a:p>
            <a:r>
              <a:rPr lang="en-US" sz="2400" dirty="0"/>
              <a:t>Store 36 in it</a:t>
            </a:r>
          </a:p>
          <a:p>
            <a:r>
              <a:rPr lang="en-US" sz="2400" dirty="0"/>
              <a:t>Link this node into the existing linked list (at the end)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F7FD855F-5663-4C03-8955-B748AEF05A90}"/>
              </a:ext>
            </a:extLst>
          </p:cNvPr>
          <p:cNvSpPr/>
          <p:nvPr/>
        </p:nvSpPr>
        <p:spPr>
          <a:xfrm>
            <a:off x="2877810" y="2180521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2" name="Group 27">
            <a:extLst>
              <a:ext uri="{FF2B5EF4-FFF2-40B4-BE49-F238E27FC236}">
                <a16:creationId xmlns:a16="http://schemas.microsoft.com/office/drawing/2014/main" id="{4C2605E9-5B2F-4DC7-A593-BED4E738A3E3}"/>
              </a:ext>
            </a:extLst>
          </p:cNvPr>
          <p:cNvGrpSpPr/>
          <p:nvPr/>
        </p:nvGrpSpPr>
        <p:grpSpPr>
          <a:xfrm>
            <a:off x="3057313" y="2513091"/>
            <a:ext cx="4199253" cy="1099790"/>
            <a:chOff x="1253880" y="2984399"/>
            <a:chExt cx="6709319" cy="1917358"/>
          </a:xfrm>
        </p:grpSpPr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5A759AC6-7097-4DE4-A5B0-84E5C450675B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798AD463-FE2E-4A75-90C5-61B7D959616F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EFFF603A-DB8B-4FCF-B335-C90177BC6D2C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A905FE67-1E68-462A-918C-581BBD96AA80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9" name="Straight Arrow Connector 16">
                <a:extLst>
                  <a:ext uri="{FF2B5EF4-FFF2-40B4-BE49-F238E27FC236}">
                    <a16:creationId xmlns:a16="http://schemas.microsoft.com/office/drawing/2014/main" id="{744F417E-ACCB-4CB5-AD69-F0B330F9B8A5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4">
                <a:extLst>
                  <a:ext uri="{FF2B5EF4-FFF2-40B4-BE49-F238E27FC236}">
                    <a16:creationId xmlns:a16="http://schemas.microsoft.com/office/drawing/2014/main" id="{A4DE3432-7323-4619-9AE2-393CC73C6892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CE6F689-061B-4260-BD1C-462DD6033E79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5" name="Straight Arrow Connector 22">
              <a:extLst>
                <a:ext uri="{FF2B5EF4-FFF2-40B4-BE49-F238E27FC236}">
                  <a16:creationId xmlns:a16="http://schemas.microsoft.com/office/drawing/2014/main" id="{6D4E6946-45A1-46D2-BFD0-12218837E3F0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7838E7-3BB1-469F-B39C-4C1A66220644}"/>
              </a:ext>
            </a:extLst>
          </p:cNvPr>
          <p:cNvCxnSpPr/>
          <p:nvPr/>
        </p:nvCxnSpPr>
        <p:spPr>
          <a:xfrm>
            <a:off x="7131163" y="3333201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F6C80-780B-41EE-BFBC-182EC663DB20}"/>
              </a:ext>
            </a:extLst>
          </p:cNvPr>
          <p:cNvSpPr/>
          <p:nvPr/>
        </p:nvSpPr>
        <p:spPr>
          <a:xfrm>
            <a:off x="4488875" y="3113758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5EFD21-2424-4E7F-A332-A8DDB56CE1B8}"/>
              </a:ext>
            </a:extLst>
          </p:cNvPr>
          <p:cNvSpPr/>
          <p:nvPr/>
        </p:nvSpPr>
        <p:spPr>
          <a:xfrm>
            <a:off x="5781724" y="3107782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3C131D-225C-4A4F-A458-CC1700366B32}"/>
              </a:ext>
            </a:extLst>
          </p:cNvPr>
          <p:cNvSpPr/>
          <p:nvPr/>
        </p:nvSpPr>
        <p:spPr>
          <a:xfrm>
            <a:off x="6967576" y="3113550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F54CB3-AE51-4679-AEC7-275F7601DC46}"/>
              </a:ext>
            </a:extLst>
          </p:cNvPr>
          <p:cNvCxnSpPr/>
          <p:nvPr/>
        </p:nvCxnSpPr>
        <p:spPr>
          <a:xfrm>
            <a:off x="7112071" y="3259955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61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50350" y="3269939"/>
            <a:ext cx="6673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Node* p = new Node;</a:t>
            </a:r>
          </a:p>
          <a:p>
            <a:r>
              <a:rPr lang="en-US" sz="2400" dirty="0"/>
              <a:t>p-&gt;data = 36;</a:t>
            </a:r>
          </a:p>
          <a:p>
            <a:r>
              <a:rPr lang="en-US" sz="2400" dirty="0"/>
              <a:t>p-&gt;next = </a:t>
            </a:r>
            <a:r>
              <a:rPr lang="en-US" sz="2400" dirty="0" err="1"/>
              <a:t>nullptr</a:t>
            </a:r>
            <a:r>
              <a:rPr lang="en-US" sz="2400" dirty="0"/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130A3C-D651-4B0D-A28D-F1C268E9F5CB}"/>
              </a:ext>
            </a:extLst>
          </p:cNvPr>
          <p:cNvGrpSpPr/>
          <p:nvPr/>
        </p:nvGrpSpPr>
        <p:grpSpPr>
          <a:xfrm>
            <a:off x="8485084" y="2659770"/>
            <a:ext cx="953546" cy="495381"/>
            <a:chOff x="4469400" y="4038479"/>
            <a:chExt cx="1523520" cy="863641"/>
          </a:xfrm>
        </p:grpSpPr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0C0D25D6-3770-4606-A376-11021A51A509}"/>
                </a:ext>
              </a:extLst>
            </p:cNvPr>
            <p:cNvSpPr/>
            <p:nvPr/>
          </p:nvSpPr>
          <p:spPr>
            <a:xfrm>
              <a:off x="4469400" y="4038479"/>
              <a:ext cx="1523520" cy="863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2F2F2"/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lvl="0" hangingPunct="0">
                <a:defRPr sz="1800"/>
              </a:pPr>
              <a:r>
                <a:rPr lang="en-US" sz="1800" b="0" i="0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   </a:t>
              </a:r>
              <a:r>
                <a:rPr lang="en-US" dirty="0">
                  <a:latin typeface="Calibri" pitchFamily="18"/>
                  <a:ea typeface="Microsoft YaHei" pitchFamily="2"/>
                  <a:cs typeface="Mangal" pitchFamily="2"/>
                </a:rPr>
                <a:t>36</a:t>
              </a:r>
            </a:p>
          </p:txBody>
        </p:sp>
        <p:sp>
          <p:nvSpPr>
            <p:cNvPr id="22" name="Straight Connector 9">
              <a:extLst>
                <a:ext uri="{FF2B5EF4-FFF2-40B4-BE49-F238E27FC236}">
                  <a16:creationId xmlns:a16="http://schemas.microsoft.com/office/drawing/2014/main" id="{B0E9C3CA-9966-4B36-B439-6D55DACA1A33}"/>
                </a:ext>
              </a:extLst>
            </p:cNvPr>
            <p:cNvSpPr/>
            <p:nvPr/>
          </p:nvSpPr>
          <p:spPr>
            <a:xfrm>
              <a:off x="5548680" y="4038479"/>
              <a:ext cx="12599" cy="863641"/>
            </a:xfrm>
            <a:prstGeom prst="line">
              <a:avLst/>
            </a:prstGeom>
            <a:noFill/>
            <a:ln w="6480">
              <a:solidFill>
                <a:srgbClr val="5B9BD5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23" name="Rectangle 20">
            <a:extLst>
              <a:ext uri="{FF2B5EF4-FFF2-40B4-BE49-F238E27FC236}">
                <a16:creationId xmlns:a16="http://schemas.microsoft.com/office/drawing/2014/main" id="{F4CF9AF0-4439-4EB5-8B7C-9FFD30E6DB22}"/>
              </a:ext>
            </a:extLst>
          </p:cNvPr>
          <p:cNvSpPr/>
          <p:nvPr/>
        </p:nvSpPr>
        <p:spPr>
          <a:xfrm>
            <a:off x="8346062" y="1631948"/>
            <a:ext cx="278043" cy="4732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188E0-C827-4F3E-9E19-C74D9FA72F9F}"/>
              </a:ext>
            </a:extLst>
          </p:cNvPr>
          <p:cNvSpPr txBox="1"/>
          <p:nvPr/>
        </p:nvSpPr>
        <p:spPr>
          <a:xfrm>
            <a:off x="8346061" y="1263534"/>
            <a:ext cx="43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510DBA-E9B9-4E02-800C-DF821FAD8214}"/>
              </a:ext>
            </a:extLst>
          </p:cNvPr>
          <p:cNvCxnSpPr/>
          <p:nvPr/>
        </p:nvCxnSpPr>
        <p:spPr>
          <a:xfrm>
            <a:off x="8485084" y="1862051"/>
            <a:ext cx="232196" cy="797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66B2A9-709B-4AA2-9ADB-540A0F6F1559}"/>
              </a:ext>
            </a:extLst>
          </p:cNvPr>
          <p:cNvCxnSpPr>
            <a:cxnSpLocks/>
          </p:cNvCxnSpPr>
          <p:nvPr/>
        </p:nvCxnSpPr>
        <p:spPr>
          <a:xfrm flipH="1">
            <a:off x="9283081" y="2850735"/>
            <a:ext cx="13647" cy="20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CD0A1F-D635-4277-A70B-ECE55B676C3D}"/>
              </a:ext>
            </a:extLst>
          </p:cNvPr>
          <p:cNvSpPr txBox="1"/>
          <p:nvPr/>
        </p:nvSpPr>
        <p:spPr>
          <a:xfrm>
            <a:off x="2481739" y="5068268"/>
            <a:ext cx="6982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can we link the new node to the end of the existing linked list?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CEE3-7D80-487B-9A0C-3FE18CB510B1}"/>
              </a:ext>
            </a:extLst>
          </p:cNvPr>
          <p:cNvSpPr/>
          <p:nvPr/>
        </p:nvSpPr>
        <p:spPr>
          <a:xfrm>
            <a:off x="2481739" y="5004262"/>
            <a:ext cx="6982424" cy="51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EEE059E7-97EA-4E24-8D3C-FCE277128519}"/>
              </a:ext>
            </a:extLst>
          </p:cNvPr>
          <p:cNvSpPr/>
          <p:nvPr/>
        </p:nvSpPr>
        <p:spPr>
          <a:xfrm>
            <a:off x="2302236" y="1116492"/>
            <a:ext cx="649643" cy="3726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head</a:t>
            </a:r>
            <a:endParaRPr lang="en-US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3B99D3B8-F9A1-47DC-87BB-2C9BC0817EE5}"/>
              </a:ext>
            </a:extLst>
          </p:cNvPr>
          <p:cNvGrpSpPr/>
          <p:nvPr/>
        </p:nvGrpSpPr>
        <p:grpSpPr>
          <a:xfrm>
            <a:off x="2481739" y="1449062"/>
            <a:ext cx="4199253" cy="1099790"/>
            <a:chOff x="1253880" y="2984399"/>
            <a:chExt cx="6709319" cy="1917358"/>
          </a:xfrm>
        </p:grpSpPr>
        <p:grpSp>
          <p:nvGrpSpPr>
            <p:cNvPr id="34" name="Group 19">
              <a:extLst>
                <a:ext uri="{FF2B5EF4-FFF2-40B4-BE49-F238E27FC236}">
                  <a16:creationId xmlns:a16="http://schemas.microsoft.com/office/drawing/2014/main" id="{70F0B52A-6A4D-4933-9321-1F78F56BDA25}"/>
                </a:ext>
              </a:extLst>
            </p:cNvPr>
            <p:cNvGrpSpPr/>
            <p:nvPr/>
          </p:nvGrpSpPr>
          <p:grpSpPr>
            <a:xfrm>
              <a:off x="2363039" y="4038479"/>
              <a:ext cx="5600160" cy="863278"/>
              <a:chOff x="2363039" y="4038479"/>
              <a:chExt cx="5600160" cy="863278"/>
            </a:xfrm>
          </p:grpSpPr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2DE11618-FC9E-439E-9448-49523006F4C4}"/>
                  </a:ext>
                </a:extLst>
              </p:cNvPr>
              <p:cNvSpPr/>
              <p:nvPr/>
            </p:nvSpPr>
            <p:spPr>
              <a:xfrm>
                <a:off x="2363039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56</a:t>
                </a:r>
              </a:p>
            </p:txBody>
          </p:sp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02BA59BF-B19C-49DE-9D18-D5467A86F81D}"/>
                  </a:ext>
                </a:extLst>
              </p:cNvPr>
              <p:cNvSpPr/>
              <p:nvPr/>
            </p:nvSpPr>
            <p:spPr>
              <a:xfrm>
                <a:off x="4469400" y="4038479"/>
                <a:ext cx="1523519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dirty="0">
                    <a:latin typeface="Calibri" pitchFamily="18"/>
                    <a:ea typeface="Microsoft YaHei" pitchFamily="2"/>
                    <a:cs typeface="Mangal" pitchFamily="2"/>
                  </a:rPr>
                  <a:t>93</a:t>
                </a:r>
              </a:p>
            </p:txBody>
          </p:sp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5557902F-AF44-43AB-B920-6D9E38C4EAFF}"/>
                  </a:ext>
                </a:extLst>
              </p:cNvPr>
              <p:cNvSpPr/>
              <p:nvPr/>
            </p:nvSpPr>
            <p:spPr>
              <a:xfrm>
                <a:off x="6439679" y="4038479"/>
                <a:ext cx="1523520" cy="8632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2F2F2"/>
              </a:solidFill>
              <a:ln w="12600">
                <a:solidFill>
                  <a:srgbClr val="43729D"/>
                </a:solidFill>
                <a:prstDash val="solid"/>
                <a:miter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lvl="0" hangingPunct="0">
                  <a:defRPr sz="1800"/>
                </a:pPr>
                <a:r>
                  <a:rPr lang="en-US" sz="1800" b="0" i="0" u="none" strike="noStrike" kern="1200" spc="0" dirty="0">
                    <a:ln>
                      <a:noFill/>
                    </a:ln>
                    <a:solidFill>
                      <a:srgbClr val="FFFFFF"/>
                    </a:solidFill>
                    <a:latin typeface="Calibri" pitchFamily="18"/>
                    <a:ea typeface="Microsoft YaHei" pitchFamily="2"/>
                    <a:cs typeface="Mangal" pitchFamily="2"/>
                  </a:rPr>
                  <a:t>   </a:t>
                </a:r>
                <a:r>
                  <a:rPr lang="en-US" sz="1800" b="0" i="0" u="none" strike="noStrike" kern="1200" spc="0" dirty="0">
                    <a:ln>
                      <a:noFill/>
                    </a:ln>
                    <a:latin typeface="Calibri" pitchFamily="18"/>
                    <a:ea typeface="Microsoft YaHei" pitchFamily="2"/>
                    <a:cs typeface="Mangal" pitchFamily="2"/>
                  </a:rPr>
                  <a:t>78</a:t>
                </a:r>
                <a:endParaRPr lang="en-US" dirty="0">
                  <a:latin typeface="Calibri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40" name="Straight Arrow Connector 16">
                <a:extLst>
                  <a:ext uri="{FF2B5EF4-FFF2-40B4-BE49-F238E27FC236}">
                    <a16:creationId xmlns:a16="http://schemas.microsoft.com/office/drawing/2014/main" id="{028BB569-0AA0-4014-A1DE-22174556FD87}"/>
                  </a:ext>
                </a:extLst>
              </p:cNvPr>
              <p:cNvCxnSpPr/>
              <p:nvPr/>
            </p:nvCxnSpPr>
            <p:spPr>
              <a:xfrm>
                <a:off x="5779440" y="4470120"/>
                <a:ext cx="660239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14">
                <a:extLst>
                  <a:ext uri="{FF2B5EF4-FFF2-40B4-BE49-F238E27FC236}">
                    <a16:creationId xmlns:a16="http://schemas.microsoft.com/office/drawing/2014/main" id="{7946F775-7484-4402-A4A5-178290AAA551}"/>
                  </a:ext>
                </a:extLst>
              </p:cNvPr>
              <p:cNvCxnSpPr/>
              <p:nvPr/>
            </p:nvCxnSpPr>
            <p:spPr>
              <a:xfrm>
                <a:off x="3633120" y="4470120"/>
                <a:ext cx="835920" cy="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id="{DD913DFE-F8A5-42B6-BDDE-548D57C28655}"/>
                </a:ext>
              </a:extLst>
            </p:cNvPr>
            <p:cNvSpPr/>
            <p:nvPr/>
          </p:nvSpPr>
          <p:spPr>
            <a:xfrm>
              <a:off x="1253880" y="2984399"/>
              <a:ext cx="444240" cy="8251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600">
              <a:solidFill>
                <a:srgbClr val="43729D"/>
              </a:solidFill>
              <a:prstDash val="solid"/>
              <a:miter/>
            </a:ln>
          </p:spPr>
          <p:txBody>
            <a:bodyPr vert="horz" wrap="squar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6" name="Straight Arrow Connector 22">
              <a:extLst>
                <a:ext uri="{FF2B5EF4-FFF2-40B4-BE49-F238E27FC236}">
                  <a16:creationId xmlns:a16="http://schemas.microsoft.com/office/drawing/2014/main" id="{34C447CF-F78B-47DD-A0D7-4665BB1C0C01}"/>
                </a:ext>
              </a:extLst>
            </p:cNvPr>
            <p:cNvCxnSpPr/>
            <p:nvPr/>
          </p:nvCxnSpPr>
          <p:spPr>
            <a:xfrm>
              <a:off x="1475999" y="3295440"/>
              <a:ext cx="887040" cy="10731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CF70F-4670-40A9-9430-98946C15D25C}"/>
              </a:ext>
            </a:extLst>
          </p:cNvPr>
          <p:cNvCxnSpPr/>
          <p:nvPr/>
        </p:nvCxnSpPr>
        <p:spPr>
          <a:xfrm>
            <a:off x="6555589" y="2269172"/>
            <a:ext cx="12091" cy="159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9E2935F-CF47-4E9A-95D0-63AE53E678A1}"/>
              </a:ext>
            </a:extLst>
          </p:cNvPr>
          <p:cNvSpPr/>
          <p:nvPr/>
        </p:nvSpPr>
        <p:spPr>
          <a:xfrm>
            <a:off x="3913301" y="2049729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B78D7-7237-410F-8768-B02570DD7F80}"/>
              </a:ext>
            </a:extLst>
          </p:cNvPr>
          <p:cNvSpPr/>
          <p:nvPr/>
        </p:nvSpPr>
        <p:spPr>
          <a:xfrm>
            <a:off x="5206150" y="2043753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175137-AEBA-40E8-95B8-680576DF2048}"/>
              </a:ext>
            </a:extLst>
          </p:cNvPr>
          <p:cNvSpPr/>
          <p:nvPr/>
        </p:nvSpPr>
        <p:spPr>
          <a:xfrm>
            <a:off x="6392002" y="2049521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E8FC61-1DDB-4E41-B830-ABBC1C34C3FA}"/>
              </a:ext>
            </a:extLst>
          </p:cNvPr>
          <p:cNvCxnSpPr/>
          <p:nvPr/>
        </p:nvCxnSpPr>
        <p:spPr>
          <a:xfrm>
            <a:off x="6536497" y="2195926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EA47177-0BFB-406C-B9E7-D6F4EA767191}"/>
              </a:ext>
            </a:extLst>
          </p:cNvPr>
          <p:cNvSpPr/>
          <p:nvPr/>
        </p:nvSpPr>
        <p:spPr>
          <a:xfrm>
            <a:off x="9152233" y="2659562"/>
            <a:ext cx="288990" cy="495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24B29F-968C-4A2B-9921-4F18B09F8CAC}"/>
              </a:ext>
            </a:extLst>
          </p:cNvPr>
          <p:cNvCxnSpPr/>
          <p:nvPr/>
        </p:nvCxnSpPr>
        <p:spPr>
          <a:xfrm>
            <a:off x="9302192" y="2790877"/>
            <a:ext cx="0" cy="23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71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5EBF-57DD-48D3-9741-BF5045E1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59" y="518764"/>
            <a:ext cx="10364451" cy="1596177"/>
          </a:xfrm>
        </p:spPr>
        <p:txBody>
          <a:bodyPr/>
          <a:lstStyle/>
          <a:p>
            <a:r>
              <a:rPr lang="en-US" dirty="0"/>
              <a:t>Need a Pointer to the last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8706-47B2-451F-8047-A3E4325BEE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2909" y="2267339"/>
            <a:ext cx="10363826" cy="3662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Could traverse list stopping when temp-&gt;next == </a:t>
            </a:r>
            <a:r>
              <a:rPr lang="en-US" dirty="0" err="1"/>
              <a:t>nullptr</a:t>
            </a:r>
            <a:endParaRPr lang="en-US" dirty="0"/>
          </a:p>
          <a:p>
            <a:pPr lvl="1"/>
            <a:r>
              <a:rPr lang="en-US" dirty="0" err="1"/>
              <a:t>temp</a:t>
            </a:r>
            <a:r>
              <a:rPr lang="en-US" dirty="0" err="1">
                <a:sym typeface="Wingdings" panose="05000000000000000000" pitchFamily="2" charset="2"/>
              </a:rPr>
              <a:t>next</a:t>
            </a:r>
            <a:r>
              <a:rPr lang="en-US" dirty="0">
                <a:sym typeface="Wingdings" panose="05000000000000000000" pitchFamily="2" charset="2"/>
              </a:rPr>
              <a:t> = p;</a:t>
            </a:r>
            <a:endParaRPr lang="en-US" dirty="0"/>
          </a:p>
          <a:p>
            <a:r>
              <a:rPr lang="en-US" dirty="0"/>
              <a:t>Could add a data member that gives access to last node</a:t>
            </a:r>
          </a:p>
          <a:p>
            <a:pPr lvl="1"/>
            <a:r>
              <a:rPr lang="en-US" dirty="0"/>
              <a:t>Node* last;</a:t>
            </a:r>
          </a:p>
          <a:p>
            <a:pPr lvl="2"/>
            <a:r>
              <a:rPr lang="en-US" dirty="0"/>
              <a:t>Initialize to </a:t>
            </a:r>
            <a:r>
              <a:rPr lang="en-US" dirty="0" err="1"/>
              <a:t>nullptr</a:t>
            </a:r>
            <a:r>
              <a:rPr lang="en-US" dirty="0"/>
              <a:t> in constructor</a:t>
            </a:r>
          </a:p>
          <a:p>
            <a:pPr lvl="1"/>
            <a:r>
              <a:rPr lang="en-US" dirty="0"/>
              <a:t>Last-&gt;next = p;</a:t>
            </a:r>
          </a:p>
          <a:p>
            <a:pPr lvl="1"/>
            <a:r>
              <a:rPr lang="en-US" dirty="0"/>
              <a:t>What else is needed?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All </a:t>
            </a:r>
            <a:r>
              <a:rPr lang="en-US" b="1" dirty="0" err="1"/>
              <a:t>mutator</a:t>
            </a:r>
            <a:r>
              <a:rPr lang="en-US" b="1" dirty="0"/>
              <a:t> methods must update all data members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0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7E4D4EA-307D-4803-84DD-C237D0B6AF19}"/>
              </a:ext>
            </a:extLst>
          </p:cNvPr>
          <p:cNvGrpSpPr/>
          <p:nvPr/>
        </p:nvGrpSpPr>
        <p:grpSpPr>
          <a:xfrm>
            <a:off x="3918064" y="2770907"/>
            <a:ext cx="3879273" cy="2219340"/>
            <a:chOff x="4289367" y="2970415"/>
            <a:chExt cx="2769292" cy="17876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6BDBFA-6486-4D48-90BF-76C53E09744B}"/>
                </a:ext>
              </a:extLst>
            </p:cNvPr>
            <p:cNvSpPr txBox="1"/>
            <p:nvPr/>
          </p:nvSpPr>
          <p:spPr>
            <a:xfrm>
              <a:off x="4289367" y="2970415"/>
              <a:ext cx="791788" cy="163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size</a:t>
              </a:r>
            </a:p>
            <a:p>
              <a:endParaRPr lang="en-US" dirty="0"/>
            </a:p>
            <a:p>
              <a:r>
                <a:rPr lang="en-US" dirty="0"/>
                <a:t>CAPACITY</a:t>
              </a:r>
            </a:p>
            <a:p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119773-A84E-4FCC-B74C-4DABE1962F3E}"/>
                </a:ext>
              </a:extLst>
            </p:cNvPr>
            <p:cNvSpPr/>
            <p:nvPr/>
          </p:nvSpPr>
          <p:spPr>
            <a:xfrm>
              <a:off x="4577542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63E429-B620-418D-84DA-697E31FC0E5A}"/>
                </a:ext>
              </a:extLst>
            </p:cNvPr>
            <p:cNvSpPr/>
            <p:nvPr/>
          </p:nvSpPr>
          <p:spPr>
            <a:xfrm>
              <a:off x="4830349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28D6A6-753D-4E70-8661-394C6643591A}"/>
                </a:ext>
              </a:extLst>
            </p:cNvPr>
            <p:cNvSpPr/>
            <p:nvPr/>
          </p:nvSpPr>
          <p:spPr>
            <a:xfrm>
              <a:off x="5083156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3DFE26-4B81-4F94-B3C9-3F383928ACD6}"/>
                </a:ext>
              </a:extLst>
            </p:cNvPr>
            <p:cNvSpPr/>
            <p:nvPr/>
          </p:nvSpPr>
          <p:spPr>
            <a:xfrm>
              <a:off x="5335963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2E7FCE-B355-458F-922E-7D5C86B008C9}"/>
                </a:ext>
              </a:extLst>
            </p:cNvPr>
            <p:cNvSpPr/>
            <p:nvPr/>
          </p:nvSpPr>
          <p:spPr>
            <a:xfrm>
              <a:off x="559365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66E56E-5208-4B76-B81A-3E4434DE3152}"/>
                </a:ext>
              </a:extLst>
            </p:cNvPr>
            <p:cNvSpPr/>
            <p:nvPr/>
          </p:nvSpPr>
          <p:spPr>
            <a:xfrm>
              <a:off x="583749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B5166F-BABA-4241-B468-D95CF48B1782}"/>
                </a:ext>
              </a:extLst>
            </p:cNvPr>
            <p:cNvSpPr/>
            <p:nvPr/>
          </p:nvSpPr>
          <p:spPr>
            <a:xfrm>
              <a:off x="608133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584962-D469-4CA9-BA91-955DC1529488}"/>
                </a:ext>
              </a:extLst>
            </p:cNvPr>
            <p:cNvSpPr/>
            <p:nvPr/>
          </p:nvSpPr>
          <p:spPr>
            <a:xfrm>
              <a:off x="6325177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B106D-CA51-4F1B-9400-D1701AF6943F}"/>
                </a:ext>
              </a:extLst>
            </p:cNvPr>
            <p:cNvSpPr/>
            <p:nvPr/>
          </p:nvSpPr>
          <p:spPr>
            <a:xfrm>
              <a:off x="6554353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4EA117-5888-4BC2-A84F-F5BF086124D1}"/>
                </a:ext>
              </a:extLst>
            </p:cNvPr>
            <p:cNvSpPr/>
            <p:nvPr/>
          </p:nvSpPr>
          <p:spPr>
            <a:xfrm>
              <a:off x="6814819" y="3362990"/>
              <a:ext cx="243840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46759E-7542-4508-9663-3658000C03A0}"/>
                </a:ext>
              </a:extLst>
            </p:cNvPr>
            <p:cNvSpPr/>
            <p:nvPr/>
          </p:nvSpPr>
          <p:spPr>
            <a:xfrm>
              <a:off x="4821382" y="3806025"/>
              <a:ext cx="219557" cy="219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366430-C816-497F-83BF-1C4D9B91CD3E}"/>
                </a:ext>
              </a:extLst>
            </p:cNvPr>
            <p:cNvSpPr/>
            <p:nvPr/>
          </p:nvSpPr>
          <p:spPr>
            <a:xfrm>
              <a:off x="4931160" y="4429238"/>
              <a:ext cx="356793" cy="221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AD6E27-CE26-4A58-9490-5A79BF3E2C0F}"/>
                </a:ext>
              </a:extLst>
            </p:cNvPr>
            <p:cNvSpPr txBox="1"/>
            <p:nvPr/>
          </p:nvSpPr>
          <p:spPr>
            <a:xfrm>
              <a:off x="4927315" y="4388761"/>
              <a:ext cx="50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0350430-E40F-47C2-BBA8-B375C349954E}"/>
              </a:ext>
            </a:extLst>
          </p:cNvPr>
          <p:cNvSpPr/>
          <p:nvPr/>
        </p:nvSpPr>
        <p:spPr>
          <a:xfrm>
            <a:off x="2905799" y="1845425"/>
            <a:ext cx="5484513" cy="384602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97FB49-1250-47F9-9C1D-40183AA33AE6}"/>
              </a:ext>
            </a:extLst>
          </p:cNvPr>
          <p:cNvSpPr/>
          <p:nvPr/>
        </p:nvSpPr>
        <p:spPr>
          <a:xfrm>
            <a:off x="1845424" y="1108365"/>
            <a:ext cx="7734331" cy="5249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41B0F-0CE7-472A-AF34-9165920268C4}"/>
              </a:ext>
            </a:extLst>
          </p:cNvPr>
          <p:cNvSpPr txBox="1"/>
          <p:nvPr/>
        </p:nvSpPr>
        <p:spPr>
          <a:xfrm>
            <a:off x="4284005" y="403016"/>
            <a:ext cx="248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3873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ABCF-501C-4BEE-96A7-DF386F23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46" y="446721"/>
            <a:ext cx="10364451" cy="1596177"/>
          </a:xfrm>
        </p:spPr>
        <p:txBody>
          <a:bodyPr/>
          <a:lstStyle/>
          <a:p>
            <a:r>
              <a:rPr lang="en-US" dirty="0"/>
              <a:t>Arraylist.cpp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8F29-6731-4A16-A6B5-833CD6402B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5950" y="1815683"/>
            <a:ext cx="10363826" cy="4247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 err="1"/>
              <a:t>Getlength</a:t>
            </a:r>
            <a:endParaRPr lang="en-US" dirty="0"/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Append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Retrieve </a:t>
            </a:r>
          </a:p>
          <a:p>
            <a:pPr lvl="2"/>
            <a:r>
              <a:rPr lang="en-US" dirty="0"/>
              <a:t>How to handle the precondition?</a:t>
            </a:r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506854" y="2295409"/>
            <a:ext cx="104075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“</a:t>
            </a:r>
            <a:r>
              <a:rPr lang="en-US" dirty="0" err="1">
                <a:latin typeface="Courier New" panose="02070309020205020404" pitchFamily="49" charset="0"/>
              </a:rPr>
              <a:t>ArrayList.h</a:t>
            </a:r>
            <a:r>
              <a:rPr lang="en-US" dirty="0">
                <a:latin typeface="Courier New" panose="02070309020205020404" pitchFamily="49" charset="0"/>
              </a:rPr>
              <a:t>“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</a:rPr>
              <a:t>	size =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return size == 0;</a:t>
            </a:r>
          </a:p>
          <a:p>
            <a:r>
              <a:rPr lang="en-US" dirty="0">
                <a:latin typeface="Courier New" panose="02070309020205020404" pitchFamily="49" charset="0"/>
              </a:rPr>
              <a:t>}  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	return size;</a:t>
            </a:r>
          </a:p>
          <a:p>
            <a:r>
              <a:rPr lang="en-US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15" y="323484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Arraylist.cpp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400" dirty="0"/>
              <a:t>constructor, </a:t>
            </a:r>
            <a:r>
              <a:rPr lang="en-US" sz="2400" dirty="0" err="1"/>
              <a:t>isEmpty</a:t>
            </a:r>
            <a:r>
              <a:rPr lang="en-US" sz="2400" dirty="0"/>
              <a:t>, </a:t>
            </a:r>
            <a:r>
              <a:rPr lang="en-US" sz="2400" dirty="0" err="1"/>
              <a:t>getlength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572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EB7-DCE8-4BEB-A09C-8210A9F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append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EF0D-A99C-4C55-82C7-7AACE4BC9590}"/>
              </a:ext>
            </a:extLst>
          </p:cNvPr>
          <p:cNvSpPr txBox="1"/>
          <p:nvPr/>
        </p:nvSpPr>
        <p:spPr>
          <a:xfrm>
            <a:off x="2266604" y="2948247"/>
            <a:ext cx="850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 append (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ItemType</a:t>
            </a:r>
            <a:r>
              <a:rPr lang="en-US" sz="2400" dirty="0"/>
              <a:t> &amp; </a:t>
            </a:r>
            <a:r>
              <a:rPr lang="en-US" sz="2400" dirty="0" err="1"/>
              <a:t>newEntry</a:t>
            </a:r>
            <a:r>
              <a:rPr lang="en-US" sz="2400" dirty="0"/>
              <a:t>);</a:t>
            </a:r>
          </a:p>
          <a:p>
            <a:r>
              <a:rPr lang="en-US" sz="2400" dirty="0"/>
              <a:t>//input: element to be added at end of the list</a:t>
            </a:r>
          </a:p>
          <a:p>
            <a:r>
              <a:rPr lang="en-US" sz="2400" dirty="0"/>
              <a:t>//output: if entry was appended return true; else return false</a:t>
            </a:r>
          </a:p>
        </p:txBody>
      </p:sp>
    </p:spTree>
    <p:extLst>
      <p:ext uri="{BB962C8B-B14F-4D97-AF65-F5344CB8AC3E}">
        <p14:creationId xmlns:p14="http://schemas.microsoft.com/office/powerpoint/2010/main" val="198778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D4B25-346B-4606-8A16-10E55CE73ECA}"/>
              </a:ext>
            </a:extLst>
          </p:cNvPr>
          <p:cNvSpPr/>
          <p:nvPr/>
        </p:nvSpPr>
        <p:spPr>
          <a:xfrm>
            <a:off x="1988993" y="2389620"/>
            <a:ext cx="1040753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bool </a:t>
            </a:r>
            <a:r>
              <a:rPr 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</a:rPr>
              <a:t>:: append(</a:t>
            </a:r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</a:rPr>
              <a:t> &amp; </a:t>
            </a:r>
            <a:r>
              <a:rPr lang="en-US" sz="2000" dirty="0" err="1">
                <a:latin typeface="Courier New" panose="02070309020205020404" pitchFamily="49" charset="0"/>
              </a:rPr>
              <a:t>newEntry</a:t>
            </a:r>
            <a:r>
              <a:rPr lang="en-US" sz="2000" dirty="0">
                <a:latin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if(size &gt;= CAPACITY)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	return false;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array[size] = </a:t>
            </a:r>
            <a:r>
              <a:rPr lang="en-US" sz="2000" dirty="0" err="1">
                <a:latin typeface="Courier New" panose="02070309020205020404" pitchFamily="49" charset="0"/>
              </a:rPr>
              <a:t>newEntry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size++;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true;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E4CF-18E3-4D55-B72F-C76FDAC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4" y="456488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Arraylist.cpp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400" dirty="0"/>
              <a:t>append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680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44C-96C4-4522-881D-F2E1E2C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Arraylist.cpp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retrieve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9CB36-CC77-4FB5-AE5A-7BAF52F0E40A}"/>
              </a:ext>
            </a:extLst>
          </p:cNvPr>
          <p:cNvSpPr/>
          <p:nvPr/>
        </p:nvSpPr>
        <p:spPr>
          <a:xfrm>
            <a:off x="2618509" y="3034022"/>
            <a:ext cx="7087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</a:rPr>
              <a:t>::retrieve(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position){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return array[position - 1];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3DD3B-8341-4416-BA26-126001380714}"/>
              </a:ext>
            </a:extLst>
          </p:cNvPr>
          <p:cNvSpPr txBox="1"/>
          <p:nvPr/>
        </p:nvSpPr>
        <p:spPr>
          <a:xfrm>
            <a:off x="3974081" y="4929972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12086370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2339</TotalTime>
  <Words>1224</Words>
  <Application>Microsoft Office PowerPoint</Application>
  <PresentationFormat>Widescreen</PresentationFormat>
  <Paragraphs>368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Microsoft YaHei</vt:lpstr>
      <vt:lpstr>Arial</vt:lpstr>
      <vt:lpstr>Calibri</vt:lpstr>
      <vt:lpstr>Courier New</vt:lpstr>
      <vt:lpstr>Mangal</vt:lpstr>
      <vt:lpstr>Tw Cen MT</vt:lpstr>
      <vt:lpstr>Wingdings</vt:lpstr>
      <vt:lpstr>Droplet</vt:lpstr>
      <vt:lpstr>Miscellaneous items</vt:lpstr>
      <vt:lpstr>PowerPoint Presentation</vt:lpstr>
      <vt:lpstr>Arraylist.h</vt:lpstr>
      <vt:lpstr>PowerPoint Presentation</vt:lpstr>
      <vt:lpstr>Arraylist.cpp</vt:lpstr>
      <vt:lpstr>Arraylist.cpp  constructor, isEmpty, getlength</vt:lpstr>
      <vt:lpstr>Implement append</vt:lpstr>
      <vt:lpstr>Arraylist.cpp  append</vt:lpstr>
      <vt:lpstr>Arraylist.cpp  retrieve</vt:lpstr>
      <vt:lpstr>Dealing with preconditions</vt:lpstr>
      <vt:lpstr>Arraylist.cpp  retrieve – with assert</vt:lpstr>
      <vt:lpstr>Insert and remove</vt:lpstr>
      <vt:lpstr>Assignment 2</vt:lpstr>
      <vt:lpstr>PowerPoint Presentation</vt:lpstr>
      <vt:lpstr>Before thurday’s class  </vt:lpstr>
      <vt:lpstr>linkedlist.h</vt:lpstr>
      <vt:lpstr>Assignment 2</vt:lpstr>
      <vt:lpstr>PowerPoint Presentation</vt:lpstr>
      <vt:lpstr>Some other things to test</vt:lpstr>
      <vt:lpstr>Zybook assignment</vt:lpstr>
      <vt:lpstr>A linked list</vt:lpstr>
      <vt:lpstr>pointers</vt:lpstr>
      <vt:lpstr>PowerPoint Presentation</vt:lpstr>
      <vt:lpstr>the new and delete operators</vt:lpstr>
      <vt:lpstr>Elements of a linked list are stored in nodes</vt:lpstr>
      <vt:lpstr>A node</vt:lpstr>
      <vt:lpstr>PowerPoint Presentation</vt:lpstr>
      <vt:lpstr>PowerPoint Presentation</vt:lpstr>
      <vt:lpstr>Some questions</vt:lpstr>
      <vt:lpstr>Some questions</vt:lpstr>
      <vt:lpstr>Given the linked list shown write code to add the value 36 at the beginning</vt:lpstr>
      <vt:lpstr>PowerPoint Presentation</vt:lpstr>
      <vt:lpstr>Given the linked list shown write code to display the data in the list</vt:lpstr>
      <vt:lpstr>Given the linked list shown write code to display the data in the list</vt:lpstr>
      <vt:lpstr>Given the linked list shown write code to add the value 36 at the end</vt:lpstr>
      <vt:lpstr>PowerPoint Presentation</vt:lpstr>
      <vt:lpstr>Need a Pointer to the last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210</cp:revision>
  <cp:lastPrinted>2018-02-07T20:45:03Z</cp:lastPrinted>
  <dcterms:created xsi:type="dcterms:W3CDTF">2016-01-23T14:48:08Z</dcterms:created>
  <dcterms:modified xsi:type="dcterms:W3CDTF">2018-02-08T18:49:31Z</dcterms:modified>
</cp:coreProperties>
</file>