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438" r:id="rId2"/>
    <p:sldId id="469" r:id="rId3"/>
    <p:sldId id="435" r:id="rId4"/>
    <p:sldId id="439" r:id="rId5"/>
    <p:sldId id="436" r:id="rId6"/>
    <p:sldId id="440" r:id="rId7"/>
    <p:sldId id="467" r:id="rId8"/>
    <p:sldId id="441" r:id="rId9"/>
    <p:sldId id="442" r:id="rId10"/>
    <p:sldId id="437" r:id="rId11"/>
    <p:sldId id="443" r:id="rId12"/>
    <p:sldId id="444" r:id="rId13"/>
    <p:sldId id="445" r:id="rId14"/>
    <p:sldId id="468" r:id="rId15"/>
    <p:sldId id="446" r:id="rId16"/>
    <p:sldId id="466" r:id="rId17"/>
    <p:sldId id="447" r:id="rId18"/>
    <p:sldId id="448" r:id="rId19"/>
    <p:sldId id="449" r:id="rId20"/>
    <p:sldId id="450" r:id="rId21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99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83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D71623-5A99-4D69-9FE2-DB4CB584BA9A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E2235-BBE8-4EDB-A50D-47CCDF239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328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BE57D-1DDE-4081-AF5D-829601F43F60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F68D95-E817-4695-85BA-5FC3251A4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73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C6ADA46-D5A6-4FA5-B417-2BBD9CEB5868}" type="slidenum">
              <a:t>18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036319" y="3583170"/>
            <a:ext cx="8290080" cy="33947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699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07B391D-CB90-4372-8301-BB634BAFF4B0}" type="slidenum">
              <a:t>19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667000" y="573088"/>
            <a:ext cx="5029200" cy="28289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036319" y="3583170"/>
            <a:ext cx="8290080" cy="33947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56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72296-9006-4D29-8702-E6CB8EF8C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193" y="668394"/>
            <a:ext cx="10364451" cy="1596177"/>
          </a:xfrm>
        </p:spPr>
        <p:txBody>
          <a:bodyPr/>
          <a:lstStyle/>
          <a:p>
            <a:r>
              <a:rPr lang="en-US" dirty="0"/>
              <a:t>Miscellaneous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73806-53CA-431F-BA03-8F6A5CF7D20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132974" y="2594306"/>
            <a:ext cx="7930968" cy="3424107"/>
          </a:xfrm>
        </p:spPr>
        <p:txBody>
          <a:bodyPr/>
          <a:lstStyle/>
          <a:p>
            <a:r>
              <a:rPr lang="en-US" dirty="0"/>
              <a:t>Lab</a:t>
            </a:r>
          </a:p>
          <a:p>
            <a:r>
              <a:rPr lang="en-US" dirty="0"/>
              <a:t>Assignment 1</a:t>
            </a:r>
          </a:p>
          <a:p>
            <a:pPr lvl="1"/>
            <a:r>
              <a:rPr lang="en-US" dirty="0"/>
              <a:t>functional decomposition</a:t>
            </a:r>
          </a:p>
          <a:p>
            <a:pPr lvl="1"/>
            <a:r>
              <a:rPr lang="en-US" dirty="0"/>
              <a:t>Testing</a:t>
            </a:r>
          </a:p>
          <a:p>
            <a:pPr lvl="1"/>
            <a:r>
              <a:rPr lang="en-US" dirty="0"/>
              <a:t>Submitting test cases</a:t>
            </a:r>
          </a:p>
        </p:txBody>
      </p:sp>
    </p:spTree>
    <p:extLst>
      <p:ext uri="{BB962C8B-B14F-4D97-AF65-F5344CB8AC3E}">
        <p14:creationId xmlns:p14="http://schemas.microsoft.com/office/powerpoint/2010/main" val="2795956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7C74C-3CAB-45E7-AD17-BBFD9E4AE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648" y="286008"/>
            <a:ext cx="10364451" cy="1596177"/>
          </a:xfrm>
        </p:spPr>
        <p:txBody>
          <a:bodyPr/>
          <a:lstStyle/>
          <a:p>
            <a:r>
              <a:rPr lang="en-US" dirty="0"/>
              <a:t>Dealing with preconditions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D02E6-AA9C-45DC-8260-58A07BB79E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57119" y="1993021"/>
            <a:ext cx="10363826" cy="342410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#include &lt;</a:t>
            </a:r>
            <a:r>
              <a:rPr lang="en-US" dirty="0" err="1"/>
              <a:t>cassert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Contains the function assert</a:t>
            </a:r>
          </a:p>
          <a:p>
            <a:r>
              <a:rPr lang="en-US" dirty="0"/>
              <a:t>assert(</a:t>
            </a:r>
            <a:r>
              <a:rPr lang="en-US" dirty="0" err="1"/>
              <a:t>some_Boolean_condition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if condition is true</a:t>
            </a:r>
          </a:p>
          <a:p>
            <a:pPr lvl="2"/>
            <a:r>
              <a:rPr lang="en-US" dirty="0"/>
              <a:t>execution continues</a:t>
            </a:r>
          </a:p>
          <a:p>
            <a:pPr lvl="1"/>
            <a:r>
              <a:rPr lang="en-US" dirty="0"/>
              <a:t>If condition is false</a:t>
            </a:r>
          </a:p>
          <a:p>
            <a:pPr lvl="2"/>
            <a:r>
              <a:rPr lang="en-US" dirty="0"/>
              <a:t>program execution stops and error message displayed</a:t>
            </a:r>
          </a:p>
          <a:p>
            <a:r>
              <a:rPr lang="en-US" dirty="0"/>
              <a:t>Assert(position &gt;= 1 and position &lt;= </a:t>
            </a:r>
            <a:r>
              <a:rPr lang="en-US" dirty="0" err="1"/>
              <a:t>getLength</a:t>
            </a:r>
            <a:r>
              <a:rPr lang="en-US" dirty="0"/>
              <a:t>())</a:t>
            </a:r>
          </a:p>
          <a:p>
            <a:r>
              <a:rPr lang="en-US" dirty="0"/>
              <a:t>Caller of a method that has a precondition is responsible for meeting it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46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9D44C-96C4-4522-881D-F2E1E2CAA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Arraylist.cpp</a:t>
            </a:r>
            <a:br>
              <a:rPr lang="en-US" dirty="0"/>
            </a:br>
            <a:r>
              <a:rPr lang="en-US" dirty="0"/>
              <a:t> </a:t>
            </a:r>
            <a:r>
              <a:rPr lang="en-US" sz="2800" dirty="0"/>
              <a:t>retrieve – with assert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E9CB36-CC77-4FB5-AE5A-7BAF52F0E40A}"/>
              </a:ext>
            </a:extLst>
          </p:cNvPr>
          <p:cNvSpPr/>
          <p:nvPr/>
        </p:nvSpPr>
        <p:spPr>
          <a:xfrm>
            <a:off x="2618509" y="3034022"/>
            <a:ext cx="708798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</a:rPr>
              <a:t>ItemType</a:t>
            </a:r>
            <a:r>
              <a:rPr lang="en-US" sz="2000" dirty="0"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</a:rPr>
              <a:t>ArrayList</a:t>
            </a:r>
            <a:r>
              <a:rPr lang="en-US" sz="2000" dirty="0">
                <a:latin typeface="Courier New" panose="02070309020205020404" pitchFamily="49" charset="0"/>
              </a:rPr>
              <a:t>:: retrieve(</a:t>
            </a:r>
            <a:r>
              <a:rPr lang="en-US" sz="2000" dirty="0" err="1">
                <a:latin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</a:rPr>
              <a:t> position){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	assert(position &gt; 0 and position &lt;= size);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	return array[position - 1];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481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D1F74-85F6-4296-8374-B45031FF8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and remove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41F16-56C5-4424-974E-E3F0F06EB3A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51329" y="2594307"/>
            <a:ext cx="10363826" cy="3424107"/>
          </a:xfrm>
        </p:spPr>
        <p:txBody>
          <a:bodyPr/>
          <a:lstStyle/>
          <a:p>
            <a:r>
              <a:rPr lang="en-US" dirty="0"/>
              <a:t>Check to see if position for insertion or removal is valid</a:t>
            </a:r>
          </a:p>
          <a:p>
            <a:r>
              <a:rPr lang="en-US" dirty="0"/>
              <a:t>If yes</a:t>
            </a:r>
          </a:p>
          <a:p>
            <a:pPr lvl="1"/>
            <a:r>
              <a:rPr lang="en-US" dirty="0"/>
              <a:t>For insertion – shift items upward in array to make room for </a:t>
            </a:r>
            <a:r>
              <a:rPr lang="en-US" dirty="0" err="1"/>
              <a:t>newitem</a:t>
            </a:r>
            <a:endParaRPr lang="en-US" dirty="0"/>
          </a:p>
          <a:p>
            <a:pPr lvl="1"/>
            <a:r>
              <a:rPr lang="en-US" dirty="0"/>
              <a:t>For deletion – shift items downward in array to fill in the gap</a:t>
            </a:r>
          </a:p>
          <a:p>
            <a:pPr lvl="1"/>
            <a:r>
              <a:rPr lang="en-US" dirty="0"/>
              <a:t>Increment or decrement size</a:t>
            </a:r>
          </a:p>
        </p:txBody>
      </p:sp>
    </p:spTree>
    <p:extLst>
      <p:ext uri="{BB962C8B-B14F-4D97-AF65-F5344CB8AC3E}">
        <p14:creationId xmlns:p14="http://schemas.microsoft.com/office/powerpoint/2010/main" val="3683916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796EE-DC5C-4EC5-8913-D65409094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728" y="308176"/>
            <a:ext cx="10364451" cy="1596177"/>
          </a:xfrm>
        </p:spPr>
        <p:txBody>
          <a:bodyPr/>
          <a:lstStyle/>
          <a:p>
            <a:r>
              <a:rPr lang="en-US" dirty="0"/>
              <a:t>Assignment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27C04-E80A-4369-A72F-2739638428D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68451" y="2095543"/>
            <a:ext cx="9554720" cy="3917330"/>
          </a:xfrm>
        </p:spPr>
        <p:txBody>
          <a:bodyPr>
            <a:normAutofit/>
          </a:bodyPr>
          <a:lstStyle/>
          <a:p>
            <a:r>
              <a:rPr lang="en-US" dirty="0"/>
              <a:t>Assignment 1 was decomposed using functions</a:t>
            </a:r>
          </a:p>
          <a:p>
            <a:r>
              <a:rPr lang="en-US" dirty="0"/>
              <a:t>Assignment 2 will be decomposed using functions and classes</a:t>
            </a:r>
          </a:p>
          <a:p>
            <a:pPr lvl="1"/>
            <a:r>
              <a:rPr lang="en-US" dirty="0"/>
              <a:t>classes</a:t>
            </a:r>
          </a:p>
          <a:p>
            <a:pPr lvl="2"/>
            <a:r>
              <a:rPr lang="en-US" dirty="0" err="1"/>
              <a:t>Itemtopurchase</a:t>
            </a:r>
            <a:endParaRPr lang="en-US" dirty="0"/>
          </a:p>
          <a:p>
            <a:pPr lvl="2"/>
            <a:r>
              <a:rPr lang="en-US" dirty="0" err="1"/>
              <a:t>Linkedlist</a:t>
            </a:r>
            <a:r>
              <a:rPr lang="en-US" dirty="0"/>
              <a:t> – inherits from </a:t>
            </a:r>
            <a:r>
              <a:rPr lang="en-US" dirty="0" err="1"/>
              <a:t>listinterface</a:t>
            </a:r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(is-a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Shoppingcart</a:t>
            </a:r>
            <a:endParaRPr lang="en-US" dirty="0"/>
          </a:p>
          <a:p>
            <a:pPr lvl="3"/>
            <a:r>
              <a:rPr lang="en-US" dirty="0">
                <a:solidFill>
                  <a:srgbClr val="FF0000"/>
                </a:solidFill>
              </a:rPr>
              <a:t>Has-a</a:t>
            </a:r>
            <a:r>
              <a:rPr lang="en-US" dirty="0"/>
              <a:t> </a:t>
            </a:r>
            <a:r>
              <a:rPr lang="en-US" dirty="0" err="1"/>
              <a:t>linkedlist</a:t>
            </a:r>
            <a:r>
              <a:rPr lang="en-US" dirty="0"/>
              <a:t> to hold items purchased</a:t>
            </a:r>
          </a:p>
          <a:p>
            <a:pPr lvl="1"/>
            <a:r>
              <a:rPr lang="en-US" dirty="0"/>
              <a:t>Program decomposed using functions</a:t>
            </a:r>
          </a:p>
          <a:p>
            <a:pPr lvl="2"/>
            <a:r>
              <a:rPr lang="en-US" dirty="0"/>
              <a:t>Manages contents of a shopping cart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769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DC8B9C-5B0E-444F-AFB4-0ED034F33126}"/>
              </a:ext>
            </a:extLst>
          </p:cNvPr>
          <p:cNvSpPr/>
          <p:nvPr/>
        </p:nvSpPr>
        <p:spPr>
          <a:xfrm>
            <a:off x="1734589" y="2920537"/>
            <a:ext cx="1601586" cy="9587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7681A42-138D-4CFB-AFE2-B2831A1A0844}"/>
              </a:ext>
            </a:extLst>
          </p:cNvPr>
          <p:cNvSpPr/>
          <p:nvPr/>
        </p:nvSpPr>
        <p:spPr>
          <a:xfrm>
            <a:off x="4652356" y="2061557"/>
            <a:ext cx="1679171" cy="10363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9BA05-34E1-4336-83A3-A94FAA9F9050}"/>
              </a:ext>
            </a:extLst>
          </p:cNvPr>
          <p:cNvSpPr txBox="1"/>
          <p:nvPr/>
        </p:nvSpPr>
        <p:spPr>
          <a:xfrm>
            <a:off x="7646060" y="1452941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ListInterface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A841A8-B104-4AF2-A7C5-B6F18C51F223}"/>
              </a:ext>
            </a:extLst>
          </p:cNvPr>
          <p:cNvSpPr txBox="1"/>
          <p:nvPr/>
        </p:nvSpPr>
        <p:spPr>
          <a:xfrm>
            <a:off x="2000596" y="3144980"/>
            <a:ext cx="980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8154FA4-792A-4F64-84A5-DA10814F5595}"/>
              </a:ext>
            </a:extLst>
          </p:cNvPr>
          <p:cNvSpPr/>
          <p:nvPr/>
        </p:nvSpPr>
        <p:spPr>
          <a:xfrm>
            <a:off x="7445433" y="2842952"/>
            <a:ext cx="1679171" cy="10363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CED32C-ACED-482A-BC4B-ABCF6268CF79}"/>
              </a:ext>
            </a:extLst>
          </p:cNvPr>
          <p:cNvSpPr txBox="1"/>
          <p:nvPr/>
        </p:nvSpPr>
        <p:spPr>
          <a:xfrm>
            <a:off x="7763784" y="3144980"/>
            <a:ext cx="104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LinkedList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5C8B01-AA73-4B41-AB40-0234603B6389}"/>
              </a:ext>
            </a:extLst>
          </p:cNvPr>
          <p:cNvSpPr txBox="1"/>
          <p:nvPr/>
        </p:nvSpPr>
        <p:spPr>
          <a:xfrm>
            <a:off x="4762510" y="2349731"/>
            <a:ext cx="1458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ShoppingCart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C2E519-4016-4048-8384-9DE830A93453}"/>
              </a:ext>
            </a:extLst>
          </p:cNvPr>
          <p:cNvSpPr/>
          <p:nvPr/>
        </p:nvSpPr>
        <p:spPr>
          <a:xfrm>
            <a:off x="7445430" y="1119447"/>
            <a:ext cx="1679171" cy="10363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83CB5F2-4C74-4AA0-9874-47D6AC99251A}"/>
              </a:ext>
            </a:extLst>
          </p:cNvPr>
          <p:cNvSpPr/>
          <p:nvPr/>
        </p:nvSpPr>
        <p:spPr>
          <a:xfrm>
            <a:off x="4583081" y="4087091"/>
            <a:ext cx="1679171" cy="10363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714DF2-2DBB-4F15-BB79-D0DCD5EAC192}"/>
              </a:ext>
            </a:extLst>
          </p:cNvPr>
          <p:cNvSpPr txBox="1"/>
          <p:nvPr/>
        </p:nvSpPr>
        <p:spPr>
          <a:xfrm>
            <a:off x="4685795" y="4372494"/>
            <a:ext cx="1576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ItemToPurchase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6A2C890-6356-4377-93B1-30697B7D7D0C}"/>
              </a:ext>
            </a:extLst>
          </p:cNvPr>
          <p:cNvCxnSpPr>
            <a:stCxn id="8" idx="0"/>
            <a:endCxn id="11" idx="2"/>
          </p:cNvCxnSpPr>
          <p:nvPr/>
        </p:nvCxnSpPr>
        <p:spPr>
          <a:xfrm flipH="1" flipV="1">
            <a:off x="8285016" y="2155767"/>
            <a:ext cx="3" cy="68718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58D6FAE-5CED-4827-B7D1-E45F0E850FA2}"/>
              </a:ext>
            </a:extLst>
          </p:cNvPr>
          <p:cNvSpPr txBox="1"/>
          <p:nvPr/>
        </p:nvSpPr>
        <p:spPr>
          <a:xfrm>
            <a:off x="8289761" y="2293326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is-a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984577-FD85-4A64-964B-EA8530787DAD}"/>
              </a:ext>
            </a:extLst>
          </p:cNvPr>
          <p:cNvSpPr txBox="1"/>
          <p:nvPr/>
        </p:nvSpPr>
        <p:spPr>
          <a:xfrm>
            <a:off x="6605848" y="276179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has-a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F0A713-886F-468E-89A6-17587ACE832A}"/>
              </a:ext>
            </a:extLst>
          </p:cNvPr>
          <p:cNvSpPr/>
          <p:nvPr/>
        </p:nvSpPr>
        <p:spPr>
          <a:xfrm>
            <a:off x="3519052" y="2605824"/>
            <a:ext cx="692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has-a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45571E-9280-4C40-BD1D-83E62AA8DA99}"/>
              </a:ext>
            </a:extLst>
          </p:cNvPr>
          <p:cNvSpPr txBox="1"/>
          <p:nvPr/>
        </p:nvSpPr>
        <p:spPr>
          <a:xfrm>
            <a:off x="5218825" y="3383280"/>
            <a:ext cx="104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many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85170B1-165A-443D-9728-D7EFFF75713F}"/>
              </a:ext>
            </a:extLst>
          </p:cNvPr>
          <p:cNvCxnSpPr>
            <a:endCxn id="8" idx="1"/>
          </p:cNvCxnSpPr>
          <p:nvPr/>
        </p:nvCxnSpPr>
        <p:spPr>
          <a:xfrm>
            <a:off x="6331527" y="2975156"/>
            <a:ext cx="1113906" cy="385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CF275B4-6014-47F5-BFDD-A100B94DAC32}"/>
              </a:ext>
            </a:extLst>
          </p:cNvPr>
          <p:cNvCxnSpPr/>
          <p:nvPr/>
        </p:nvCxnSpPr>
        <p:spPr>
          <a:xfrm flipV="1">
            <a:off x="3336175" y="2790490"/>
            <a:ext cx="1316181" cy="340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0FE170B-C0B7-4F27-9E04-6E73BB94FD5B}"/>
              </a:ext>
            </a:extLst>
          </p:cNvPr>
          <p:cNvCxnSpPr/>
          <p:nvPr/>
        </p:nvCxnSpPr>
        <p:spPr>
          <a:xfrm>
            <a:off x="5218825" y="3097877"/>
            <a:ext cx="0" cy="989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767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9DBEB8-54F1-48D9-B543-A81495102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90" y="1291847"/>
            <a:ext cx="10364451" cy="913798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Before </a:t>
            </a:r>
            <a:r>
              <a:rPr lang="en-US" sz="4000" dirty="0" err="1"/>
              <a:t>thurday’s</a:t>
            </a:r>
            <a:r>
              <a:rPr lang="en-US" sz="4000" dirty="0"/>
              <a:t> class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5D72F4-9E00-4E4E-A8E9-3CC78A509E6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17337" y="2249980"/>
            <a:ext cx="10363826" cy="3424107"/>
          </a:xfrm>
        </p:spPr>
        <p:txBody>
          <a:bodyPr/>
          <a:lstStyle/>
          <a:p>
            <a:r>
              <a:rPr lang="en-US" dirty="0"/>
              <a:t>do </a:t>
            </a:r>
            <a:r>
              <a:rPr lang="en-US" dirty="0" err="1"/>
              <a:t>zybook</a:t>
            </a:r>
            <a:r>
              <a:rPr lang="en-US" dirty="0"/>
              <a:t> exercises</a:t>
            </a:r>
          </a:p>
          <a:p>
            <a:pPr lvl="1"/>
            <a:r>
              <a:rPr lang="en-US" dirty="0" err="1"/>
              <a:t>ch</a:t>
            </a:r>
            <a:r>
              <a:rPr lang="en-US" dirty="0"/>
              <a:t> 12 (.1 through .7)</a:t>
            </a:r>
          </a:p>
          <a:p>
            <a:pPr lvl="2"/>
            <a:r>
              <a:rPr lang="en-US" dirty="0"/>
              <a:t>Note: list operations are value oriented, rather than position oriented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read assignment 2</a:t>
            </a:r>
            <a:br>
              <a:rPr lang="en-US" dirty="0"/>
            </a:br>
            <a:endParaRPr lang="en-US" dirty="0"/>
          </a:p>
          <a:p>
            <a:r>
              <a:rPr lang="en-US" dirty="0"/>
              <a:t>write expected output from test1.txt</a:t>
            </a:r>
          </a:p>
          <a:p>
            <a:pPr lvl="1"/>
            <a:r>
              <a:rPr lang="en-US" dirty="0"/>
              <a:t>this will be collected in class</a:t>
            </a:r>
          </a:p>
        </p:txBody>
      </p:sp>
    </p:spTree>
    <p:extLst>
      <p:ext uri="{BB962C8B-B14F-4D97-AF65-F5344CB8AC3E}">
        <p14:creationId xmlns:p14="http://schemas.microsoft.com/office/powerpoint/2010/main" val="2199108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BD4B25-346B-4606-8A16-10E55CE73ECA}"/>
              </a:ext>
            </a:extLst>
          </p:cNvPr>
          <p:cNvSpPr/>
          <p:nvPr/>
        </p:nvSpPr>
        <p:spPr>
          <a:xfrm>
            <a:off x="1784465" y="1271267"/>
            <a:ext cx="1040753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</a:rPr>
              <a:t>ifndef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linked</a:t>
            </a:r>
            <a:r>
              <a:rPr lang="en-US" dirty="0" err="1">
                <a:latin typeface="Courier New" panose="02070309020205020404" pitchFamily="49" charset="0"/>
              </a:rPr>
              <a:t>_List</a:t>
            </a:r>
            <a:r>
              <a:rPr lang="en-US" dirty="0">
                <a:latin typeface="Courier New" panose="02070309020205020404" pitchFamily="49" charset="0"/>
              </a:rPr>
              <a:t>_</a:t>
            </a:r>
          </a:p>
          <a:p>
            <a:r>
              <a:rPr lang="en-US" dirty="0">
                <a:latin typeface="Courier New" panose="02070309020205020404" pitchFamily="49" charset="0"/>
              </a:rPr>
              <a:t>#define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linked</a:t>
            </a:r>
            <a:r>
              <a:rPr lang="en-US" dirty="0" err="1">
                <a:latin typeface="Courier New" panose="02070309020205020404" pitchFamily="49" charset="0"/>
              </a:rPr>
              <a:t>_List</a:t>
            </a:r>
            <a:r>
              <a:rPr lang="en-US" dirty="0">
                <a:latin typeface="Courier New" panose="02070309020205020404" pitchFamily="49" charset="0"/>
              </a:rPr>
              <a:t>_</a:t>
            </a:r>
          </a:p>
          <a:p>
            <a:r>
              <a:rPr lang="en-US" dirty="0">
                <a:latin typeface="Courier New" panose="02070309020205020404" pitchFamily="49" charset="0"/>
              </a:rPr>
              <a:t>#include "</a:t>
            </a:r>
            <a:r>
              <a:rPr lang="en-US" dirty="0" err="1">
                <a:latin typeface="Courier New" panose="02070309020205020404" pitchFamily="49" charset="0"/>
              </a:rPr>
              <a:t>ListInterface.h</a:t>
            </a:r>
            <a:r>
              <a:rPr lang="en-US" dirty="0">
                <a:latin typeface="Courier New" panose="02070309020205020404" pitchFamily="49" charset="0"/>
              </a:rPr>
              <a:t>“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//no need for CAPACITY</a:t>
            </a:r>
          </a:p>
          <a:p>
            <a:r>
              <a:rPr lang="en-US" dirty="0">
                <a:latin typeface="Courier New" panose="02070309020205020404" pitchFamily="49" charset="0"/>
              </a:rPr>
              <a:t>class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Linked</a:t>
            </a:r>
            <a:r>
              <a:rPr lang="en-US" dirty="0" err="1">
                <a:latin typeface="Courier New" panose="02070309020205020404" pitchFamily="49" charset="0"/>
              </a:rPr>
              <a:t>List</a:t>
            </a:r>
            <a:r>
              <a:rPr lang="en-US" dirty="0">
                <a:latin typeface="Courier New" panose="02070309020205020404" pitchFamily="49" charset="0"/>
              </a:rPr>
              <a:t> : public </a:t>
            </a:r>
            <a:r>
              <a:rPr lang="en-US" dirty="0" err="1">
                <a:latin typeface="Courier New" panose="02070309020205020404" pitchFamily="49" charset="0"/>
              </a:rPr>
              <a:t>ListInterface</a:t>
            </a:r>
            <a:r>
              <a:rPr lang="en-US" dirty="0">
                <a:latin typeface="Courier New" panose="02070309020205020404" pitchFamily="49" charset="0"/>
              </a:rPr>
              <a:t> {                </a:t>
            </a:r>
          </a:p>
          <a:p>
            <a:r>
              <a:rPr lang="en-US" dirty="0">
                <a:latin typeface="Courier New" panose="02070309020205020404" pitchFamily="49" charset="0"/>
              </a:rPr>
              <a:t>public:</a:t>
            </a:r>
          </a:p>
          <a:p>
            <a:r>
              <a:rPr lang="en-US" dirty="0">
                <a:latin typeface="Courier New" panose="02070309020205020404" pitchFamily="49" charset="0"/>
              </a:rPr>
              <a:t> 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Linked</a:t>
            </a:r>
            <a:r>
              <a:rPr lang="en-US" dirty="0" err="1">
                <a:latin typeface="Courier New" panose="02070309020205020404" pitchFamily="49" charset="0"/>
              </a:rPr>
              <a:t>List</a:t>
            </a:r>
            <a:r>
              <a:rPr lang="en-US" dirty="0">
                <a:latin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</a:rPr>
              <a:t>   bool </a:t>
            </a:r>
            <a:r>
              <a:rPr lang="en-US" dirty="0" err="1">
                <a:latin typeface="Courier New" panose="02070309020205020404" pitchFamily="49" charset="0"/>
              </a:rPr>
              <a:t>isEmpty</a:t>
            </a:r>
            <a:r>
              <a:rPr lang="en-US" dirty="0">
                <a:latin typeface="Courier New" panose="02070309020205020404" pitchFamily="49" charset="0"/>
              </a:rPr>
              <a:t>() </a:t>
            </a:r>
            <a:r>
              <a:rPr lang="en-US" dirty="0" err="1">
                <a:latin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</a:rPr>
              <a:t>;   </a:t>
            </a:r>
          </a:p>
          <a:p>
            <a:r>
              <a:rPr lang="en-US" dirty="0">
                <a:latin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getLength</a:t>
            </a:r>
            <a:r>
              <a:rPr lang="en-US" dirty="0">
                <a:latin typeface="Courier New" panose="02070309020205020404" pitchFamily="49" charset="0"/>
              </a:rPr>
              <a:t>() </a:t>
            </a:r>
            <a:r>
              <a:rPr lang="en-US" dirty="0" err="1">
                <a:latin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</a:rPr>
              <a:t>;  </a:t>
            </a:r>
          </a:p>
          <a:p>
            <a:r>
              <a:rPr lang="en-US" dirty="0">
                <a:latin typeface="Courier New" panose="02070309020205020404" pitchFamily="49" charset="0"/>
              </a:rPr>
              <a:t>   bool insert(</a:t>
            </a:r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newPos</a:t>
            </a:r>
            <a:r>
              <a:rPr lang="en-US" dirty="0">
                <a:latin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ItemType</a:t>
            </a:r>
            <a:r>
              <a:rPr lang="en-US" dirty="0">
                <a:latin typeface="Courier New" panose="02070309020205020404" pitchFamily="49" charset="0"/>
              </a:rPr>
              <a:t> &amp; </a:t>
            </a:r>
            <a:r>
              <a:rPr lang="en-US" dirty="0" err="1">
                <a:latin typeface="Courier New" panose="02070309020205020404" pitchFamily="49" charset="0"/>
              </a:rPr>
              <a:t>newEntry</a:t>
            </a:r>
            <a:r>
              <a:rPr lang="en-US" dirty="0"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</a:rPr>
              <a:t>   bool remove(</a:t>
            </a:r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pos</a:t>
            </a:r>
            <a:r>
              <a:rPr lang="en-US" dirty="0">
                <a:latin typeface="Courier New" panose="02070309020205020404" pitchFamily="49" charset="0"/>
              </a:rPr>
              <a:t>);  </a:t>
            </a:r>
          </a:p>
          <a:p>
            <a:r>
              <a:rPr lang="fr-FR" dirty="0">
                <a:latin typeface="Courier New" panose="02070309020205020404" pitchFamily="49" charset="0"/>
              </a:rPr>
              <a:t>   </a:t>
            </a:r>
            <a:r>
              <a:rPr lang="fr-FR" dirty="0" err="1">
                <a:latin typeface="Courier New" panose="02070309020205020404" pitchFamily="49" charset="0"/>
              </a:rPr>
              <a:t>ItemType</a:t>
            </a:r>
            <a:r>
              <a:rPr lang="fr-FR" dirty="0">
                <a:latin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</a:rPr>
              <a:t>retrieve</a:t>
            </a:r>
            <a:r>
              <a:rPr lang="fr-FR" dirty="0">
                <a:latin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</a:rPr>
              <a:t> position) </a:t>
            </a:r>
            <a:r>
              <a:rPr lang="fr-FR" dirty="0" err="1">
                <a:latin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</a:rPr>
              <a:t>   bool append(</a:t>
            </a:r>
            <a:r>
              <a:rPr lang="en-US" dirty="0" err="1">
                <a:latin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ItemType</a:t>
            </a:r>
            <a:r>
              <a:rPr lang="en-US" dirty="0">
                <a:latin typeface="Courier New" panose="02070309020205020404" pitchFamily="49" charset="0"/>
              </a:rPr>
              <a:t> &amp; </a:t>
            </a:r>
            <a:r>
              <a:rPr lang="en-US" dirty="0" err="1">
                <a:latin typeface="Courier New" panose="02070309020205020404" pitchFamily="49" charset="0"/>
              </a:rPr>
              <a:t>newEntry</a:t>
            </a:r>
            <a:r>
              <a:rPr lang="en-US" dirty="0"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</a:rPr>
              <a:t>private: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};</a:t>
            </a:r>
          </a:p>
          <a:p>
            <a:r>
              <a:rPr lang="en-US" dirty="0">
                <a:latin typeface="Courier New" panose="02070309020205020404" pitchFamily="49" charset="0"/>
              </a:rPr>
              <a:t>#endif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C4E4CF-18E3-4D55-B72F-C76FDAC68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166" y="-198544"/>
            <a:ext cx="10364451" cy="1596177"/>
          </a:xfrm>
        </p:spPr>
        <p:txBody>
          <a:bodyPr>
            <a:normAutofit/>
          </a:bodyPr>
          <a:lstStyle/>
          <a:p>
            <a:r>
              <a:rPr lang="en-US" sz="3200" dirty="0" err="1"/>
              <a:t>linkedlist.h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2115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4097074" y="2579835"/>
            <a:ext cx="385981" cy="8632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174200" y="2574484"/>
            <a:ext cx="385981" cy="8632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180015" y="2574485"/>
            <a:ext cx="385981" cy="8632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91425" y="423046"/>
            <a:ext cx="10364451" cy="1596177"/>
          </a:xfrm>
        </p:spPr>
        <p:txBody>
          <a:bodyPr>
            <a:normAutofit/>
          </a:bodyPr>
          <a:lstStyle/>
          <a:p>
            <a:r>
              <a:rPr lang="en-US" sz="4400" dirty="0"/>
              <a:t>A linked list</a:t>
            </a:r>
          </a:p>
        </p:txBody>
      </p:sp>
      <p:sp>
        <p:nvSpPr>
          <p:cNvPr id="5" name="TextBox 23"/>
          <p:cNvSpPr/>
          <p:nvPr/>
        </p:nvSpPr>
        <p:spPr>
          <a:xfrm>
            <a:off x="1792613" y="1200425"/>
            <a:ext cx="649643" cy="37268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head</a:t>
            </a:r>
            <a:endParaRPr lang="en-US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sp>
        <p:nvSpPr>
          <p:cNvPr id="23" name="Rectangle 3"/>
          <p:cNvSpPr/>
          <p:nvPr/>
        </p:nvSpPr>
        <p:spPr>
          <a:xfrm>
            <a:off x="2997454" y="2581256"/>
            <a:ext cx="1086301" cy="8632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2F2F2"/>
          </a:solidFill>
          <a:ln w="12600">
            <a:solidFill>
              <a:srgbClr val="43729D"/>
            </a:solidFill>
            <a:prstDash val="solid"/>
            <a:miter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spc="0" dirty="0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     </a:t>
            </a:r>
            <a:r>
              <a:rPr lang="en-US" dirty="0">
                <a:latin typeface="Calibri" pitchFamily="18"/>
                <a:ea typeface="Microsoft YaHei" pitchFamily="2"/>
                <a:cs typeface="Mangal" pitchFamily="2"/>
              </a:rPr>
              <a:t>element</a:t>
            </a:r>
            <a:endParaRPr lang="en-US" sz="1800" b="0" i="0" u="none" strike="noStrike" kern="1200" spc="0" dirty="0">
              <a:ln>
                <a:noFill/>
              </a:ln>
              <a:latin typeface="Calibri" pitchFamily="18"/>
              <a:ea typeface="Microsoft YaHei" pitchFamily="2"/>
              <a:cs typeface="Mangal" pitchFamily="2"/>
            </a:endParaRPr>
          </a:p>
        </p:txBody>
      </p:sp>
      <p:sp>
        <p:nvSpPr>
          <p:cNvPr id="24" name="Straight Connector 5"/>
          <p:cNvSpPr/>
          <p:nvPr/>
        </p:nvSpPr>
        <p:spPr>
          <a:xfrm>
            <a:off x="4083757" y="2574485"/>
            <a:ext cx="9240" cy="863641"/>
          </a:xfrm>
          <a:prstGeom prst="line">
            <a:avLst/>
          </a:prstGeom>
          <a:noFill/>
          <a:ln w="6480">
            <a:solidFill>
              <a:srgbClr val="5B9BD5"/>
            </a:solidFill>
            <a:prstDash val="solid"/>
            <a:miter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21" name="Rectangle 8"/>
          <p:cNvSpPr/>
          <p:nvPr/>
        </p:nvSpPr>
        <p:spPr>
          <a:xfrm>
            <a:off x="5110836" y="2574485"/>
            <a:ext cx="1085941" cy="8632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2F2F2"/>
          </a:solidFill>
          <a:ln w="12600">
            <a:solidFill>
              <a:srgbClr val="43729D"/>
            </a:solidFill>
            <a:prstDash val="solid"/>
            <a:miter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lvl="0" hangingPunct="0">
              <a:defRPr sz="1800"/>
            </a:pPr>
            <a:r>
              <a:rPr lang="en-US" sz="1800" b="0" i="0" u="none" strike="noStrike" kern="1200" spc="0" dirty="0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     </a:t>
            </a:r>
            <a:r>
              <a:rPr lang="en-US" dirty="0">
                <a:latin typeface="Calibri" pitchFamily="18"/>
                <a:ea typeface="Microsoft YaHei" pitchFamily="2"/>
                <a:cs typeface="Mangal" pitchFamily="2"/>
              </a:rPr>
              <a:t>element</a:t>
            </a:r>
          </a:p>
        </p:txBody>
      </p:sp>
      <p:sp>
        <p:nvSpPr>
          <p:cNvPr id="22" name="Straight Connector 9"/>
          <p:cNvSpPr/>
          <p:nvPr/>
        </p:nvSpPr>
        <p:spPr>
          <a:xfrm>
            <a:off x="6190116" y="2574485"/>
            <a:ext cx="12599" cy="863641"/>
          </a:xfrm>
          <a:prstGeom prst="line">
            <a:avLst/>
          </a:prstGeom>
          <a:noFill/>
          <a:ln w="6480">
            <a:solidFill>
              <a:srgbClr val="5B9BD5"/>
            </a:solidFill>
            <a:prstDash val="solid"/>
            <a:miter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9" name="Rectangle 11"/>
          <p:cNvSpPr/>
          <p:nvPr/>
        </p:nvSpPr>
        <p:spPr>
          <a:xfrm>
            <a:off x="7081115" y="2574485"/>
            <a:ext cx="1098900" cy="8632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2F2F2"/>
          </a:solidFill>
          <a:ln w="12600">
            <a:solidFill>
              <a:srgbClr val="43729D"/>
            </a:solidFill>
            <a:prstDash val="solid"/>
            <a:miter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lvl="0" hangingPunct="0">
              <a:defRPr sz="1800"/>
            </a:pPr>
            <a:r>
              <a:rPr lang="en-US" sz="1800" b="0" i="0" u="none" strike="noStrike" kern="1200" spc="0" dirty="0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     </a:t>
            </a:r>
            <a:r>
              <a:rPr lang="en-US" dirty="0">
                <a:latin typeface="Calibri" pitchFamily="18"/>
                <a:ea typeface="Microsoft YaHei" pitchFamily="2"/>
                <a:cs typeface="Mangal" pitchFamily="2"/>
              </a:rPr>
              <a:t>element</a:t>
            </a:r>
          </a:p>
        </p:txBody>
      </p:sp>
      <p:sp>
        <p:nvSpPr>
          <p:cNvPr id="20" name="Straight Connector 12"/>
          <p:cNvSpPr/>
          <p:nvPr/>
        </p:nvSpPr>
        <p:spPr>
          <a:xfrm>
            <a:off x="8167416" y="2574485"/>
            <a:ext cx="12599" cy="863641"/>
          </a:xfrm>
          <a:prstGeom prst="line">
            <a:avLst/>
          </a:prstGeom>
          <a:noFill/>
          <a:ln w="6480">
            <a:solidFill>
              <a:srgbClr val="5B9BD5"/>
            </a:solidFill>
            <a:prstDash val="solid"/>
            <a:miter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cxnSp>
        <p:nvCxnSpPr>
          <p:cNvPr id="16" name="Straight Arrow Connector 14"/>
          <p:cNvCxnSpPr/>
          <p:nvPr/>
        </p:nvCxnSpPr>
        <p:spPr>
          <a:xfrm>
            <a:off x="4274556" y="3006126"/>
            <a:ext cx="835920" cy="0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420876" y="3006126"/>
            <a:ext cx="660239" cy="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20"/>
          <p:cNvSpPr/>
          <p:nvPr/>
        </p:nvSpPr>
        <p:spPr>
          <a:xfrm>
            <a:off x="1895316" y="1520405"/>
            <a:ext cx="444240" cy="8251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600">
            <a:solidFill>
              <a:srgbClr val="43729D"/>
            </a:solidFill>
            <a:prstDash val="solid"/>
            <a:miter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cxnSp>
        <p:nvCxnSpPr>
          <p:cNvPr id="9" name="Straight Arrow Connector 22"/>
          <p:cNvCxnSpPr/>
          <p:nvPr/>
        </p:nvCxnSpPr>
        <p:spPr>
          <a:xfrm>
            <a:off x="2117435" y="1831446"/>
            <a:ext cx="887040" cy="107316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24"/>
          <p:cNvSpPr/>
          <p:nvPr/>
        </p:nvSpPr>
        <p:spPr>
          <a:xfrm>
            <a:off x="3274346" y="3484386"/>
            <a:ext cx="877319" cy="3646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spc="0" dirty="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rPr>
              <a:t>a node</a:t>
            </a:r>
          </a:p>
        </p:txBody>
      </p:sp>
      <p:sp>
        <p:nvSpPr>
          <p:cNvPr id="11" name="TextBox 25"/>
          <p:cNvSpPr/>
          <p:nvPr/>
        </p:nvSpPr>
        <p:spPr>
          <a:xfrm>
            <a:off x="5459927" y="3484386"/>
            <a:ext cx="877319" cy="3646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spc="0" dirty="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rPr>
              <a:t>a node</a:t>
            </a:r>
          </a:p>
        </p:txBody>
      </p:sp>
      <p:sp>
        <p:nvSpPr>
          <p:cNvPr id="12" name="TextBox 26"/>
          <p:cNvSpPr/>
          <p:nvPr/>
        </p:nvSpPr>
        <p:spPr>
          <a:xfrm>
            <a:off x="7411219" y="3484386"/>
            <a:ext cx="877319" cy="3646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spc="0" dirty="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rPr>
              <a:t>a node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363346" y="2904606"/>
            <a:ext cx="19319" cy="2777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331053" y="4313006"/>
            <a:ext cx="91350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Elements are stored in nodes that are in non-contiguous memory locations</a:t>
            </a:r>
          </a:p>
          <a:p>
            <a:r>
              <a:rPr lang="en-US" sz="2400" dirty="0"/>
              <a:t>Nodes are linked together using </a:t>
            </a:r>
            <a:r>
              <a:rPr lang="en-US" sz="2400" b="1" dirty="0"/>
              <a:t>pointers</a:t>
            </a:r>
          </a:p>
          <a:p>
            <a:r>
              <a:rPr lang="en-US" sz="2400" dirty="0"/>
              <a:t>A C++ programmer has to allocate and free space for nodes</a:t>
            </a:r>
          </a:p>
        </p:txBody>
      </p:sp>
    </p:spTree>
    <p:extLst>
      <p:ext uri="{BB962C8B-B14F-4D97-AF65-F5344CB8AC3E}">
        <p14:creationId xmlns:p14="http://schemas.microsoft.com/office/powerpoint/2010/main" val="2308829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42003" y="628729"/>
            <a:ext cx="7887366" cy="1071527"/>
          </a:xfrm>
        </p:spPr>
        <p:txBody>
          <a:bodyPr anchor="t">
            <a:normAutofit/>
          </a:bodyPr>
          <a:lstStyle/>
          <a:p>
            <a:pPr lvl="0"/>
            <a:r>
              <a:rPr lang="en-US" sz="4800" dirty="0"/>
              <a:t>pointers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095573" y="1898151"/>
            <a:ext cx="10621030" cy="4223843"/>
          </a:xfrm>
        </p:spPr>
        <p:txBody>
          <a:bodyPr>
            <a:normAutofit/>
          </a:bodyPr>
          <a:lstStyle/>
          <a:p>
            <a:pPr>
              <a:spcAft>
                <a:spcPts val="1283"/>
              </a:spcAft>
            </a:pPr>
            <a:r>
              <a:rPr lang="en-US" sz="2400" dirty="0"/>
              <a:t>Variables of type pointer have a value which is a memory address</a:t>
            </a:r>
          </a:p>
          <a:p>
            <a:pPr>
              <a:spcAft>
                <a:spcPts val="1283"/>
              </a:spcAft>
            </a:pPr>
            <a:r>
              <a:rPr lang="en-US" sz="2400" dirty="0"/>
              <a:t>Example: </a:t>
            </a:r>
            <a:r>
              <a:rPr lang="en-US" dirty="0"/>
              <a:t>string</a:t>
            </a:r>
            <a:r>
              <a:rPr lang="en-US" b="1" dirty="0"/>
              <a:t>*</a:t>
            </a:r>
            <a:r>
              <a:rPr lang="en-US" dirty="0"/>
              <a:t> </a:t>
            </a:r>
            <a:r>
              <a:rPr lang="en-US" dirty="0" err="1"/>
              <a:t>spointer</a:t>
            </a:r>
            <a:r>
              <a:rPr lang="en-US" dirty="0"/>
              <a:t> ;  </a:t>
            </a:r>
          </a:p>
          <a:p>
            <a:pPr lvl="1">
              <a:spcAft>
                <a:spcPts val="1283"/>
              </a:spcAft>
            </a:pPr>
            <a:r>
              <a:rPr lang="en-US" sz="2000" dirty="0" err="1"/>
              <a:t>spointer</a:t>
            </a:r>
            <a:r>
              <a:rPr lang="en-US" sz="2000" dirty="0"/>
              <a:t> is of type pointer to a string</a:t>
            </a:r>
          </a:p>
          <a:p>
            <a:pPr>
              <a:spcAft>
                <a:spcPts val="1283"/>
              </a:spcAft>
            </a:pPr>
            <a:r>
              <a:rPr lang="en-US" sz="2400" dirty="0"/>
              <a:t>String </a:t>
            </a:r>
            <a:r>
              <a:rPr lang="en-US" sz="2400" dirty="0" err="1"/>
              <a:t>mystring</a:t>
            </a:r>
            <a:r>
              <a:rPr lang="en-US" sz="2400" dirty="0"/>
              <a:t> = “CS240C”;</a:t>
            </a:r>
          </a:p>
          <a:p>
            <a:pPr>
              <a:spcAft>
                <a:spcPts val="1283"/>
              </a:spcAft>
            </a:pPr>
            <a:r>
              <a:rPr lang="en-US" sz="2400" dirty="0" err="1"/>
              <a:t>Spointer</a:t>
            </a:r>
            <a:r>
              <a:rPr lang="en-US" sz="2400" dirty="0"/>
              <a:t> = &amp;</a:t>
            </a:r>
            <a:r>
              <a:rPr lang="en-US" sz="2400" dirty="0" err="1"/>
              <a:t>mystring</a:t>
            </a:r>
            <a:r>
              <a:rPr lang="en-US" sz="2400" dirty="0"/>
              <a:t>;</a:t>
            </a:r>
          </a:p>
          <a:p>
            <a:pPr>
              <a:spcAft>
                <a:spcPts val="1283"/>
              </a:spcAft>
            </a:pPr>
            <a:endParaRPr lang="en-US" sz="2903" dirty="0"/>
          </a:p>
        </p:txBody>
      </p:sp>
    </p:spTree>
    <p:extLst>
      <p:ext uri="{BB962C8B-B14F-4D97-AF65-F5344CB8AC3E}">
        <p14:creationId xmlns:p14="http://schemas.microsoft.com/office/powerpoint/2010/main" val="2728518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97190" y="2531660"/>
            <a:ext cx="757451" cy="51861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D9D9D9"/>
          </a:solidFill>
          <a:ln w="12600">
            <a:solidFill>
              <a:srgbClr val="43729D"/>
            </a:solidFill>
            <a:prstDash val="solid"/>
            <a:miter/>
          </a:ln>
        </p:spPr>
        <p:txBody>
          <a:bodyPr vert="horz" wrap="square" lIns="81646" tIns="40823" rIns="81646" bIns="40823" anchor="ctr" anchorCtr="0" compatLnSpc="0">
            <a:noAutofit/>
          </a:bodyPr>
          <a:lstStyle/>
          <a:p>
            <a:pPr hangingPunct="0"/>
            <a:endParaRPr lang="en-US" sz="1633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448981" y="3916908"/>
            <a:ext cx="1674549" cy="90393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D9D9D9"/>
          </a:solidFill>
          <a:ln w="12600">
            <a:solidFill>
              <a:srgbClr val="43729D"/>
            </a:solidFill>
            <a:prstDash val="solid"/>
            <a:miter/>
          </a:ln>
        </p:spPr>
        <p:txBody>
          <a:bodyPr vert="horz" wrap="square" lIns="81646" tIns="40823" rIns="81646" bIns="40823" anchor="ctr" anchorCtr="0" compatLnSpc="0">
            <a:noAutofit/>
          </a:bodyPr>
          <a:lstStyle/>
          <a:p>
            <a:pPr hangingPunct="0"/>
            <a:r>
              <a:rPr lang="en-US" sz="2800" dirty="0">
                <a:latin typeface="Arial" pitchFamily="18"/>
                <a:ea typeface="Microsoft YaHei" pitchFamily="2"/>
                <a:cs typeface="Mangal" pitchFamily="2"/>
              </a:rPr>
              <a:t> CS240C</a:t>
            </a:r>
          </a:p>
        </p:txBody>
      </p:sp>
      <p:cxnSp>
        <p:nvCxnSpPr>
          <p:cNvPr id="4" name="Straight Arrow Connector 6"/>
          <p:cNvCxnSpPr/>
          <p:nvPr/>
        </p:nvCxnSpPr>
        <p:spPr>
          <a:xfrm>
            <a:off x="5100830" y="2801894"/>
            <a:ext cx="2347823" cy="1486944"/>
          </a:xfrm>
          <a:prstGeom prst="bentConnector3">
            <a:avLst/>
          </a:prstGeom>
          <a:noFill/>
          <a:ln w="12700">
            <a:solidFill>
              <a:srgbClr val="5B9BD5"/>
            </a:solidFill>
            <a:prstDash val="solid"/>
            <a:miter/>
            <a:tailEnd type="arrow"/>
          </a:ln>
        </p:spPr>
      </p:cxnSp>
      <p:sp>
        <p:nvSpPr>
          <p:cNvPr id="5" name="TextBox 7"/>
          <p:cNvSpPr/>
          <p:nvPr/>
        </p:nvSpPr>
        <p:spPr>
          <a:xfrm>
            <a:off x="4498501" y="2136118"/>
            <a:ext cx="1204658" cy="39554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81646" tIns="40823" rIns="81646" bIns="40823" anchor="t" anchorCtr="0" compatLnSpc="0">
            <a:spAutoFit/>
          </a:bodyPr>
          <a:lstStyle/>
          <a:p>
            <a:pPr>
              <a:defRPr sz="1800"/>
            </a:pPr>
            <a:r>
              <a:rPr lang="en-US" sz="20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SPOINTER</a:t>
            </a:r>
          </a:p>
        </p:txBody>
      </p:sp>
      <p:sp>
        <p:nvSpPr>
          <p:cNvPr id="7" name="TextBox 9"/>
          <p:cNvSpPr/>
          <p:nvPr/>
        </p:nvSpPr>
        <p:spPr>
          <a:xfrm>
            <a:off x="2477683" y="910298"/>
            <a:ext cx="8147585" cy="58341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81646" tIns="40823" rIns="81646" bIns="40823" anchor="t" anchorCtr="0" compatLnSpc="0">
            <a:spAutoFit/>
          </a:bodyPr>
          <a:lstStyle/>
          <a:p>
            <a:pPr>
              <a:defRPr sz="1800"/>
            </a:pPr>
            <a:r>
              <a:rPr lang="en-US" sz="32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Do not mistake the pointing finger for the moon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9348" y="4220681"/>
            <a:ext cx="4486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cout</a:t>
            </a:r>
            <a:r>
              <a:rPr lang="en-US" sz="2400" dirty="0"/>
              <a:t> &gt;&gt; SPOINTER &gt;&gt; </a:t>
            </a:r>
            <a:r>
              <a:rPr lang="en-US" sz="2400" dirty="0" err="1"/>
              <a:t>endl</a:t>
            </a:r>
            <a:r>
              <a:rPr lang="en-US" sz="2400" dirty="0"/>
              <a:t>;</a:t>
            </a:r>
          </a:p>
          <a:p>
            <a:r>
              <a:rPr lang="en-US" sz="2400" dirty="0" err="1"/>
              <a:t>cout</a:t>
            </a:r>
            <a:r>
              <a:rPr lang="en-US" sz="2400" dirty="0"/>
              <a:t> &gt;&gt; MYSTRING &gt;&gt; </a:t>
            </a:r>
            <a:r>
              <a:rPr lang="en-US" sz="2400" dirty="0" err="1"/>
              <a:t>endl</a:t>
            </a:r>
            <a:r>
              <a:rPr lang="en-US" sz="2400" dirty="0"/>
              <a:t>;</a:t>
            </a:r>
          </a:p>
          <a:p>
            <a:r>
              <a:rPr lang="en-US" sz="2400" dirty="0" err="1"/>
              <a:t>cout</a:t>
            </a:r>
            <a:r>
              <a:rPr lang="en-US" sz="2400" dirty="0"/>
              <a:t> &gt;&gt; *SPOINTER &gt;&gt; </a:t>
            </a:r>
            <a:r>
              <a:rPr lang="en-US" sz="2400" dirty="0" err="1"/>
              <a:t>endl</a:t>
            </a:r>
            <a:r>
              <a:rPr lang="en-US" sz="2400" dirty="0"/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0BA7A2-552E-4437-8C3A-478C5C0E39BE}"/>
              </a:ext>
            </a:extLst>
          </p:cNvPr>
          <p:cNvSpPr txBox="1"/>
          <p:nvPr/>
        </p:nvSpPr>
        <p:spPr>
          <a:xfrm>
            <a:off x="7553448" y="3509859"/>
            <a:ext cx="13138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MYSTRING</a:t>
            </a:r>
          </a:p>
        </p:txBody>
      </p:sp>
    </p:spTree>
    <p:extLst>
      <p:ext uri="{BB962C8B-B14F-4D97-AF65-F5344CB8AC3E}">
        <p14:creationId xmlns:p14="http://schemas.microsoft.com/office/powerpoint/2010/main" val="1609194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AC461C-CEC1-400A-A019-40DF2B605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917" y="709353"/>
            <a:ext cx="4985148" cy="549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664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646" y="388467"/>
            <a:ext cx="10364451" cy="1596177"/>
          </a:xfrm>
        </p:spPr>
        <p:txBody>
          <a:bodyPr>
            <a:normAutofit/>
          </a:bodyPr>
          <a:lstStyle/>
          <a:p>
            <a:r>
              <a:rPr lang="en-US" sz="4000" dirty="0"/>
              <a:t>the new and delete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77296" y="1787062"/>
            <a:ext cx="10363826" cy="4142890"/>
          </a:xfrm>
        </p:spPr>
        <p:txBody>
          <a:bodyPr>
            <a:normAutofit/>
          </a:bodyPr>
          <a:lstStyle/>
          <a:p>
            <a:r>
              <a:rPr lang="en-US" dirty="0"/>
              <a:t>New allocates (at run time) memory space to store a value of some type and returns the address of that block of memory</a:t>
            </a:r>
          </a:p>
          <a:p>
            <a:pPr lvl="1"/>
            <a:r>
              <a:rPr lang="en-US" dirty="0" err="1"/>
              <a:t>Myclass</a:t>
            </a:r>
            <a:r>
              <a:rPr lang="en-US" dirty="0"/>
              <a:t>* </a:t>
            </a:r>
            <a:r>
              <a:rPr lang="en-US" dirty="0" err="1"/>
              <a:t>ptr</a:t>
            </a:r>
            <a:r>
              <a:rPr lang="en-US" dirty="0"/>
              <a:t> = new </a:t>
            </a:r>
            <a:r>
              <a:rPr lang="en-US" dirty="0" err="1"/>
              <a:t>myclass</a:t>
            </a:r>
            <a:r>
              <a:rPr lang="en-US" dirty="0"/>
              <a:t>(-----);</a:t>
            </a:r>
            <a:br>
              <a:rPr lang="en-US" dirty="0"/>
            </a:br>
            <a:endParaRPr lang="en-US" dirty="0"/>
          </a:p>
          <a:p>
            <a:r>
              <a:rPr lang="en-US" dirty="0"/>
              <a:t>Delete frees up the block of memory a pointer points to</a:t>
            </a:r>
          </a:p>
          <a:p>
            <a:pPr lvl="1"/>
            <a:r>
              <a:rPr lang="en-US" dirty="0"/>
              <a:t>Delete </a:t>
            </a:r>
            <a:r>
              <a:rPr lang="en-US" dirty="0" err="1"/>
              <a:t>ptr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Ptr</a:t>
            </a:r>
            <a:r>
              <a:rPr lang="en-US" dirty="0"/>
              <a:t> = </a:t>
            </a:r>
            <a:r>
              <a:rPr lang="en-US" dirty="0" err="1"/>
              <a:t>nullptr</a:t>
            </a:r>
            <a:r>
              <a:rPr lang="en-US" dirty="0"/>
              <a:t>;</a:t>
            </a:r>
          </a:p>
          <a:p>
            <a:pPr lvl="2"/>
            <a:r>
              <a:rPr lang="en-US" dirty="0" err="1"/>
              <a:t>Nullptr</a:t>
            </a:r>
            <a:r>
              <a:rPr lang="en-US" dirty="0"/>
              <a:t> is a </a:t>
            </a:r>
            <a:r>
              <a:rPr lang="en-US" dirty="0" err="1"/>
              <a:t>c++</a:t>
            </a:r>
            <a:r>
              <a:rPr lang="en-US" dirty="0"/>
              <a:t> 11 keyword</a:t>
            </a:r>
          </a:p>
          <a:p>
            <a:pPr lvl="1"/>
            <a:endParaRPr lang="en-US" dirty="0"/>
          </a:p>
          <a:p>
            <a:r>
              <a:rPr lang="en-US" b="1" dirty="0"/>
              <a:t>Every new needs a delete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C68185-E1D0-4875-9073-5740E985EFB8}"/>
              </a:ext>
            </a:extLst>
          </p:cNvPr>
          <p:cNvSpPr/>
          <p:nvPr/>
        </p:nvSpPr>
        <p:spPr>
          <a:xfrm>
            <a:off x="9626138" y="3079652"/>
            <a:ext cx="1124989" cy="617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F535D8-96C0-4644-A491-2D8B4D47FD6E}"/>
              </a:ext>
            </a:extLst>
          </p:cNvPr>
          <p:cNvSpPr/>
          <p:nvPr/>
        </p:nvSpPr>
        <p:spPr>
          <a:xfrm>
            <a:off x="8905702" y="2621280"/>
            <a:ext cx="254923" cy="321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CFFA8C1-26A4-4E23-9EC9-71B6CBCB3CF9}"/>
              </a:ext>
            </a:extLst>
          </p:cNvPr>
          <p:cNvCxnSpPr>
            <a:cxnSpLocks/>
          </p:cNvCxnSpPr>
          <p:nvPr/>
        </p:nvCxnSpPr>
        <p:spPr>
          <a:xfrm>
            <a:off x="9033163" y="2826327"/>
            <a:ext cx="592975" cy="465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2622B8F-C4A3-45A5-BF9C-28F7638B6225}"/>
              </a:ext>
            </a:extLst>
          </p:cNvPr>
          <p:cNvSpPr txBox="1"/>
          <p:nvPr/>
        </p:nvSpPr>
        <p:spPr>
          <a:xfrm>
            <a:off x="8774919" y="2312381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PTR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3B29BB-AFE8-425B-8EDC-3D7BE627557C}"/>
              </a:ext>
            </a:extLst>
          </p:cNvPr>
          <p:cNvSpPr/>
          <p:nvPr/>
        </p:nvSpPr>
        <p:spPr>
          <a:xfrm flipH="1">
            <a:off x="6526649" y="4555375"/>
            <a:ext cx="367373" cy="354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2A3FED-4164-4AB0-ACDD-D5B6A2BE0B26}"/>
              </a:ext>
            </a:extLst>
          </p:cNvPr>
          <p:cNvSpPr txBox="1"/>
          <p:nvPr/>
        </p:nvSpPr>
        <p:spPr>
          <a:xfrm>
            <a:off x="6452091" y="4186043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PTR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96E9406-B56E-4E58-A0AA-B5A1FB20669F}"/>
              </a:ext>
            </a:extLst>
          </p:cNvPr>
          <p:cNvCxnSpPr>
            <a:cxnSpLocks/>
            <a:stCxn id="14" idx="0"/>
            <a:endCxn id="14" idx="2"/>
          </p:cNvCxnSpPr>
          <p:nvPr/>
        </p:nvCxnSpPr>
        <p:spPr>
          <a:xfrm>
            <a:off x="6710335" y="4555375"/>
            <a:ext cx="0" cy="35467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188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BD4B25-346B-4606-8A16-10E55CE73ECA}"/>
              </a:ext>
            </a:extLst>
          </p:cNvPr>
          <p:cNvSpPr/>
          <p:nvPr/>
        </p:nvSpPr>
        <p:spPr>
          <a:xfrm>
            <a:off x="1639858" y="993081"/>
            <a:ext cx="1040753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</a:rPr>
              <a:t>ifndef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array_List</a:t>
            </a:r>
            <a:r>
              <a:rPr lang="en-US" dirty="0">
                <a:latin typeface="Courier New" panose="02070309020205020404" pitchFamily="49" charset="0"/>
              </a:rPr>
              <a:t>_</a:t>
            </a:r>
          </a:p>
          <a:p>
            <a:r>
              <a:rPr lang="en-US" dirty="0">
                <a:latin typeface="Courier New" panose="02070309020205020404" pitchFamily="49" charset="0"/>
              </a:rPr>
              <a:t>#define </a:t>
            </a:r>
            <a:r>
              <a:rPr lang="en-US" dirty="0" err="1">
                <a:latin typeface="Courier New" panose="02070309020205020404" pitchFamily="49" charset="0"/>
              </a:rPr>
              <a:t>array_List</a:t>
            </a:r>
            <a:r>
              <a:rPr lang="en-US" dirty="0">
                <a:latin typeface="Courier New" panose="02070309020205020404" pitchFamily="49" charset="0"/>
              </a:rPr>
              <a:t>_</a:t>
            </a:r>
          </a:p>
          <a:p>
            <a:r>
              <a:rPr lang="en-US" dirty="0">
                <a:latin typeface="Courier New" panose="02070309020205020404" pitchFamily="49" charset="0"/>
              </a:rPr>
              <a:t>#include "</a:t>
            </a:r>
            <a:r>
              <a:rPr lang="en-US" dirty="0" err="1">
                <a:latin typeface="Courier New" panose="02070309020205020404" pitchFamily="49" charset="0"/>
              </a:rPr>
              <a:t>ListInterface.h</a:t>
            </a:r>
            <a:r>
              <a:rPr lang="en-US" dirty="0">
                <a:latin typeface="Courier New" panose="02070309020205020404" pitchFamily="49" charset="0"/>
              </a:rPr>
              <a:t>“</a:t>
            </a:r>
            <a:br>
              <a:rPr lang="en-US" dirty="0">
                <a:latin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CAPACITY = 10; 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class </a:t>
            </a:r>
            <a:r>
              <a:rPr lang="en-US" dirty="0" err="1">
                <a:latin typeface="Courier New" panose="02070309020205020404" pitchFamily="49" charset="0"/>
              </a:rPr>
              <a:t>ArrayList</a:t>
            </a:r>
            <a:r>
              <a:rPr lang="en-US" dirty="0">
                <a:latin typeface="Courier New" panose="02070309020205020404" pitchFamily="49" charset="0"/>
              </a:rPr>
              <a:t> : public </a:t>
            </a:r>
            <a:r>
              <a:rPr lang="en-US" dirty="0" err="1">
                <a:latin typeface="Courier New" panose="02070309020205020404" pitchFamily="49" charset="0"/>
              </a:rPr>
              <a:t>ListInterface</a:t>
            </a:r>
            <a:r>
              <a:rPr lang="en-US" dirty="0">
                <a:latin typeface="Courier New" panose="02070309020205020404" pitchFamily="49" charset="0"/>
              </a:rPr>
              <a:t> {                </a:t>
            </a:r>
          </a:p>
          <a:p>
            <a:r>
              <a:rPr lang="en-US" dirty="0">
                <a:latin typeface="Courier New" panose="02070309020205020404" pitchFamily="49" charset="0"/>
              </a:rPr>
              <a:t>public:</a:t>
            </a:r>
          </a:p>
          <a:p>
            <a:r>
              <a:rPr lang="en-US" dirty="0">
                <a:latin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</a:rPr>
              <a:t>ArrayList</a:t>
            </a:r>
            <a:r>
              <a:rPr lang="en-US" dirty="0">
                <a:latin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</a:rPr>
              <a:t>   bool </a:t>
            </a:r>
            <a:r>
              <a:rPr lang="en-US" dirty="0" err="1">
                <a:latin typeface="Courier New" panose="02070309020205020404" pitchFamily="49" charset="0"/>
              </a:rPr>
              <a:t>isEmpty</a:t>
            </a:r>
            <a:r>
              <a:rPr lang="en-US" dirty="0">
                <a:latin typeface="Courier New" panose="02070309020205020404" pitchFamily="49" charset="0"/>
              </a:rPr>
              <a:t>() </a:t>
            </a:r>
            <a:r>
              <a:rPr lang="en-US" dirty="0" err="1">
                <a:latin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</a:rPr>
              <a:t>;   </a:t>
            </a:r>
          </a:p>
          <a:p>
            <a:r>
              <a:rPr lang="en-US" dirty="0">
                <a:latin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getLength</a:t>
            </a:r>
            <a:r>
              <a:rPr lang="en-US" dirty="0">
                <a:latin typeface="Courier New" panose="02070309020205020404" pitchFamily="49" charset="0"/>
              </a:rPr>
              <a:t>() </a:t>
            </a:r>
            <a:r>
              <a:rPr lang="en-US" dirty="0" err="1">
                <a:latin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</a:rPr>
              <a:t>;  </a:t>
            </a:r>
          </a:p>
          <a:p>
            <a:r>
              <a:rPr lang="en-US" dirty="0">
                <a:latin typeface="Courier New" panose="02070309020205020404" pitchFamily="49" charset="0"/>
              </a:rPr>
              <a:t>   bool insert(</a:t>
            </a:r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newPos</a:t>
            </a:r>
            <a:r>
              <a:rPr lang="en-US" dirty="0">
                <a:latin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ItemType</a:t>
            </a:r>
            <a:r>
              <a:rPr lang="en-US" dirty="0">
                <a:latin typeface="Courier New" panose="02070309020205020404" pitchFamily="49" charset="0"/>
              </a:rPr>
              <a:t> &amp; </a:t>
            </a:r>
            <a:r>
              <a:rPr lang="en-US" dirty="0" err="1">
                <a:latin typeface="Courier New" panose="02070309020205020404" pitchFamily="49" charset="0"/>
              </a:rPr>
              <a:t>newEntry</a:t>
            </a:r>
            <a:r>
              <a:rPr lang="en-US" dirty="0"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</a:rPr>
              <a:t>   bool remove(</a:t>
            </a:r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pos</a:t>
            </a:r>
            <a:r>
              <a:rPr lang="en-US" dirty="0">
                <a:latin typeface="Courier New" panose="02070309020205020404" pitchFamily="49" charset="0"/>
              </a:rPr>
              <a:t>);  </a:t>
            </a:r>
          </a:p>
          <a:p>
            <a:r>
              <a:rPr lang="fr-FR" dirty="0">
                <a:latin typeface="Courier New" panose="02070309020205020404" pitchFamily="49" charset="0"/>
              </a:rPr>
              <a:t>   </a:t>
            </a:r>
            <a:r>
              <a:rPr lang="fr-FR" dirty="0" err="1">
                <a:latin typeface="Courier New" panose="02070309020205020404" pitchFamily="49" charset="0"/>
              </a:rPr>
              <a:t>ItemType</a:t>
            </a:r>
            <a:r>
              <a:rPr lang="fr-FR" dirty="0">
                <a:latin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</a:rPr>
              <a:t>retrieve</a:t>
            </a:r>
            <a:r>
              <a:rPr lang="fr-FR" dirty="0">
                <a:latin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</a:rPr>
              <a:t> position) </a:t>
            </a:r>
            <a:r>
              <a:rPr lang="fr-FR" dirty="0" err="1">
                <a:latin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</a:rPr>
              <a:t>   bool append(</a:t>
            </a:r>
            <a:r>
              <a:rPr lang="en-US" dirty="0" err="1">
                <a:latin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ItemType</a:t>
            </a:r>
            <a:r>
              <a:rPr lang="en-US" dirty="0">
                <a:latin typeface="Courier New" panose="02070309020205020404" pitchFamily="49" charset="0"/>
              </a:rPr>
              <a:t> &amp; </a:t>
            </a:r>
            <a:r>
              <a:rPr lang="en-US" dirty="0" err="1">
                <a:latin typeface="Courier New" panose="02070309020205020404" pitchFamily="49" charset="0"/>
              </a:rPr>
              <a:t>newEntry</a:t>
            </a:r>
            <a:r>
              <a:rPr lang="en-US" dirty="0"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</a:rPr>
              <a:t>private:</a:t>
            </a:r>
          </a:p>
          <a:p>
            <a:r>
              <a:rPr lang="en-US" dirty="0">
                <a:latin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</a:rPr>
              <a:t>ItemType</a:t>
            </a:r>
            <a:r>
              <a:rPr lang="en-US" dirty="0">
                <a:latin typeface="Courier New" panose="02070309020205020404" pitchFamily="49" charset="0"/>
              </a:rPr>
              <a:t> array[CAPACITY];</a:t>
            </a:r>
          </a:p>
          <a:p>
            <a:r>
              <a:rPr lang="en-US" dirty="0">
                <a:latin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size;</a:t>
            </a:r>
          </a:p>
          <a:p>
            <a:r>
              <a:rPr lang="en-US" dirty="0">
                <a:latin typeface="Courier New" panose="02070309020205020404" pitchFamily="49" charset="0"/>
              </a:rPr>
              <a:t>};</a:t>
            </a:r>
          </a:p>
          <a:p>
            <a:r>
              <a:rPr lang="en-US" dirty="0">
                <a:latin typeface="Courier New" panose="02070309020205020404" pitchFamily="49" charset="0"/>
              </a:rPr>
              <a:t>#endif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C4E4CF-18E3-4D55-B72F-C76FDAC68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460" y="-154305"/>
            <a:ext cx="10364451" cy="1596177"/>
          </a:xfrm>
        </p:spPr>
        <p:txBody>
          <a:bodyPr>
            <a:normAutofit/>
          </a:bodyPr>
          <a:lstStyle/>
          <a:p>
            <a:r>
              <a:rPr lang="en-US" sz="3200" dirty="0" err="1"/>
              <a:t>Arraylist.h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56736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7E4D4EA-307D-4803-84DD-C237D0B6AF19}"/>
              </a:ext>
            </a:extLst>
          </p:cNvPr>
          <p:cNvGrpSpPr/>
          <p:nvPr/>
        </p:nvGrpSpPr>
        <p:grpSpPr>
          <a:xfrm>
            <a:off x="3918064" y="2770907"/>
            <a:ext cx="3879273" cy="2219340"/>
            <a:chOff x="4289367" y="2970415"/>
            <a:chExt cx="2769292" cy="178767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36BDBFA-6486-4D48-90BF-76C53E09744B}"/>
                </a:ext>
              </a:extLst>
            </p:cNvPr>
            <p:cNvSpPr txBox="1"/>
            <p:nvPr/>
          </p:nvSpPr>
          <p:spPr>
            <a:xfrm>
              <a:off x="4289367" y="2970415"/>
              <a:ext cx="791788" cy="16362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array</a:t>
              </a:r>
            </a:p>
            <a:p>
              <a:endParaRPr lang="en-US" dirty="0"/>
            </a:p>
            <a:p>
              <a:endParaRPr lang="en-US" dirty="0"/>
            </a:p>
            <a:p>
              <a:r>
                <a:rPr lang="en-US" dirty="0"/>
                <a:t>size</a:t>
              </a:r>
            </a:p>
            <a:p>
              <a:endParaRPr lang="en-US" dirty="0"/>
            </a:p>
            <a:p>
              <a:r>
                <a:rPr lang="en-US" dirty="0"/>
                <a:t>CAPACITY</a:t>
              </a:r>
            </a:p>
            <a:p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0119773-A84E-4FCC-B74C-4DABE1962F3E}"/>
                </a:ext>
              </a:extLst>
            </p:cNvPr>
            <p:cNvSpPr/>
            <p:nvPr/>
          </p:nvSpPr>
          <p:spPr>
            <a:xfrm>
              <a:off x="4577542" y="3362990"/>
              <a:ext cx="243840" cy="182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363E429-B620-418D-84DA-697E31FC0E5A}"/>
                </a:ext>
              </a:extLst>
            </p:cNvPr>
            <p:cNvSpPr/>
            <p:nvPr/>
          </p:nvSpPr>
          <p:spPr>
            <a:xfrm>
              <a:off x="4830349" y="3362990"/>
              <a:ext cx="243840" cy="182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A28D6A6-753D-4E70-8661-394C6643591A}"/>
                </a:ext>
              </a:extLst>
            </p:cNvPr>
            <p:cNvSpPr/>
            <p:nvPr/>
          </p:nvSpPr>
          <p:spPr>
            <a:xfrm>
              <a:off x="5083156" y="3362990"/>
              <a:ext cx="243840" cy="182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03DFE26-4B81-4F94-B3C9-3F383928ACD6}"/>
                </a:ext>
              </a:extLst>
            </p:cNvPr>
            <p:cNvSpPr/>
            <p:nvPr/>
          </p:nvSpPr>
          <p:spPr>
            <a:xfrm>
              <a:off x="5335963" y="3362990"/>
              <a:ext cx="243840" cy="182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2E7FCE-B355-458F-922E-7D5C86B008C9}"/>
                </a:ext>
              </a:extLst>
            </p:cNvPr>
            <p:cNvSpPr/>
            <p:nvPr/>
          </p:nvSpPr>
          <p:spPr>
            <a:xfrm>
              <a:off x="5593657" y="3362990"/>
              <a:ext cx="243840" cy="182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166E56E-5208-4B76-B81A-3E4434DE3152}"/>
                </a:ext>
              </a:extLst>
            </p:cNvPr>
            <p:cNvSpPr/>
            <p:nvPr/>
          </p:nvSpPr>
          <p:spPr>
            <a:xfrm>
              <a:off x="5837497" y="3362990"/>
              <a:ext cx="243840" cy="182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7B5166F-BABA-4241-B468-D95CF48B1782}"/>
                </a:ext>
              </a:extLst>
            </p:cNvPr>
            <p:cNvSpPr/>
            <p:nvPr/>
          </p:nvSpPr>
          <p:spPr>
            <a:xfrm>
              <a:off x="6081337" y="3362990"/>
              <a:ext cx="243840" cy="182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5584962-D469-4CA9-BA91-955DC1529488}"/>
                </a:ext>
              </a:extLst>
            </p:cNvPr>
            <p:cNvSpPr/>
            <p:nvPr/>
          </p:nvSpPr>
          <p:spPr>
            <a:xfrm>
              <a:off x="6325177" y="3362990"/>
              <a:ext cx="243840" cy="182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30B106D-CA51-4F1B-9400-D1701AF6943F}"/>
                </a:ext>
              </a:extLst>
            </p:cNvPr>
            <p:cNvSpPr/>
            <p:nvPr/>
          </p:nvSpPr>
          <p:spPr>
            <a:xfrm>
              <a:off x="6554353" y="3362990"/>
              <a:ext cx="243840" cy="182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14EA117-5888-4BC2-A84F-F5BF086124D1}"/>
                </a:ext>
              </a:extLst>
            </p:cNvPr>
            <p:cNvSpPr/>
            <p:nvPr/>
          </p:nvSpPr>
          <p:spPr>
            <a:xfrm>
              <a:off x="6814819" y="3362990"/>
              <a:ext cx="243840" cy="182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846759E-7542-4508-9663-3658000C03A0}"/>
                </a:ext>
              </a:extLst>
            </p:cNvPr>
            <p:cNvSpPr/>
            <p:nvPr/>
          </p:nvSpPr>
          <p:spPr>
            <a:xfrm>
              <a:off x="4821382" y="3806025"/>
              <a:ext cx="219557" cy="2195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B366430-C816-497F-83BF-1C4D9B91CD3E}"/>
                </a:ext>
              </a:extLst>
            </p:cNvPr>
            <p:cNvSpPr/>
            <p:nvPr/>
          </p:nvSpPr>
          <p:spPr>
            <a:xfrm>
              <a:off x="4931160" y="4429238"/>
              <a:ext cx="356793" cy="2216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5AD6E27-CE26-4A58-9490-5A79BF3E2C0F}"/>
                </a:ext>
              </a:extLst>
            </p:cNvPr>
            <p:cNvSpPr txBox="1"/>
            <p:nvPr/>
          </p:nvSpPr>
          <p:spPr>
            <a:xfrm>
              <a:off x="4927315" y="4388761"/>
              <a:ext cx="5098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80350430-E40F-47C2-BBA8-B375C349954E}"/>
              </a:ext>
            </a:extLst>
          </p:cNvPr>
          <p:cNvSpPr/>
          <p:nvPr/>
        </p:nvSpPr>
        <p:spPr>
          <a:xfrm>
            <a:off x="2905799" y="1845425"/>
            <a:ext cx="5484513" cy="384602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597FB49-1250-47F9-9C1D-40183AA33AE6}"/>
              </a:ext>
            </a:extLst>
          </p:cNvPr>
          <p:cNvSpPr/>
          <p:nvPr/>
        </p:nvSpPr>
        <p:spPr>
          <a:xfrm>
            <a:off x="1845424" y="1108365"/>
            <a:ext cx="7734331" cy="5249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241B0F-0CE7-472A-AF34-9165920268C4}"/>
              </a:ext>
            </a:extLst>
          </p:cNvPr>
          <p:cNvSpPr txBox="1"/>
          <p:nvPr/>
        </p:nvSpPr>
        <p:spPr>
          <a:xfrm>
            <a:off x="4284005" y="403016"/>
            <a:ext cx="2483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 </a:t>
            </a:r>
            <a:r>
              <a:rPr lang="en-US" sz="2400" dirty="0" err="1"/>
              <a:t>ArrayList</a:t>
            </a:r>
            <a:r>
              <a:rPr lang="en-US" sz="2400" dirty="0"/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2387353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BABCF-501C-4BEE-96A7-DF386F230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46" y="446721"/>
            <a:ext cx="10364451" cy="1596177"/>
          </a:xfrm>
        </p:spPr>
        <p:txBody>
          <a:bodyPr/>
          <a:lstStyle/>
          <a:p>
            <a:r>
              <a:rPr lang="en-US" dirty="0"/>
              <a:t>Arraylist.cpp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98F29-6731-4A16-A6B5-833CD6402B3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85950" y="1815683"/>
            <a:ext cx="10363826" cy="424706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Implement</a:t>
            </a:r>
          </a:p>
          <a:p>
            <a:pPr lvl="1"/>
            <a:r>
              <a:rPr lang="en-US" dirty="0"/>
              <a:t>Constructor</a:t>
            </a:r>
          </a:p>
          <a:p>
            <a:pPr lvl="1"/>
            <a:r>
              <a:rPr lang="en-US" dirty="0" err="1"/>
              <a:t>Isempty</a:t>
            </a:r>
            <a:endParaRPr lang="en-US" dirty="0"/>
          </a:p>
          <a:p>
            <a:pPr lvl="1"/>
            <a:r>
              <a:rPr lang="en-US" dirty="0" err="1"/>
              <a:t>Getlength</a:t>
            </a:r>
            <a:endParaRPr lang="en-US" dirty="0"/>
          </a:p>
          <a:p>
            <a:r>
              <a:rPr lang="en-US" dirty="0"/>
              <a:t>Implement</a:t>
            </a:r>
          </a:p>
          <a:p>
            <a:pPr lvl="1"/>
            <a:r>
              <a:rPr lang="en-US" dirty="0"/>
              <a:t>Append</a:t>
            </a:r>
          </a:p>
          <a:p>
            <a:r>
              <a:rPr lang="en-US" dirty="0"/>
              <a:t>implement</a:t>
            </a:r>
          </a:p>
          <a:p>
            <a:pPr lvl="1"/>
            <a:r>
              <a:rPr lang="en-US" dirty="0"/>
              <a:t>Retrieve </a:t>
            </a:r>
          </a:p>
          <a:p>
            <a:pPr lvl="2"/>
            <a:r>
              <a:rPr lang="en-US" dirty="0"/>
              <a:t>How to handle the precondition?</a:t>
            </a:r>
          </a:p>
          <a:p>
            <a:r>
              <a:rPr lang="en-US" dirty="0"/>
              <a:t>Implement</a:t>
            </a:r>
          </a:p>
          <a:p>
            <a:pPr lvl="1"/>
            <a:r>
              <a:rPr lang="en-US" dirty="0"/>
              <a:t>Insert</a:t>
            </a:r>
          </a:p>
          <a:p>
            <a:pPr lvl="1"/>
            <a:r>
              <a:rPr lang="en-US" dirty="0"/>
              <a:t>remove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618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BD4B25-346B-4606-8A16-10E55CE73ECA}"/>
              </a:ext>
            </a:extLst>
          </p:cNvPr>
          <p:cNvSpPr/>
          <p:nvPr/>
        </p:nvSpPr>
        <p:spPr>
          <a:xfrm>
            <a:off x="1506854" y="2295409"/>
            <a:ext cx="1040753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#include “</a:t>
            </a:r>
            <a:r>
              <a:rPr lang="en-US" dirty="0" err="1">
                <a:latin typeface="Courier New" panose="02070309020205020404" pitchFamily="49" charset="0"/>
              </a:rPr>
              <a:t>ArrayList.h</a:t>
            </a:r>
            <a:r>
              <a:rPr lang="en-US" dirty="0">
                <a:latin typeface="Courier New" panose="02070309020205020404" pitchFamily="49" charset="0"/>
              </a:rPr>
              <a:t>“</a:t>
            </a:r>
          </a:p>
          <a:p>
            <a:br>
              <a:rPr lang="en-US" dirty="0">
                <a:latin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</a:rPr>
              <a:t>ArrayList</a:t>
            </a:r>
            <a:r>
              <a:rPr lang="en-US" dirty="0">
                <a:latin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</a:rPr>
              <a:t>ArrayList</a:t>
            </a:r>
            <a:r>
              <a:rPr lang="en-US" dirty="0">
                <a:latin typeface="Courier New" panose="02070309020205020404" pitchFamily="49" charset="0"/>
              </a:rPr>
              <a:t>(){</a:t>
            </a:r>
          </a:p>
          <a:p>
            <a:r>
              <a:rPr lang="en-US" dirty="0">
                <a:latin typeface="Courier New" panose="02070309020205020404" pitchFamily="49" charset="0"/>
              </a:rPr>
              <a:t>	size = 0;</a:t>
            </a:r>
          </a:p>
          <a:p>
            <a:r>
              <a:rPr lang="en-US" dirty="0">
                <a:latin typeface="Courier New" panose="02070309020205020404" pitchFamily="49" charset="0"/>
              </a:rPr>
              <a:t>}</a:t>
            </a:r>
          </a:p>
          <a:p>
            <a:r>
              <a:rPr lang="en-US" dirty="0">
                <a:latin typeface="Courier New" panose="02070309020205020404" pitchFamily="49" charset="0"/>
              </a:rPr>
              <a:t>bool </a:t>
            </a:r>
            <a:r>
              <a:rPr lang="en-US" dirty="0" err="1">
                <a:latin typeface="Courier New" panose="02070309020205020404" pitchFamily="49" charset="0"/>
              </a:rPr>
              <a:t>ArrayList</a:t>
            </a:r>
            <a:r>
              <a:rPr lang="en-US" dirty="0">
                <a:latin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</a:rPr>
              <a:t>isEmpty</a:t>
            </a:r>
            <a:r>
              <a:rPr lang="en-US" dirty="0">
                <a:latin typeface="Courier New" panose="02070309020205020404" pitchFamily="49" charset="0"/>
              </a:rPr>
              <a:t>() </a:t>
            </a:r>
            <a:r>
              <a:rPr lang="en-US" dirty="0" err="1">
                <a:latin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</a:rPr>
              <a:t>	return size == 0;</a:t>
            </a:r>
          </a:p>
          <a:p>
            <a:r>
              <a:rPr lang="en-US" dirty="0">
                <a:latin typeface="Courier New" panose="02070309020205020404" pitchFamily="49" charset="0"/>
              </a:rPr>
              <a:t>}  </a:t>
            </a:r>
          </a:p>
          <a:p>
            <a:r>
              <a:rPr lang="en-US" dirty="0">
                <a:latin typeface="Courier New" panose="02070309020205020404" pitchFamily="49" charset="0"/>
              </a:rPr>
              <a:t> 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ArrayList</a:t>
            </a:r>
            <a:r>
              <a:rPr lang="en-US" dirty="0">
                <a:latin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</a:rPr>
              <a:t>getLength</a:t>
            </a:r>
            <a:r>
              <a:rPr lang="en-US" dirty="0">
                <a:latin typeface="Courier New" panose="02070309020205020404" pitchFamily="49" charset="0"/>
              </a:rPr>
              <a:t>() </a:t>
            </a:r>
            <a:r>
              <a:rPr lang="en-US" dirty="0" err="1">
                <a:latin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</a:rPr>
              <a:t>	return size;</a:t>
            </a:r>
          </a:p>
          <a:p>
            <a:r>
              <a:rPr lang="en-US" dirty="0">
                <a:latin typeface="Courier New" panose="02070309020205020404" pitchFamily="49" charset="0"/>
              </a:rPr>
              <a:t>}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C4E4CF-18E3-4D55-B72F-C76FDAC68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15" y="323484"/>
            <a:ext cx="10364451" cy="1596177"/>
          </a:xfrm>
        </p:spPr>
        <p:txBody>
          <a:bodyPr>
            <a:normAutofit/>
          </a:bodyPr>
          <a:lstStyle/>
          <a:p>
            <a:r>
              <a:rPr lang="en-US" sz="3200" dirty="0"/>
              <a:t>Arraylist.cpp</a:t>
            </a:r>
            <a:br>
              <a:rPr lang="en-US" sz="3200" dirty="0"/>
            </a:br>
            <a:r>
              <a:rPr lang="en-US" sz="3200" dirty="0"/>
              <a:t> </a:t>
            </a:r>
            <a:r>
              <a:rPr lang="en-US" sz="2400" dirty="0"/>
              <a:t>constructor, </a:t>
            </a:r>
            <a:r>
              <a:rPr lang="en-US" sz="2400" dirty="0" err="1"/>
              <a:t>isEmpty</a:t>
            </a:r>
            <a:r>
              <a:rPr lang="en-US" sz="2400" dirty="0"/>
              <a:t>, </a:t>
            </a:r>
            <a:r>
              <a:rPr lang="en-US" sz="2400" dirty="0" err="1"/>
              <a:t>getlength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35728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1EEB7-DCE8-4BEB-A09C-8210A9FBD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append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B2EF0D-A99C-4C55-82C7-7AACE4BC9590}"/>
              </a:ext>
            </a:extLst>
          </p:cNvPr>
          <p:cNvSpPr txBox="1"/>
          <p:nvPr/>
        </p:nvSpPr>
        <p:spPr>
          <a:xfrm>
            <a:off x="2266604" y="2948247"/>
            <a:ext cx="8501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bool append (</a:t>
            </a:r>
            <a:r>
              <a:rPr lang="en-US" sz="2400" dirty="0" err="1"/>
              <a:t>const</a:t>
            </a:r>
            <a:r>
              <a:rPr lang="en-US" sz="2400" dirty="0"/>
              <a:t> </a:t>
            </a:r>
            <a:r>
              <a:rPr lang="en-US" sz="2400" dirty="0" err="1"/>
              <a:t>ItemType</a:t>
            </a:r>
            <a:r>
              <a:rPr lang="en-US" sz="2400" dirty="0"/>
              <a:t> &amp; </a:t>
            </a:r>
            <a:r>
              <a:rPr lang="en-US" sz="2400" dirty="0" err="1"/>
              <a:t>newEntry</a:t>
            </a:r>
            <a:r>
              <a:rPr lang="en-US" sz="2400" dirty="0"/>
              <a:t>);</a:t>
            </a:r>
          </a:p>
          <a:p>
            <a:r>
              <a:rPr lang="en-US" sz="2400" dirty="0"/>
              <a:t>//input: element to be added at end of the list</a:t>
            </a:r>
          </a:p>
          <a:p>
            <a:r>
              <a:rPr lang="en-US" sz="2400" dirty="0"/>
              <a:t>//output: if entry was appended return true; else return false</a:t>
            </a:r>
          </a:p>
        </p:txBody>
      </p:sp>
    </p:spTree>
    <p:extLst>
      <p:ext uri="{BB962C8B-B14F-4D97-AF65-F5344CB8AC3E}">
        <p14:creationId xmlns:p14="http://schemas.microsoft.com/office/powerpoint/2010/main" val="1987783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BD4B25-346B-4606-8A16-10E55CE73ECA}"/>
              </a:ext>
            </a:extLst>
          </p:cNvPr>
          <p:cNvSpPr/>
          <p:nvPr/>
        </p:nvSpPr>
        <p:spPr>
          <a:xfrm>
            <a:off x="1988993" y="2389620"/>
            <a:ext cx="10407535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 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bool </a:t>
            </a:r>
            <a:r>
              <a:rPr lang="en-US" sz="2000" dirty="0" err="1">
                <a:latin typeface="Courier New" panose="02070309020205020404" pitchFamily="49" charset="0"/>
              </a:rPr>
              <a:t>ArrayList</a:t>
            </a:r>
            <a:r>
              <a:rPr lang="en-US" sz="2000" dirty="0">
                <a:latin typeface="Courier New" panose="02070309020205020404" pitchFamily="49" charset="0"/>
              </a:rPr>
              <a:t>:: append(</a:t>
            </a:r>
            <a:r>
              <a:rPr lang="en-US" sz="2000" dirty="0" err="1">
                <a:latin typeface="Courier New" panose="02070309020205020404" pitchFamily="49" charset="0"/>
              </a:rPr>
              <a:t>const</a:t>
            </a:r>
            <a:r>
              <a:rPr lang="en-US" sz="2000" dirty="0"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</a:rPr>
              <a:t>ItemType</a:t>
            </a:r>
            <a:r>
              <a:rPr lang="en-US" sz="2000" dirty="0">
                <a:latin typeface="Courier New" panose="02070309020205020404" pitchFamily="49" charset="0"/>
              </a:rPr>
              <a:t> &amp; </a:t>
            </a:r>
            <a:r>
              <a:rPr lang="en-US" sz="2000" dirty="0" err="1">
                <a:latin typeface="Courier New" panose="02070309020205020404" pitchFamily="49" charset="0"/>
              </a:rPr>
              <a:t>newEntry</a:t>
            </a:r>
            <a:r>
              <a:rPr lang="en-US" sz="2000" dirty="0">
                <a:latin typeface="Courier New" panose="02070309020205020404" pitchFamily="49" charset="0"/>
              </a:rPr>
              <a:t>){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	if(size &gt;= CAPACITY)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		return false;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	array[size] = </a:t>
            </a:r>
            <a:r>
              <a:rPr lang="en-US" sz="2000" dirty="0" err="1">
                <a:latin typeface="Courier New" panose="02070309020205020404" pitchFamily="49" charset="0"/>
              </a:rPr>
              <a:t>newEntry</a:t>
            </a:r>
            <a:r>
              <a:rPr lang="en-US" sz="2000" dirty="0">
                <a:latin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	size++;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	return true;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}</a:t>
            </a:r>
          </a:p>
          <a:p>
            <a:r>
              <a:rPr lang="en-US" dirty="0">
                <a:latin typeface="Courier New" panose="02070309020205020404" pitchFamily="49" charset="0"/>
              </a:rPr>
              <a:t>	</a:t>
            </a:r>
          </a:p>
          <a:p>
            <a:endParaRPr lang="en-US" dirty="0">
              <a:latin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C4E4CF-18E3-4D55-B72F-C76FDAC68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914" y="456488"/>
            <a:ext cx="10364451" cy="1596177"/>
          </a:xfrm>
        </p:spPr>
        <p:txBody>
          <a:bodyPr>
            <a:normAutofit/>
          </a:bodyPr>
          <a:lstStyle/>
          <a:p>
            <a:r>
              <a:rPr lang="en-US" sz="3200" dirty="0"/>
              <a:t>Arraylist.cpp</a:t>
            </a:r>
            <a:br>
              <a:rPr lang="en-US" sz="3200" dirty="0"/>
            </a:br>
            <a:r>
              <a:rPr lang="en-US" sz="3200" dirty="0"/>
              <a:t> </a:t>
            </a:r>
            <a:r>
              <a:rPr lang="en-US" sz="2400" dirty="0"/>
              <a:t>append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86801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9D44C-96C4-4522-881D-F2E1E2CAA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Arraylist.cpp</a:t>
            </a:r>
            <a:br>
              <a:rPr lang="en-US" dirty="0"/>
            </a:br>
            <a:r>
              <a:rPr lang="en-US" dirty="0"/>
              <a:t> </a:t>
            </a:r>
            <a:r>
              <a:rPr lang="en-US" sz="2800" dirty="0"/>
              <a:t>retrieve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E9CB36-CC77-4FB5-AE5A-7BAF52F0E40A}"/>
              </a:ext>
            </a:extLst>
          </p:cNvPr>
          <p:cNvSpPr/>
          <p:nvPr/>
        </p:nvSpPr>
        <p:spPr>
          <a:xfrm>
            <a:off x="2618509" y="3034022"/>
            <a:ext cx="70879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</a:rPr>
              <a:t>ItemType</a:t>
            </a:r>
            <a:r>
              <a:rPr lang="en-US" sz="2000" dirty="0"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</a:rPr>
              <a:t>ArrayList</a:t>
            </a:r>
            <a:r>
              <a:rPr lang="en-US" sz="2000" dirty="0">
                <a:latin typeface="Courier New" panose="02070309020205020404" pitchFamily="49" charset="0"/>
              </a:rPr>
              <a:t>::retrieve(</a:t>
            </a:r>
            <a:r>
              <a:rPr lang="en-US" sz="2000" dirty="0" err="1">
                <a:latin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</a:rPr>
              <a:t> position){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	return array[position - 1];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13DD3B-8341-4416-BA26-126001380714}"/>
              </a:ext>
            </a:extLst>
          </p:cNvPr>
          <p:cNvSpPr txBox="1"/>
          <p:nvPr/>
        </p:nvSpPr>
        <p:spPr>
          <a:xfrm>
            <a:off x="3974081" y="4929972"/>
            <a:ext cx="2188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is missing?</a:t>
            </a:r>
          </a:p>
        </p:txBody>
      </p:sp>
    </p:spTree>
    <p:extLst>
      <p:ext uri="{BB962C8B-B14F-4D97-AF65-F5344CB8AC3E}">
        <p14:creationId xmlns:p14="http://schemas.microsoft.com/office/powerpoint/2010/main" val="120863703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2282</TotalTime>
  <Words>509</Words>
  <Application>Microsoft Office PowerPoint</Application>
  <PresentationFormat>Widescreen</PresentationFormat>
  <Paragraphs>188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Microsoft YaHei</vt:lpstr>
      <vt:lpstr>Arial</vt:lpstr>
      <vt:lpstr>Calibri</vt:lpstr>
      <vt:lpstr>Courier New</vt:lpstr>
      <vt:lpstr>Mangal</vt:lpstr>
      <vt:lpstr>Tw Cen MT</vt:lpstr>
      <vt:lpstr>Droplet</vt:lpstr>
      <vt:lpstr>Miscellaneous items</vt:lpstr>
      <vt:lpstr>PowerPoint Presentation</vt:lpstr>
      <vt:lpstr>Arraylist.h</vt:lpstr>
      <vt:lpstr>PowerPoint Presentation</vt:lpstr>
      <vt:lpstr>Arraylist.cpp</vt:lpstr>
      <vt:lpstr>Arraylist.cpp  constructor, isEmpty, getlength</vt:lpstr>
      <vt:lpstr>Implement append</vt:lpstr>
      <vt:lpstr>Arraylist.cpp  append</vt:lpstr>
      <vt:lpstr>Arraylist.cpp  retrieve</vt:lpstr>
      <vt:lpstr>Dealing with preconditions</vt:lpstr>
      <vt:lpstr>Arraylist.cpp  retrieve – with assert</vt:lpstr>
      <vt:lpstr>Insert and remove</vt:lpstr>
      <vt:lpstr>Assignment 2</vt:lpstr>
      <vt:lpstr>PowerPoint Presentation</vt:lpstr>
      <vt:lpstr>Before thurday’s class  </vt:lpstr>
      <vt:lpstr>linkedlist.h</vt:lpstr>
      <vt:lpstr>A linked list</vt:lpstr>
      <vt:lpstr>pointers</vt:lpstr>
      <vt:lpstr>PowerPoint Presentation</vt:lpstr>
      <vt:lpstr>the new and delete operators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CS240C</dc:title>
  <dc:creator>Margaret Iwobi</dc:creator>
  <cp:lastModifiedBy>Margaret Iwobi</cp:lastModifiedBy>
  <cp:revision>204</cp:revision>
  <cp:lastPrinted>2018-02-06T01:15:37Z</cp:lastPrinted>
  <dcterms:created xsi:type="dcterms:W3CDTF">2016-01-23T14:48:08Z</dcterms:created>
  <dcterms:modified xsi:type="dcterms:W3CDTF">2018-02-06T20:10:12Z</dcterms:modified>
</cp:coreProperties>
</file>