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51"/>
  </p:handoutMasterIdLst>
  <p:sldIdLst>
    <p:sldId id="313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2" r:id="rId10"/>
    <p:sldId id="275" r:id="rId11"/>
    <p:sldId id="274" r:id="rId12"/>
    <p:sldId id="280" r:id="rId13"/>
    <p:sldId id="276" r:id="rId14"/>
    <p:sldId id="277" r:id="rId15"/>
    <p:sldId id="314" r:id="rId16"/>
    <p:sldId id="326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47" r:id="rId26"/>
    <p:sldId id="346" r:id="rId27"/>
    <p:sldId id="327" r:id="rId28"/>
    <p:sldId id="328" r:id="rId29"/>
    <p:sldId id="330" r:id="rId30"/>
    <p:sldId id="329" r:id="rId31"/>
    <p:sldId id="332" r:id="rId32"/>
    <p:sldId id="334" r:id="rId33"/>
    <p:sldId id="331" r:id="rId34"/>
    <p:sldId id="283" r:id="rId35"/>
    <p:sldId id="333" r:id="rId36"/>
    <p:sldId id="282" r:id="rId37"/>
    <p:sldId id="285" r:id="rId38"/>
    <p:sldId id="286" r:id="rId39"/>
    <p:sldId id="338" r:id="rId40"/>
    <p:sldId id="339" r:id="rId41"/>
    <p:sldId id="340" r:id="rId42"/>
    <p:sldId id="298" r:id="rId43"/>
    <p:sldId id="343" r:id="rId44"/>
    <p:sldId id="344" r:id="rId45"/>
    <p:sldId id="345" r:id="rId46"/>
    <p:sldId id="300" r:id="rId47"/>
    <p:sldId id="301" r:id="rId48"/>
    <p:sldId id="335" r:id="rId49"/>
    <p:sldId id="336" r:id="rId50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7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93CCCE-6FA0-4A74-96C8-2A28CD0447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79D78-D266-4318-9EAD-3DE7BFD334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CFCA-F83A-4019-9C22-FFF92C6BD62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0F816-8161-487B-AE34-E548309E3D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20E9B-F1FB-401F-AA12-4A3612712A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6600A-06AF-4439-BE18-938BE32D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92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AAF504-E445-4B46-92AF-4435654F4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 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17A57F-35B7-4518-BE46-D2F07AC723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34704" y="2126025"/>
            <a:ext cx="10363826" cy="3424107"/>
          </a:xfrm>
        </p:spPr>
        <p:txBody>
          <a:bodyPr/>
          <a:lstStyle/>
          <a:p>
            <a:r>
              <a:rPr lang="en-US" dirty="0"/>
              <a:t>Exam 1</a:t>
            </a:r>
          </a:p>
          <a:p>
            <a:pPr lvl="1"/>
            <a:r>
              <a:rPr lang="en-US" dirty="0"/>
              <a:t>Thursday </a:t>
            </a:r>
            <a:r>
              <a:rPr lang="en-US" dirty="0" err="1"/>
              <a:t>feb.</a:t>
            </a:r>
            <a:r>
              <a:rPr lang="en-US" dirty="0"/>
              <a:t> 22</a:t>
            </a:r>
          </a:p>
          <a:p>
            <a:pPr lvl="1"/>
            <a:r>
              <a:rPr lang="en-US" dirty="0" err="1"/>
              <a:t>Zybook</a:t>
            </a:r>
            <a:r>
              <a:rPr lang="en-US" dirty="0"/>
              <a:t> </a:t>
            </a:r>
            <a:r>
              <a:rPr lang="en-US" dirty="0" err="1"/>
              <a:t>ch.</a:t>
            </a:r>
            <a:r>
              <a:rPr lang="en-US" dirty="0"/>
              <a:t> 1 to 14</a:t>
            </a:r>
          </a:p>
          <a:p>
            <a:pPr lvl="1"/>
            <a:r>
              <a:rPr lang="en-US" dirty="0"/>
              <a:t>All Material covered in class and lab </a:t>
            </a:r>
          </a:p>
          <a:p>
            <a:r>
              <a:rPr lang="en-US" dirty="0" err="1"/>
              <a:t>Zybook</a:t>
            </a:r>
            <a:r>
              <a:rPr lang="en-US" dirty="0"/>
              <a:t> assignment</a:t>
            </a:r>
          </a:p>
          <a:p>
            <a:pPr lvl="1"/>
            <a:r>
              <a:rPr lang="en-US" dirty="0"/>
              <a:t>before this Thursday’s class do </a:t>
            </a:r>
            <a:r>
              <a:rPr lang="en-US" dirty="0" err="1"/>
              <a:t>ch.</a:t>
            </a:r>
            <a:r>
              <a:rPr lang="en-US" dirty="0"/>
              <a:t> 14 exercises</a:t>
            </a:r>
          </a:p>
        </p:txBody>
      </p:sp>
    </p:spTree>
    <p:extLst>
      <p:ext uri="{BB962C8B-B14F-4D97-AF65-F5344CB8AC3E}">
        <p14:creationId xmlns:p14="http://schemas.microsoft.com/office/powerpoint/2010/main" val="2065846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147" y="483733"/>
            <a:ext cx="8056449" cy="1596177"/>
          </a:xfrm>
        </p:spPr>
        <p:txBody>
          <a:bodyPr>
            <a:normAutofit/>
          </a:bodyPr>
          <a:lstStyle/>
          <a:p>
            <a:r>
              <a:rPr lang="en-US" dirty="0"/>
              <a:t>What is the big-O of the linear search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95221" y="2421716"/>
            <a:ext cx="10363826" cy="34241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Size of the problem is number of items in the array to be searched</a:t>
            </a:r>
          </a:p>
          <a:p>
            <a:r>
              <a:rPr lang="en-US" dirty="0"/>
              <a:t>algorithm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For each element</a:t>
            </a:r>
          </a:p>
          <a:p>
            <a:pPr lvl="2"/>
            <a:r>
              <a:rPr lang="en-US" dirty="0"/>
              <a:t>If this element is the one being searched for</a:t>
            </a:r>
          </a:p>
          <a:p>
            <a:pPr lvl="3"/>
            <a:r>
              <a:rPr lang="en-US" dirty="0"/>
              <a:t>Return true</a:t>
            </a:r>
          </a:p>
          <a:p>
            <a:pPr lvl="1"/>
            <a:r>
              <a:rPr lang="en-US" dirty="0"/>
              <a:t>Return false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many times does the loop execute?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422574"/>
            <a:ext cx="10364451" cy="1596177"/>
          </a:xfrm>
        </p:spPr>
        <p:txBody>
          <a:bodyPr/>
          <a:lstStyle/>
          <a:p>
            <a:r>
              <a:rPr lang="en-US" dirty="0"/>
              <a:t>Big-o of linear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07739" y="2515929"/>
            <a:ext cx="10363826" cy="3424107"/>
          </a:xfrm>
        </p:spPr>
        <p:txBody>
          <a:bodyPr/>
          <a:lstStyle/>
          <a:p>
            <a:r>
              <a:rPr lang="en-US" dirty="0"/>
              <a:t>Best case</a:t>
            </a:r>
          </a:p>
          <a:p>
            <a:pPr lvl="1"/>
            <a:r>
              <a:rPr lang="en-US" dirty="0"/>
              <a:t>Does 1 comparison –&gt;  O(1)</a:t>
            </a:r>
          </a:p>
          <a:p>
            <a:r>
              <a:rPr lang="en-US" dirty="0"/>
              <a:t>Worst case</a:t>
            </a:r>
          </a:p>
          <a:p>
            <a:pPr lvl="1"/>
            <a:r>
              <a:rPr lang="en-US" dirty="0"/>
              <a:t>Does n comparisons –&gt;  O(N)</a:t>
            </a:r>
          </a:p>
          <a:p>
            <a:r>
              <a:rPr lang="en-US" dirty="0"/>
              <a:t>Average case</a:t>
            </a:r>
          </a:p>
          <a:p>
            <a:pPr lvl="1"/>
            <a:r>
              <a:rPr lang="en-US" dirty="0"/>
              <a:t>Does n/2 comparisons –&gt;  O(n)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39098" y="3340834"/>
            <a:ext cx="3546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Big-O of linear search algorithm is 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CE55D-87ED-4886-90EF-A33F7222A441}"/>
              </a:ext>
            </a:extLst>
          </p:cNvPr>
          <p:cNvSpPr/>
          <p:nvPr/>
        </p:nvSpPr>
        <p:spPr>
          <a:xfrm>
            <a:off x="6567055" y="3219797"/>
            <a:ext cx="3485803" cy="12967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84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559734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What is the big-O of the binary search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91756" y="2386685"/>
            <a:ext cx="7942842" cy="37037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Size of the problem is number of items in the array to be searched</a:t>
            </a:r>
          </a:p>
          <a:p>
            <a:r>
              <a:rPr lang="en-US" dirty="0"/>
              <a:t>Algorithm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While the array left to be searched is not empty</a:t>
            </a:r>
          </a:p>
          <a:p>
            <a:pPr lvl="2"/>
            <a:r>
              <a:rPr lang="en-US" dirty="0"/>
              <a:t>If the element in the middle is the one being searched for</a:t>
            </a:r>
          </a:p>
          <a:p>
            <a:pPr lvl="3"/>
            <a:r>
              <a:rPr lang="en-US" dirty="0"/>
              <a:t>Return true</a:t>
            </a:r>
          </a:p>
          <a:p>
            <a:pPr lvl="2"/>
            <a:r>
              <a:rPr lang="en-US" dirty="0"/>
              <a:t>If the element being searched for is smaller than the middle element</a:t>
            </a:r>
          </a:p>
          <a:p>
            <a:pPr lvl="3"/>
            <a:r>
              <a:rPr lang="en-US" dirty="0"/>
              <a:t>Search the lower half</a:t>
            </a:r>
          </a:p>
          <a:p>
            <a:pPr lvl="2"/>
            <a:r>
              <a:rPr lang="en-US" dirty="0"/>
              <a:t>Else</a:t>
            </a:r>
          </a:p>
          <a:p>
            <a:pPr lvl="3"/>
            <a:r>
              <a:rPr lang="en-US" dirty="0"/>
              <a:t>Search the upper half</a:t>
            </a:r>
          </a:p>
          <a:p>
            <a:pPr lvl="1"/>
            <a:r>
              <a:rPr lang="en-US" dirty="0"/>
              <a:t>Return false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many times does the loop execute?</a:t>
            </a:r>
          </a:p>
        </p:txBody>
      </p:sp>
    </p:spTree>
    <p:extLst>
      <p:ext uri="{BB962C8B-B14F-4D97-AF65-F5344CB8AC3E}">
        <p14:creationId xmlns:p14="http://schemas.microsoft.com/office/powerpoint/2010/main" val="634245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422574"/>
            <a:ext cx="10364451" cy="1596177"/>
          </a:xfrm>
        </p:spPr>
        <p:txBody>
          <a:bodyPr/>
          <a:lstStyle/>
          <a:p>
            <a:r>
              <a:rPr lang="en-US" dirty="0"/>
              <a:t>Big-o of binary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77808"/>
            <a:ext cx="10363826" cy="3424107"/>
          </a:xfrm>
        </p:spPr>
        <p:txBody>
          <a:bodyPr/>
          <a:lstStyle/>
          <a:p>
            <a:r>
              <a:rPr lang="en-US" dirty="0"/>
              <a:t>Best case</a:t>
            </a:r>
          </a:p>
          <a:p>
            <a:pPr lvl="1"/>
            <a:r>
              <a:rPr lang="en-US" dirty="0"/>
              <a:t>Does 1 comparison –&gt;  O(1)</a:t>
            </a:r>
          </a:p>
          <a:p>
            <a:r>
              <a:rPr lang="en-US" dirty="0"/>
              <a:t>Worst case</a:t>
            </a:r>
          </a:p>
          <a:p>
            <a:pPr lvl="1"/>
            <a:r>
              <a:rPr lang="en-US" dirty="0"/>
              <a:t>Does (log</a:t>
            </a:r>
            <a:r>
              <a:rPr lang="en-US" baseline="-25000" dirty="0"/>
              <a:t>2</a:t>
            </a:r>
            <a:r>
              <a:rPr lang="en-US" dirty="0"/>
              <a:t> n) comparisons –&gt;  O(log</a:t>
            </a:r>
            <a:r>
              <a:rPr lang="en-US" baseline="-25000" dirty="0"/>
              <a:t>2</a:t>
            </a:r>
            <a:r>
              <a:rPr lang="en-US" dirty="0"/>
              <a:t> n)</a:t>
            </a:r>
          </a:p>
          <a:p>
            <a:r>
              <a:rPr lang="en-US" dirty="0"/>
              <a:t>Average case</a:t>
            </a:r>
          </a:p>
          <a:p>
            <a:pPr lvl="1"/>
            <a:r>
              <a:rPr lang="en-US" dirty="0"/>
              <a:t>Does (log</a:t>
            </a:r>
            <a:r>
              <a:rPr lang="en-US" baseline="-25000" dirty="0"/>
              <a:t>2</a:t>
            </a:r>
            <a:r>
              <a:rPr lang="en-US" dirty="0"/>
              <a:t> n)-1 comparisons –&gt;  O(log</a:t>
            </a:r>
            <a:r>
              <a:rPr lang="en-US" baseline="-25000" dirty="0"/>
              <a:t>2</a:t>
            </a:r>
            <a:r>
              <a:rPr lang="en-US" dirty="0"/>
              <a:t> 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93280" y="2935227"/>
            <a:ext cx="5203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Big O of binary search</a:t>
            </a:r>
          </a:p>
          <a:p>
            <a:r>
              <a:rPr lang="en-US" sz="2800" dirty="0"/>
              <a:t> algorithm is (LOG</a:t>
            </a:r>
            <a:r>
              <a:rPr lang="en-US" sz="2800" baseline="-25000" dirty="0"/>
              <a:t>2</a:t>
            </a:r>
            <a:r>
              <a:rPr lang="en-US" sz="2800" dirty="0"/>
              <a:t> 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A044F5-24C4-402C-9157-AF46FCC29866}"/>
              </a:ext>
            </a:extLst>
          </p:cNvPr>
          <p:cNvSpPr/>
          <p:nvPr/>
        </p:nvSpPr>
        <p:spPr>
          <a:xfrm>
            <a:off x="7193280" y="2935227"/>
            <a:ext cx="3563389" cy="11546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59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466114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Summary of big-O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025237" y="2129528"/>
            <a:ext cx="10363826" cy="34241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Measures an algorithm’s growth rate</a:t>
            </a:r>
          </a:p>
          <a:p>
            <a:pPr lvl="1"/>
            <a:r>
              <a:rPr lang="en-US" dirty="0"/>
              <a:t>How time needed will increase as size of problem increases</a:t>
            </a:r>
          </a:p>
          <a:p>
            <a:r>
              <a:rPr lang="en-US" dirty="0"/>
              <a:t>Is independent of a particular machine or programming language</a:t>
            </a:r>
          </a:p>
          <a:p>
            <a:r>
              <a:rPr lang="en-US" dirty="0"/>
              <a:t>Is based on the number of instructions executed</a:t>
            </a:r>
          </a:p>
          <a:p>
            <a:r>
              <a:rPr lang="en-US" dirty="0"/>
              <a:t>Is meaningful when problem size is large</a:t>
            </a:r>
          </a:p>
          <a:p>
            <a:r>
              <a:rPr lang="en-US" dirty="0"/>
              <a:t>Some algorithms have a worst case big-o that is different than its average case big-O</a:t>
            </a:r>
          </a:p>
          <a:p>
            <a:pPr lvl="1"/>
            <a:r>
              <a:rPr lang="en-US" dirty="0"/>
              <a:t>Will see when we study 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079272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A736-2C22-4EC4-A3A7-0622DD0B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463" y="2452859"/>
            <a:ext cx="7964218" cy="1596177"/>
          </a:xfrm>
        </p:spPr>
        <p:txBody>
          <a:bodyPr/>
          <a:lstStyle/>
          <a:p>
            <a:r>
              <a:rPr lang="en-US" dirty="0"/>
              <a:t>What if the items to be searched were stored in a linked list?</a:t>
            </a:r>
          </a:p>
        </p:txBody>
      </p:sp>
    </p:spTree>
    <p:extLst>
      <p:ext uri="{BB962C8B-B14F-4D97-AF65-F5344CB8AC3E}">
        <p14:creationId xmlns:p14="http://schemas.microsoft.com/office/powerpoint/2010/main" val="3839712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1085D-D529-42A6-911D-AA82F9724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183" y="546474"/>
            <a:ext cx="10364451" cy="1596177"/>
          </a:xfrm>
        </p:spPr>
        <p:txBody>
          <a:bodyPr/>
          <a:lstStyle/>
          <a:p>
            <a:r>
              <a:rPr lang="en-US" dirty="0"/>
              <a:t>Another use of big-o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D298B-ECCE-4BEB-9138-4239D37DE8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02196" y="2142651"/>
            <a:ext cx="10363826" cy="34241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Compare implementations of an abstract class</a:t>
            </a:r>
          </a:p>
          <a:p>
            <a:pPr lvl="1"/>
            <a:r>
              <a:rPr lang="en-US" dirty="0"/>
              <a:t>Efficiency of the methods</a:t>
            </a:r>
          </a:p>
          <a:p>
            <a:pPr lvl="1"/>
            <a:r>
              <a:rPr lang="en-US" dirty="0"/>
              <a:t>Memory space needed</a:t>
            </a:r>
          </a:p>
          <a:p>
            <a:pPr lvl="1"/>
            <a:endParaRPr lang="en-US" dirty="0"/>
          </a:p>
          <a:p>
            <a:r>
              <a:rPr lang="en-US" dirty="0"/>
              <a:t>Example – List is an abstract class</a:t>
            </a:r>
          </a:p>
          <a:p>
            <a:pPr lvl="1"/>
            <a:r>
              <a:rPr lang="en-US" dirty="0"/>
              <a:t>Can be implemented using</a:t>
            </a:r>
          </a:p>
          <a:p>
            <a:pPr lvl="2"/>
            <a:r>
              <a:rPr lang="en-US" dirty="0"/>
              <a:t>Fixed size array</a:t>
            </a:r>
          </a:p>
          <a:p>
            <a:pPr lvl="2"/>
            <a:r>
              <a:rPr lang="en-US" dirty="0"/>
              <a:t>Linked list</a:t>
            </a:r>
          </a:p>
          <a:p>
            <a:pPr lvl="2"/>
            <a:r>
              <a:rPr lang="en-US" dirty="0"/>
              <a:t>C++ vector&lt;T&gt;</a:t>
            </a:r>
          </a:p>
        </p:txBody>
      </p:sp>
    </p:spTree>
    <p:extLst>
      <p:ext uri="{BB962C8B-B14F-4D97-AF65-F5344CB8AC3E}">
        <p14:creationId xmlns:p14="http://schemas.microsoft.com/office/powerpoint/2010/main" val="3846315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656" y="366033"/>
            <a:ext cx="10364451" cy="1596177"/>
          </a:xfrm>
        </p:spPr>
        <p:txBody>
          <a:bodyPr/>
          <a:lstStyle/>
          <a:p>
            <a:r>
              <a:rPr lang="en-US" dirty="0"/>
              <a:t>Comparing list implementations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2825087" y="1962210"/>
          <a:ext cx="6018663" cy="4198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504">
                  <a:extLst>
                    <a:ext uri="{9D8B030D-6E8A-4147-A177-3AD203B41FA5}">
                      <a16:colId xmlns:a16="http://schemas.microsoft.com/office/drawing/2014/main" val="1619750024"/>
                    </a:ext>
                  </a:extLst>
                </a:gridCol>
                <a:gridCol w="1549930">
                  <a:extLst>
                    <a:ext uri="{9D8B030D-6E8A-4147-A177-3AD203B41FA5}">
                      <a16:colId xmlns:a16="http://schemas.microsoft.com/office/drawing/2014/main" val="1815227940"/>
                    </a:ext>
                  </a:extLst>
                </a:gridCol>
                <a:gridCol w="1486990">
                  <a:extLst>
                    <a:ext uri="{9D8B030D-6E8A-4147-A177-3AD203B41FA5}">
                      <a16:colId xmlns:a16="http://schemas.microsoft.com/office/drawing/2014/main" val="3054313961"/>
                    </a:ext>
                  </a:extLst>
                </a:gridCol>
                <a:gridCol w="1644239">
                  <a:extLst>
                    <a:ext uri="{9D8B030D-6E8A-4147-A177-3AD203B41FA5}">
                      <a16:colId xmlns:a16="http://schemas.microsoft.com/office/drawing/2014/main" val="2777038079"/>
                    </a:ext>
                  </a:extLst>
                </a:gridCol>
              </a:tblGrid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ArrayList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VectorList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079745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084251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127477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remove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859885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retrieve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948745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 err="1"/>
                        <a:t>isEmpty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95775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079598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35708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memory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8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65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448" y="127197"/>
            <a:ext cx="10364451" cy="1596177"/>
          </a:xfrm>
        </p:spPr>
        <p:txBody>
          <a:bodyPr/>
          <a:lstStyle/>
          <a:p>
            <a:r>
              <a:rPr lang="en-US" dirty="0"/>
              <a:t>Comparing list implementations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26241278"/>
              </p:ext>
            </p:extLst>
          </p:nvPr>
        </p:nvGraphicFramePr>
        <p:xfrm>
          <a:off x="2802920" y="1413032"/>
          <a:ext cx="6018663" cy="4198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504">
                  <a:extLst>
                    <a:ext uri="{9D8B030D-6E8A-4147-A177-3AD203B41FA5}">
                      <a16:colId xmlns:a16="http://schemas.microsoft.com/office/drawing/2014/main" val="1619750024"/>
                    </a:ext>
                  </a:extLst>
                </a:gridCol>
                <a:gridCol w="1549930">
                  <a:extLst>
                    <a:ext uri="{9D8B030D-6E8A-4147-A177-3AD203B41FA5}">
                      <a16:colId xmlns:a16="http://schemas.microsoft.com/office/drawing/2014/main" val="1815227940"/>
                    </a:ext>
                  </a:extLst>
                </a:gridCol>
                <a:gridCol w="1486990">
                  <a:extLst>
                    <a:ext uri="{9D8B030D-6E8A-4147-A177-3AD203B41FA5}">
                      <a16:colId xmlns:a16="http://schemas.microsoft.com/office/drawing/2014/main" val="3054313961"/>
                    </a:ext>
                  </a:extLst>
                </a:gridCol>
                <a:gridCol w="1644239">
                  <a:extLst>
                    <a:ext uri="{9D8B030D-6E8A-4147-A177-3AD203B41FA5}">
                      <a16:colId xmlns:a16="http://schemas.microsoft.com/office/drawing/2014/main" val="2777038079"/>
                    </a:ext>
                  </a:extLst>
                </a:gridCol>
              </a:tblGrid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ArrayList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VectorList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079745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084251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127477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remove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859885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retrieve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948745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 err="1"/>
                        <a:t>isEmpty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95775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079598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35708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memory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O(capacity)*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O(capacity)**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839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93807" y="5773168"/>
            <a:ext cx="504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*capacity is fixed at compile time</a:t>
            </a:r>
          </a:p>
          <a:p>
            <a:r>
              <a:rPr lang="en-US" sz="2000" dirty="0"/>
              <a:t>**capacity changes as needed at run time</a:t>
            </a:r>
          </a:p>
        </p:txBody>
      </p:sp>
    </p:spTree>
    <p:extLst>
      <p:ext uri="{BB962C8B-B14F-4D97-AF65-F5344CB8AC3E}">
        <p14:creationId xmlns:p14="http://schemas.microsoft.com/office/powerpoint/2010/main" val="3027112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73" y="784772"/>
            <a:ext cx="10364451" cy="1596177"/>
          </a:xfrm>
        </p:spPr>
        <p:txBody>
          <a:bodyPr/>
          <a:lstStyle/>
          <a:p>
            <a:r>
              <a:rPr lang="en-US" dirty="0"/>
              <a:t>A loop to display contents of a list</a:t>
            </a:r>
            <a:br>
              <a:rPr lang="en-US" dirty="0"/>
            </a:br>
            <a:r>
              <a:rPr lang="en-US" dirty="0"/>
              <a:t>(written by </a:t>
            </a:r>
            <a:r>
              <a:rPr lang="en-US" b="1" dirty="0"/>
              <a:t>user</a:t>
            </a:r>
            <a:r>
              <a:rPr lang="en-US" dirty="0"/>
              <a:t> of a list)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4641" y="3097048"/>
            <a:ext cx="70627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(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= 1; </a:t>
            </a:r>
            <a:r>
              <a:rPr lang="en-US" sz="2800" dirty="0" err="1"/>
              <a:t>i</a:t>
            </a:r>
            <a:r>
              <a:rPr lang="en-US" sz="2800" dirty="0"/>
              <a:t> &lt;= </a:t>
            </a:r>
            <a:r>
              <a:rPr lang="en-US" sz="2800" dirty="0" err="1"/>
              <a:t>mylist.getLength</a:t>
            </a:r>
            <a:r>
              <a:rPr lang="en-US" sz="2800" dirty="0"/>
              <a:t>();  </a:t>
            </a:r>
            <a:r>
              <a:rPr lang="en-US" sz="2800" dirty="0" err="1"/>
              <a:t>i</a:t>
            </a:r>
            <a:r>
              <a:rPr lang="en-US" sz="2800" dirty="0"/>
              <a:t>++)</a:t>
            </a:r>
          </a:p>
          <a:p>
            <a:r>
              <a:rPr lang="en-US" sz="2800" dirty="0"/>
              <a:t> {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cout</a:t>
            </a:r>
            <a:r>
              <a:rPr lang="en-US" sz="2800" dirty="0"/>
              <a:t> &lt;&lt; </a:t>
            </a:r>
            <a:r>
              <a:rPr lang="en-US" sz="2800" dirty="0" err="1"/>
              <a:t>mylist.retrieve</a:t>
            </a:r>
            <a:r>
              <a:rPr lang="en-US" sz="2800" dirty="0"/>
              <a:t>(</a:t>
            </a:r>
            <a:r>
              <a:rPr lang="en-US" sz="2800" dirty="0" err="1"/>
              <a:t>i</a:t>
            </a:r>
            <a:r>
              <a:rPr lang="en-US" sz="2800" dirty="0"/>
              <a:t>) &lt;&lt; </a:t>
            </a:r>
            <a:r>
              <a:rPr lang="en-US" sz="2800" dirty="0" err="1"/>
              <a:t>endl</a:t>
            </a:r>
            <a:r>
              <a:rPr lang="en-US" sz="2800" dirty="0"/>
              <a:t>;</a:t>
            </a:r>
          </a:p>
          <a:p>
            <a:r>
              <a:rPr lang="en-US" sz="2800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758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52" y="324603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Algorithm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71618" y="1865361"/>
            <a:ext cx="10005982" cy="39529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Given 2 algorithms to do the same job which is better?</a:t>
            </a:r>
          </a:p>
          <a:p>
            <a:r>
              <a:rPr lang="en-US" dirty="0"/>
              <a:t>Need to compare resources required at run-time</a:t>
            </a:r>
          </a:p>
          <a:p>
            <a:pPr lvl="1"/>
            <a:r>
              <a:rPr lang="en-US" dirty="0"/>
              <a:t>Memory space needed to store data</a:t>
            </a:r>
          </a:p>
          <a:p>
            <a:pPr lvl="1"/>
            <a:r>
              <a:rPr lang="en-US" dirty="0" err="1"/>
              <a:t>Cpu</a:t>
            </a:r>
            <a:r>
              <a:rPr lang="en-US" dirty="0"/>
              <a:t> time needed to execute the code</a:t>
            </a:r>
          </a:p>
          <a:p>
            <a:r>
              <a:rPr lang="en-US" dirty="0"/>
              <a:t>Could implement both and time how long each takes</a:t>
            </a:r>
          </a:p>
          <a:p>
            <a:r>
              <a:rPr lang="en-US" dirty="0"/>
              <a:t>Results affected by</a:t>
            </a:r>
          </a:p>
          <a:p>
            <a:pPr lvl="1"/>
            <a:r>
              <a:rPr lang="en-US" dirty="0"/>
              <a:t>Details of coding</a:t>
            </a:r>
          </a:p>
          <a:p>
            <a:pPr lvl="1"/>
            <a:r>
              <a:rPr lang="en-US" dirty="0"/>
              <a:t>Computer used</a:t>
            </a:r>
          </a:p>
          <a:p>
            <a:pPr lvl="1"/>
            <a:r>
              <a:rPr lang="en-US" dirty="0"/>
              <a:t>Test Data used </a:t>
            </a:r>
          </a:p>
          <a:p>
            <a:r>
              <a:rPr lang="en-US" dirty="0"/>
              <a:t>Need to compare the </a:t>
            </a:r>
            <a:r>
              <a:rPr lang="en-US" b="1" dirty="0"/>
              <a:t>algorithms</a:t>
            </a:r>
            <a:r>
              <a:rPr lang="en-US" dirty="0"/>
              <a:t> rather than the </a:t>
            </a:r>
            <a:r>
              <a:rPr lang="en-US" b="1" dirty="0"/>
              <a:t>programs</a:t>
            </a:r>
            <a:r>
              <a:rPr lang="en-US" dirty="0"/>
              <a:t> implementing them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97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big O of this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For an </a:t>
            </a:r>
            <a:r>
              <a:rPr lang="en-US" dirty="0" err="1"/>
              <a:t>arrayList</a:t>
            </a:r>
            <a:r>
              <a:rPr lang="en-US" dirty="0"/>
              <a:t>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For a </a:t>
            </a:r>
            <a:r>
              <a:rPr lang="en-US" dirty="0" err="1"/>
              <a:t>vectorList</a:t>
            </a:r>
            <a:r>
              <a:rPr lang="en-US" dirty="0"/>
              <a:t>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For a </a:t>
            </a:r>
            <a:r>
              <a:rPr lang="en-US" dirty="0" err="1"/>
              <a:t>linkedlist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92498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big O of this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12544" y="2360268"/>
            <a:ext cx="10363826" cy="3424107"/>
          </a:xfrm>
        </p:spPr>
        <p:txBody>
          <a:bodyPr/>
          <a:lstStyle/>
          <a:p>
            <a:r>
              <a:rPr lang="en-US" dirty="0"/>
              <a:t>For an </a:t>
            </a:r>
            <a:r>
              <a:rPr lang="en-US" dirty="0" err="1"/>
              <a:t>arrayList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O(n)</a:t>
            </a:r>
            <a:br>
              <a:rPr lang="en-US" dirty="0"/>
            </a:br>
            <a:r>
              <a:rPr lang="en-US" dirty="0"/>
              <a:t>	</a:t>
            </a:r>
          </a:p>
          <a:p>
            <a:r>
              <a:rPr lang="en-US" dirty="0"/>
              <a:t>For a </a:t>
            </a:r>
            <a:r>
              <a:rPr lang="en-US" dirty="0" err="1"/>
              <a:t>vectorList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O(n)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 a </a:t>
            </a:r>
            <a:r>
              <a:rPr lang="en-US" dirty="0" err="1"/>
              <a:t>linkedlist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5791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527" y="322195"/>
            <a:ext cx="10364451" cy="1596177"/>
          </a:xfrm>
        </p:spPr>
        <p:txBody>
          <a:bodyPr/>
          <a:lstStyle/>
          <a:p>
            <a:r>
              <a:rPr lang="en-US" dirty="0"/>
              <a:t>Adding iterator methods to the list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62991" y="1831934"/>
            <a:ext cx="10363826" cy="42917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Idea is that as long as the list is not empty the element at one of the positions is the  </a:t>
            </a:r>
            <a:r>
              <a:rPr lang="en-US" b="1" dirty="0"/>
              <a:t>current element</a:t>
            </a:r>
          </a:p>
          <a:p>
            <a:pPr lvl="1"/>
            <a:r>
              <a:rPr lang="en-US" dirty="0"/>
              <a:t>If the list is empty there is no current element</a:t>
            </a:r>
          </a:p>
          <a:p>
            <a:r>
              <a:rPr lang="en-US" dirty="0"/>
              <a:t>Add a data member to keep track of the position of the current element</a:t>
            </a:r>
          </a:p>
          <a:p>
            <a:pPr lvl="1"/>
            <a:r>
              <a:rPr lang="en-US" dirty="0"/>
              <a:t>For array and vector implementations the data member will be an </a:t>
            </a:r>
            <a:r>
              <a:rPr lang="en-US" dirty="0" err="1"/>
              <a:t>int</a:t>
            </a:r>
            <a:r>
              <a:rPr lang="en-US" dirty="0"/>
              <a:t> (index)</a:t>
            </a:r>
          </a:p>
          <a:p>
            <a:pPr lvl="1"/>
            <a:r>
              <a:rPr lang="en-US" dirty="0"/>
              <a:t>For linked implementation the data member will be a node pointer</a:t>
            </a:r>
          </a:p>
          <a:p>
            <a:r>
              <a:rPr lang="en-US" dirty="0"/>
              <a:t>Add 4 methods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move_To_start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Sets current position to the first element in the list</a:t>
            </a:r>
          </a:p>
          <a:p>
            <a:pPr lvl="1"/>
            <a:r>
              <a:rPr lang="en-US" dirty="0"/>
              <a:t>Void next();</a:t>
            </a:r>
          </a:p>
          <a:p>
            <a:pPr lvl="2"/>
            <a:r>
              <a:rPr lang="en-US" dirty="0"/>
              <a:t>Sets current position to the next element in the list</a:t>
            </a:r>
          </a:p>
          <a:p>
            <a:pPr lvl="1"/>
            <a:r>
              <a:rPr lang="en-US" dirty="0"/>
              <a:t>Bool </a:t>
            </a:r>
            <a:r>
              <a:rPr lang="en-US" dirty="0" err="1"/>
              <a:t>past_the_end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Return true if current position is after the last element in the list; else returns false</a:t>
            </a:r>
          </a:p>
          <a:p>
            <a:pPr lvl="1"/>
            <a:r>
              <a:rPr lang="en-US" dirty="0" err="1"/>
              <a:t>ItemType</a:t>
            </a:r>
            <a:r>
              <a:rPr lang="en-US" dirty="0"/>
              <a:t> </a:t>
            </a:r>
            <a:r>
              <a:rPr lang="en-US" dirty="0" err="1"/>
              <a:t>get_current_Item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Return element at the current position</a:t>
            </a:r>
          </a:p>
          <a:p>
            <a:pPr lvl="2"/>
            <a:r>
              <a:rPr lang="en-US" dirty="0"/>
              <a:t>Precondition: there is a current 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01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4246" y="666284"/>
            <a:ext cx="10364451" cy="1596177"/>
          </a:xfrm>
        </p:spPr>
        <p:txBody>
          <a:bodyPr/>
          <a:lstStyle/>
          <a:p>
            <a:r>
              <a:rPr lang="en-US" dirty="0"/>
              <a:t>Rewrite this loop using iterator methods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08340" y="3039769"/>
            <a:ext cx="70627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1; </a:t>
            </a:r>
            <a:r>
              <a:rPr lang="en-US" sz="2000" dirty="0" err="1"/>
              <a:t>i</a:t>
            </a:r>
            <a:r>
              <a:rPr lang="en-US" sz="2000" dirty="0"/>
              <a:t> &lt;= </a:t>
            </a:r>
            <a:r>
              <a:rPr lang="en-US" sz="2000" dirty="0" err="1"/>
              <a:t>mylist.getLength</a:t>
            </a:r>
            <a:r>
              <a:rPr lang="en-US" sz="2000" dirty="0"/>
              <a:t>();  </a:t>
            </a:r>
            <a:r>
              <a:rPr lang="en-US" sz="2000" dirty="0" err="1"/>
              <a:t>i</a:t>
            </a:r>
            <a:r>
              <a:rPr lang="en-US" sz="2000" dirty="0"/>
              <a:t>++)</a:t>
            </a:r>
          </a:p>
          <a:p>
            <a:r>
              <a:rPr lang="en-US" sz="2000" dirty="0"/>
              <a:t> {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 err="1"/>
              <a:t>mylist.retrieve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84245" y="2433058"/>
            <a:ext cx="49404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void </a:t>
            </a:r>
            <a:r>
              <a:rPr lang="en-US" dirty="0" err="1"/>
              <a:t>move_to_start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Sets current position to the first element in the list</a:t>
            </a:r>
          </a:p>
          <a:p>
            <a:pPr lvl="1"/>
            <a:r>
              <a:rPr lang="en-US" dirty="0"/>
              <a:t>void next();</a:t>
            </a:r>
          </a:p>
          <a:p>
            <a:pPr lvl="2"/>
            <a:r>
              <a:rPr lang="en-US" dirty="0"/>
              <a:t>Sets current position to the next element in the list</a:t>
            </a:r>
          </a:p>
          <a:p>
            <a:pPr lvl="1"/>
            <a:r>
              <a:rPr lang="en-US" dirty="0"/>
              <a:t>bool </a:t>
            </a:r>
            <a:r>
              <a:rPr lang="en-US" dirty="0" err="1"/>
              <a:t>past_the_end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Return true if current position is after the last element in the list; else return false</a:t>
            </a:r>
          </a:p>
          <a:p>
            <a:pPr lvl="1"/>
            <a:r>
              <a:rPr lang="en-US" dirty="0" err="1"/>
              <a:t>ItemType</a:t>
            </a:r>
            <a:r>
              <a:rPr lang="en-US" dirty="0"/>
              <a:t> </a:t>
            </a:r>
            <a:r>
              <a:rPr lang="en-US" dirty="0" err="1"/>
              <a:t>get_current_Item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Return element at the current position</a:t>
            </a:r>
          </a:p>
          <a:p>
            <a:pPr lvl="2"/>
            <a:r>
              <a:rPr lang="en-US" dirty="0"/>
              <a:t>Precondition:  there is a current element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70848" y="2320120"/>
            <a:ext cx="4865427" cy="3753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20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84728" y="856734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1; </a:t>
            </a:r>
            <a:r>
              <a:rPr lang="en-US" sz="2000" dirty="0" err="1"/>
              <a:t>i</a:t>
            </a:r>
            <a:r>
              <a:rPr lang="en-US" sz="2000" dirty="0"/>
              <a:t> &lt;= </a:t>
            </a:r>
            <a:r>
              <a:rPr lang="en-US" sz="2000" dirty="0" err="1"/>
              <a:t>mylist.getLength</a:t>
            </a:r>
            <a:r>
              <a:rPr lang="en-US" sz="2000" dirty="0"/>
              <a:t>();  </a:t>
            </a:r>
            <a:r>
              <a:rPr lang="en-US" sz="2000" dirty="0" err="1"/>
              <a:t>i</a:t>
            </a:r>
            <a:r>
              <a:rPr lang="en-US" sz="2000" dirty="0"/>
              <a:t>++)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 err="1"/>
              <a:t>mylist.retrieve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4968" y="2739900"/>
            <a:ext cx="69956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for( </a:t>
            </a:r>
            <a:r>
              <a:rPr lang="en-US" sz="2000" dirty="0" err="1"/>
              <a:t>mylist.moveToStart</a:t>
            </a:r>
            <a:r>
              <a:rPr lang="en-US" sz="2000" dirty="0"/>
              <a:t>();  ! </a:t>
            </a:r>
            <a:r>
              <a:rPr lang="en-US" sz="2000" dirty="0" err="1"/>
              <a:t>mylist.pastTheEnd</a:t>
            </a:r>
            <a:r>
              <a:rPr lang="en-US" sz="2000" dirty="0"/>
              <a:t>(); </a:t>
            </a:r>
            <a:r>
              <a:rPr lang="en-US" sz="2000" dirty="0" err="1"/>
              <a:t>mylist.next</a:t>
            </a:r>
            <a:r>
              <a:rPr lang="en-US" sz="2000" dirty="0"/>
              <a:t>())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 err="1"/>
              <a:t>mylist.getCurrentItem</a:t>
            </a:r>
            <a:r>
              <a:rPr lang="en-US" sz="2000" dirty="0"/>
              <a:t>()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64173" y="614149"/>
            <a:ext cx="4810836" cy="1637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37309" y="2651107"/>
            <a:ext cx="6279108" cy="15010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67949" y="4551359"/>
            <a:ext cx="46101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mylist.moveToStart</a:t>
            </a:r>
            <a:r>
              <a:rPr lang="en-US" dirty="0"/>
              <a:t>;</a:t>
            </a:r>
          </a:p>
          <a:p>
            <a:r>
              <a:rPr lang="en-US" dirty="0"/>
              <a:t>while ( ! </a:t>
            </a:r>
            <a:r>
              <a:rPr lang="en-US" dirty="0" err="1"/>
              <a:t>mylist.pastTheEnd</a:t>
            </a:r>
            <a:r>
              <a:rPr lang="en-US" dirty="0"/>
              <a:t>())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mylist.getCurrentItem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</a:t>
            </a:r>
            <a:r>
              <a:rPr lang="en-US" dirty="0" err="1"/>
              <a:t>mylist.next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723427" y="4409682"/>
            <a:ext cx="4695968" cy="1921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35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B11F-CF8D-44F7-80D5-1E1FCE0A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72" y="2430692"/>
            <a:ext cx="9593513" cy="1596177"/>
          </a:xfrm>
        </p:spPr>
        <p:txBody>
          <a:bodyPr/>
          <a:lstStyle/>
          <a:p>
            <a:r>
              <a:rPr lang="en-US" dirty="0"/>
              <a:t>Where should the iterator method prototypes be defined?</a:t>
            </a:r>
          </a:p>
        </p:txBody>
      </p:sp>
    </p:spTree>
    <p:extLst>
      <p:ext uri="{BB962C8B-B14F-4D97-AF65-F5344CB8AC3E}">
        <p14:creationId xmlns:p14="http://schemas.microsoft.com/office/powerpoint/2010/main" val="2387530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E05F5-37FA-4E13-B7CD-CD1CD27F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define the iterator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068B5-B582-4756-A001-F24616F673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660808"/>
            <a:ext cx="10363826" cy="3424107"/>
          </a:xfrm>
        </p:spPr>
        <p:txBody>
          <a:bodyPr/>
          <a:lstStyle/>
          <a:p>
            <a:r>
              <a:rPr lang="en-US" dirty="0" err="1"/>
              <a:t>Listinterface.h</a:t>
            </a:r>
            <a:endParaRPr lang="en-US" dirty="0"/>
          </a:p>
          <a:p>
            <a:pPr lvl="1"/>
            <a:r>
              <a:rPr lang="en-US" dirty="0"/>
              <a:t>All subclasses must define the iterator methods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Linkedlist.h</a:t>
            </a:r>
            <a:endParaRPr lang="en-US" dirty="0"/>
          </a:p>
          <a:p>
            <a:pPr lvl="1"/>
            <a:r>
              <a:rPr lang="en-US" dirty="0"/>
              <a:t>Iterator methods can only be used by objects of type </a:t>
            </a:r>
            <a:r>
              <a:rPr lang="en-US" dirty="0" err="1"/>
              <a:t>linkedlist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51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F35F-CB2D-470B-B1D3-C19F877C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130" y="515647"/>
            <a:ext cx="8870305" cy="1596177"/>
          </a:xfrm>
        </p:spPr>
        <p:txBody>
          <a:bodyPr/>
          <a:lstStyle/>
          <a:p>
            <a:r>
              <a:rPr lang="en-US" dirty="0"/>
              <a:t>Implement iterator methods for </a:t>
            </a:r>
            <a:r>
              <a:rPr lang="en-US" dirty="0" err="1"/>
              <a:t>linkedlist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86FF5-2AB6-4B16-ACE4-057E494A5C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53829" y="2355662"/>
            <a:ext cx="8796011" cy="34241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Add data member</a:t>
            </a:r>
          </a:p>
          <a:p>
            <a:pPr lvl="1"/>
            <a:r>
              <a:rPr lang="en-US" dirty="0"/>
              <a:t>Node* current;     (what does constructor initialize it to?)</a:t>
            </a:r>
          </a:p>
          <a:p>
            <a:r>
              <a:rPr lang="en-US" dirty="0"/>
              <a:t>Void </a:t>
            </a:r>
            <a:r>
              <a:rPr lang="en-US" dirty="0" err="1"/>
              <a:t>linkedlist</a:t>
            </a:r>
            <a:r>
              <a:rPr lang="en-US" dirty="0"/>
              <a:t>::</a:t>
            </a:r>
            <a:r>
              <a:rPr lang="en-US" dirty="0" err="1"/>
              <a:t>movetostart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Void </a:t>
            </a:r>
            <a:r>
              <a:rPr lang="en-US" dirty="0" err="1"/>
              <a:t>linkedlist</a:t>
            </a:r>
            <a:r>
              <a:rPr lang="en-US" dirty="0"/>
              <a:t>::next(){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Bool </a:t>
            </a:r>
            <a:r>
              <a:rPr lang="en-US" dirty="0" err="1"/>
              <a:t>linkedlist</a:t>
            </a:r>
            <a:r>
              <a:rPr lang="en-US" dirty="0"/>
              <a:t>::</a:t>
            </a:r>
            <a:r>
              <a:rPr lang="en-US" dirty="0" err="1"/>
              <a:t>past_the_end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 err="1"/>
              <a:t>Itemtypr</a:t>
            </a:r>
            <a:r>
              <a:rPr lang="en-US" dirty="0"/>
              <a:t> </a:t>
            </a:r>
            <a:r>
              <a:rPr lang="en-US" dirty="0" err="1"/>
              <a:t>linkedlist</a:t>
            </a:r>
            <a:r>
              <a:rPr lang="en-US" dirty="0"/>
              <a:t>::</a:t>
            </a:r>
            <a:r>
              <a:rPr lang="en-US" dirty="0" err="1"/>
              <a:t>get_current_item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59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F35F-CB2D-470B-B1D3-C19F877C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710" y="473735"/>
            <a:ext cx="8870305" cy="1596177"/>
          </a:xfrm>
        </p:spPr>
        <p:txBody>
          <a:bodyPr/>
          <a:lstStyle/>
          <a:p>
            <a:r>
              <a:rPr lang="en-US" dirty="0"/>
              <a:t>Implement iterator methods for </a:t>
            </a:r>
            <a:r>
              <a:rPr lang="en-US" dirty="0" err="1"/>
              <a:t>linkedlist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86FF5-2AB6-4B16-ACE4-057E494A5C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05264" y="2069912"/>
            <a:ext cx="8796011" cy="417086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Add data member</a:t>
            </a:r>
          </a:p>
          <a:p>
            <a:pPr lvl="1"/>
            <a:r>
              <a:rPr lang="en-US" dirty="0"/>
              <a:t>Node* current;     (constructor:   current = </a:t>
            </a:r>
            <a:r>
              <a:rPr lang="en-US" dirty="0" err="1"/>
              <a:t>nullptr</a:t>
            </a:r>
            <a:r>
              <a:rPr lang="en-US" dirty="0"/>
              <a:t>;)</a:t>
            </a:r>
          </a:p>
          <a:p>
            <a:r>
              <a:rPr lang="en-US" dirty="0"/>
              <a:t>Void </a:t>
            </a:r>
            <a:r>
              <a:rPr lang="en-US" dirty="0" err="1"/>
              <a:t>linkedlist</a:t>
            </a:r>
            <a:r>
              <a:rPr lang="en-US" dirty="0"/>
              <a:t>::</a:t>
            </a:r>
            <a:r>
              <a:rPr lang="en-US" dirty="0" err="1"/>
              <a:t>movetostart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current = head;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Void </a:t>
            </a:r>
            <a:r>
              <a:rPr lang="en-US" dirty="0" err="1"/>
              <a:t>linkedlist</a:t>
            </a:r>
            <a:r>
              <a:rPr lang="en-US" dirty="0"/>
              <a:t>::next(){</a:t>
            </a:r>
            <a:br>
              <a:rPr lang="en-US" dirty="0"/>
            </a:br>
            <a:r>
              <a:rPr lang="en-US" dirty="0"/>
              <a:t>     current = current-&gt;next;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Bool </a:t>
            </a:r>
            <a:r>
              <a:rPr lang="en-US" dirty="0" err="1"/>
              <a:t>linkedlist</a:t>
            </a:r>
            <a:r>
              <a:rPr lang="en-US" dirty="0"/>
              <a:t>::</a:t>
            </a:r>
            <a:r>
              <a:rPr lang="en-US" dirty="0" err="1"/>
              <a:t>past_the_end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 return current == </a:t>
            </a:r>
            <a:r>
              <a:rPr lang="en-US" dirty="0" err="1"/>
              <a:t>nullptr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 err="1"/>
              <a:t>Itemtype</a:t>
            </a:r>
            <a:r>
              <a:rPr lang="en-US" dirty="0"/>
              <a:t> </a:t>
            </a:r>
            <a:r>
              <a:rPr lang="en-US" dirty="0" err="1"/>
              <a:t>linkedlist</a:t>
            </a:r>
            <a:r>
              <a:rPr lang="en-US" dirty="0"/>
              <a:t>::</a:t>
            </a:r>
            <a:r>
              <a:rPr lang="en-US" dirty="0" err="1"/>
              <a:t>get_current_item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assert (current != </a:t>
            </a:r>
            <a:r>
              <a:rPr lang="en-US" dirty="0" err="1"/>
              <a:t>nullptr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return current-&gt;data;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99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F35F-CB2D-470B-B1D3-C19F877C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710" y="473735"/>
            <a:ext cx="8870305" cy="1596177"/>
          </a:xfrm>
        </p:spPr>
        <p:txBody>
          <a:bodyPr/>
          <a:lstStyle/>
          <a:p>
            <a:r>
              <a:rPr lang="en-US" dirty="0"/>
              <a:t>Implement iterator methods for </a:t>
            </a:r>
            <a:r>
              <a:rPr lang="en-US" dirty="0" err="1"/>
              <a:t>arraylist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86FF5-2AB6-4B16-ACE4-057E494A5C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05264" y="2069912"/>
            <a:ext cx="8796011" cy="39879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 data member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current;     (what does constructor initialize it to?)</a:t>
            </a:r>
          </a:p>
          <a:p>
            <a:r>
              <a:rPr lang="en-US" dirty="0"/>
              <a:t>Void </a:t>
            </a:r>
            <a:r>
              <a:rPr lang="en-US" dirty="0" err="1"/>
              <a:t>arraylist</a:t>
            </a:r>
            <a:r>
              <a:rPr lang="en-US" dirty="0"/>
              <a:t>::</a:t>
            </a:r>
            <a:r>
              <a:rPr lang="en-US" dirty="0" err="1"/>
              <a:t>movetostart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Void </a:t>
            </a:r>
            <a:r>
              <a:rPr lang="en-US" dirty="0" err="1"/>
              <a:t>arraylist</a:t>
            </a:r>
            <a:r>
              <a:rPr lang="en-US" dirty="0"/>
              <a:t>::next(){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Bool </a:t>
            </a:r>
            <a:r>
              <a:rPr lang="en-US" dirty="0" err="1"/>
              <a:t>arraylist</a:t>
            </a:r>
            <a:r>
              <a:rPr lang="en-US" dirty="0"/>
              <a:t>::</a:t>
            </a:r>
            <a:r>
              <a:rPr lang="en-US" dirty="0" err="1"/>
              <a:t>past_the_end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 err="1"/>
              <a:t>Itemtype</a:t>
            </a:r>
            <a:r>
              <a:rPr lang="en-US" dirty="0"/>
              <a:t> </a:t>
            </a:r>
            <a:r>
              <a:rPr lang="en-US" dirty="0" err="1"/>
              <a:t>arraylist</a:t>
            </a:r>
            <a:r>
              <a:rPr lang="en-US" dirty="0"/>
              <a:t>::</a:t>
            </a:r>
            <a:r>
              <a:rPr lang="en-US" dirty="0" err="1"/>
              <a:t>get_current_item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7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187" y="432780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An example:</a:t>
            </a:r>
            <a:br>
              <a:rPr lang="en-US" sz="4400" dirty="0"/>
            </a:br>
            <a:r>
              <a:rPr lang="en-US" dirty="0"/>
              <a:t>find the mean of list[0] …list[n-1]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4600" y="2111417"/>
            <a:ext cx="10363826" cy="3969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</a:t>
            </a:r>
            <a:r>
              <a:rPr lang="en-US" u="sng" dirty="0"/>
              <a:t>step</a:t>
            </a:r>
            <a:r>
              <a:rPr lang="en-US" dirty="0"/>
              <a:t>                                                  </a:t>
            </a:r>
            <a:r>
              <a:rPr lang="en-US" u="sng" dirty="0"/>
              <a:t>times executed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initialize sum to 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initialize index to 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while index &lt; 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     add list[index] to sum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      Increment index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Mean is sum / n</a:t>
            </a:r>
          </a:p>
          <a:p>
            <a:pPr marL="0" indent="0">
              <a:buNone/>
            </a:pPr>
            <a:r>
              <a:rPr lang="en-US" dirty="0"/>
              <a:t>                                             total steps executed: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39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F35F-CB2D-470B-B1D3-C19F877C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710" y="473735"/>
            <a:ext cx="8870305" cy="1596177"/>
          </a:xfrm>
        </p:spPr>
        <p:txBody>
          <a:bodyPr/>
          <a:lstStyle/>
          <a:p>
            <a:r>
              <a:rPr lang="en-US" dirty="0"/>
              <a:t>Implement iterator methods for </a:t>
            </a:r>
            <a:r>
              <a:rPr lang="en-US" dirty="0" err="1"/>
              <a:t>arraylist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86FF5-2AB6-4B16-ACE4-057E494A5C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05264" y="2069912"/>
            <a:ext cx="8796011" cy="41535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Add data member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current;     (constructor:   current = 1)</a:t>
            </a:r>
          </a:p>
          <a:p>
            <a:r>
              <a:rPr lang="en-US" dirty="0"/>
              <a:t>Void </a:t>
            </a:r>
            <a:r>
              <a:rPr lang="en-US" dirty="0" err="1"/>
              <a:t>arraylist</a:t>
            </a:r>
            <a:r>
              <a:rPr lang="en-US" dirty="0"/>
              <a:t>::</a:t>
            </a:r>
            <a:r>
              <a:rPr lang="en-US" dirty="0" err="1"/>
              <a:t>movetostart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current = 0;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Void </a:t>
            </a:r>
            <a:r>
              <a:rPr lang="en-US" dirty="0" err="1"/>
              <a:t>arraylist</a:t>
            </a:r>
            <a:r>
              <a:rPr lang="en-US" dirty="0"/>
              <a:t>::next(){</a:t>
            </a:r>
            <a:br>
              <a:rPr lang="en-US" dirty="0"/>
            </a:br>
            <a:r>
              <a:rPr lang="en-US" dirty="0"/>
              <a:t>     current = current++;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Bool </a:t>
            </a:r>
            <a:r>
              <a:rPr lang="en-US" dirty="0" err="1"/>
              <a:t>arraylist</a:t>
            </a:r>
            <a:r>
              <a:rPr lang="en-US" dirty="0"/>
              <a:t>::</a:t>
            </a:r>
            <a:r>
              <a:rPr lang="en-US" dirty="0" err="1"/>
              <a:t>past_the_end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 return current &gt; size;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 err="1"/>
              <a:t>Itemtype</a:t>
            </a:r>
            <a:r>
              <a:rPr lang="en-US" dirty="0"/>
              <a:t> </a:t>
            </a:r>
            <a:r>
              <a:rPr lang="en-US" dirty="0" err="1"/>
              <a:t>arraylist</a:t>
            </a:r>
            <a:r>
              <a:rPr lang="en-US" dirty="0"/>
              <a:t>::</a:t>
            </a:r>
            <a:r>
              <a:rPr lang="en-US" dirty="0" err="1"/>
              <a:t>get_current_item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assert ( Current &lt; size );</a:t>
            </a:r>
            <a:br>
              <a:rPr lang="en-US" dirty="0"/>
            </a:br>
            <a:r>
              <a:rPr lang="en-US" dirty="0"/>
              <a:t>    return data[current];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15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506483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Finding actual execution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994747"/>
            <a:ext cx="10363826" cy="4144320"/>
          </a:xfrm>
        </p:spPr>
        <p:txBody>
          <a:bodyPr>
            <a:normAutofit/>
          </a:bodyPr>
          <a:lstStyle/>
          <a:p>
            <a:r>
              <a:rPr lang="en-US" sz="1800" dirty="0"/>
              <a:t>Can be used to compare performance on the same system</a:t>
            </a:r>
          </a:p>
          <a:p>
            <a:r>
              <a:rPr lang="en-US" sz="1800" dirty="0"/>
              <a:t>&lt;</a:t>
            </a:r>
            <a:r>
              <a:rPr lang="en-US" sz="1800" dirty="0" err="1"/>
              <a:t>ctime</a:t>
            </a:r>
            <a:r>
              <a:rPr lang="en-US" sz="1800" dirty="0"/>
              <a:t>&gt; has a function clock</a:t>
            </a:r>
          </a:p>
          <a:p>
            <a:pPr lvl="1"/>
            <a:r>
              <a:rPr lang="en-US" sz="1600" dirty="0" err="1"/>
              <a:t>Clock_t</a:t>
            </a:r>
            <a:r>
              <a:rPr lang="en-US" sz="1600" dirty="0"/>
              <a:t> clock( );</a:t>
            </a:r>
          </a:p>
          <a:p>
            <a:pPr lvl="1"/>
            <a:r>
              <a:rPr lang="en-US" sz="1600" dirty="0"/>
              <a:t>Returns the processor time (expressed in clock ticks) consumed so far</a:t>
            </a:r>
          </a:p>
          <a:p>
            <a:r>
              <a:rPr lang="en-US" sz="1800" dirty="0"/>
              <a:t>Using the clock function</a:t>
            </a:r>
          </a:p>
          <a:p>
            <a:pPr lvl="1"/>
            <a:r>
              <a:rPr lang="en-US" sz="1600" dirty="0" err="1"/>
              <a:t>Clock_t</a:t>
            </a:r>
            <a:r>
              <a:rPr lang="en-US" sz="1600" dirty="0"/>
              <a:t> ticks;</a:t>
            </a:r>
            <a:br>
              <a:rPr lang="en-US" sz="1600" dirty="0"/>
            </a:br>
            <a:r>
              <a:rPr lang="en-US" sz="1600" dirty="0"/>
              <a:t>ticks = clock();</a:t>
            </a:r>
            <a:br>
              <a:rPr lang="en-US" sz="1600" dirty="0"/>
            </a:br>
            <a:r>
              <a:rPr lang="en-US" sz="1600" dirty="0"/>
              <a:t>// code to be timed</a:t>
            </a:r>
            <a:br>
              <a:rPr lang="en-US" sz="1600" dirty="0"/>
            </a:br>
            <a:r>
              <a:rPr lang="en-US" sz="1600" dirty="0"/>
              <a:t>ticks = clock() – ticks;   // number of clock ticks to execute code bein</a:t>
            </a:r>
            <a:r>
              <a:rPr lang="en-US" dirty="0"/>
              <a:t>g timed</a:t>
            </a:r>
            <a:br>
              <a:rPr lang="en-US" dirty="0"/>
            </a:br>
            <a:r>
              <a:rPr lang="en-US" dirty="0"/>
              <a:t>float seconds = (float)ticks / </a:t>
            </a:r>
            <a:r>
              <a:rPr lang="en-US" dirty="0" err="1"/>
              <a:t>clocks_per_sec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15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A93C0E-B94E-4858-B70C-770065A18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477" y="2436234"/>
            <a:ext cx="10364451" cy="1596177"/>
          </a:xfrm>
        </p:spPr>
        <p:txBody>
          <a:bodyPr>
            <a:normAutofit fontScale="90000"/>
          </a:bodyPr>
          <a:lstStyle/>
          <a:p>
            <a:r>
              <a:rPr lang="en-US" sz="5300" dirty="0" err="1"/>
              <a:t>Zybook</a:t>
            </a:r>
            <a:r>
              <a:rPr lang="en-US" sz="5300" dirty="0"/>
              <a:t> assignment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before class on Tuesday feb.20</a:t>
            </a:r>
            <a:br>
              <a:rPr lang="en-US" dirty="0"/>
            </a:br>
            <a:r>
              <a:rPr lang="en-US" dirty="0"/>
              <a:t>ch.12 sec. 8 to 10</a:t>
            </a:r>
            <a:br>
              <a:rPr lang="en-US" dirty="0"/>
            </a:br>
            <a:r>
              <a:rPr lang="en-US" dirty="0"/>
              <a:t>ch.15 sec. 1 t0 4</a:t>
            </a:r>
          </a:p>
        </p:txBody>
      </p:sp>
    </p:spTree>
    <p:extLst>
      <p:ext uri="{BB962C8B-B14F-4D97-AF65-F5344CB8AC3E}">
        <p14:creationId xmlns:p14="http://schemas.microsoft.com/office/powerpoint/2010/main" val="1307571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3683-9B2A-4467-BE2F-CB3CDBF2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022" y="2630197"/>
            <a:ext cx="10364451" cy="1596177"/>
          </a:xfrm>
        </p:spPr>
        <p:txBody>
          <a:bodyPr>
            <a:normAutofit/>
          </a:bodyPr>
          <a:lstStyle/>
          <a:p>
            <a:r>
              <a:rPr lang="en-US" sz="5400" dirty="0"/>
              <a:t>Stacks and queues</a:t>
            </a:r>
          </a:p>
        </p:txBody>
      </p:sp>
    </p:spTree>
    <p:extLst>
      <p:ext uri="{BB962C8B-B14F-4D97-AF65-F5344CB8AC3E}">
        <p14:creationId xmlns:p14="http://schemas.microsoft.com/office/powerpoint/2010/main" val="480704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058" y="354658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Quiz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10590" y="1651876"/>
            <a:ext cx="10363826" cy="4148920"/>
          </a:xfrm>
        </p:spPr>
        <p:txBody>
          <a:bodyPr>
            <a:normAutofit fontScale="62500" lnSpcReduction="20000"/>
          </a:bodyPr>
          <a:lstStyle/>
          <a:p>
            <a:r>
              <a:rPr lang="en-US" sz="2600" dirty="0"/>
              <a:t>After performing the following operations on an initially empty </a:t>
            </a:r>
            <a:r>
              <a:rPr lang="en-US" sz="2600" b="1" dirty="0"/>
              <a:t>stack</a:t>
            </a:r>
            <a:r>
              <a:rPr lang="en-US" sz="2600" dirty="0"/>
              <a:t> of characters:</a:t>
            </a:r>
            <a:br>
              <a:rPr lang="en-US" sz="2600" dirty="0"/>
            </a:br>
            <a:r>
              <a:rPr lang="en-US" sz="2600" dirty="0"/>
              <a:t>      push (a)</a:t>
            </a:r>
            <a:br>
              <a:rPr lang="en-US" sz="2600" dirty="0"/>
            </a:br>
            <a:r>
              <a:rPr lang="en-US" sz="2600" dirty="0"/>
              <a:t>      push (x)</a:t>
            </a:r>
            <a:br>
              <a:rPr lang="en-US" sz="2600" dirty="0"/>
            </a:br>
            <a:r>
              <a:rPr lang="en-US" sz="2600" dirty="0"/>
              <a:t>      Push (D)</a:t>
            </a:r>
            <a:br>
              <a:rPr lang="en-US" sz="2600" dirty="0"/>
            </a:br>
            <a:r>
              <a:rPr lang="en-US" sz="2600" dirty="0"/>
              <a:t>      push (Z)</a:t>
            </a:r>
            <a:br>
              <a:rPr lang="en-US" sz="2600" dirty="0"/>
            </a:br>
            <a:r>
              <a:rPr lang="en-US" sz="2600" dirty="0"/>
              <a:t>      pop ()</a:t>
            </a:r>
            <a:br>
              <a:rPr lang="en-US" sz="2600" dirty="0"/>
            </a:br>
            <a:r>
              <a:rPr lang="en-US" sz="2600" dirty="0"/>
              <a:t>what will be returned by peek()?</a:t>
            </a:r>
          </a:p>
          <a:p>
            <a:r>
              <a:rPr lang="en-US" sz="2600" dirty="0"/>
              <a:t>After performing the following operations on an initially empty </a:t>
            </a:r>
            <a:r>
              <a:rPr lang="en-US" sz="2600" b="1" dirty="0"/>
              <a:t>queue</a:t>
            </a:r>
            <a:r>
              <a:rPr lang="en-US" sz="2600" dirty="0"/>
              <a:t> of characters:</a:t>
            </a:r>
            <a:br>
              <a:rPr lang="en-US" sz="2600" dirty="0"/>
            </a:br>
            <a:r>
              <a:rPr lang="en-US" sz="2600" dirty="0"/>
              <a:t>      push (a)</a:t>
            </a:r>
            <a:br>
              <a:rPr lang="en-US" sz="2600" dirty="0"/>
            </a:br>
            <a:r>
              <a:rPr lang="en-US" sz="2600" dirty="0"/>
              <a:t>      push (x)</a:t>
            </a:r>
            <a:br>
              <a:rPr lang="en-US" sz="2600" dirty="0"/>
            </a:br>
            <a:r>
              <a:rPr lang="en-US" sz="2600" dirty="0"/>
              <a:t>      Push (D)</a:t>
            </a:r>
            <a:br>
              <a:rPr lang="en-US" sz="2600" dirty="0"/>
            </a:br>
            <a:r>
              <a:rPr lang="en-US" sz="2600" dirty="0"/>
              <a:t>      push (z)</a:t>
            </a:r>
            <a:br>
              <a:rPr lang="en-US" sz="2600" dirty="0"/>
            </a:br>
            <a:r>
              <a:rPr lang="en-US" sz="2600" dirty="0"/>
              <a:t>      pop ()</a:t>
            </a:r>
            <a:br>
              <a:rPr lang="en-US" sz="2600" dirty="0"/>
            </a:br>
            <a:r>
              <a:rPr lang="en-US" sz="2600" dirty="0"/>
              <a:t>what will be returned by peek()?</a:t>
            </a:r>
          </a:p>
          <a:p>
            <a:r>
              <a:rPr lang="en-US" sz="2600" dirty="0"/>
              <a:t>A queue has first-in last-out behavior     (true  or false)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29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058" y="354658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Quiz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10590" y="1651876"/>
            <a:ext cx="10363826" cy="4148920"/>
          </a:xfrm>
        </p:spPr>
        <p:txBody>
          <a:bodyPr>
            <a:normAutofit fontScale="62500" lnSpcReduction="20000"/>
          </a:bodyPr>
          <a:lstStyle/>
          <a:p>
            <a:r>
              <a:rPr lang="en-US" sz="2600" dirty="0"/>
              <a:t>After performing the following operations on an initially empty </a:t>
            </a:r>
            <a:r>
              <a:rPr lang="en-US" sz="2600" b="1" dirty="0"/>
              <a:t>stack</a:t>
            </a:r>
            <a:r>
              <a:rPr lang="en-US" sz="2600" dirty="0"/>
              <a:t> of characters:</a:t>
            </a:r>
            <a:br>
              <a:rPr lang="en-US" sz="2600" dirty="0"/>
            </a:br>
            <a:r>
              <a:rPr lang="en-US" sz="2600" dirty="0"/>
              <a:t>      push (a)</a:t>
            </a:r>
            <a:br>
              <a:rPr lang="en-US" sz="2600" dirty="0"/>
            </a:br>
            <a:r>
              <a:rPr lang="en-US" sz="2600" dirty="0"/>
              <a:t>      push (x)</a:t>
            </a:r>
            <a:br>
              <a:rPr lang="en-US" sz="2600" dirty="0"/>
            </a:br>
            <a:r>
              <a:rPr lang="en-US" sz="2600" dirty="0"/>
              <a:t>      Push (D)</a:t>
            </a:r>
            <a:br>
              <a:rPr lang="en-US" sz="2600" dirty="0"/>
            </a:br>
            <a:r>
              <a:rPr lang="en-US" sz="2600" dirty="0"/>
              <a:t>      push (Z)</a:t>
            </a:r>
            <a:br>
              <a:rPr lang="en-US" sz="2600" dirty="0"/>
            </a:br>
            <a:r>
              <a:rPr lang="en-US" sz="2600" dirty="0"/>
              <a:t>      pop ()</a:t>
            </a:r>
            <a:br>
              <a:rPr lang="en-US" sz="2600" dirty="0"/>
            </a:br>
            <a:r>
              <a:rPr lang="en-US" sz="2600" dirty="0"/>
              <a:t>what will be returned by peek()?   </a:t>
            </a:r>
            <a:r>
              <a:rPr lang="en-US" sz="2600" dirty="0">
                <a:solidFill>
                  <a:srgbClr val="FF0000"/>
                </a:solidFill>
              </a:rPr>
              <a:t>D</a:t>
            </a:r>
          </a:p>
          <a:p>
            <a:r>
              <a:rPr lang="en-US" sz="2600" dirty="0"/>
              <a:t>After performing the following operations on an initially empty </a:t>
            </a:r>
            <a:r>
              <a:rPr lang="en-US" sz="2600" b="1" dirty="0"/>
              <a:t>queue</a:t>
            </a:r>
            <a:r>
              <a:rPr lang="en-US" sz="2600" dirty="0"/>
              <a:t> of characters:</a:t>
            </a:r>
            <a:br>
              <a:rPr lang="en-US" sz="2600" dirty="0"/>
            </a:br>
            <a:r>
              <a:rPr lang="en-US" sz="2600" dirty="0"/>
              <a:t>      push (a)</a:t>
            </a:r>
            <a:br>
              <a:rPr lang="en-US" sz="2600" dirty="0"/>
            </a:br>
            <a:r>
              <a:rPr lang="en-US" sz="2600" dirty="0"/>
              <a:t>      push (x)</a:t>
            </a:r>
            <a:br>
              <a:rPr lang="en-US" sz="2600" dirty="0"/>
            </a:br>
            <a:r>
              <a:rPr lang="en-US" sz="2600" dirty="0"/>
              <a:t>      Push (D)</a:t>
            </a:r>
            <a:br>
              <a:rPr lang="en-US" sz="2600" dirty="0"/>
            </a:br>
            <a:r>
              <a:rPr lang="en-US" sz="2600" dirty="0"/>
              <a:t>      push (z)</a:t>
            </a:r>
            <a:br>
              <a:rPr lang="en-US" sz="2600" dirty="0"/>
            </a:br>
            <a:r>
              <a:rPr lang="en-US" sz="2600" dirty="0"/>
              <a:t>      pop ()</a:t>
            </a:r>
            <a:br>
              <a:rPr lang="en-US" sz="2600" dirty="0"/>
            </a:br>
            <a:r>
              <a:rPr lang="en-US" sz="2600" dirty="0"/>
              <a:t>what will be returned by peek()?  </a:t>
            </a:r>
            <a:r>
              <a:rPr lang="en-US" sz="2600" dirty="0">
                <a:solidFill>
                  <a:srgbClr val="FF0000"/>
                </a:solidFill>
              </a:rPr>
              <a:t>x</a:t>
            </a:r>
          </a:p>
          <a:p>
            <a:r>
              <a:rPr lang="en-US" sz="2600" dirty="0"/>
              <a:t>A queue has first-in last-out behavior     (true  or </a:t>
            </a:r>
            <a:r>
              <a:rPr lang="en-US" sz="2600" dirty="0">
                <a:solidFill>
                  <a:srgbClr val="FF0000"/>
                </a:solidFill>
              </a:rPr>
              <a:t>false</a:t>
            </a:r>
            <a:r>
              <a:rPr lang="en-US" sz="2600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63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920992" y="1491249"/>
          <a:ext cx="6241227" cy="2326755"/>
        </p:xfrm>
        <a:graphic>
          <a:graphicData uri="http://schemas.openxmlformats.org/drawingml/2006/table">
            <a:tbl>
              <a:tblPr/>
              <a:tblGrid>
                <a:gridCol w="1712794">
                  <a:extLst>
                    <a:ext uri="{9D8B030D-6E8A-4147-A177-3AD203B41FA5}">
                      <a16:colId xmlns:a16="http://schemas.microsoft.com/office/drawing/2014/main" val="1100937316"/>
                    </a:ext>
                  </a:extLst>
                </a:gridCol>
                <a:gridCol w="4455407">
                  <a:extLst>
                    <a:ext uri="{9D8B030D-6E8A-4147-A177-3AD203B41FA5}">
                      <a16:colId xmlns:a16="http://schemas.microsoft.com/office/drawing/2014/main" val="3351502556"/>
                    </a:ext>
                  </a:extLst>
                </a:gridCol>
                <a:gridCol w="73026">
                  <a:extLst>
                    <a:ext uri="{9D8B030D-6E8A-4147-A177-3AD203B41FA5}">
                      <a16:colId xmlns:a16="http://schemas.microsoft.com/office/drawing/2014/main" val="1275993870"/>
                    </a:ext>
                  </a:extLst>
                </a:gridCol>
              </a:tblGrid>
              <a:tr h="717025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</a:rPr>
                        <a:t>Operation</a:t>
                      </a:r>
                    </a:p>
                  </a:txBody>
                  <a:tcPr marL="23813" marR="23813" marT="23813" marB="23813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23813" marR="23813" marT="23813" marB="23813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23813" marR="23813" marT="23813" marB="23813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615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Push(stack, x)</a:t>
                      </a:r>
                    </a:p>
                  </a:txBody>
                  <a:tcPr marL="23813" marR="23813" marT="23813" marB="23813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Inserts x on top of stack</a:t>
                      </a:r>
                    </a:p>
                  </a:txBody>
                  <a:tcPr marL="23813" marR="23813" marT="23813" marB="23813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23813" marR="23813" marT="23813" marB="23813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966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Pop(stack)</a:t>
                      </a:r>
                    </a:p>
                  </a:txBody>
                  <a:tcPr marL="23813" marR="23813" marT="23813" marB="23813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Returns and removes item at top of stack</a:t>
                      </a:r>
                    </a:p>
                  </a:txBody>
                  <a:tcPr marL="23813" marR="23813" marT="23813" marB="23813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23813" marR="23813" marT="23813" marB="23813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257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Peek(stack)</a:t>
                      </a:r>
                    </a:p>
                  </a:txBody>
                  <a:tcPr marL="23813" marR="23813" marT="23813" marB="23813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Returns but does not remove item at top of stack</a:t>
                      </a:r>
                    </a:p>
                  </a:txBody>
                  <a:tcPr marL="23813" marR="23813" marT="23813" marB="23813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23813" marR="23813" marT="23813" marB="23813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747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IsEmpty(stack)</a:t>
                      </a:r>
                    </a:p>
                  </a:txBody>
                  <a:tcPr marL="23813" marR="23813" marT="23813" marB="23813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Returns true if stack has no items</a:t>
                      </a:r>
                    </a:p>
                  </a:txBody>
                  <a:tcPr marL="23813" marR="23813" marT="23813" marB="23813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23813" marR="23813" marT="23813" marB="23813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360570"/>
                  </a:ext>
                </a:extLst>
              </a:tr>
              <a:tr h="21342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GetLength(stack)</a:t>
                      </a:r>
                    </a:p>
                  </a:txBody>
                  <a:tcPr marL="23813" marR="23813" marT="23813" marB="23813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Returns the number of items in the stack</a:t>
                      </a:r>
                    </a:p>
                  </a:txBody>
                  <a:tcPr marL="23813" marR="23813" marT="23813" marB="23813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23813" marR="23813" marT="23813" marB="23813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18918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73205" y="4186846"/>
          <a:ext cx="7706472" cy="1996245"/>
        </p:xfrm>
        <a:graphic>
          <a:graphicData uri="http://schemas.openxmlformats.org/drawingml/2006/table">
            <a:tbl>
              <a:tblPr/>
              <a:tblGrid>
                <a:gridCol w="1907774">
                  <a:extLst>
                    <a:ext uri="{9D8B030D-6E8A-4147-A177-3AD203B41FA5}">
                      <a16:colId xmlns:a16="http://schemas.microsoft.com/office/drawing/2014/main" val="2807668683"/>
                    </a:ext>
                  </a:extLst>
                </a:gridCol>
                <a:gridCol w="5725672">
                  <a:extLst>
                    <a:ext uri="{9D8B030D-6E8A-4147-A177-3AD203B41FA5}">
                      <a16:colId xmlns:a16="http://schemas.microsoft.com/office/drawing/2014/main" val="2416032018"/>
                    </a:ext>
                  </a:extLst>
                </a:gridCol>
                <a:gridCol w="73026">
                  <a:extLst>
                    <a:ext uri="{9D8B030D-6E8A-4147-A177-3AD203B41FA5}">
                      <a16:colId xmlns:a16="http://schemas.microsoft.com/office/drawing/2014/main" val="1272531683"/>
                    </a:ext>
                  </a:extLst>
                </a:gridCol>
              </a:tblGrid>
              <a:tr h="33559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333333"/>
                          </a:solidFill>
                          <a:effectLst/>
                        </a:rPr>
                        <a:t>Operation</a:t>
                      </a:r>
                    </a:p>
                  </a:txBody>
                  <a:tcPr marL="23813" marR="23813" marT="23813" marB="23813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23813" marR="23813" marT="23813" marB="23813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23813" marR="23813" marT="23813" marB="23813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655078"/>
                  </a:ext>
                </a:extLst>
              </a:tr>
              <a:tr h="28312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Push(queue, x)</a:t>
                      </a:r>
                    </a:p>
                  </a:txBody>
                  <a:tcPr marL="23813" marR="23813" marT="23813" marB="23813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Inserts x at end of the queue</a:t>
                      </a:r>
                    </a:p>
                  </a:txBody>
                  <a:tcPr marL="23813" marR="23813" marT="23813" marB="23813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23813" marR="23813" marT="23813" marB="23813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464849"/>
                  </a:ext>
                </a:extLst>
              </a:tr>
              <a:tr h="372867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Pop(queue)</a:t>
                      </a:r>
                    </a:p>
                  </a:txBody>
                  <a:tcPr marL="23813" marR="23813" marT="23813" marB="23813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Returns and removes item at front of queue</a:t>
                      </a:r>
                    </a:p>
                  </a:txBody>
                  <a:tcPr marL="23813" marR="23813" marT="23813" marB="23813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23813" marR="23813" marT="23813" marB="23813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244859"/>
                  </a:ext>
                </a:extLst>
              </a:tr>
              <a:tr h="30025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Peek(queue)</a:t>
                      </a:r>
                    </a:p>
                  </a:txBody>
                  <a:tcPr marL="23813" marR="23813" marT="23813" marB="23813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Returns but does not remove item at the front of the queue</a:t>
                      </a:r>
                    </a:p>
                  </a:txBody>
                  <a:tcPr marL="23813" marR="23813" marT="23813" marB="23813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23813" marR="23813" marT="23813" marB="23813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336742"/>
                  </a:ext>
                </a:extLst>
              </a:tr>
              <a:tr h="24443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IsEmpty(queue)</a:t>
                      </a:r>
                    </a:p>
                  </a:txBody>
                  <a:tcPr marL="23813" marR="23813" marT="23813" marB="23813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Returns true if queue has no items</a:t>
                      </a:r>
                    </a:p>
                  </a:txBody>
                  <a:tcPr marL="23813" marR="23813" marT="23813" marB="23813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23813" marR="23813" marT="23813" marB="23813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972594"/>
                  </a:ext>
                </a:extLst>
              </a:tr>
              <a:tr h="29780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GetLength(queue)</a:t>
                      </a:r>
                    </a:p>
                  </a:txBody>
                  <a:tcPr marL="23813" marR="23813" marT="23813" marB="23813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Returns the number of items in the queue</a:t>
                      </a:r>
                    </a:p>
                  </a:txBody>
                  <a:tcPr marL="23813" marR="23813" marT="23813" marB="23813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23813" marR="23813" marT="23813" marB="23813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94975"/>
                  </a:ext>
                </a:extLst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97768" y="293520"/>
            <a:ext cx="10364451" cy="1596177"/>
          </a:xfrm>
        </p:spPr>
        <p:txBody>
          <a:bodyPr/>
          <a:lstStyle/>
          <a:p>
            <a:r>
              <a:rPr lang="en-US" dirty="0"/>
              <a:t>Two linear position oriented </a:t>
            </a:r>
            <a:r>
              <a:rPr lang="en-US" dirty="0" err="1"/>
              <a:t>adts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74961" y="2383845"/>
            <a:ext cx="1958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3875" y="4954137"/>
            <a:ext cx="1781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3058813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/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690744" y="1901439"/>
            <a:ext cx="7984440" cy="23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4"/>
          <p:cNvSpPr/>
          <p:nvPr/>
        </p:nvSpPr>
        <p:spPr>
          <a:xfrm>
            <a:off x="1936692" y="4785170"/>
            <a:ext cx="8681266" cy="96752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2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All operations occur at one end of the sequence (the top) 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2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Has LIFO (last in, first out) behavior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2832" y="305262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The stack </a:t>
            </a:r>
            <a:r>
              <a:rPr lang="en-US" sz="4000" dirty="0" err="1"/>
              <a:t>adt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70890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/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366989" y="2437447"/>
            <a:ext cx="8579880" cy="10720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4"/>
          <p:cNvSpPr/>
          <p:nvPr/>
        </p:nvSpPr>
        <p:spPr>
          <a:xfrm>
            <a:off x="2356245" y="4336722"/>
            <a:ext cx="7370315" cy="140585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2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operations occur at both ends of the sequence</a:t>
            </a:r>
            <a:br>
              <a:rPr lang="en-US" sz="2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</a:br>
            <a:r>
              <a:rPr lang="en-US" sz="2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(add at front, remove from rear)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2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Has FIFO (first in, first out) behavior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176" y="402731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The queue </a:t>
            </a:r>
            <a:r>
              <a:rPr lang="en-US" sz="4000" dirty="0" err="1"/>
              <a:t>adt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754955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C7A05-A3E8-4316-B010-4D34C957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23" y="1020472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Implementation data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E1D9F-FA09-4005-B72A-A521D9DD36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63824" y="3000418"/>
            <a:ext cx="10363826" cy="3424107"/>
          </a:xfrm>
        </p:spPr>
        <p:txBody>
          <a:bodyPr/>
          <a:lstStyle/>
          <a:p>
            <a:r>
              <a:rPr lang="en-US" dirty="0"/>
              <a:t>Same as for list</a:t>
            </a:r>
          </a:p>
          <a:p>
            <a:pPr lvl="1"/>
            <a:r>
              <a:rPr lang="en-US" dirty="0"/>
              <a:t>Fixed length array</a:t>
            </a:r>
          </a:p>
          <a:p>
            <a:pPr lvl="1"/>
            <a:r>
              <a:rPr lang="en-US" dirty="0"/>
              <a:t>Linked list</a:t>
            </a:r>
          </a:p>
          <a:p>
            <a:pPr lvl="1"/>
            <a:r>
              <a:rPr lang="en-US" dirty="0"/>
              <a:t>Vector&lt;t&gt;</a:t>
            </a:r>
          </a:p>
        </p:txBody>
      </p:sp>
    </p:spTree>
    <p:extLst>
      <p:ext uri="{BB962C8B-B14F-4D97-AF65-F5344CB8AC3E}">
        <p14:creationId xmlns:p14="http://schemas.microsoft.com/office/powerpoint/2010/main" val="113268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187" y="432780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dirty="0"/>
              <a:t>Counting the steps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70974" y="2150400"/>
            <a:ext cx="10363826" cy="342410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initialize sum to 0                                                    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initialize index to 0                                                  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while index &lt; n                                                      n+1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     add x[index] to sum                                            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      Increment index                                                  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Mean is sum / n                                                         </a:t>
            </a:r>
            <a:r>
              <a:rPr lang="en-US" u="sng" dirty="0"/>
              <a:t> 1 </a:t>
            </a:r>
          </a:p>
          <a:p>
            <a:pPr marL="0" indent="0">
              <a:buNone/>
            </a:pPr>
            <a:r>
              <a:rPr lang="en-US" dirty="0"/>
              <a:t>                                             total steps executed  =  3n+4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98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0585-41C3-43F8-8B2F-7EAC97A2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data members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393A1-3B6B-4E20-BC81-AAA3B4956A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arraystack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linkedstack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arrayqueue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linkedqueue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45804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0585-41C3-43F8-8B2F-7EAC97A2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340" y="504217"/>
            <a:ext cx="10364451" cy="1596177"/>
          </a:xfrm>
        </p:spPr>
        <p:txBody>
          <a:bodyPr/>
          <a:lstStyle/>
          <a:p>
            <a:r>
              <a:rPr lang="en-US" dirty="0"/>
              <a:t>What data members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393A1-3B6B-4E20-BC81-AAA3B4956A5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15333" y="1972930"/>
            <a:ext cx="10363826" cy="414229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for </a:t>
            </a:r>
            <a:r>
              <a:rPr lang="en-US" dirty="0" err="1"/>
              <a:t>arraystack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itemtype</a:t>
            </a:r>
            <a:r>
              <a:rPr lang="en-US" dirty="0"/>
              <a:t>[capacity] array </a:t>
            </a:r>
          </a:p>
          <a:p>
            <a:pPr lvl="1"/>
            <a:r>
              <a:rPr lang="en-US" dirty="0"/>
              <a:t>Size (or top)</a:t>
            </a:r>
          </a:p>
          <a:p>
            <a:r>
              <a:rPr lang="en-US" dirty="0"/>
              <a:t>for </a:t>
            </a:r>
            <a:r>
              <a:rPr lang="en-US" dirty="0" err="1"/>
              <a:t>linkedstack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Head (or top)</a:t>
            </a:r>
          </a:p>
          <a:p>
            <a:pPr lvl="1"/>
            <a:r>
              <a:rPr lang="en-US" dirty="0"/>
              <a:t>size</a:t>
            </a:r>
          </a:p>
          <a:p>
            <a:r>
              <a:rPr lang="en-US" dirty="0"/>
              <a:t>for </a:t>
            </a:r>
            <a:r>
              <a:rPr lang="en-US" dirty="0" err="1"/>
              <a:t>arrayqueue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Front</a:t>
            </a:r>
          </a:p>
          <a:p>
            <a:pPr lvl="1"/>
            <a:r>
              <a:rPr lang="en-US" dirty="0"/>
              <a:t>Rear</a:t>
            </a:r>
          </a:p>
          <a:p>
            <a:pPr lvl="1"/>
            <a:r>
              <a:rPr lang="en-US" dirty="0"/>
              <a:t>size</a:t>
            </a:r>
          </a:p>
          <a:p>
            <a:r>
              <a:rPr lang="en-US" dirty="0"/>
              <a:t>for </a:t>
            </a:r>
            <a:r>
              <a:rPr lang="en-US" dirty="0" err="1"/>
              <a:t>linkedqueue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Head (or front)</a:t>
            </a:r>
          </a:p>
          <a:p>
            <a:pPr lvl="1"/>
            <a:r>
              <a:rPr lang="en-US" dirty="0"/>
              <a:t>Tail (or rear)</a:t>
            </a:r>
          </a:p>
          <a:p>
            <a:pPr lvl="1"/>
            <a:r>
              <a:rPr lang="en-US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31197275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91" y="757930"/>
            <a:ext cx="10364451" cy="1596177"/>
          </a:xfrm>
        </p:spPr>
        <p:txBody>
          <a:bodyPr/>
          <a:lstStyle/>
          <a:p>
            <a:r>
              <a:rPr lang="en-US" dirty="0"/>
              <a:t>What is the big-O?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77758360"/>
              </p:ext>
            </p:extLst>
          </p:nvPr>
        </p:nvGraphicFramePr>
        <p:xfrm>
          <a:off x="2872854" y="2578499"/>
          <a:ext cx="4248382" cy="2798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091">
                  <a:extLst>
                    <a:ext uri="{9D8B030D-6E8A-4147-A177-3AD203B41FA5}">
                      <a16:colId xmlns:a16="http://schemas.microsoft.com/office/drawing/2014/main" val="1619750024"/>
                    </a:ext>
                  </a:extLst>
                </a:gridCol>
                <a:gridCol w="1285702">
                  <a:extLst>
                    <a:ext uri="{9D8B030D-6E8A-4147-A177-3AD203B41FA5}">
                      <a16:colId xmlns:a16="http://schemas.microsoft.com/office/drawing/2014/main" val="1815227940"/>
                    </a:ext>
                  </a:extLst>
                </a:gridCol>
                <a:gridCol w="210589">
                  <a:extLst>
                    <a:ext uri="{9D8B030D-6E8A-4147-A177-3AD203B41FA5}">
                      <a16:colId xmlns:a16="http://schemas.microsoft.com/office/drawing/2014/main" val="305431396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77038079"/>
                    </a:ext>
                  </a:extLst>
                </a:gridCol>
              </a:tblGrid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ArrayStack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LinkedStack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079745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084251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127477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peek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859885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 err="1"/>
                        <a:t>isEmpty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95775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079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5541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19" y="680345"/>
            <a:ext cx="10364451" cy="1596177"/>
          </a:xfrm>
        </p:spPr>
        <p:txBody>
          <a:bodyPr/>
          <a:lstStyle/>
          <a:p>
            <a:r>
              <a:rPr lang="en-US" dirty="0"/>
              <a:t>What is the big-O?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50539397"/>
              </p:ext>
            </p:extLst>
          </p:nvPr>
        </p:nvGraphicFramePr>
        <p:xfrm>
          <a:off x="2872854" y="2578499"/>
          <a:ext cx="4248382" cy="2798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590">
                  <a:extLst>
                    <a:ext uri="{9D8B030D-6E8A-4147-A177-3AD203B41FA5}">
                      <a16:colId xmlns:a16="http://schemas.microsoft.com/office/drawing/2014/main" val="1619750024"/>
                    </a:ext>
                  </a:extLst>
                </a:gridCol>
                <a:gridCol w="1352203">
                  <a:extLst>
                    <a:ext uri="{9D8B030D-6E8A-4147-A177-3AD203B41FA5}">
                      <a16:colId xmlns:a16="http://schemas.microsoft.com/office/drawing/2014/main" val="1815227940"/>
                    </a:ext>
                  </a:extLst>
                </a:gridCol>
                <a:gridCol w="210589">
                  <a:extLst>
                    <a:ext uri="{9D8B030D-6E8A-4147-A177-3AD203B41FA5}">
                      <a16:colId xmlns:a16="http://schemas.microsoft.com/office/drawing/2014/main" val="305431396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77038079"/>
                    </a:ext>
                  </a:extLst>
                </a:gridCol>
              </a:tblGrid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ArrayStack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LinkedStack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079745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084251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127477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peek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859885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 err="1"/>
                        <a:t>isEmpty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95775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079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5293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91" y="757930"/>
            <a:ext cx="10364451" cy="1596177"/>
          </a:xfrm>
        </p:spPr>
        <p:txBody>
          <a:bodyPr/>
          <a:lstStyle/>
          <a:p>
            <a:r>
              <a:rPr lang="en-US" dirty="0"/>
              <a:t>What is the big-O?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95171738"/>
              </p:ext>
            </p:extLst>
          </p:nvPr>
        </p:nvGraphicFramePr>
        <p:xfrm>
          <a:off x="2872853" y="2578499"/>
          <a:ext cx="4353677" cy="2868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529">
                  <a:extLst>
                    <a:ext uri="{9D8B030D-6E8A-4147-A177-3AD203B41FA5}">
                      <a16:colId xmlns:a16="http://schemas.microsoft.com/office/drawing/2014/main" val="1619750024"/>
                    </a:ext>
                  </a:extLst>
                </a:gridCol>
                <a:gridCol w="1412745">
                  <a:extLst>
                    <a:ext uri="{9D8B030D-6E8A-4147-A177-3AD203B41FA5}">
                      <a16:colId xmlns:a16="http://schemas.microsoft.com/office/drawing/2014/main" val="18152279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54313961"/>
                    </a:ext>
                  </a:extLst>
                </a:gridCol>
                <a:gridCol w="1474123">
                  <a:extLst>
                    <a:ext uri="{9D8B030D-6E8A-4147-A177-3AD203B41FA5}">
                      <a16:colId xmlns:a16="http://schemas.microsoft.com/office/drawing/2014/main" val="2777038079"/>
                    </a:ext>
                  </a:extLst>
                </a:gridCol>
              </a:tblGrid>
              <a:tr h="536003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ArrayQueue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LinkedQueue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079745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084251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127477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peek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859885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 err="1"/>
                        <a:t>isEmpty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95775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079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5807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91" y="757930"/>
            <a:ext cx="10364451" cy="1596177"/>
          </a:xfrm>
        </p:spPr>
        <p:txBody>
          <a:bodyPr/>
          <a:lstStyle/>
          <a:p>
            <a:r>
              <a:rPr lang="en-US" dirty="0"/>
              <a:t>What is the big-O?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2872853" y="2578499"/>
          <a:ext cx="4353677" cy="2868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529">
                  <a:extLst>
                    <a:ext uri="{9D8B030D-6E8A-4147-A177-3AD203B41FA5}">
                      <a16:colId xmlns:a16="http://schemas.microsoft.com/office/drawing/2014/main" val="1619750024"/>
                    </a:ext>
                  </a:extLst>
                </a:gridCol>
                <a:gridCol w="1412745">
                  <a:extLst>
                    <a:ext uri="{9D8B030D-6E8A-4147-A177-3AD203B41FA5}">
                      <a16:colId xmlns:a16="http://schemas.microsoft.com/office/drawing/2014/main" val="18152279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54313961"/>
                    </a:ext>
                  </a:extLst>
                </a:gridCol>
                <a:gridCol w="1474123">
                  <a:extLst>
                    <a:ext uri="{9D8B030D-6E8A-4147-A177-3AD203B41FA5}">
                      <a16:colId xmlns:a16="http://schemas.microsoft.com/office/drawing/2014/main" val="2777038079"/>
                    </a:ext>
                  </a:extLst>
                </a:gridCol>
              </a:tblGrid>
              <a:tr h="536003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ArrayQueue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LinkedQueue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079745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084251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127477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peek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O(1)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859885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 err="1"/>
                        <a:t>isEmpty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95775"/>
                  </a:ext>
                </a:extLst>
              </a:tr>
              <a:tr h="466453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079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6926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use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44304" y="2542240"/>
            <a:ext cx="10363826" cy="3810793"/>
          </a:xfrm>
        </p:spPr>
        <p:txBody>
          <a:bodyPr>
            <a:normAutofit/>
          </a:bodyPr>
          <a:lstStyle/>
          <a:p>
            <a:r>
              <a:rPr lang="en-US" dirty="0" err="1"/>
              <a:t>Arraystack</a:t>
            </a:r>
            <a:r>
              <a:rPr lang="en-US" dirty="0"/>
              <a:t>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 err="1"/>
              <a:t>linkedstack</a:t>
            </a:r>
            <a:r>
              <a:rPr lang="en-US" dirty="0"/>
              <a:t>?</a:t>
            </a:r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 err="1"/>
              <a:t>Vectorstack</a:t>
            </a:r>
            <a:r>
              <a:rPr lang="en-US" dirty="0"/>
              <a:t>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7091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397" y="524306"/>
            <a:ext cx="10364451" cy="1596177"/>
          </a:xfrm>
        </p:spPr>
        <p:txBody>
          <a:bodyPr/>
          <a:lstStyle/>
          <a:p>
            <a:r>
              <a:rPr lang="en-US" dirty="0"/>
              <a:t>Comparing use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51459" y="1976396"/>
            <a:ext cx="10363826" cy="381079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Arraystack</a:t>
            </a:r>
            <a:endParaRPr lang="en-US" dirty="0"/>
          </a:p>
          <a:p>
            <a:pPr lvl="1"/>
            <a:r>
              <a:rPr lang="en-US" dirty="0"/>
              <a:t>O(capacity)</a:t>
            </a:r>
          </a:p>
          <a:p>
            <a:pPr lvl="1"/>
            <a:r>
              <a:rPr lang="en-US" dirty="0"/>
              <a:t>Capacity may be too small or too large for a given application</a:t>
            </a:r>
          </a:p>
          <a:p>
            <a:r>
              <a:rPr lang="en-US" dirty="0" err="1"/>
              <a:t>Linkedstack</a:t>
            </a:r>
            <a:endParaRPr lang="en-US" dirty="0"/>
          </a:p>
          <a:p>
            <a:pPr lvl="1"/>
            <a:r>
              <a:rPr lang="en-US" dirty="0"/>
              <a:t>O(n)</a:t>
            </a:r>
          </a:p>
          <a:p>
            <a:pPr lvl="1"/>
            <a:r>
              <a:rPr lang="en-US" dirty="0"/>
              <a:t>Each node needs space for an element and a pointer</a:t>
            </a:r>
          </a:p>
          <a:p>
            <a:r>
              <a:rPr lang="en-US" dirty="0"/>
              <a:t>Vector stack</a:t>
            </a:r>
          </a:p>
          <a:p>
            <a:pPr lvl="1"/>
            <a:r>
              <a:rPr lang="en-US" dirty="0"/>
              <a:t>O(capacity)</a:t>
            </a:r>
          </a:p>
          <a:p>
            <a:pPr lvl="1"/>
            <a:r>
              <a:rPr lang="en-US" dirty="0"/>
              <a:t>Capacity increases if needed so won’t run out of space</a:t>
            </a:r>
          </a:p>
          <a:p>
            <a:pPr lvl="1"/>
            <a:r>
              <a:rPr lang="en-US" dirty="0"/>
              <a:t>Capacity may be more than is needed for n elements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5884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456285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dirty="0"/>
              <a:t>Expression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63522" y="1997871"/>
            <a:ext cx="10546833" cy="3898512"/>
          </a:xfrm>
        </p:spPr>
        <p:txBody>
          <a:bodyPr>
            <a:normAutofit fontScale="47500" lnSpcReduction="20000"/>
          </a:bodyPr>
          <a:lstStyle/>
          <a:p>
            <a:pPr lvl="0">
              <a:spcAft>
                <a:spcPts val="1414"/>
              </a:spcAft>
            </a:pPr>
            <a:r>
              <a:rPr lang="en-US" sz="3600" dirty="0"/>
              <a:t>Arithmetic expressions are written using </a:t>
            </a:r>
            <a:r>
              <a:rPr lang="en-US" sz="3600" b="1" dirty="0"/>
              <a:t>infix</a:t>
            </a:r>
            <a:r>
              <a:rPr lang="en-US" sz="3600" dirty="0"/>
              <a:t> notation</a:t>
            </a:r>
          </a:p>
          <a:p>
            <a:pPr lvl="1">
              <a:lnSpc>
                <a:spcPct val="90000"/>
              </a:lnSpc>
              <a:spcBef>
                <a:spcPts val="499"/>
              </a:spcBef>
              <a:buSzPct val="100000"/>
            </a:pPr>
            <a:r>
              <a:rPr lang="en-US" sz="3400" dirty="0">
                <a:solidFill>
                  <a:srgbClr val="000000"/>
                </a:solidFill>
              </a:rPr>
              <a:t>each operator appears between  its operands</a:t>
            </a:r>
          </a:p>
          <a:p>
            <a:pPr lvl="1">
              <a:lnSpc>
                <a:spcPct val="90000"/>
              </a:lnSpc>
              <a:spcBef>
                <a:spcPts val="499"/>
              </a:spcBef>
              <a:buSzPct val="100000"/>
            </a:pPr>
            <a:r>
              <a:rPr lang="en-US" sz="3400" dirty="0">
                <a:solidFill>
                  <a:srgbClr val="000000"/>
                </a:solidFill>
              </a:rPr>
              <a:t>order in which operators are used depends on</a:t>
            </a:r>
          </a:p>
          <a:p>
            <a:pPr lvl="2">
              <a:lnSpc>
                <a:spcPct val="90000"/>
              </a:lnSpc>
              <a:spcBef>
                <a:spcPts val="499"/>
              </a:spcBef>
              <a:buSzPct val="100000"/>
            </a:pPr>
            <a:r>
              <a:rPr lang="en-US" sz="2900" dirty="0">
                <a:solidFill>
                  <a:srgbClr val="000000"/>
                </a:solidFill>
              </a:rPr>
              <a:t>precedence rules (* and / have higher precedence than + and -)</a:t>
            </a:r>
          </a:p>
          <a:p>
            <a:pPr lvl="2">
              <a:lnSpc>
                <a:spcPct val="90000"/>
              </a:lnSpc>
              <a:spcBef>
                <a:spcPts val="499"/>
              </a:spcBef>
              <a:buSzPct val="100000"/>
            </a:pPr>
            <a:r>
              <a:rPr lang="en-US" sz="2900" dirty="0">
                <a:solidFill>
                  <a:srgbClr val="000000"/>
                </a:solidFill>
              </a:rPr>
              <a:t>parenthesis</a:t>
            </a:r>
          </a:p>
          <a:p>
            <a:pPr lvl="1">
              <a:lnSpc>
                <a:spcPct val="90000"/>
              </a:lnSpc>
              <a:spcBef>
                <a:spcPts val="499"/>
              </a:spcBef>
              <a:buSzPct val="100000"/>
            </a:pPr>
            <a:r>
              <a:rPr lang="en-US" sz="3400" dirty="0">
                <a:solidFill>
                  <a:srgbClr val="000000"/>
                </a:solidFill>
              </a:rPr>
              <a:t>in what order are the operators used:</a:t>
            </a:r>
          </a:p>
          <a:p>
            <a:pPr lvl="2">
              <a:lnSpc>
                <a:spcPct val="90000"/>
              </a:lnSpc>
              <a:spcBef>
                <a:spcPts val="499"/>
              </a:spcBef>
              <a:buSzPct val="100000"/>
            </a:pPr>
            <a:r>
              <a:rPr lang="en-US" sz="2900" dirty="0">
                <a:solidFill>
                  <a:srgbClr val="000000"/>
                </a:solidFill>
              </a:rPr>
              <a:t>3  + 2 * 5</a:t>
            </a:r>
          </a:p>
          <a:p>
            <a:pPr lvl="2">
              <a:lnSpc>
                <a:spcPct val="90000"/>
              </a:lnSpc>
              <a:spcBef>
                <a:spcPts val="499"/>
              </a:spcBef>
              <a:buSzPct val="100000"/>
            </a:pPr>
            <a:r>
              <a:rPr lang="en-US" sz="2900" dirty="0">
                <a:solidFill>
                  <a:srgbClr val="000000"/>
                </a:solidFill>
              </a:rPr>
              <a:t>(3 + 2) * 5</a:t>
            </a:r>
            <a:br>
              <a:rPr lang="en-US" sz="2900" dirty="0">
                <a:solidFill>
                  <a:srgbClr val="000000"/>
                </a:solidFill>
              </a:rPr>
            </a:br>
            <a:endParaRPr lang="en-US" sz="2900" dirty="0">
              <a:solidFill>
                <a:srgbClr val="000000"/>
              </a:solidFill>
            </a:endParaRPr>
          </a:p>
          <a:p>
            <a:pPr lvl="0">
              <a:spcAft>
                <a:spcPts val="1414"/>
              </a:spcAft>
            </a:pPr>
            <a:r>
              <a:rPr lang="en-US" sz="3600" dirty="0"/>
              <a:t>most compilers convert an infix expression to </a:t>
            </a:r>
            <a:r>
              <a:rPr lang="en-US" sz="3600" b="1" dirty="0"/>
              <a:t>postfix</a:t>
            </a:r>
            <a:r>
              <a:rPr lang="en-US" sz="3600" dirty="0"/>
              <a:t> and then evaluate the postfix expression</a:t>
            </a:r>
          </a:p>
          <a:p>
            <a:pPr lvl="1">
              <a:lnSpc>
                <a:spcPct val="90000"/>
              </a:lnSpc>
              <a:spcBef>
                <a:spcPts val="499"/>
              </a:spcBef>
              <a:buSzPct val="100000"/>
            </a:pPr>
            <a:r>
              <a:rPr lang="en-US" sz="3400" dirty="0">
                <a:solidFill>
                  <a:srgbClr val="000000"/>
                </a:solidFill>
              </a:rPr>
              <a:t>each operator appears after its operands</a:t>
            </a:r>
          </a:p>
          <a:p>
            <a:pPr lvl="1">
              <a:lnSpc>
                <a:spcPct val="90000"/>
              </a:lnSpc>
              <a:spcBef>
                <a:spcPts val="499"/>
              </a:spcBef>
              <a:buSzPct val="100000"/>
            </a:pPr>
            <a:r>
              <a:rPr lang="en-US" sz="3400" dirty="0">
                <a:solidFill>
                  <a:srgbClr val="000000"/>
                </a:solidFill>
              </a:rPr>
              <a:t>postfix expressions have no parentheses</a:t>
            </a:r>
          </a:p>
          <a:p>
            <a:pPr lvl="2">
              <a:lnSpc>
                <a:spcPct val="90000"/>
              </a:lnSpc>
              <a:spcBef>
                <a:spcPts val="499"/>
              </a:spcBef>
              <a:buSzPct val="100000"/>
            </a:pPr>
            <a:r>
              <a:rPr lang="en-US" sz="3200" dirty="0">
                <a:solidFill>
                  <a:srgbClr val="000000"/>
                </a:solidFill>
              </a:rPr>
              <a:t>3 2 5 * +</a:t>
            </a:r>
          </a:p>
          <a:p>
            <a:pPr lvl="2">
              <a:lnSpc>
                <a:spcPct val="90000"/>
              </a:lnSpc>
              <a:spcBef>
                <a:spcPts val="499"/>
              </a:spcBef>
              <a:buSzPct val="100000"/>
            </a:pPr>
            <a:r>
              <a:rPr lang="en-US" sz="3200" dirty="0">
                <a:solidFill>
                  <a:srgbClr val="000000"/>
                </a:solidFill>
              </a:rPr>
              <a:t>3 2 + 5 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977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467" y="530247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Evaluating a postfix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31489" y="2168678"/>
            <a:ext cx="10363826" cy="34241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Expressions are made up of a sequence of tokens</a:t>
            </a:r>
          </a:p>
          <a:p>
            <a:pPr lvl="1"/>
            <a:r>
              <a:rPr lang="en-US" dirty="0"/>
              <a:t>Tokens are either operators or operands</a:t>
            </a:r>
          </a:p>
          <a:p>
            <a:r>
              <a:rPr lang="en-US" dirty="0"/>
              <a:t>Evaluation is done one token at a time</a:t>
            </a:r>
          </a:p>
          <a:p>
            <a:r>
              <a:rPr lang="en-US" dirty="0"/>
              <a:t>Operands have to wait for their operator</a:t>
            </a:r>
          </a:p>
          <a:p>
            <a:pPr lvl="1"/>
            <a:r>
              <a:rPr lang="en-US" dirty="0"/>
              <a:t>Push them on to a stack</a:t>
            </a:r>
          </a:p>
          <a:p>
            <a:r>
              <a:rPr lang="en-US" dirty="0"/>
              <a:t>When an operator is reached its operands are waiting on the stack</a:t>
            </a:r>
          </a:p>
          <a:p>
            <a:pPr lvl="1"/>
            <a:r>
              <a:rPr lang="en-US" dirty="0"/>
              <a:t>Get the operands from the stack</a:t>
            </a:r>
          </a:p>
          <a:p>
            <a:pPr lvl="1"/>
            <a:r>
              <a:rPr lang="en-US" dirty="0"/>
              <a:t>Apply the operator</a:t>
            </a:r>
          </a:p>
          <a:p>
            <a:pPr lvl="1"/>
            <a:r>
              <a:rPr lang="en-US" dirty="0"/>
              <a:t>Push the result (an operand) onto the stack</a:t>
            </a:r>
          </a:p>
          <a:p>
            <a:r>
              <a:rPr lang="en-US" dirty="0"/>
              <a:t>After all tokens are processed the result should be the only element on the stack</a:t>
            </a:r>
          </a:p>
        </p:txBody>
      </p:sp>
    </p:spTree>
    <p:extLst>
      <p:ext uri="{BB962C8B-B14F-4D97-AF65-F5344CB8AC3E}">
        <p14:creationId xmlns:p14="http://schemas.microsoft.com/office/powerpoint/2010/main" val="58403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07" y="252757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Growth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25256" y="1692178"/>
            <a:ext cx="8765802" cy="41534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measures how fast the time required by an algorithm grows as the size of the problem grows</a:t>
            </a:r>
          </a:p>
          <a:p>
            <a:r>
              <a:rPr lang="en-US" dirty="0"/>
              <a:t>The algorithm for finding the mean requires  3n + 4 steps</a:t>
            </a:r>
          </a:p>
          <a:p>
            <a:pPr lvl="1"/>
            <a:r>
              <a:rPr lang="en-US" dirty="0"/>
              <a:t>Its growth rate function is 3n + 4     T(n)    </a:t>
            </a:r>
          </a:p>
          <a:p>
            <a:r>
              <a:rPr lang="en-US" dirty="0"/>
              <a:t>As the problem size (n) increases the time required by this algorithm will be proportional to n</a:t>
            </a:r>
          </a:p>
          <a:p>
            <a:pPr lvl="1"/>
            <a:r>
              <a:rPr lang="en-US" dirty="0"/>
              <a:t>The constants and coefficients are not significant</a:t>
            </a:r>
          </a:p>
          <a:p>
            <a:r>
              <a:rPr lang="en-US" dirty="0"/>
              <a:t>Big o notation is used to describe an algorithm’s growth rate</a:t>
            </a:r>
          </a:p>
          <a:p>
            <a:pPr lvl="1"/>
            <a:r>
              <a:rPr lang="en-US" dirty="0"/>
              <a:t>O (3n + 4)  is n</a:t>
            </a:r>
          </a:p>
          <a:p>
            <a:pPr lvl="1"/>
            <a:r>
              <a:rPr lang="en-US" dirty="0"/>
              <a:t>Algorithm for finding the mean is O(n)</a:t>
            </a:r>
          </a:p>
          <a:p>
            <a:r>
              <a:rPr lang="en-US" dirty="0"/>
              <a:t>The larger the problem size the more important the growth rate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5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678" y="442169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Common growth 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07867" y="2172170"/>
            <a:ext cx="10363826" cy="3424107"/>
          </a:xfrm>
        </p:spPr>
        <p:txBody>
          <a:bodyPr>
            <a:normAutofit/>
          </a:bodyPr>
          <a:lstStyle/>
          <a:p>
            <a:r>
              <a:rPr lang="en-US" dirty="0"/>
              <a:t>Constant :      t(n) does not increase as n increases                         O(1)</a:t>
            </a:r>
          </a:p>
          <a:p>
            <a:r>
              <a:rPr lang="en-US" dirty="0"/>
              <a:t>Logarithmic:  T(N) increases at same rate as log</a:t>
            </a:r>
            <a:r>
              <a:rPr lang="en-US" baseline="-25000" dirty="0"/>
              <a:t>2 </a:t>
            </a:r>
            <a:r>
              <a:rPr lang="en-US" dirty="0"/>
              <a:t>n                           O(log</a:t>
            </a:r>
            <a:r>
              <a:rPr lang="en-US" baseline="-25000" dirty="0"/>
              <a:t>2 </a:t>
            </a:r>
            <a:r>
              <a:rPr lang="en-US" dirty="0"/>
              <a:t>n)</a:t>
            </a:r>
          </a:p>
          <a:p>
            <a:r>
              <a:rPr lang="en-US" dirty="0"/>
              <a:t>Linear:              T(n) increases at same rate as n                                   O(n)</a:t>
            </a:r>
          </a:p>
          <a:p>
            <a:r>
              <a:rPr lang="en-US" dirty="0"/>
              <a:t>Linear logarithmic:  T(n) increases at same rate as n log</a:t>
            </a:r>
            <a:r>
              <a:rPr lang="en-US" baseline="-25000" dirty="0"/>
              <a:t>2</a:t>
            </a:r>
            <a:r>
              <a:rPr lang="en-US" dirty="0"/>
              <a:t> n             O(N log</a:t>
            </a:r>
            <a:r>
              <a:rPr lang="en-US" baseline="-25000" dirty="0"/>
              <a:t>2</a:t>
            </a:r>
            <a:r>
              <a:rPr lang="en-US" dirty="0"/>
              <a:t> n )</a:t>
            </a:r>
          </a:p>
          <a:p>
            <a:r>
              <a:rPr lang="en-US" dirty="0"/>
              <a:t>Quadratic:      T(n) increases at same rate as n</a:t>
            </a:r>
            <a:r>
              <a:rPr lang="en-US" baseline="30000" dirty="0"/>
              <a:t>2                                                    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en-US" baseline="30000" dirty="0"/>
          </a:p>
          <a:p>
            <a:r>
              <a:rPr lang="en-US" dirty="0"/>
              <a:t>Cubic:               T(N) increases at same rate as n</a:t>
            </a:r>
            <a:r>
              <a:rPr lang="en-US" baseline="30000" dirty="0"/>
              <a:t>3</a:t>
            </a:r>
            <a:r>
              <a:rPr lang="en-US" dirty="0"/>
              <a:t>                                   O(n</a:t>
            </a:r>
            <a:r>
              <a:rPr lang="en-US" baseline="30000" dirty="0"/>
              <a:t>3</a:t>
            </a:r>
            <a:r>
              <a:rPr lang="en-US" dirty="0"/>
              <a:t>)</a:t>
            </a:r>
            <a:endParaRPr lang="en-US" baseline="30000" dirty="0"/>
          </a:p>
          <a:p>
            <a:r>
              <a:rPr lang="en-US" dirty="0"/>
              <a:t>Exponential:    T(N) increases at same rate as 2</a:t>
            </a:r>
            <a:r>
              <a:rPr lang="en-US" baseline="30000" dirty="0"/>
              <a:t>n                                                     </a:t>
            </a:r>
            <a:r>
              <a:rPr lang="en-US" dirty="0"/>
              <a:t>O(2</a:t>
            </a:r>
            <a:r>
              <a:rPr lang="en-US" baseline="30000" dirty="0"/>
              <a:t>n</a:t>
            </a:r>
            <a:r>
              <a:rPr lang="en-US" dirty="0"/>
              <a:t>)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04516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igocheatsheet.com/img/big-o-complex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081" y="1285875"/>
            <a:ext cx="745807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40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271587" y="2130266"/>
          <a:ext cx="10363200" cy="2926080"/>
        </p:xfrm>
        <a:graphic>
          <a:graphicData uri="http://schemas.openxmlformats.org/drawingml/2006/table">
            <a:tbl>
              <a:tblPr/>
              <a:tblGrid>
                <a:gridCol w="3454400">
                  <a:extLst>
                    <a:ext uri="{9D8B030D-6E8A-4147-A177-3AD203B41FA5}">
                      <a16:colId xmlns:a16="http://schemas.microsoft.com/office/drawing/2014/main" val="3559296254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734686139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981363816"/>
                    </a:ext>
                  </a:extLst>
                </a:gridCol>
              </a:tblGrid>
              <a:tr h="253705">
                <a:tc>
                  <a:txBody>
                    <a:bodyPr/>
                    <a:lstStyle/>
                    <a:p>
                      <a:r>
                        <a:rPr lang="en-US" u="sng" dirty="0"/>
                        <a:t>Big-O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Problem size of 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Problem size of 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484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383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19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913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O(n 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440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O(n^2)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858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O(2^n)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2^100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428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O(n!)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3628800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100!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85902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457450" y="657225"/>
            <a:ext cx="72642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Why does growth rate matter?</a:t>
            </a:r>
          </a:p>
        </p:txBody>
      </p:sp>
    </p:spTree>
    <p:extLst>
      <p:ext uri="{BB962C8B-B14F-4D97-AF65-F5344CB8AC3E}">
        <p14:creationId xmlns:p14="http://schemas.microsoft.com/office/powerpoint/2010/main" val="266157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708" y="579725"/>
            <a:ext cx="8296725" cy="1596177"/>
          </a:xfrm>
        </p:spPr>
        <p:txBody>
          <a:bodyPr>
            <a:normAutofit/>
          </a:bodyPr>
          <a:lstStyle/>
          <a:p>
            <a:r>
              <a:rPr lang="en-US" sz="3200" dirty="0"/>
              <a:t>Two algorithms for searching for a value in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DB44F-9B05-469B-8BEE-E4B3DD6B17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84556" y="2838150"/>
            <a:ext cx="10363826" cy="3859138"/>
          </a:xfrm>
        </p:spPr>
        <p:txBody>
          <a:bodyPr>
            <a:normAutofit/>
          </a:bodyPr>
          <a:lstStyle/>
          <a:p>
            <a:r>
              <a:rPr lang="en-US" dirty="0"/>
              <a:t>Linear search </a:t>
            </a:r>
          </a:p>
          <a:p>
            <a:r>
              <a:rPr lang="en-US" dirty="0"/>
              <a:t>Binary search</a:t>
            </a:r>
          </a:p>
          <a:p>
            <a:pPr lvl="1"/>
            <a:r>
              <a:rPr lang="en-US" dirty="0"/>
              <a:t>requires that items are sorted</a:t>
            </a:r>
          </a:p>
          <a:p>
            <a:pPr lvl="1"/>
            <a:r>
              <a:rPr lang="en-US" dirty="0"/>
              <a:t>Can be written using a loop or using recursion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3966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500</TotalTime>
  <Words>2130</Words>
  <Application>Microsoft Office PowerPoint</Application>
  <PresentationFormat>Widescreen</PresentationFormat>
  <Paragraphs>474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Microsoft YaHei</vt:lpstr>
      <vt:lpstr>Arial</vt:lpstr>
      <vt:lpstr>Calibri</vt:lpstr>
      <vt:lpstr>Mangal</vt:lpstr>
      <vt:lpstr>Tw Cen MT</vt:lpstr>
      <vt:lpstr>Droplet</vt:lpstr>
      <vt:lpstr>Week 5</vt:lpstr>
      <vt:lpstr>Algorithm analysis</vt:lpstr>
      <vt:lpstr>An example: find the mean of list[0] …list[n-1]</vt:lpstr>
      <vt:lpstr>Counting the steps</vt:lpstr>
      <vt:lpstr>Growth rate</vt:lpstr>
      <vt:lpstr>Common growth rates</vt:lpstr>
      <vt:lpstr>PowerPoint Presentation</vt:lpstr>
      <vt:lpstr>PowerPoint Presentation</vt:lpstr>
      <vt:lpstr>Two algorithms for searching for a value in an array</vt:lpstr>
      <vt:lpstr>What is the big-O of the linear search algorithm?</vt:lpstr>
      <vt:lpstr>Big-o of linear search algorithm</vt:lpstr>
      <vt:lpstr>What is the big-O of the binary search algorithm?</vt:lpstr>
      <vt:lpstr>Big-o of binary search algorithm</vt:lpstr>
      <vt:lpstr>Summary of big-O</vt:lpstr>
      <vt:lpstr>What if the items to be searched were stored in a linked list?</vt:lpstr>
      <vt:lpstr>Another use of big-o</vt:lpstr>
      <vt:lpstr>Comparing list implementations</vt:lpstr>
      <vt:lpstr>Comparing list implementations</vt:lpstr>
      <vt:lpstr>A loop to display contents of a list (written by user of a list)</vt:lpstr>
      <vt:lpstr>What is the big O of this loop</vt:lpstr>
      <vt:lpstr>What is the big O of this loop</vt:lpstr>
      <vt:lpstr>Adding iterator methods to the list class</vt:lpstr>
      <vt:lpstr>Rewrite this loop using iterator methods</vt:lpstr>
      <vt:lpstr>PowerPoint Presentation</vt:lpstr>
      <vt:lpstr>Where should the iterator method prototypes be defined?</vt:lpstr>
      <vt:lpstr>Where to define the iterator methods</vt:lpstr>
      <vt:lpstr>Implement iterator methods for linkedlist class</vt:lpstr>
      <vt:lpstr>Implement iterator methods for linkedlist class</vt:lpstr>
      <vt:lpstr>Implement iterator methods for arraylist class</vt:lpstr>
      <vt:lpstr>Implement iterator methods for arraylist class</vt:lpstr>
      <vt:lpstr>Finding actual execution time</vt:lpstr>
      <vt:lpstr>Zybook assignment  before class on Tuesday feb.20 ch.12 sec. 8 to 10 ch.15 sec. 1 t0 4</vt:lpstr>
      <vt:lpstr>Stacks and queues</vt:lpstr>
      <vt:lpstr>Quiz 2</vt:lpstr>
      <vt:lpstr>Quiz 2</vt:lpstr>
      <vt:lpstr>Two linear position oriented adts</vt:lpstr>
      <vt:lpstr>The stack adt</vt:lpstr>
      <vt:lpstr>The queue adt</vt:lpstr>
      <vt:lpstr>Implementation data structures?</vt:lpstr>
      <vt:lpstr>What data members are needed?</vt:lpstr>
      <vt:lpstr>What data members are needed?</vt:lpstr>
      <vt:lpstr>What is the big-O?</vt:lpstr>
      <vt:lpstr>What is the big-O?</vt:lpstr>
      <vt:lpstr>What is the big-O?</vt:lpstr>
      <vt:lpstr>What is the big-O?</vt:lpstr>
      <vt:lpstr>Comparing use of memory</vt:lpstr>
      <vt:lpstr>Comparing use of memory</vt:lpstr>
      <vt:lpstr>Expression evaluation</vt:lpstr>
      <vt:lpstr>Evaluating a postfix expression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algorithms</dc:title>
  <dc:creator>Margaret Iwobi</dc:creator>
  <cp:lastModifiedBy>Margaret Iwobi</cp:lastModifiedBy>
  <cp:revision>45</cp:revision>
  <cp:lastPrinted>2018-02-12T17:47:43Z</cp:lastPrinted>
  <dcterms:created xsi:type="dcterms:W3CDTF">2018-02-10T14:49:28Z</dcterms:created>
  <dcterms:modified xsi:type="dcterms:W3CDTF">2018-02-15T14:53:21Z</dcterms:modified>
</cp:coreProperties>
</file>