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9"/>
  </p:handoutMasterIdLst>
  <p:sldIdLst>
    <p:sldId id="38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411" r:id="rId20"/>
    <p:sldId id="412" r:id="rId21"/>
    <p:sldId id="413" r:id="rId22"/>
    <p:sldId id="414" r:id="rId23"/>
    <p:sldId id="416" r:id="rId24"/>
    <p:sldId id="417" r:id="rId25"/>
    <p:sldId id="418" r:id="rId26"/>
    <p:sldId id="419" r:id="rId27"/>
    <p:sldId id="420" r:id="rId28"/>
    <p:sldId id="399" r:id="rId29"/>
    <p:sldId id="400" r:id="rId30"/>
    <p:sldId id="401" r:id="rId31"/>
    <p:sldId id="406" r:id="rId32"/>
    <p:sldId id="407" r:id="rId33"/>
    <p:sldId id="422" r:id="rId34"/>
    <p:sldId id="408" r:id="rId35"/>
    <p:sldId id="409" r:id="rId36"/>
    <p:sldId id="410" r:id="rId37"/>
    <p:sldId id="421" r:id="rId3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326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5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1623-5A99-4D69-9FE2-DB4CB584BA9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2235-BBE8-4EDB-A50D-47CCDF23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3375" y="2453667"/>
            <a:ext cx="8750925" cy="1596177"/>
          </a:xfrm>
        </p:spPr>
        <p:txBody>
          <a:bodyPr>
            <a:normAutofit/>
          </a:bodyPr>
          <a:lstStyle/>
          <a:p>
            <a:r>
              <a:rPr lang="en-US" sz="4400" dirty="0"/>
              <a:t>understanding memory usage by a </a:t>
            </a:r>
            <a:r>
              <a:rPr lang="en-US" sz="4400" dirty="0" err="1"/>
              <a:t>c++</a:t>
            </a:r>
            <a:r>
              <a:rPr lang="en-US" sz="4400" dirty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1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375B00E-7C53-4238-B4BB-1C2D4467119B}"/>
              </a:ext>
            </a:extLst>
          </p:cNvPr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70B8C-3390-4CC2-85D3-74AD999C5613}"/>
              </a:ext>
            </a:extLst>
          </p:cNvPr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78C6C-89FD-4C1E-927C-EAB7AD9F6287}"/>
              </a:ext>
            </a:extLst>
          </p:cNvPr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F31C3-31FE-44D7-8ED4-03A0E6841F3B}"/>
              </a:ext>
            </a:extLst>
          </p:cNvPr>
          <p:cNvCxnSpPr/>
          <p:nvPr/>
        </p:nvCxnSpPr>
        <p:spPr>
          <a:xfrm>
            <a:off x="2763672" y="1794681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A881C-8057-4C60-B60E-FCC71A8D3B08}"/>
              </a:ext>
            </a:extLst>
          </p:cNvPr>
          <p:cNvSpPr txBox="1"/>
          <p:nvPr/>
        </p:nvSpPr>
        <p:spPr>
          <a:xfrm>
            <a:off x="3891915" y="1236607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49339-B8E9-45E5-8ED9-3A99B1A5F1AA}"/>
              </a:ext>
            </a:extLst>
          </p:cNvPr>
          <p:cNvSpPr txBox="1"/>
          <p:nvPr/>
        </p:nvSpPr>
        <p:spPr>
          <a:xfrm>
            <a:off x="3360420" y="183117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5F14C-D952-4BD0-A14C-B0217B4A0E17}"/>
              </a:ext>
            </a:extLst>
          </p:cNvPr>
          <p:cNvSpPr/>
          <p:nvPr/>
        </p:nvSpPr>
        <p:spPr>
          <a:xfrm>
            <a:off x="3891915" y="1937385"/>
            <a:ext cx="154305" cy="2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FD216-C582-4B91-83ED-F0933F861E47}"/>
              </a:ext>
            </a:extLst>
          </p:cNvPr>
          <p:cNvSpPr/>
          <p:nvPr/>
        </p:nvSpPr>
        <p:spPr>
          <a:xfrm>
            <a:off x="3969067" y="2205990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1828147-3045-4BE0-BB9F-708A15A52C3F}"/>
              </a:ext>
            </a:extLst>
          </p:cNvPr>
          <p:cNvSpPr/>
          <p:nvPr/>
        </p:nvSpPr>
        <p:spPr>
          <a:xfrm>
            <a:off x="1810707" y="2611755"/>
            <a:ext cx="280035" cy="150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E4D9-61B0-4C13-AE4F-40400D31A369}"/>
              </a:ext>
            </a:extLst>
          </p:cNvPr>
          <p:cNvSpPr txBox="1"/>
          <p:nvPr/>
        </p:nvSpPr>
        <p:spPr>
          <a:xfrm>
            <a:off x="532457" y="2627471"/>
            <a:ext cx="1697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records for</a:t>
            </a:r>
          </a:p>
          <a:p>
            <a:r>
              <a:rPr lang="en-US" dirty="0"/>
              <a:t>function(s)</a:t>
            </a:r>
          </a:p>
          <a:p>
            <a:r>
              <a:rPr lang="en-US" dirty="0"/>
              <a:t>currently executing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4FB39-D7F5-41C9-96C1-0D3D99E4D6E4}"/>
              </a:ext>
            </a:extLst>
          </p:cNvPr>
          <p:cNvCxnSpPr>
            <a:cxnSpLocks/>
          </p:cNvCxnSpPr>
          <p:nvPr/>
        </p:nvCxnSpPr>
        <p:spPr>
          <a:xfrm>
            <a:off x="2763672" y="3154680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1423A8-97E1-4250-ADB5-D839A75B1F45}"/>
              </a:ext>
            </a:extLst>
          </p:cNvPr>
          <p:cNvSpPr txBox="1"/>
          <p:nvPr/>
        </p:nvSpPr>
        <p:spPr>
          <a:xfrm>
            <a:off x="2146195" y="26783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8A1F2-3FF6-4AB1-9ED2-0972B5F5892B}"/>
              </a:ext>
            </a:extLst>
          </p:cNvPr>
          <p:cNvSpPr txBox="1"/>
          <p:nvPr/>
        </p:nvSpPr>
        <p:spPr>
          <a:xfrm>
            <a:off x="3063240" y="2800350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num1        num2         average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9B38D-1040-4115-92B0-09093C307439}"/>
              </a:ext>
            </a:extLst>
          </p:cNvPr>
          <p:cNvSpPr/>
          <p:nvPr/>
        </p:nvSpPr>
        <p:spPr>
          <a:xfrm>
            <a:off x="3683317" y="28792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949AC-87B0-4FBE-8E43-C1170575D9F3}"/>
              </a:ext>
            </a:extLst>
          </p:cNvPr>
          <p:cNvSpPr/>
          <p:nvPr/>
        </p:nvSpPr>
        <p:spPr>
          <a:xfrm>
            <a:off x="4703136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64044-60F1-4D88-8115-97912528E746}"/>
              </a:ext>
            </a:extLst>
          </p:cNvPr>
          <p:cNvSpPr/>
          <p:nvPr/>
        </p:nvSpPr>
        <p:spPr>
          <a:xfrm>
            <a:off x="6039977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375B00E-7C53-4238-B4BB-1C2D4467119B}"/>
              </a:ext>
            </a:extLst>
          </p:cNvPr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70B8C-3390-4CC2-85D3-74AD999C5613}"/>
              </a:ext>
            </a:extLst>
          </p:cNvPr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78C6C-89FD-4C1E-927C-EAB7AD9F6287}"/>
              </a:ext>
            </a:extLst>
          </p:cNvPr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F31C3-31FE-44D7-8ED4-03A0E6841F3B}"/>
              </a:ext>
            </a:extLst>
          </p:cNvPr>
          <p:cNvCxnSpPr/>
          <p:nvPr/>
        </p:nvCxnSpPr>
        <p:spPr>
          <a:xfrm>
            <a:off x="2763672" y="1794681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A881C-8057-4C60-B60E-FCC71A8D3B08}"/>
              </a:ext>
            </a:extLst>
          </p:cNvPr>
          <p:cNvSpPr txBox="1"/>
          <p:nvPr/>
        </p:nvSpPr>
        <p:spPr>
          <a:xfrm>
            <a:off x="3891915" y="1236607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49339-B8E9-45E5-8ED9-3A99B1A5F1AA}"/>
              </a:ext>
            </a:extLst>
          </p:cNvPr>
          <p:cNvSpPr txBox="1"/>
          <p:nvPr/>
        </p:nvSpPr>
        <p:spPr>
          <a:xfrm>
            <a:off x="3360420" y="183117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5F14C-D952-4BD0-A14C-B0217B4A0E17}"/>
              </a:ext>
            </a:extLst>
          </p:cNvPr>
          <p:cNvSpPr/>
          <p:nvPr/>
        </p:nvSpPr>
        <p:spPr>
          <a:xfrm>
            <a:off x="3891915" y="1937385"/>
            <a:ext cx="154305" cy="2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FD216-C582-4B91-83ED-F0933F861E47}"/>
              </a:ext>
            </a:extLst>
          </p:cNvPr>
          <p:cNvSpPr/>
          <p:nvPr/>
        </p:nvSpPr>
        <p:spPr>
          <a:xfrm>
            <a:off x="3969067" y="2205990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1828147-3045-4BE0-BB9F-708A15A52C3F}"/>
              </a:ext>
            </a:extLst>
          </p:cNvPr>
          <p:cNvSpPr/>
          <p:nvPr/>
        </p:nvSpPr>
        <p:spPr>
          <a:xfrm>
            <a:off x="1810707" y="2611755"/>
            <a:ext cx="280035" cy="150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E4D9-61B0-4C13-AE4F-40400D31A369}"/>
              </a:ext>
            </a:extLst>
          </p:cNvPr>
          <p:cNvSpPr txBox="1"/>
          <p:nvPr/>
        </p:nvSpPr>
        <p:spPr>
          <a:xfrm>
            <a:off x="532457" y="2627471"/>
            <a:ext cx="1697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records for</a:t>
            </a:r>
          </a:p>
          <a:p>
            <a:r>
              <a:rPr lang="en-US" dirty="0"/>
              <a:t>function(s)</a:t>
            </a:r>
          </a:p>
          <a:p>
            <a:r>
              <a:rPr lang="en-US" dirty="0"/>
              <a:t>currently executing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4FB39-D7F5-41C9-96C1-0D3D99E4D6E4}"/>
              </a:ext>
            </a:extLst>
          </p:cNvPr>
          <p:cNvCxnSpPr>
            <a:cxnSpLocks/>
          </p:cNvCxnSpPr>
          <p:nvPr/>
        </p:nvCxnSpPr>
        <p:spPr>
          <a:xfrm>
            <a:off x="2763672" y="3154680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1423A8-97E1-4250-ADB5-D839A75B1F45}"/>
              </a:ext>
            </a:extLst>
          </p:cNvPr>
          <p:cNvSpPr txBox="1"/>
          <p:nvPr/>
        </p:nvSpPr>
        <p:spPr>
          <a:xfrm>
            <a:off x="1934997" y="2598842"/>
            <a:ext cx="89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  <a:p>
            <a:endParaRPr lang="en-US" dirty="0"/>
          </a:p>
          <a:p>
            <a:r>
              <a:rPr lang="en-US" dirty="0" err="1"/>
              <a:t>getNum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8A1F2-3FF6-4AB1-9ED2-0972B5F5892B}"/>
              </a:ext>
            </a:extLst>
          </p:cNvPr>
          <p:cNvSpPr txBox="1"/>
          <p:nvPr/>
        </p:nvSpPr>
        <p:spPr>
          <a:xfrm>
            <a:off x="3063240" y="2800350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num1        num2         average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9B38D-1040-4115-92B0-09093C307439}"/>
              </a:ext>
            </a:extLst>
          </p:cNvPr>
          <p:cNvSpPr/>
          <p:nvPr/>
        </p:nvSpPr>
        <p:spPr>
          <a:xfrm>
            <a:off x="3683317" y="28792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949AC-87B0-4FBE-8E43-C1170575D9F3}"/>
              </a:ext>
            </a:extLst>
          </p:cNvPr>
          <p:cNvSpPr/>
          <p:nvPr/>
        </p:nvSpPr>
        <p:spPr>
          <a:xfrm>
            <a:off x="4703136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64044-60F1-4D88-8115-97912528E746}"/>
              </a:ext>
            </a:extLst>
          </p:cNvPr>
          <p:cNvSpPr/>
          <p:nvPr/>
        </p:nvSpPr>
        <p:spPr>
          <a:xfrm>
            <a:off x="6039977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8C56D3-1F32-4372-A87A-21ABA977531B}"/>
              </a:ext>
            </a:extLst>
          </p:cNvPr>
          <p:cNvCxnSpPr/>
          <p:nvPr/>
        </p:nvCxnSpPr>
        <p:spPr>
          <a:xfrm>
            <a:off x="2763672" y="3594735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1BC94E-7103-4BC4-95D6-AFEBBE281548}"/>
              </a:ext>
            </a:extLst>
          </p:cNvPr>
          <p:cNvSpPr txBox="1"/>
          <p:nvPr/>
        </p:nvSpPr>
        <p:spPr>
          <a:xfrm>
            <a:off x="3109700" y="320504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12A8D1-6BC3-4AF7-9647-904C174D6359}"/>
              </a:ext>
            </a:extLst>
          </p:cNvPr>
          <p:cNvSpPr/>
          <p:nvPr/>
        </p:nvSpPr>
        <p:spPr>
          <a:xfrm>
            <a:off x="3653090" y="3293984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3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375B00E-7C53-4238-B4BB-1C2D4467119B}"/>
              </a:ext>
            </a:extLst>
          </p:cNvPr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70B8C-3390-4CC2-85D3-74AD999C5613}"/>
              </a:ext>
            </a:extLst>
          </p:cNvPr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78C6C-89FD-4C1E-927C-EAB7AD9F6287}"/>
              </a:ext>
            </a:extLst>
          </p:cNvPr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F31C3-31FE-44D7-8ED4-03A0E6841F3B}"/>
              </a:ext>
            </a:extLst>
          </p:cNvPr>
          <p:cNvCxnSpPr/>
          <p:nvPr/>
        </p:nvCxnSpPr>
        <p:spPr>
          <a:xfrm>
            <a:off x="2763672" y="1794681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A881C-8057-4C60-B60E-FCC71A8D3B08}"/>
              </a:ext>
            </a:extLst>
          </p:cNvPr>
          <p:cNvSpPr txBox="1"/>
          <p:nvPr/>
        </p:nvSpPr>
        <p:spPr>
          <a:xfrm>
            <a:off x="3891915" y="1236607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49339-B8E9-45E5-8ED9-3A99B1A5F1AA}"/>
              </a:ext>
            </a:extLst>
          </p:cNvPr>
          <p:cNvSpPr txBox="1"/>
          <p:nvPr/>
        </p:nvSpPr>
        <p:spPr>
          <a:xfrm>
            <a:off x="3360420" y="183117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5F14C-D952-4BD0-A14C-B0217B4A0E17}"/>
              </a:ext>
            </a:extLst>
          </p:cNvPr>
          <p:cNvSpPr/>
          <p:nvPr/>
        </p:nvSpPr>
        <p:spPr>
          <a:xfrm>
            <a:off x="3891915" y="1937385"/>
            <a:ext cx="154305" cy="2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FD216-C582-4B91-83ED-F0933F861E47}"/>
              </a:ext>
            </a:extLst>
          </p:cNvPr>
          <p:cNvSpPr/>
          <p:nvPr/>
        </p:nvSpPr>
        <p:spPr>
          <a:xfrm>
            <a:off x="3969067" y="2205990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1828147-3045-4BE0-BB9F-708A15A52C3F}"/>
              </a:ext>
            </a:extLst>
          </p:cNvPr>
          <p:cNvSpPr/>
          <p:nvPr/>
        </p:nvSpPr>
        <p:spPr>
          <a:xfrm>
            <a:off x="1810707" y="2611755"/>
            <a:ext cx="280035" cy="150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E4D9-61B0-4C13-AE4F-40400D31A369}"/>
              </a:ext>
            </a:extLst>
          </p:cNvPr>
          <p:cNvSpPr txBox="1"/>
          <p:nvPr/>
        </p:nvSpPr>
        <p:spPr>
          <a:xfrm>
            <a:off x="532457" y="2627471"/>
            <a:ext cx="1697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records for</a:t>
            </a:r>
          </a:p>
          <a:p>
            <a:r>
              <a:rPr lang="en-US" dirty="0"/>
              <a:t>function(s)</a:t>
            </a:r>
          </a:p>
          <a:p>
            <a:r>
              <a:rPr lang="en-US" dirty="0"/>
              <a:t>currently executing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4FB39-D7F5-41C9-96C1-0D3D99E4D6E4}"/>
              </a:ext>
            </a:extLst>
          </p:cNvPr>
          <p:cNvCxnSpPr>
            <a:cxnSpLocks/>
          </p:cNvCxnSpPr>
          <p:nvPr/>
        </p:nvCxnSpPr>
        <p:spPr>
          <a:xfrm>
            <a:off x="2763672" y="3154680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1423A8-97E1-4250-ADB5-D839A75B1F45}"/>
              </a:ext>
            </a:extLst>
          </p:cNvPr>
          <p:cNvSpPr txBox="1"/>
          <p:nvPr/>
        </p:nvSpPr>
        <p:spPr>
          <a:xfrm>
            <a:off x="2146195" y="26783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8A1F2-3FF6-4AB1-9ED2-0972B5F5892B}"/>
              </a:ext>
            </a:extLst>
          </p:cNvPr>
          <p:cNvSpPr txBox="1"/>
          <p:nvPr/>
        </p:nvSpPr>
        <p:spPr>
          <a:xfrm>
            <a:off x="3063240" y="2800350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num1        num2         average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9B38D-1040-4115-92B0-09093C307439}"/>
              </a:ext>
            </a:extLst>
          </p:cNvPr>
          <p:cNvSpPr/>
          <p:nvPr/>
        </p:nvSpPr>
        <p:spPr>
          <a:xfrm>
            <a:off x="3683317" y="28792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949AC-87B0-4FBE-8E43-C1170575D9F3}"/>
              </a:ext>
            </a:extLst>
          </p:cNvPr>
          <p:cNvSpPr/>
          <p:nvPr/>
        </p:nvSpPr>
        <p:spPr>
          <a:xfrm>
            <a:off x="4703136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64044-60F1-4D88-8115-97912528E746}"/>
              </a:ext>
            </a:extLst>
          </p:cNvPr>
          <p:cNvSpPr/>
          <p:nvPr/>
        </p:nvSpPr>
        <p:spPr>
          <a:xfrm>
            <a:off x="6039977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0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375B00E-7C53-4238-B4BB-1C2D4467119B}"/>
              </a:ext>
            </a:extLst>
          </p:cNvPr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70B8C-3390-4CC2-85D3-74AD999C5613}"/>
              </a:ext>
            </a:extLst>
          </p:cNvPr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78C6C-89FD-4C1E-927C-EAB7AD9F6287}"/>
              </a:ext>
            </a:extLst>
          </p:cNvPr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F31C3-31FE-44D7-8ED4-03A0E6841F3B}"/>
              </a:ext>
            </a:extLst>
          </p:cNvPr>
          <p:cNvCxnSpPr/>
          <p:nvPr/>
        </p:nvCxnSpPr>
        <p:spPr>
          <a:xfrm>
            <a:off x="2763672" y="1794681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A881C-8057-4C60-B60E-FCC71A8D3B08}"/>
              </a:ext>
            </a:extLst>
          </p:cNvPr>
          <p:cNvSpPr txBox="1"/>
          <p:nvPr/>
        </p:nvSpPr>
        <p:spPr>
          <a:xfrm>
            <a:off x="3891915" y="1236607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49339-B8E9-45E5-8ED9-3A99B1A5F1AA}"/>
              </a:ext>
            </a:extLst>
          </p:cNvPr>
          <p:cNvSpPr txBox="1"/>
          <p:nvPr/>
        </p:nvSpPr>
        <p:spPr>
          <a:xfrm>
            <a:off x="3360420" y="183117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5F14C-D952-4BD0-A14C-B0217B4A0E17}"/>
              </a:ext>
            </a:extLst>
          </p:cNvPr>
          <p:cNvSpPr/>
          <p:nvPr/>
        </p:nvSpPr>
        <p:spPr>
          <a:xfrm>
            <a:off x="3891915" y="1937385"/>
            <a:ext cx="154305" cy="2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FD216-C582-4B91-83ED-F0933F861E47}"/>
              </a:ext>
            </a:extLst>
          </p:cNvPr>
          <p:cNvSpPr/>
          <p:nvPr/>
        </p:nvSpPr>
        <p:spPr>
          <a:xfrm>
            <a:off x="3969067" y="2205990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1828147-3045-4BE0-BB9F-708A15A52C3F}"/>
              </a:ext>
            </a:extLst>
          </p:cNvPr>
          <p:cNvSpPr/>
          <p:nvPr/>
        </p:nvSpPr>
        <p:spPr>
          <a:xfrm>
            <a:off x="1810707" y="2611755"/>
            <a:ext cx="280035" cy="150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E4D9-61B0-4C13-AE4F-40400D31A369}"/>
              </a:ext>
            </a:extLst>
          </p:cNvPr>
          <p:cNvSpPr txBox="1"/>
          <p:nvPr/>
        </p:nvSpPr>
        <p:spPr>
          <a:xfrm>
            <a:off x="532457" y="2627471"/>
            <a:ext cx="1697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records for</a:t>
            </a:r>
          </a:p>
          <a:p>
            <a:r>
              <a:rPr lang="en-US" dirty="0"/>
              <a:t>function(s)</a:t>
            </a:r>
          </a:p>
          <a:p>
            <a:r>
              <a:rPr lang="en-US" dirty="0"/>
              <a:t>currently executing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4FB39-D7F5-41C9-96C1-0D3D99E4D6E4}"/>
              </a:ext>
            </a:extLst>
          </p:cNvPr>
          <p:cNvCxnSpPr>
            <a:cxnSpLocks/>
          </p:cNvCxnSpPr>
          <p:nvPr/>
        </p:nvCxnSpPr>
        <p:spPr>
          <a:xfrm>
            <a:off x="2763672" y="3154680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1423A8-97E1-4250-ADB5-D839A75B1F45}"/>
              </a:ext>
            </a:extLst>
          </p:cNvPr>
          <p:cNvSpPr txBox="1"/>
          <p:nvPr/>
        </p:nvSpPr>
        <p:spPr>
          <a:xfrm>
            <a:off x="1985404" y="2611755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  <a:p>
            <a:endParaRPr lang="en-US" dirty="0"/>
          </a:p>
          <a:p>
            <a:r>
              <a:rPr lang="en-US" dirty="0"/>
              <a:t>double</a:t>
            </a:r>
          </a:p>
          <a:p>
            <a:r>
              <a:rPr lang="en-US" dirty="0"/>
              <a:t>Larger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8A1F2-3FF6-4AB1-9ED2-0972B5F5892B}"/>
              </a:ext>
            </a:extLst>
          </p:cNvPr>
          <p:cNvSpPr txBox="1"/>
          <p:nvPr/>
        </p:nvSpPr>
        <p:spPr>
          <a:xfrm>
            <a:off x="3063240" y="2800350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num1        num2         average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9B38D-1040-4115-92B0-09093C307439}"/>
              </a:ext>
            </a:extLst>
          </p:cNvPr>
          <p:cNvSpPr/>
          <p:nvPr/>
        </p:nvSpPr>
        <p:spPr>
          <a:xfrm>
            <a:off x="3683317" y="28792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949AC-87B0-4FBE-8E43-C1170575D9F3}"/>
              </a:ext>
            </a:extLst>
          </p:cNvPr>
          <p:cNvSpPr/>
          <p:nvPr/>
        </p:nvSpPr>
        <p:spPr>
          <a:xfrm>
            <a:off x="4703136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64044-60F1-4D88-8115-97912528E746}"/>
              </a:ext>
            </a:extLst>
          </p:cNvPr>
          <p:cNvSpPr/>
          <p:nvPr/>
        </p:nvSpPr>
        <p:spPr>
          <a:xfrm>
            <a:off x="6039977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FAB76A-1341-4D99-ABB5-EC20E7FD809E}"/>
              </a:ext>
            </a:extLst>
          </p:cNvPr>
          <p:cNvCxnSpPr/>
          <p:nvPr/>
        </p:nvCxnSpPr>
        <p:spPr>
          <a:xfrm>
            <a:off x="2763672" y="3731895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137B25A-4FF0-428A-B024-29B911C972D8}"/>
              </a:ext>
            </a:extLst>
          </p:cNvPr>
          <p:cNvSpPr/>
          <p:nvPr/>
        </p:nvSpPr>
        <p:spPr>
          <a:xfrm>
            <a:off x="3048796" y="3241119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num1        num2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962304-4552-4144-9472-E825CCE23364}"/>
              </a:ext>
            </a:extLst>
          </p:cNvPr>
          <p:cNvSpPr/>
          <p:nvPr/>
        </p:nvSpPr>
        <p:spPr>
          <a:xfrm>
            <a:off x="3703575" y="3398757"/>
            <a:ext cx="45719" cy="13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083170-8FAF-45A9-AFE8-5E835A9F7BA1}"/>
              </a:ext>
            </a:extLst>
          </p:cNvPr>
          <p:cNvSpPr/>
          <p:nvPr/>
        </p:nvSpPr>
        <p:spPr>
          <a:xfrm>
            <a:off x="4729832" y="3360420"/>
            <a:ext cx="45719" cy="18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5E2906-9B7A-4B00-A5E1-4E69CBA241F3}"/>
              </a:ext>
            </a:extLst>
          </p:cNvPr>
          <p:cNvCxnSpPr>
            <a:stCxn id="22" idx="0"/>
          </p:cNvCxnSpPr>
          <p:nvPr/>
        </p:nvCxnSpPr>
        <p:spPr>
          <a:xfrm flipV="1">
            <a:off x="3726435" y="3090743"/>
            <a:ext cx="22859" cy="30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EDB4FD-B02A-42C2-832A-AC35DD2DEEC8}"/>
              </a:ext>
            </a:extLst>
          </p:cNvPr>
          <p:cNvCxnSpPr>
            <a:stCxn id="23" idx="0"/>
            <a:endCxn id="20" idx="2"/>
          </p:cNvCxnSpPr>
          <p:nvPr/>
        </p:nvCxnSpPr>
        <p:spPr>
          <a:xfrm flipV="1">
            <a:off x="4752692" y="3083243"/>
            <a:ext cx="54743" cy="2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13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375B00E-7C53-4238-B4BB-1C2D4467119B}"/>
              </a:ext>
            </a:extLst>
          </p:cNvPr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70B8C-3390-4CC2-85D3-74AD999C5613}"/>
              </a:ext>
            </a:extLst>
          </p:cNvPr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78C6C-89FD-4C1E-927C-EAB7AD9F6287}"/>
              </a:ext>
            </a:extLst>
          </p:cNvPr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F31C3-31FE-44D7-8ED4-03A0E6841F3B}"/>
              </a:ext>
            </a:extLst>
          </p:cNvPr>
          <p:cNvCxnSpPr/>
          <p:nvPr/>
        </p:nvCxnSpPr>
        <p:spPr>
          <a:xfrm>
            <a:off x="2763672" y="1794681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A881C-8057-4C60-B60E-FCC71A8D3B08}"/>
              </a:ext>
            </a:extLst>
          </p:cNvPr>
          <p:cNvSpPr txBox="1"/>
          <p:nvPr/>
        </p:nvSpPr>
        <p:spPr>
          <a:xfrm>
            <a:off x="3891915" y="1236607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49339-B8E9-45E5-8ED9-3A99B1A5F1AA}"/>
              </a:ext>
            </a:extLst>
          </p:cNvPr>
          <p:cNvSpPr txBox="1"/>
          <p:nvPr/>
        </p:nvSpPr>
        <p:spPr>
          <a:xfrm>
            <a:off x="3360420" y="183117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5F14C-D952-4BD0-A14C-B0217B4A0E17}"/>
              </a:ext>
            </a:extLst>
          </p:cNvPr>
          <p:cNvSpPr/>
          <p:nvPr/>
        </p:nvSpPr>
        <p:spPr>
          <a:xfrm>
            <a:off x="3891915" y="1937385"/>
            <a:ext cx="154305" cy="2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FD216-C582-4B91-83ED-F0933F861E47}"/>
              </a:ext>
            </a:extLst>
          </p:cNvPr>
          <p:cNvSpPr/>
          <p:nvPr/>
        </p:nvSpPr>
        <p:spPr>
          <a:xfrm>
            <a:off x="3969067" y="2205990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1828147-3045-4BE0-BB9F-708A15A52C3F}"/>
              </a:ext>
            </a:extLst>
          </p:cNvPr>
          <p:cNvSpPr/>
          <p:nvPr/>
        </p:nvSpPr>
        <p:spPr>
          <a:xfrm>
            <a:off x="1810707" y="2611755"/>
            <a:ext cx="280035" cy="150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E4D9-61B0-4C13-AE4F-40400D31A369}"/>
              </a:ext>
            </a:extLst>
          </p:cNvPr>
          <p:cNvSpPr txBox="1"/>
          <p:nvPr/>
        </p:nvSpPr>
        <p:spPr>
          <a:xfrm>
            <a:off x="532457" y="2627471"/>
            <a:ext cx="1697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records for</a:t>
            </a:r>
          </a:p>
          <a:p>
            <a:r>
              <a:rPr lang="en-US" dirty="0"/>
              <a:t>function(s)</a:t>
            </a:r>
          </a:p>
          <a:p>
            <a:r>
              <a:rPr lang="en-US" dirty="0"/>
              <a:t>currently executing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4FB39-D7F5-41C9-96C1-0D3D99E4D6E4}"/>
              </a:ext>
            </a:extLst>
          </p:cNvPr>
          <p:cNvCxnSpPr>
            <a:cxnSpLocks/>
          </p:cNvCxnSpPr>
          <p:nvPr/>
        </p:nvCxnSpPr>
        <p:spPr>
          <a:xfrm>
            <a:off x="2763672" y="3154680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1423A8-97E1-4250-ADB5-D839A75B1F45}"/>
              </a:ext>
            </a:extLst>
          </p:cNvPr>
          <p:cNvSpPr txBox="1"/>
          <p:nvPr/>
        </p:nvSpPr>
        <p:spPr>
          <a:xfrm>
            <a:off x="2146195" y="26783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8A1F2-3FF6-4AB1-9ED2-0972B5F5892B}"/>
              </a:ext>
            </a:extLst>
          </p:cNvPr>
          <p:cNvSpPr txBox="1"/>
          <p:nvPr/>
        </p:nvSpPr>
        <p:spPr>
          <a:xfrm>
            <a:off x="3063240" y="2800350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num1        num2         average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9B38D-1040-4115-92B0-09093C307439}"/>
              </a:ext>
            </a:extLst>
          </p:cNvPr>
          <p:cNvSpPr/>
          <p:nvPr/>
        </p:nvSpPr>
        <p:spPr>
          <a:xfrm>
            <a:off x="3683317" y="28792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949AC-87B0-4FBE-8E43-C1170575D9F3}"/>
              </a:ext>
            </a:extLst>
          </p:cNvPr>
          <p:cNvSpPr/>
          <p:nvPr/>
        </p:nvSpPr>
        <p:spPr>
          <a:xfrm>
            <a:off x="4703136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64044-60F1-4D88-8115-97912528E746}"/>
              </a:ext>
            </a:extLst>
          </p:cNvPr>
          <p:cNvSpPr/>
          <p:nvPr/>
        </p:nvSpPr>
        <p:spPr>
          <a:xfrm>
            <a:off x="6039977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375B00E-7C53-4238-B4BB-1C2D4467119B}"/>
              </a:ext>
            </a:extLst>
          </p:cNvPr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70B8C-3390-4CC2-85D3-74AD999C5613}"/>
              </a:ext>
            </a:extLst>
          </p:cNvPr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78C6C-89FD-4C1E-927C-EAB7AD9F6287}"/>
              </a:ext>
            </a:extLst>
          </p:cNvPr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F31C3-31FE-44D7-8ED4-03A0E6841F3B}"/>
              </a:ext>
            </a:extLst>
          </p:cNvPr>
          <p:cNvCxnSpPr/>
          <p:nvPr/>
        </p:nvCxnSpPr>
        <p:spPr>
          <a:xfrm>
            <a:off x="2763672" y="1794681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A881C-8057-4C60-B60E-FCC71A8D3B08}"/>
              </a:ext>
            </a:extLst>
          </p:cNvPr>
          <p:cNvSpPr txBox="1"/>
          <p:nvPr/>
        </p:nvSpPr>
        <p:spPr>
          <a:xfrm>
            <a:off x="3891915" y="1236607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49339-B8E9-45E5-8ED9-3A99B1A5F1AA}"/>
              </a:ext>
            </a:extLst>
          </p:cNvPr>
          <p:cNvSpPr txBox="1"/>
          <p:nvPr/>
        </p:nvSpPr>
        <p:spPr>
          <a:xfrm>
            <a:off x="3360420" y="183117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5F14C-D952-4BD0-A14C-B0217B4A0E17}"/>
              </a:ext>
            </a:extLst>
          </p:cNvPr>
          <p:cNvSpPr/>
          <p:nvPr/>
        </p:nvSpPr>
        <p:spPr>
          <a:xfrm>
            <a:off x="3891915" y="1937385"/>
            <a:ext cx="154305" cy="2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FD216-C582-4B91-83ED-F0933F861E47}"/>
              </a:ext>
            </a:extLst>
          </p:cNvPr>
          <p:cNvSpPr/>
          <p:nvPr/>
        </p:nvSpPr>
        <p:spPr>
          <a:xfrm>
            <a:off x="3969067" y="2205990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1828147-3045-4BE0-BB9F-708A15A52C3F}"/>
              </a:ext>
            </a:extLst>
          </p:cNvPr>
          <p:cNvSpPr/>
          <p:nvPr/>
        </p:nvSpPr>
        <p:spPr>
          <a:xfrm>
            <a:off x="1810707" y="2611755"/>
            <a:ext cx="280035" cy="150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E4D9-61B0-4C13-AE4F-40400D31A369}"/>
              </a:ext>
            </a:extLst>
          </p:cNvPr>
          <p:cNvSpPr txBox="1"/>
          <p:nvPr/>
        </p:nvSpPr>
        <p:spPr>
          <a:xfrm>
            <a:off x="532457" y="2627471"/>
            <a:ext cx="1697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records for</a:t>
            </a:r>
          </a:p>
          <a:p>
            <a:r>
              <a:rPr lang="en-US" dirty="0"/>
              <a:t>function(s)</a:t>
            </a:r>
          </a:p>
          <a:p>
            <a:r>
              <a:rPr lang="en-US" dirty="0"/>
              <a:t>currently executing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4FB39-D7F5-41C9-96C1-0D3D99E4D6E4}"/>
              </a:ext>
            </a:extLst>
          </p:cNvPr>
          <p:cNvCxnSpPr>
            <a:cxnSpLocks/>
          </p:cNvCxnSpPr>
          <p:nvPr/>
        </p:nvCxnSpPr>
        <p:spPr>
          <a:xfrm>
            <a:off x="2763672" y="3154680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1423A8-97E1-4250-ADB5-D839A75B1F45}"/>
              </a:ext>
            </a:extLst>
          </p:cNvPr>
          <p:cNvSpPr txBox="1"/>
          <p:nvPr/>
        </p:nvSpPr>
        <p:spPr>
          <a:xfrm>
            <a:off x="1962853" y="2586991"/>
            <a:ext cx="854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  <a:p>
            <a:endParaRPr lang="en-US" dirty="0"/>
          </a:p>
          <a:p>
            <a:r>
              <a:rPr lang="en-US" dirty="0"/>
              <a:t>display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8A1F2-3FF6-4AB1-9ED2-0972B5F5892B}"/>
              </a:ext>
            </a:extLst>
          </p:cNvPr>
          <p:cNvSpPr txBox="1"/>
          <p:nvPr/>
        </p:nvSpPr>
        <p:spPr>
          <a:xfrm>
            <a:off x="3063240" y="2800350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num1        num2         average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9B38D-1040-4115-92B0-09093C307439}"/>
              </a:ext>
            </a:extLst>
          </p:cNvPr>
          <p:cNvSpPr/>
          <p:nvPr/>
        </p:nvSpPr>
        <p:spPr>
          <a:xfrm>
            <a:off x="3683317" y="28792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949AC-87B0-4FBE-8E43-C1170575D9F3}"/>
              </a:ext>
            </a:extLst>
          </p:cNvPr>
          <p:cNvSpPr/>
          <p:nvPr/>
        </p:nvSpPr>
        <p:spPr>
          <a:xfrm>
            <a:off x="4703136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64044-60F1-4D88-8115-97912528E746}"/>
              </a:ext>
            </a:extLst>
          </p:cNvPr>
          <p:cNvSpPr/>
          <p:nvPr/>
        </p:nvSpPr>
        <p:spPr>
          <a:xfrm>
            <a:off x="6039977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5132D3-9083-4A5F-B564-C88069631C58}"/>
              </a:ext>
            </a:extLst>
          </p:cNvPr>
          <p:cNvCxnSpPr/>
          <p:nvPr/>
        </p:nvCxnSpPr>
        <p:spPr>
          <a:xfrm>
            <a:off x="2756847" y="3594735"/>
            <a:ext cx="4087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D80AC1-88A9-42F0-AF5A-A1426FAF22FA}"/>
              </a:ext>
            </a:extLst>
          </p:cNvPr>
          <p:cNvSpPr txBox="1"/>
          <p:nvPr/>
        </p:nvSpPr>
        <p:spPr>
          <a:xfrm>
            <a:off x="3023806" y="3226118"/>
            <a:ext cx="96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6D6592-DA5B-495B-95EA-DAC43059305D}"/>
              </a:ext>
            </a:extLst>
          </p:cNvPr>
          <p:cNvSpPr/>
          <p:nvPr/>
        </p:nvSpPr>
        <p:spPr>
          <a:xfrm>
            <a:off x="3966467" y="3297556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375B00E-7C53-4238-B4BB-1C2D4467119B}"/>
              </a:ext>
            </a:extLst>
          </p:cNvPr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70B8C-3390-4CC2-85D3-74AD999C5613}"/>
              </a:ext>
            </a:extLst>
          </p:cNvPr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78C6C-89FD-4C1E-927C-EAB7AD9F6287}"/>
              </a:ext>
            </a:extLst>
          </p:cNvPr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F31C3-31FE-44D7-8ED4-03A0E6841F3B}"/>
              </a:ext>
            </a:extLst>
          </p:cNvPr>
          <p:cNvCxnSpPr/>
          <p:nvPr/>
        </p:nvCxnSpPr>
        <p:spPr>
          <a:xfrm>
            <a:off x="2763672" y="1794681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A881C-8057-4C60-B60E-FCC71A8D3B08}"/>
              </a:ext>
            </a:extLst>
          </p:cNvPr>
          <p:cNvSpPr txBox="1"/>
          <p:nvPr/>
        </p:nvSpPr>
        <p:spPr>
          <a:xfrm>
            <a:off x="3891915" y="1236607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49339-B8E9-45E5-8ED9-3A99B1A5F1AA}"/>
              </a:ext>
            </a:extLst>
          </p:cNvPr>
          <p:cNvSpPr txBox="1"/>
          <p:nvPr/>
        </p:nvSpPr>
        <p:spPr>
          <a:xfrm>
            <a:off x="3360420" y="183117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5F14C-D952-4BD0-A14C-B0217B4A0E17}"/>
              </a:ext>
            </a:extLst>
          </p:cNvPr>
          <p:cNvSpPr/>
          <p:nvPr/>
        </p:nvSpPr>
        <p:spPr>
          <a:xfrm>
            <a:off x="3891915" y="1937385"/>
            <a:ext cx="154305" cy="2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FD216-C582-4B91-83ED-F0933F861E47}"/>
              </a:ext>
            </a:extLst>
          </p:cNvPr>
          <p:cNvSpPr/>
          <p:nvPr/>
        </p:nvSpPr>
        <p:spPr>
          <a:xfrm>
            <a:off x="3969067" y="2205990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1828147-3045-4BE0-BB9F-708A15A52C3F}"/>
              </a:ext>
            </a:extLst>
          </p:cNvPr>
          <p:cNvSpPr/>
          <p:nvPr/>
        </p:nvSpPr>
        <p:spPr>
          <a:xfrm>
            <a:off x="1810707" y="2611755"/>
            <a:ext cx="280035" cy="150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E4D9-61B0-4C13-AE4F-40400D31A369}"/>
              </a:ext>
            </a:extLst>
          </p:cNvPr>
          <p:cNvSpPr txBox="1"/>
          <p:nvPr/>
        </p:nvSpPr>
        <p:spPr>
          <a:xfrm>
            <a:off x="532457" y="2627471"/>
            <a:ext cx="1697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records for</a:t>
            </a:r>
          </a:p>
          <a:p>
            <a:r>
              <a:rPr lang="en-US" dirty="0"/>
              <a:t>function(s)</a:t>
            </a:r>
          </a:p>
          <a:p>
            <a:r>
              <a:rPr lang="en-US" dirty="0"/>
              <a:t>currently executing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4FB39-D7F5-41C9-96C1-0D3D99E4D6E4}"/>
              </a:ext>
            </a:extLst>
          </p:cNvPr>
          <p:cNvCxnSpPr>
            <a:cxnSpLocks/>
          </p:cNvCxnSpPr>
          <p:nvPr/>
        </p:nvCxnSpPr>
        <p:spPr>
          <a:xfrm>
            <a:off x="2763672" y="3154680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1423A8-97E1-4250-ADB5-D839A75B1F45}"/>
              </a:ext>
            </a:extLst>
          </p:cNvPr>
          <p:cNvSpPr txBox="1"/>
          <p:nvPr/>
        </p:nvSpPr>
        <p:spPr>
          <a:xfrm>
            <a:off x="2146195" y="26783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8A1F2-3FF6-4AB1-9ED2-0972B5F5892B}"/>
              </a:ext>
            </a:extLst>
          </p:cNvPr>
          <p:cNvSpPr txBox="1"/>
          <p:nvPr/>
        </p:nvSpPr>
        <p:spPr>
          <a:xfrm>
            <a:off x="3063240" y="2800350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num1        num2         average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9B38D-1040-4115-92B0-09093C307439}"/>
              </a:ext>
            </a:extLst>
          </p:cNvPr>
          <p:cNvSpPr/>
          <p:nvPr/>
        </p:nvSpPr>
        <p:spPr>
          <a:xfrm>
            <a:off x="3683317" y="28792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949AC-87B0-4FBE-8E43-C1170575D9F3}"/>
              </a:ext>
            </a:extLst>
          </p:cNvPr>
          <p:cNvSpPr/>
          <p:nvPr/>
        </p:nvSpPr>
        <p:spPr>
          <a:xfrm>
            <a:off x="4703136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64044-60F1-4D88-8115-97912528E746}"/>
              </a:ext>
            </a:extLst>
          </p:cNvPr>
          <p:cNvSpPr/>
          <p:nvPr/>
        </p:nvSpPr>
        <p:spPr>
          <a:xfrm>
            <a:off x="6039977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375B00E-7C53-4238-B4BB-1C2D4467119B}"/>
              </a:ext>
            </a:extLst>
          </p:cNvPr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70B8C-3390-4CC2-85D3-74AD999C5613}"/>
              </a:ext>
            </a:extLst>
          </p:cNvPr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78C6C-89FD-4C1E-927C-EAB7AD9F6287}"/>
              </a:ext>
            </a:extLst>
          </p:cNvPr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F31C3-31FE-44D7-8ED4-03A0E6841F3B}"/>
              </a:ext>
            </a:extLst>
          </p:cNvPr>
          <p:cNvCxnSpPr/>
          <p:nvPr/>
        </p:nvCxnSpPr>
        <p:spPr>
          <a:xfrm>
            <a:off x="2765567" y="1737229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A881C-8057-4C60-B60E-FCC71A8D3B08}"/>
              </a:ext>
            </a:extLst>
          </p:cNvPr>
          <p:cNvSpPr txBox="1"/>
          <p:nvPr/>
        </p:nvSpPr>
        <p:spPr>
          <a:xfrm>
            <a:off x="3891915" y="1236607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49339-B8E9-45E5-8ED9-3A99B1A5F1AA}"/>
              </a:ext>
            </a:extLst>
          </p:cNvPr>
          <p:cNvSpPr txBox="1"/>
          <p:nvPr/>
        </p:nvSpPr>
        <p:spPr>
          <a:xfrm>
            <a:off x="3360420" y="183117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5F14C-D952-4BD0-A14C-B0217B4A0E17}"/>
              </a:ext>
            </a:extLst>
          </p:cNvPr>
          <p:cNvSpPr/>
          <p:nvPr/>
        </p:nvSpPr>
        <p:spPr>
          <a:xfrm>
            <a:off x="3891915" y="1937385"/>
            <a:ext cx="154305" cy="2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FD216-C582-4B91-83ED-F0933F861E47}"/>
              </a:ext>
            </a:extLst>
          </p:cNvPr>
          <p:cNvSpPr/>
          <p:nvPr/>
        </p:nvSpPr>
        <p:spPr>
          <a:xfrm>
            <a:off x="3969067" y="2205990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1828147-3045-4BE0-BB9F-708A15A52C3F}"/>
              </a:ext>
            </a:extLst>
          </p:cNvPr>
          <p:cNvSpPr/>
          <p:nvPr/>
        </p:nvSpPr>
        <p:spPr>
          <a:xfrm>
            <a:off x="1810707" y="2611755"/>
            <a:ext cx="280035" cy="150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E4D9-61B0-4C13-AE4F-40400D31A369}"/>
              </a:ext>
            </a:extLst>
          </p:cNvPr>
          <p:cNvSpPr txBox="1"/>
          <p:nvPr/>
        </p:nvSpPr>
        <p:spPr>
          <a:xfrm>
            <a:off x="589607" y="2611755"/>
            <a:ext cx="1697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records for</a:t>
            </a:r>
          </a:p>
          <a:p>
            <a:r>
              <a:rPr lang="en-US" dirty="0"/>
              <a:t>function(s)</a:t>
            </a:r>
          </a:p>
          <a:p>
            <a:r>
              <a:rPr lang="en-US" dirty="0"/>
              <a:t>currently executing</a:t>
            </a:r>
          </a:p>
        </p:txBody>
      </p:sp>
    </p:spTree>
    <p:extLst>
      <p:ext uri="{BB962C8B-B14F-4D97-AF65-F5344CB8AC3E}">
        <p14:creationId xmlns:p14="http://schemas.microsoft.com/office/powerpoint/2010/main" val="211476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25" y="23116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New and heap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2791" y="1575748"/>
            <a:ext cx="9774318" cy="4730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c++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statement requests memory for an object </a:t>
            </a:r>
            <a:r>
              <a:rPr lang="en-US" b="1" dirty="0"/>
              <a:t>at run-time</a:t>
            </a:r>
          </a:p>
          <a:p>
            <a:r>
              <a:rPr lang="en-US" dirty="0"/>
              <a:t>When a new statement is executed</a:t>
            </a:r>
          </a:p>
          <a:p>
            <a:pPr lvl="1"/>
            <a:r>
              <a:rPr lang="en-US" dirty="0"/>
              <a:t>Requested space is allocated in the heap</a:t>
            </a:r>
          </a:p>
          <a:p>
            <a:pPr lvl="1"/>
            <a:r>
              <a:rPr lang="en-US" dirty="0"/>
              <a:t>Address of the heap space is returned</a:t>
            </a:r>
          </a:p>
          <a:p>
            <a:r>
              <a:rPr lang="en-US" dirty="0"/>
              <a:t>Suppose a function contains the following code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n1 ;</a:t>
            </a:r>
            <a:br>
              <a:rPr lang="en-US" dirty="0"/>
            </a:br>
            <a:r>
              <a:rPr lang="en-US" dirty="0"/>
              <a:t>n1 = 36;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*  n2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*n2 = 36;</a:t>
            </a:r>
          </a:p>
          <a:p>
            <a:r>
              <a:rPr lang="en-US" dirty="0"/>
              <a:t>N1 and n2 are local variables whose space is stored on the stack</a:t>
            </a:r>
          </a:p>
          <a:p>
            <a:r>
              <a:rPr lang="en-US" dirty="0"/>
              <a:t>The space for *n2 is in the heap</a:t>
            </a:r>
          </a:p>
          <a:p>
            <a:r>
              <a:rPr lang="en-US" dirty="0"/>
              <a:t>What happens when this function is called?</a:t>
            </a:r>
          </a:p>
        </p:txBody>
      </p:sp>
    </p:spTree>
    <p:extLst>
      <p:ext uri="{BB962C8B-B14F-4D97-AF65-F5344CB8AC3E}">
        <p14:creationId xmlns:p14="http://schemas.microsoft.com/office/powerpoint/2010/main" val="33968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34680" y="1423378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732785" y="2957586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73822" y="1423378"/>
            <a:ext cx="2435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memory</a:t>
            </a:r>
          </a:p>
          <a:p>
            <a:endParaRPr lang="en-US" sz="2800" dirty="0"/>
          </a:p>
          <a:p>
            <a:r>
              <a:rPr lang="en-US" sz="2800" dirty="0"/>
              <a:t>static memory</a:t>
            </a:r>
          </a:p>
          <a:p>
            <a:endParaRPr lang="en-US" sz="2800" dirty="0"/>
          </a:p>
          <a:p>
            <a:r>
              <a:rPr lang="en-US" sz="2800" dirty="0"/>
              <a:t>stack memory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heap memory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41505" y="2337779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6543BC-4B55-499A-8660-B3A27E58408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734680" y="3849268"/>
            <a:ext cx="408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8DE72B-05E1-4353-8645-15FD38A8E2C1}"/>
              </a:ext>
            </a:extLst>
          </p:cNvPr>
          <p:cNvSpPr txBox="1"/>
          <p:nvPr/>
        </p:nvSpPr>
        <p:spPr>
          <a:xfrm>
            <a:off x="1781990" y="3203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EEE0D4-0AA4-4956-9479-2888929D93BE}"/>
              </a:ext>
            </a:extLst>
          </p:cNvPr>
          <p:cNvCxnSpPr/>
          <p:nvPr/>
        </p:nvCxnSpPr>
        <p:spPr>
          <a:xfrm>
            <a:off x="2732785" y="3203171"/>
            <a:ext cx="408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C5329-5C16-41B0-AFC4-CE4EDFD04E44}"/>
              </a:ext>
            </a:extLst>
          </p:cNvPr>
          <p:cNvSpPr txBox="1"/>
          <p:nvPr/>
        </p:nvSpPr>
        <p:spPr>
          <a:xfrm>
            <a:off x="1914237" y="29094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6D390-5240-4E38-BFFF-8B3DBDD4CD85}"/>
              </a:ext>
            </a:extLst>
          </p:cNvPr>
          <p:cNvSpPr txBox="1"/>
          <p:nvPr/>
        </p:nvSpPr>
        <p:spPr>
          <a:xfrm>
            <a:off x="3053543" y="3299947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769419-4C75-42C1-A014-75B5687E640A}"/>
              </a:ext>
            </a:extLst>
          </p:cNvPr>
          <p:cNvSpPr/>
          <p:nvPr/>
        </p:nvSpPr>
        <p:spPr>
          <a:xfrm>
            <a:off x="3469178" y="3408218"/>
            <a:ext cx="266008" cy="26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4AAEC1-283D-44CE-9E8E-09C1BEBC1DD2}"/>
              </a:ext>
            </a:extLst>
          </p:cNvPr>
          <p:cNvSpPr txBox="1"/>
          <p:nvPr/>
        </p:nvSpPr>
        <p:spPr>
          <a:xfrm>
            <a:off x="4571339" y="33540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5FA043-A81B-486E-9F17-AB290A0A4F64}"/>
              </a:ext>
            </a:extLst>
          </p:cNvPr>
          <p:cNvSpPr/>
          <p:nvPr/>
        </p:nvSpPr>
        <p:spPr>
          <a:xfrm>
            <a:off x="5000466" y="3464232"/>
            <a:ext cx="53882" cy="20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4B1EDC-EE0A-46B6-A1E0-30C06B532485}"/>
              </a:ext>
            </a:extLst>
          </p:cNvPr>
          <p:cNvSpPr txBox="1"/>
          <p:nvPr/>
        </p:nvSpPr>
        <p:spPr>
          <a:xfrm>
            <a:off x="2445299" y="577543"/>
            <a:ext cx="6378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Activation record created on the stack</a:t>
            </a:r>
          </a:p>
        </p:txBody>
      </p:sp>
    </p:spTree>
    <p:extLst>
      <p:ext uri="{BB962C8B-B14F-4D97-AF65-F5344CB8AC3E}">
        <p14:creationId xmlns:p14="http://schemas.microsoft.com/office/powerpoint/2010/main" val="174679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49421" y="2579427"/>
            <a:ext cx="1326" cy="1039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63672" y="1794681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67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34680" y="1423378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732785" y="2957586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73822" y="1423378"/>
            <a:ext cx="2435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memory</a:t>
            </a:r>
          </a:p>
          <a:p>
            <a:endParaRPr lang="en-US" sz="2800" dirty="0"/>
          </a:p>
          <a:p>
            <a:r>
              <a:rPr lang="en-US" sz="2800" dirty="0"/>
              <a:t>static memory</a:t>
            </a:r>
          </a:p>
          <a:p>
            <a:endParaRPr lang="en-US" sz="2800" dirty="0"/>
          </a:p>
          <a:p>
            <a:r>
              <a:rPr lang="en-US" sz="2800" dirty="0"/>
              <a:t>stack memory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heap memory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41505" y="2337779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6543BC-4B55-499A-8660-B3A27E58408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734680" y="3849268"/>
            <a:ext cx="408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8DE72B-05E1-4353-8645-15FD38A8E2C1}"/>
              </a:ext>
            </a:extLst>
          </p:cNvPr>
          <p:cNvSpPr txBox="1"/>
          <p:nvPr/>
        </p:nvSpPr>
        <p:spPr>
          <a:xfrm>
            <a:off x="1781990" y="3203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EEE0D4-0AA4-4956-9479-2888929D93BE}"/>
              </a:ext>
            </a:extLst>
          </p:cNvPr>
          <p:cNvCxnSpPr/>
          <p:nvPr/>
        </p:nvCxnSpPr>
        <p:spPr>
          <a:xfrm>
            <a:off x="2732785" y="3203171"/>
            <a:ext cx="408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C5329-5C16-41B0-AFC4-CE4EDFD04E44}"/>
              </a:ext>
            </a:extLst>
          </p:cNvPr>
          <p:cNvSpPr txBox="1"/>
          <p:nvPr/>
        </p:nvSpPr>
        <p:spPr>
          <a:xfrm>
            <a:off x="1914237" y="29094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6D390-5240-4E38-BFFF-8B3DBDD4CD85}"/>
              </a:ext>
            </a:extLst>
          </p:cNvPr>
          <p:cNvSpPr txBox="1"/>
          <p:nvPr/>
        </p:nvSpPr>
        <p:spPr>
          <a:xfrm>
            <a:off x="3053543" y="3299947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769419-4C75-42C1-A014-75B5687E640A}"/>
              </a:ext>
            </a:extLst>
          </p:cNvPr>
          <p:cNvSpPr/>
          <p:nvPr/>
        </p:nvSpPr>
        <p:spPr>
          <a:xfrm>
            <a:off x="3469178" y="3408218"/>
            <a:ext cx="266008" cy="26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4AAEC1-283D-44CE-9E8E-09C1BEBC1DD2}"/>
              </a:ext>
            </a:extLst>
          </p:cNvPr>
          <p:cNvSpPr txBox="1"/>
          <p:nvPr/>
        </p:nvSpPr>
        <p:spPr>
          <a:xfrm>
            <a:off x="4571339" y="33540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5FA043-A81B-486E-9F17-AB290A0A4F64}"/>
              </a:ext>
            </a:extLst>
          </p:cNvPr>
          <p:cNvSpPr/>
          <p:nvPr/>
        </p:nvSpPr>
        <p:spPr>
          <a:xfrm>
            <a:off x="5000466" y="3464232"/>
            <a:ext cx="53882" cy="20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4B1EDC-EE0A-46B6-A1E0-30C06B532485}"/>
              </a:ext>
            </a:extLst>
          </p:cNvPr>
          <p:cNvSpPr txBox="1"/>
          <p:nvPr/>
        </p:nvSpPr>
        <p:spPr>
          <a:xfrm>
            <a:off x="2955147" y="504512"/>
            <a:ext cx="3852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new is executed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DA5AED-552E-420F-BAD8-CD6CF987F24F}"/>
              </a:ext>
            </a:extLst>
          </p:cNvPr>
          <p:cNvSpPr/>
          <p:nvPr/>
        </p:nvSpPr>
        <p:spPr>
          <a:xfrm>
            <a:off x="4677295" y="4533207"/>
            <a:ext cx="377053" cy="34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551E67-1E37-4237-875D-5B4912ACEFD9}"/>
              </a:ext>
            </a:extLst>
          </p:cNvPr>
          <p:cNvCxnSpPr>
            <a:stCxn id="19" idx="2"/>
            <a:endCxn id="3" idx="0"/>
          </p:cNvCxnSpPr>
          <p:nvPr/>
        </p:nvCxnSpPr>
        <p:spPr>
          <a:xfrm flipH="1">
            <a:off x="4865822" y="3669279"/>
            <a:ext cx="161585" cy="86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1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34680" y="1423378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732785" y="2957586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73822" y="1423378"/>
            <a:ext cx="2435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memory</a:t>
            </a:r>
          </a:p>
          <a:p>
            <a:endParaRPr lang="en-US" sz="2800" dirty="0"/>
          </a:p>
          <a:p>
            <a:r>
              <a:rPr lang="en-US" sz="2800" dirty="0"/>
              <a:t>static memory</a:t>
            </a:r>
          </a:p>
          <a:p>
            <a:endParaRPr lang="en-US" sz="2800" dirty="0"/>
          </a:p>
          <a:p>
            <a:r>
              <a:rPr lang="en-US" sz="2800" dirty="0"/>
              <a:t>stack memory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heap memory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41505" y="2337779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6543BC-4B55-499A-8660-B3A27E58408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734680" y="3849268"/>
            <a:ext cx="408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8DE72B-05E1-4353-8645-15FD38A8E2C1}"/>
              </a:ext>
            </a:extLst>
          </p:cNvPr>
          <p:cNvSpPr txBox="1"/>
          <p:nvPr/>
        </p:nvSpPr>
        <p:spPr>
          <a:xfrm>
            <a:off x="1781990" y="3203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EEE0D4-0AA4-4956-9479-2888929D93BE}"/>
              </a:ext>
            </a:extLst>
          </p:cNvPr>
          <p:cNvCxnSpPr/>
          <p:nvPr/>
        </p:nvCxnSpPr>
        <p:spPr>
          <a:xfrm>
            <a:off x="2732785" y="3203171"/>
            <a:ext cx="408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C5329-5C16-41B0-AFC4-CE4EDFD04E44}"/>
              </a:ext>
            </a:extLst>
          </p:cNvPr>
          <p:cNvSpPr txBox="1"/>
          <p:nvPr/>
        </p:nvSpPr>
        <p:spPr>
          <a:xfrm>
            <a:off x="1914237" y="29094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6D390-5240-4E38-BFFF-8B3DBDD4CD85}"/>
              </a:ext>
            </a:extLst>
          </p:cNvPr>
          <p:cNvSpPr txBox="1"/>
          <p:nvPr/>
        </p:nvSpPr>
        <p:spPr>
          <a:xfrm>
            <a:off x="3053543" y="3299947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769419-4C75-42C1-A014-75B5687E640A}"/>
              </a:ext>
            </a:extLst>
          </p:cNvPr>
          <p:cNvSpPr/>
          <p:nvPr/>
        </p:nvSpPr>
        <p:spPr>
          <a:xfrm>
            <a:off x="3469178" y="3408218"/>
            <a:ext cx="266008" cy="26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4AAEC1-283D-44CE-9E8E-09C1BEBC1DD2}"/>
              </a:ext>
            </a:extLst>
          </p:cNvPr>
          <p:cNvSpPr txBox="1"/>
          <p:nvPr/>
        </p:nvSpPr>
        <p:spPr>
          <a:xfrm>
            <a:off x="4571339" y="33540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5FA043-A81B-486E-9F17-AB290A0A4F64}"/>
              </a:ext>
            </a:extLst>
          </p:cNvPr>
          <p:cNvSpPr/>
          <p:nvPr/>
        </p:nvSpPr>
        <p:spPr>
          <a:xfrm>
            <a:off x="5000466" y="3464232"/>
            <a:ext cx="53882" cy="20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4B1EDC-EE0A-46B6-A1E0-30C06B532485}"/>
              </a:ext>
            </a:extLst>
          </p:cNvPr>
          <p:cNvSpPr txBox="1"/>
          <p:nvPr/>
        </p:nvSpPr>
        <p:spPr>
          <a:xfrm>
            <a:off x="2955147" y="504512"/>
            <a:ext cx="387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function returns?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DA5AED-552E-420F-BAD8-CD6CF987F24F}"/>
              </a:ext>
            </a:extLst>
          </p:cNvPr>
          <p:cNvSpPr/>
          <p:nvPr/>
        </p:nvSpPr>
        <p:spPr>
          <a:xfrm>
            <a:off x="4677295" y="4533207"/>
            <a:ext cx="377053" cy="34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551E67-1E37-4237-875D-5B4912ACEFD9}"/>
              </a:ext>
            </a:extLst>
          </p:cNvPr>
          <p:cNvCxnSpPr>
            <a:stCxn id="19" idx="2"/>
            <a:endCxn id="3" idx="0"/>
          </p:cNvCxnSpPr>
          <p:nvPr/>
        </p:nvCxnSpPr>
        <p:spPr>
          <a:xfrm flipH="1">
            <a:off x="4865822" y="3669279"/>
            <a:ext cx="161585" cy="86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7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34680" y="1423378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732785" y="2957586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73822" y="1423378"/>
            <a:ext cx="2435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memory</a:t>
            </a:r>
          </a:p>
          <a:p>
            <a:endParaRPr lang="en-US" sz="2800" dirty="0"/>
          </a:p>
          <a:p>
            <a:r>
              <a:rPr lang="en-US" sz="2800" dirty="0"/>
              <a:t>static memory</a:t>
            </a:r>
          </a:p>
          <a:p>
            <a:endParaRPr lang="en-US" sz="2800" dirty="0"/>
          </a:p>
          <a:p>
            <a:r>
              <a:rPr lang="en-US" sz="2800" dirty="0"/>
              <a:t>stack memory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heap memory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41505" y="2337779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EEE0D4-0AA4-4956-9479-2888929D93BE}"/>
              </a:ext>
            </a:extLst>
          </p:cNvPr>
          <p:cNvCxnSpPr/>
          <p:nvPr/>
        </p:nvCxnSpPr>
        <p:spPr>
          <a:xfrm>
            <a:off x="2732785" y="3203171"/>
            <a:ext cx="408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C5329-5C16-41B0-AFC4-CE4EDFD04E44}"/>
              </a:ext>
            </a:extLst>
          </p:cNvPr>
          <p:cNvSpPr txBox="1"/>
          <p:nvPr/>
        </p:nvSpPr>
        <p:spPr>
          <a:xfrm>
            <a:off x="1914237" y="29094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4B1EDC-EE0A-46B6-A1E0-30C06B532485}"/>
              </a:ext>
            </a:extLst>
          </p:cNvPr>
          <p:cNvSpPr txBox="1"/>
          <p:nvPr/>
        </p:nvSpPr>
        <p:spPr>
          <a:xfrm>
            <a:off x="2955147" y="504512"/>
            <a:ext cx="3831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function returns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DA5AED-552E-420F-BAD8-CD6CF987F24F}"/>
              </a:ext>
            </a:extLst>
          </p:cNvPr>
          <p:cNvSpPr/>
          <p:nvPr/>
        </p:nvSpPr>
        <p:spPr>
          <a:xfrm>
            <a:off x="4677295" y="4533207"/>
            <a:ext cx="377053" cy="34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53" y="431723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What happens when the following </a:t>
            </a:r>
            <a:br>
              <a:rPr lang="en-US" dirty="0"/>
            </a:br>
            <a:r>
              <a:rPr lang="en-US" dirty="0"/>
              <a:t>function is called?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66883" y="2388358"/>
            <a:ext cx="5315804" cy="3415352"/>
          </a:xfrm>
        </p:spPr>
        <p:txBody>
          <a:bodyPr/>
          <a:lstStyle/>
          <a:p>
            <a:pPr lvl="1"/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6883" y="2729553"/>
            <a:ext cx="7888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func</a:t>
            </a:r>
            <a:r>
              <a:rPr lang="en-US" sz="2400" dirty="0"/>
              <a:t> (){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ArrayList</a:t>
            </a:r>
            <a:r>
              <a:rPr lang="en-US" sz="2400" dirty="0"/>
              <a:t> </a:t>
            </a:r>
            <a:r>
              <a:rPr lang="en-US" sz="2400" dirty="0" err="1"/>
              <a:t>aList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LinkedList</a:t>
            </a:r>
            <a:r>
              <a:rPr lang="en-US" sz="2400" dirty="0"/>
              <a:t> </a:t>
            </a:r>
            <a:r>
              <a:rPr lang="en-US" sz="2400" dirty="0" err="1"/>
              <a:t>lList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aList.append</a:t>
            </a:r>
            <a:r>
              <a:rPr lang="en-US" sz="2400" dirty="0"/>
              <a:t>(“C++”);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lList.append</a:t>
            </a:r>
            <a:r>
              <a:rPr lang="en-US" sz="2400" dirty="0"/>
              <a:t>(“Java”);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6724" y="2474393"/>
            <a:ext cx="2442949" cy="3207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84720" y="2594814"/>
            <a:ext cx="152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84720" y="4572365"/>
            <a:ext cx="13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heap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36724" y="3002451"/>
            <a:ext cx="2448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45232" y="2553756"/>
            <a:ext cx="29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 caller</a:t>
            </a:r>
          </a:p>
        </p:txBody>
      </p:sp>
    </p:spTree>
    <p:extLst>
      <p:ext uri="{BB962C8B-B14F-4D97-AF65-F5344CB8AC3E}">
        <p14:creationId xmlns:p14="http://schemas.microsoft.com/office/powerpoint/2010/main" val="3589482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254853" y="1459904"/>
            <a:ext cx="7237165" cy="4082783"/>
            <a:chOff x="2896297" y="1492327"/>
            <a:chExt cx="7237165" cy="4082783"/>
          </a:xfrm>
        </p:grpSpPr>
        <p:sp>
          <p:nvSpPr>
            <p:cNvPr id="3" name="Rectangle 2"/>
            <p:cNvSpPr/>
            <p:nvPr/>
          </p:nvSpPr>
          <p:spPr>
            <a:xfrm>
              <a:off x="4034618" y="1492327"/>
              <a:ext cx="3623043" cy="4082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034618" y="2164543"/>
              <a:ext cx="3630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896297" y="1606047"/>
              <a:ext cx="11383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func</a:t>
              </a:r>
              <a:r>
                <a:rPr lang="en-US" dirty="0"/>
                <a:t> caller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       </a:t>
              </a:r>
              <a:r>
                <a:rPr lang="en-US" dirty="0" err="1"/>
                <a:t>func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61110" y="2326944"/>
              <a:ext cx="227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61110" y="4735773"/>
              <a:ext cx="1651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heap</a:t>
              </a:r>
            </a:p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1768" y="220513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aList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5195" y="2565027"/>
              <a:ext cx="1815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items         size</a:t>
              </a:r>
            </a:p>
            <a:p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81746" y="2565027"/>
              <a:ext cx="1913683" cy="823831"/>
              <a:chOff x="4264925" y="2574461"/>
              <a:chExt cx="1913683" cy="82383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64925" y="2574461"/>
                <a:ext cx="1760562" cy="823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385195" y="3058958"/>
                <a:ext cx="962167" cy="2456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569439" y="3058958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55958" y="3058958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15182" y="3062930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115350" y="3066072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5627141" y="2931582"/>
                <a:ext cx="266131" cy="2775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61176" y="2888192"/>
                <a:ext cx="617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0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145757" y="2575309"/>
              <a:ext cx="165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    size   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176459" y="2180761"/>
              <a:ext cx="1346008" cy="1169095"/>
              <a:chOff x="1378424" y="2454386"/>
              <a:chExt cx="1346008" cy="116909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378424" y="2825087"/>
                <a:ext cx="1296537" cy="7983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8078" y="3211358"/>
                <a:ext cx="348018" cy="322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54071" y="3190552"/>
                <a:ext cx="348018" cy="322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5" idx="0"/>
                <a:endCxn id="25" idx="2"/>
              </p:cNvCxnSpPr>
              <p:nvPr/>
            </p:nvCxnSpPr>
            <p:spPr>
              <a:xfrm>
                <a:off x="1682087" y="3211358"/>
                <a:ext cx="0" cy="322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2186781" y="3164386"/>
                <a:ext cx="537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19767" y="2454386"/>
                <a:ext cx="5148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lList</a:t>
                </a:r>
                <a:endParaRPr lang="en-US" dirty="0"/>
              </a:p>
              <a:p>
                <a:endParaRPr lang="en-US" dirty="0"/>
              </a:p>
            </p:txBody>
          </p:sp>
        </p:grpSp>
        <p:cxnSp>
          <p:nvCxnSpPr>
            <p:cNvPr id="34" name="Straight Connector 33"/>
            <p:cNvCxnSpPr>
              <a:stCxn id="3" idx="1"/>
              <a:endCxn id="3" idx="3"/>
            </p:cNvCxnSpPr>
            <p:nvPr/>
          </p:nvCxnSpPr>
          <p:spPr>
            <a:xfrm>
              <a:off x="4034618" y="3533719"/>
              <a:ext cx="3623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9499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79147" y="1660691"/>
            <a:ext cx="7165092" cy="4082783"/>
            <a:chOff x="2968370" y="1492327"/>
            <a:chExt cx="7165092" cy="4082783"/>
          </a:xfrm>
        </p:grpSpPr>
        <p:sp>
          <p:nvSpPr>
            <p:cNvPr id="3" name="Rectangle 2"/>
            <p:cNvSpPr/>
            <p:nvPr/>
          </p:nvSpPr>
          <p:spPr>
            <a:xfrm>
              <a:off x="4034618" y="1492327"/>
              <a:ext cx="3623043" cy="4082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034618" y="2164543"/>
              <a:ext cx="3630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968370" y="1762254"/>
              <a:ext cx="43314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func</a:t>
              </a:r>
              <a:r>
                <a:rPr lang="en-US" dirty="0"/>
                <a:t> caller</a:t>
              </a:r>
            </a:p>
            <a:p>
              <a:endParaRPr lang="en-US" dirty="0"/>
            </a:p>
            <a:p>
              <a:r>
                <a:rPr lang="en-US" dirty="0" err="1"/>
                <a:t>func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61110" y="2326944"/>
              <a:ext cx="227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61110" y="4735773"/>
              <a:ext cx="1651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heap</a:t>
              </a:r>
            </a:p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1768" y="220513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aList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5195" y="2565027"/>
              <a:ext cx="1815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items         size</a:t>
              </a:r>
            </a:p>
            <a:p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81746" y="2565027"/>
              <a:ext cx="1913683" cy="823831"/>
              <a:chOff x="4264925" y="2574461"/>
              <a:chExt cx="1913683" cy="82383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64925" y="2574461"/>
                <a:ext cx="1760562" cy="823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385195" y="3058958"/>
                <a:ext cx="962167" cy="2456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569439" y="3058958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55958" y="3058958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15182" y="3062930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115350" y="3066072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5627141" y="2931582"/>
                <a:ext cx="266131" cy="2775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61176" y="2888192"/>
                <a:ext cx="617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0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145757" y="2575309"/>
              <a:ext cx="165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    size   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176459" y="2180761"/>
              <a:ext cx="1346008" cy="1169095"/>
              <a:chOff x="1378424" y="2454386"/>
              <a:chExt cx="1346008" cy="116909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378424" y="2825087"/>
                <a:ext cx="1296537" cy="7983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8078" y="3211358"/>
                <a:ext cx="348018" cy="322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54071" y="3190552"/>
                <a:ext cx="348018" cy="322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5" idx="0"/>
                <a:endCxn id="25" idx="2"/>
              </p:cNvCxnSpPr>
              <p:nvPr/>
            </p:nvCxnSpPr>
            <p:spPr>
              <a:xfrm>
                <a:off x="1682087" y="3211358"/>
                <a:ext cx="0" cy="322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2186781" y="3164386"/>
                <a:ext cx="537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19767" y="2454386"/>
                <a:ext cx="5148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lList</a:t>
                </a:r>
                <a:endParaRPr lang="en-US" dirty="0"/>
              </a:p>
              <a:p>
                <a:endParaRPr lang="en-US" dirty="0"/>
              </a:p>
            </p:txBody>
          </p:sp>
        </p:grpSp>
        <p:cxnSp>
          <p:nvCxnSpPr>
            <p:cNvPr id="34" name="Straight Connector 33"/>
            <p:cNvCxnSpPr>
              <a:stCxn id="3" idx="1"/>
              <a:endCxn id="3" idx="3"/>
            </p:cNvCxnSpPr>
            <p:nvPr/>
          </p:nvCxnSpPr>
          <p:spPr>
            <a:xfrm>
              <a:off x="4034618" y="3533719"/>
              <a:ext cx="3623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766957" y="24008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aList.append</a:t>
            </a:r>
            <a:r>
              <a:rPr lang="en-US" sz="2400" dirty="0"/>
              <a:t>(“C++”);</a:t>
            </a:r>
          </a:p>
          <a:p>
            <a:endParaRPr lang="en-US" sz="2400" dirty="0"/>
          </a:p>
          <a:p>
            <a:r>
              <a:rPr lang="en-US" sz="2400" dirty="0" err="1"/>
              <a:t>lList.append</a:t>
            </a:r>
            <a:r>
              <a:rPr lang="en-US" sz="2400" dirty="0"/>
              <a:t>(“Java”);</a:t>
            </a:r>
          </a:p>
        </p:txBody>
      </p:sp>
    </p:spTree>
    <p:extLst>
      <p:ext uri="{BB962C8B-B14F-4D97-AF65-F5344CB8AC3E}">
        <p14:creationId xmlns:p14="http://schemas.microsoft.com/office/powerpoint/2010/main" val="113380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76811" y="797988"/>
            <a:ext cx="7164798" cy="4082783"/>
            <a:chOff x="2968664" y="1492327"/>
            <a:chExt cx="7164798" cy="4082783"/>
          </a:xfrm>
        </p:grpSpPr>
        <p:sp>
          <p:nvSpPr>
            <p:cNvPr id="3" name="Rectangle 2"/>
            <p:cNvSpPr/>
            <p:nvPr/>
          </p:nvSpPr>
          <p:spPr>
            <a:xfrm>
              <a:off x="4034618" y="1492327"/>
              <a:ext cx="3623043" cy="4082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034618" y="2164543"/>
              <a:ext cx="3630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968664" y="1578328"/>
              <a:ext cx="43314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func</a:t>
              </a:r>
              <a:r>
                <a:rPr lang="en-US" dirty="0"/>
                <a:t> caller</a:t>
              </a:r>
            </a:p>
            <a:p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func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61110" y="2326944"/>
              <a:ext cx="227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79021" y="4715301"/>
              <a:ext cx="1651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heap</a:t>
              </a:r>
            </a:p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1768" y="220513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aList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5195" y="2565027"/>
              <a:ext cx="1815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items         size</a:t>
              </a:r>
            </a:p>
            <a:p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81746" y="2565027"/>
              <a:ext cx="1913683" cy="823831"/>
              <a:chOff x="4264925" y="2574461"/>
              <a:chExt cx="1913683" cy="82383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64925" y="2574461"/>
                <a:ext cx="1760562" cy="823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385195" y="3058958"/>
                <a:ext cx="962167" cy="2456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569439" y="3058958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55958" y="3058958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15182" y="3062930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115350" y="3066072"/>
                <a:ext cx="0" cy="245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5627141" y="2931582"/>
                <a:ext cx="266131" cy="2775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61176" y="2888192"/>
                <a:ext cx="617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1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145757" y="2575309"/>
              <a:ext cx="165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    size   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176459" y="2180761"/>
              <a:ext cx="1346008" cy="1169095"/>
              <a:chOff x="1378424" y="2454386"/>
              <a:chExt cx="1346008" cy="116909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378424" y="2825087"/>
                <a:ext cx="1296537" cy="7983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8078" y="3211358"/>
                <a:ext cx="348018" cy="322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54071" y="3190552"/>
                <a:ext cx="348018" cy="322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86781" y="3164386"/>
                <a:ext cx="537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19767" y="2454386"/>
                <a:ext cx="5148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lList</a:t>
                </a:r>
                <a:endParaRPr lang="en-US" dirty="0"/>
              </a:p>
              <a:p>
                <a:endParaRPr lang="en-US" dirty="0"/>
              </a:p>
            </p:txBody>
          </p:sp>
        </p:grpSp>
        <p:cxnSp>
          <p:nvCxnSpPr>
            <p:cNvPr id="34" name="Straight Connector 33"/>
            <p:cNvCxnSpPr>
              <a:stCxn id="3" idx="1"/>
              <a:endCxn id="3" idx="3"/>
            </p:cNvCxnSpPr>
            <p:nvPr/>
          </p:nvCxnSpPr>
          <p:spPr>
            <a:xfrm>
              <a:off x="4034618" y="3533719"/>
              <a:ext cx="3623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8164768" y="2033184"/>
            <a:ext cx="28762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aStack.push</a:t>
            </a:r>
            <a:r>
              <a:rPr lang="en-US" sz="2400" dirty="0"/>
              <a:t>(“C++”);</a:t>
            </a:r>
          </a:p>
          <a:p>
            <a:endParaRPr lang="en-US" sz="2400" dirty="0"/>
          </a:p>
          <a:p>
            <a:r>
              <a:rPr lang="en-US" sz="2400" dirty="0" err="1"/>
              <a:t>lStack.push</a:t>
            </a:r>
            <a:r>
              <a:rPr lang="en-US" sz="2400" dirty="0"/>
              <a:t>(“Java”);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5908" y="2359157"/>
            <a:ext cx="198060" cy="23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0822" y="4067033"/>
            <a:ext cx="936160" cy="32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617207" y="4057707"/>
            <a:ext cx="0" cy="28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742597" y="4128448"/>
            <a:ext cx="13648" cy="21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970174" y="4001722"/>
            <a:ext cx="69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196687" y="2413716"/>
            <a:ext cx="1139588" cy="158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39240" y="5246260"/>
            <a:ext cx="675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happens when </a:t>
            </a:r>
            <a:r>
              <a:rPr lang="en-US" sz="2800" dirty="0" err="1"/>
              <a:t>func</a:t>
            </a:r>
            <a:r>
              <a:rPr lang="en-US" sz="2800" dirty="0"/>
              <a:t> returns to its caller?</a:t>
            </a:r>
          </a:p>
        </p:txBody>
      </p:sp>
    </p:spTree>
    <p:extLst>
      <p:ext uri="{BB962C8B-B14F-4D97-AF65-F5344CB8AC3E}">
        <p14:creationId xmlns:p14="http://schemas.microsoft.com/office/powerpoint/2010/main" val="33388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8990" y="1274584"/>
            <a:ext cx="3623043" cy="4082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568990" y="1946800"/>
            <a:ext cx="3630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036" y="1360585"/>
            <a:ext cx="4331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 caller</a:t>
            </a:r>
          </a:p>
          <a:p>
            <a:endParaRPr lang="en-US" dirty="0"/>
          </a:p>
          <a:p>
            <a:r>
              <a:rPr lang="en-US" dirty="0"/>
              <a:t>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6040" y="1450216"/>
            <a:ext cx="227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9183" y="3128729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6140" y="19873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87047" y="4543629"/>
            <a:ext cx="936160" cy="32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243432" y="4534303"/>
            <a:ext cx="0" cy="28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368822" y="4605044"/>
            <a:ext cx="13648" cy="21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96399" y="4478318"/>
            <a:ext cx="69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019478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824" y="867484"/>
            <a:ext cx="9049091" cy="1596177"/>
          </a:xfrm>
        </p:spPr>
        <p:txBody>
          <a:bodyPr/>
          <a:lstStyle/>
          <a:p>
            <a:r>
              <a:rPr lang="en-US" dirty="0"/>
              <a:t>A program that uses new to allocate heap memory space has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53066" y="3057049"/>
            <a:ext cx="8994501" cy="3424107"/>
          </a:xfrm>
        </p:spPr>
        <p:txBody>
          <a:bodyPr/>
          <a:lstStyle/>
          <a:p>
            <a:r>
              <a:rPr lang="en-US" dirty="0"/>
              <a:t>Make sure all memory allocated using new is released (using delete) when it is no longer needed</a:t>
            </a:r>
          </a:p>
          <a:p>
            <a:pPr lvl="1"/>
            <a:r>
              <a:rPr lang="en-US" dirty="0"/>
              <a:t>Which </a:t>
            </a:r>
            <a:r>
              <a:rPr lang="en-US" dirty="0" err="1"/>
              <a:t>linkedlist</a:t>
            </a:r>
            <a:r>
              <a:rPr lang="en-US" dirty="0"/>
              <a:t> methods use new?</a:t>
            </a:r>
          </a:p>
          <a:p>
            <a:pPr lvl="1"/>
            <a:r>
              <a:rPr lang="en-US" dirty="0"/>
              <a:t>Which </a:t>
            </a:r>
            <a:r>
              <a:rPr lang="en-US" dirty="0" err="1"/>
              <a:t>linkedlist</a:t>
            </a:r>
            <a:r>
              <a:rPr lang="en-US" dirty="0"/>
              <a:t> methods need to use delete?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83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09" y="299406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The big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8352" y="1608981"/>
            <a:ext cx="10363826" cy="4208249"/>
          </a:xfrm>
        </p:spPr>
        <p:txBody>
          <a:bodyPr>
            <a:noAutofit/>
          </a:bodyPr>
          <a:lstStyle/>
          <a:p>
            <a:r>
              <a:rPr lang="en-US" dirty="0"/>
              <a:t>Compiler provides 3 methods for all types (including classes you define) </a:t>
            </a:r>
          </a:p>
          <a:p>
            <a:pPr lvl="1"/>
            <a:r>
              <a:rPr lang="en-US" dirty="0"/>
              <a:t>A destructor</a:t>
            </a:r>
          </a:p>
          <a:p>
            <a:pPr lvl="2"/>
            <a:r>
              <a:rPr lang="en-US" dirty="0"/>
              <a:t>Frees memory resources used by an object of that type</a:t>
            </a:r>
          </a:p>
          <a:p>
            <a:pPr lvl="2"/>
            <a:r>
              <a:rPr lang="en-US" dirty="0"/>
              <a:t>Called when an object goes “out of scope”</a:t>
            </a:r>
          </a:p>
          <a:p>
            <a:pPr lvl="3"/>
            <a:r>
              <a:rPr lang="en-US" dirty="0"/>
              <a:t>Ex: function to which it is local returns</a:t>
            </a:r>
          </a:p>
          <a:p>
            <a:pPr lvl="1"/>
            <a:r>
              <a:rPr lang="en-US" dirty="0"/>
              <a:t>A copy constructor</a:t>
            </a:r>
          </a:p>
          <a:p>
            <a:pPr lvl="2"/>
            <a:r>
              <a:rPr lang="en-US" dirty="0"/>
              <a:t>Makes a copy of an existing object</a:t>
            </a:r>
          </a:p>
          <a:p>
            <a:pPr lvl="3"/>
            <a:r>
              <a:rPr lang="en-US" dirty="0"/>
              <a:t>Value parameter requires a copy of the argument</a:t>
            </a:r>
          </a:p>
          <a:p>
            <a:pPr lvl="3"/>
            <a:r>
              <a:rPr lang="en-US" dirty="0"/>
              <a:t>Return </a:t>
            </a:r>
            <a:r>
              <a:rPr lang="en-US" dirty="0" err="1"/>
              <a:t>myobject</a:t>
            </a:r>
            <a:r>
              <a:rPr lang="en-US" dirty="0"/>
              <a:t>;     requires a copy of </a:t>
            </a:r>
            <a:r>
              <a:rPr lang="en-US" dirty="0" err="1"/>
              <a:t>myobject</a:t>
            </a:r>
            <a:endParaRPr lang="en-US" dirty="0"/>
          </a:p>
          <a:p>
            <a:pPr lvl="1"/>
            <a:r>
              <a:rPr lang="en-US" dirty="0"/>
              <a:t>Assignment operator (operator=)</a:t>
            </a:r>
          </a:p>
          <a:p>
            <a:pPr lvl="2"/>
            <a:r>
              <a:rPr lang="en-US" dirty="0"/>
              <a:t>Replaces one existing object with a copy of another existing object</a:t>
            </a:r>
          </a:p>
          <a:p>
            <a:pPr lvl="3"/>
            <a:r>
              <a:rPr lang="en-US" dirty="0"/>
              <a:t>Ex: vec2 = vec1;</a:t>
            </a:r>
          </a:p>
          <a:p>
            <a:pPr lvl="3"/>
            <a:r>
              <a:rPr lang="en-US" dirty="0"/>
              <a:t>Ex: mylist2 = mylist1;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2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Every variable/object has a </a:t>
            </a:r>
            <a:r>
              <a:rPr lang="en-US" sz="4000" b="1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87037" y="2496836"/>
            <a:ext cx="9676889" cy="3424107"/>
          </a:xfrm>
        </p:spPr>
        <p:txBody>
          <a:bodyPr/>
          <a:lstStyle/>
          <a:p>
            <a:r>
              <a:rPr lang="en-US" dirty="0"/>
              <a:t>Where in the program code is the name of a variable/object visible?</a:t>
            </a:r>
          </a:p>
          <a:p>
            <a:r>
              <a:rPr lang="en-US" dirty="0"/>
              <a:t>Depends on where the name was declared</a:t>
            </a:r>
          </a:p>
          <a:p>
            <a:pPr lvl="1"/>
            <a:r>
              <a:rPr lang="en-US" dirty="0"/>
              <a:t>Global scope - throughout the program</a:t>
            </a:r>
          </a:p>
          <a:p>
            <a:pPr lvl="1"/>
            <a:r>
              <a:rPr lang="en-US" dirty="0"/>
              <a:t>Local scope – within a function</a:t>
            </a:r>
          </a:p>
          <a:p>
            <a:r>
              <a:rPr lang="en-US" dirty="0"/>
              <a:t>Scope is known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748595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841" y="539430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Some classes need to override the big 3</a:t>
            </a:r>
            <a:br>
              <a:rPr lang="en-US" sz="3200" dirty="0"/>
            </a:br>
            <a:r>
              <a:rPr lang="en-US" sz="3200" dirty="0"/>
              <a:t>methods provided by the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40312" y="2359510"/>
            <a:ext cx="10363826" cy="3492650"/>
          </a:xfrm>
        </p:spPr>
        <p:txBody>
          <a:bodyPr>
            <a:normAutofit/>
          </a:bodyPr>
          <a:lstStyle/>
          <a:p>
            <a:r>
              <a:rPr lang="en-US" dirty="0"/>
              <a:t>Classes that do </a:t>
            </a:r>
            <a:r>
              <a:rPr lang="en-US" b="1" dirty="0"/>
              <a:t>not</a:t>
            </a:r>
            <a:r>
              <a:rPr lang="en-US" dirty="0"/>
              <a:t> use heap memory space can use the compiler provided methods</a:t>
            </a:r>
          </a:p>
          <a:p>
            <a:pPr lvl="1"/>
            <a:r>
              <a:rPr lang="en-US" dirty="0"/>
              <a:t>Fraction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 (a fixed size array does not use heap memory)</a:t>
            </a:r>
          </a:p>
          <a:p>
            <a:pPr lvl="1"/>
            <a:r>
              <a:rPr lang="en-US" dirty="0" err="1"/>
              <a:t>Vectorlist</a:t>
            </a:r>
            <a:r>
              <a:rPr lang="en-US" dirty="0"/>
              <a:t> (a vector does use heap memory but has the big 3 methods already defined)</a:t>
            </a:r>
          </a:p>
          <a:p>
            <a:r>
              <a:rPr lang="en-US" dirty="0"/>
              <a:t>Classes that use heap memory space must override the big 3 to </a:t>
            </a:r>
          </a:p>
          <a:p>
            <a:pPr lvl="1"/>
            <a:r>
              <a:rPr lang="en-US" dirty="0"/>
              <a:t>Prevent memory leaks when an object goes out of scope</a:t>
            </a:r>
          </a:p>
          <a:p>
            <a:pPr lvl="1"/>
            <a:r>
              <a:rPr lang="en-US" dirty="0"/>
              <a:t>Make a “deep” copy of an object rather than a “shallow” copy</a:t>
            </a:r>
          </a:p>
        </p:txBody>
      </p:sp>
    </p:spTree>
    <p:extLst>
      <p:ext uri="{BB962C8B-B14F-4D97-AF65-F5344CB8AC3E}">
        <p14:creationId xmlns:p14="http://schemas.microsoft.com/office/powerpoint/2010/main" val="484712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3978" y="2571767"/>
            <a:ext cx="9144043" cy="3424107"/>
          </a:xfrm>
        </p:spPr>
        <p:txBody>
          <a:bodyPr/>
          <a:lstStyle/>
          <a:p>
            <a:r>
              <a:rPr lang="en-US" dirty="0"/>
              <a:t>makes a copy of an existing object when needed</a:t>
            </a:r>
          </a:p>
          <a:p>
            <a:r>
              <a:rPr lang="en-US" dirty="0"/>
              <a:t>Compiler provided copy constructor makes a copy of an existing object by making a copy of all of the data members</a:t>
            </a:r>
          </a:p>
          <a:p>
            <a:r>
              <a:rPr lang="en-US" dirty="0"/>
              <a:t>This results in a shallow copy rather than a deep copy</a:t>
            </a:r>
          </a:p>
        </p:txBody>
      </p:sp>
    </p:spTree>
    <p:extLst>
      <p:ext uri="{BB962C8B-B14F-4D97-AF65-F5344CB8AC3E}">
        <p14:creationId xmlns:p14="http://schemas.microsoft.com/office/powerpoint/2010/main" val="4057180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21980" y="2484556"/>
            <a:ext cx="1979423" cy="12139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2504" y="3017956"/>
            <a:ext cx="36830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88604" y="3017956"/>
            <a:ext cx="36830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21981" y="264862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size   head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7485" y="2934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505188" y="3162974"/>
            <a:ext cx="13500" cy="200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742562" y="2571570"/>
            <a:ext cx="1885438" cy="11269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63085" y="2921674"/>
            <a:ext cx="368300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09185" y="2921674"/>
            <a:ext cx="368300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63018" y="257700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size   head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2681739" y="3099843"/>
            <a:ext cx="5379072" cy="212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7629" y="844749"/>
            <a:ext cx="7420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 shallow copy of a </a:t>
            </a:r>
            <a:r>
              <a:rPr lang="en-US" sz="4800" dirty="0" err="1"/>
              <a:t>LinkedList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0933" y="1993180"/>
            <a:ext cx="644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                                                                              copy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69659" y="5199795"/>
            <a:ext cx="824160" cy="38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57031" y="5199796"/>
            <a:ext cx="18366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83736" y="5186149"/>
            <a:ext cx="824160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85726" y="5186149"/>
            <a:ext cx="824160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089233" y="5198710"/>
            <a:ext cx="6823" cy="4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343438" y="5185063"/>
            <a:ext cx="6823" cy="4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75366" y="5268036"/>
            <a:ext cx="6824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31" idx="1"/>
          </p:cNvCxnSpPr>
          <p:nvPr/>
        </p:nvCxnSpPr>
        <p:spPr>
          <a:xfrm>
            <a:off x="4307896" y="5394278"/>
            <a:ext cx="477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84727" y="5392597"/>
            <a:ext cx="477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10174" y="5169702"/>
            <a:ext cx="337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            -----               -----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09185" y="4834531"/>
            <a:ext cx="378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copy.append</a:t>
            </a:r>
            <a:r>
              <a:rPr lang="en-US" sz="2400" dirty="0"/>
              <a:t>(----);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17A15-96C0-4E3A-9BE1-E373C587F92B}"/>
              </a:ext>
            </a:extLst>
          </p:cNvPr>
          <p:cNvSpPr txBox="1"/>
          <p:nvPr/>
        </p:nvSpPr>
        <p:spPr>
          <a:xfrm flipH="1">
            <a:off x="7414583" y="2841870"/>
            <a:ext cx="14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00377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21980" y="2484556"/>
            <a:ext cx="1979423" cy="12139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2504" y="3017956"/>
            <a:ext cx="36830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88604" y="3017956"/>
            <a:ext cx="36830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21981" y="264862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size   head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7485" y="2934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505188" y="3162974"/>
            <a:ext cx="13500" cy="200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742562" y="2571570"/>
            <a:ext cx="1885438" cy="11269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63085" y="2921674"/>
            <a:ext cx="368300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09185" y="2921674"/>
            <a:ext cx="368300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63018" y="257700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size   head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2681739" y="3099843"/>
            <a:ext cx="5379072" cy="212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05188" y="870691"/>
            <a:ext cx="7420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after </a:t>
            </a:r>
            <a:r>
              <a:rPr lang="en-US" sz="4800" dirty="0" err="1"/>
              <a:t>copy.append</a:t>
            </a:r>
            <a:r>
              <a:rPr lang="en-US" sz="4800" dirty="0"/>
              <a:t>(----)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0933" y="1993180"/>
            <a:ext cx="644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                                                                              copy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69659" y="5199795"/>
            <a:ext cx="824160" cy="38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57031" y="5199796"/>
            <a:ext cx="18366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83736" y="5186149"/>
            <a:ext cx="824160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85726" y="5188446"/>
            <a:ext cx="824160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089233" y="5198710"/>
            <a:ext cx="6823" cy="4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343438" y="5185063"/>
            <a:ext cx="6823" cy="4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31" idx="1"/>
          </p:cNvCxnSpPr>
          <p:nvPr/>
        </p:nvCxnSpPr>
        <p:spPr>
          <a:xfrm>
            <a:off x="4307896" y="5394278"/>
            <a:ext cx="477830" cy="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84727" y="5392597"/>
            <a:ext cx="477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51515" y="5182766"/>
            <a:ext cx="337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            -----               -----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17A15-96C0-4E3A-9BE1-E373C587F92B}"/>
              </a:ext>
            </a:extLst>
          </p:cNvPr>
          <p:cNvSpPr txBox="1"/>
          <p:nvPr/>
        </p:nvSpPr>
        <p:spPr>
          <a:xfrm flipH="1">
            <a:off x="7414582" y="2841870"/>
            <a:ext cx="27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A494E8-9CB4-4949-9AB7-8DD8B34F24F7}"/>
              </a:ext>
            </a:extLst>
          </p:cNvPr>
          <p:cNvSpPr/>
          <p:nvPr/>
        </p:nvSpPr>
        <p:spPr>
          <a:xfrm>
            <a:off x="5973723" y="5165676"/>
            <a:ext cx="824160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8C9C3F-98C5-4DBF-B0DE-6C2B7C026B15}"/>
              </a:ext>
            </a:extLst>
          </p:cNvPr>
          <p:cNvSpPr txBox="1"/>
          <p:nvPr/>
        </p:nvSpPr>
        <p:spPr>
          <a:xfrm>
            <a:off x="5996534" y="5164463"/>
            <a:ext cx="2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66CD3A-F940-4D16-BE79-DB6C5D613CD1}"/>
              </a:ext>
            </a:extLst>
          </p:cNvPr>
          <p:cNvCxnSpPr/>
          <p:nvPr/>
        </p:nvCxnSpPr>
        <p:spPr>
          <a:xfrm>
            <a:off x="10276840" y="2460558"/>
            <a:ext cx="0" cy="2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3ACCC7-38D3-4200-AE2C-E38598A52783}"/>
              </a:ext>
            </a:extLst>
          </p:cNvPr>
          <p:cNvCxnSpPr/>
          <p:nvPr/>
        </p:nvCxnSpPr>
        <p:spPr>
          <a:xfrm>
            <a:off x="6522720" y="5172502"/>
            <a:ext cx="0" cy="361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5544FB-AE33-46AF-8499-54E03E7716A8}"/>
              </a:ext>
            </a:extLst>
          </p:cNvPr>
          <p:cNvCxnSpPr/>
          <p:nvPr/>
        </p:nvCxnSpPr>
        <p:spPr>
          <a:xfrm>
            <a:off x="6663018" y="5296196"/>
            <a:ext cx="0" cy="16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FE0D15-6C85-4A84-B8D6-65892E184974}"/>
              </a:ext>
            </a:extLst>
          </p:cNvPr>
          <p:cNvCxnSpPr/>
          <p:nvPr/>
        </p:nvCxnSpPr>
        <p:spPr>
          <a:xfrm>
            <a:off x="5480674" y="5399216"/>
            <a:ext cx="477830" cy="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88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40590" y="2368550"/>
            <a:ext cx="1979423" cy="12139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1114" y="2901950"/>
            <a:ext cx="36830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07214" y="2901950"/>
            <a:ext cx="36830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0591" y="253261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size   head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6095" y="281873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23798" y="3046968"/>
            <a:ext cx="13500" cy="200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794957" y="2319468"/>
            <a:ext cx="1885438" cy="11269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81695" y="2805668"/>
            <a:ext cx="368300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827795" y="2805668"/>
            <a:ext cx="368300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61172" y="243633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size   head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89814" y="274165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3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149" y="2960241"/>
            <a:ext cx="1507272" cy="1918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99563" y="743533"/>
            <a:ext cx="7560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 deep copy of a </a:t>
            </a:r>
            <a:r>
              <a:rPr lang="en-US" sz="4800" dirty="0" err="1"/>
              <a:t>LinkedList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479543" y="1877174"/>
            <a:ext cx="780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                                                                              copy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8269" y="5083789"/>
            <a:ext cx="824160" cy="38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75641" y="5083790"/>
            <a:ext cx="18366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02346" y="5070143"/>
            <a:ext cx="824160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04336" y="5070143"/>
            <a:ext cx="824160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007843" y="5082704"/>
            <a:ext cx="6823" cy="4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262048" y="5069057"/>
            <a:ext cx="6823" cy="4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93976" y="5152030"/>
            <a:ext cx="6824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31" idx="1"/>
          </p:cNvCxnSpPr>
          <p:nvPr/>
        </p:nvCxnSpPr>
        <p:spPr>
          <a:xfrm>
            <a:off x="5226506" y="5278272"/>
            <a:ext cx="477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03337" y="5276591"/>
            <a:ext cx="477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28784" y="5053696"/>
            <a:ext cx="337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            -----               -----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52223" y="4909168"/>
            <a:ext cx="824160" cy="382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839595" y="4909169"/>
            <a:ext cx="18366" cy="382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466300" y="4895522"/>
            <a:ext cx="824160" cy="41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768290" y="4895522"/>
            <a:ext cx="824160" cy="41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9071797" y="4908083"/>
            <a:ext cx="6823" cy="417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0326002" y="4894436"/>
            <a:ext cx="6823" cy="417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459225" y="4953051"/>
            <a:ext cx="6824" cy="232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38" idx="1"/>
          </p:cNvCxnSpPr>
          <p:nvPr/>
        </p:nvCxnSpPr>
        <p:spPr>
          <a:xfrm>
            <a:off x="9290460" y="5103651"/>
            <a:ext cx="477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967291" y="5101970"/>
            <a:ext cx="477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92738" y="4882727"/>
            <a:ext cx="337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            -----               -----</a:t>
            </a:r>
          </a:p>
        </p:txBody>
      </p:sp>
    </p:spTree>
    <p:extLst>
      <p:ext uri="{BB962C8B-B14F-4D97-AF65-F5344CB8AC3E}">
        <p14:creationId xmlns:p14="http://schemas.microsoft.com/office/powerpoint/2010/main" val="758088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75" y="39257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Prototypes for the big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07340" y="1887970"/>
            <a:ext cx="10363826" cy="3970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~</a:t>
            </a:r>
            <a:r>
              <a:rPr lang="en-US" dirty="0" err="1"/>
              <a:t>classname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// returns heap memory space used by this object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Classname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&amp; </a:t>
            </a:r>
            <a:r>
              <a:rPr lang="en-US" dirty="0" err="1"/>
              <a:t>object_to_copy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// makes a deep copy of </a:t>
            </a:r>
            <a:r>
              <a:rPr lang="en-US" dirty="0" err="1"/>
              <a:t>object_to_copy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Classname</a:t>
            </a:r>
            <a:r>
              <a:rPr lang="en-US" dirty="0"/>
              <a:t>&amp; operator=(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&amp; </a:t>
            </a:r>
            <a:r>
              <a:rPr lang="en-US" dirty="0" err="1"/>
              <a:t>object_to_copy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// returns heap memory space being used by object being assigned to</a:t>
            </a:r>
            <a:br>
              <a:rPr lang="en-US" dirty="0"/>
            </a:br>
            <a:r>
              <a:rPr lang="en-US" dirty="0"/>
              <a:t>// and replaces it with a deep copy of </a:t>
            </a:r>
            <a:r>
              <a:rPr lang="en-US" dirty="0" err="1"/>
              <a:t>object_to_copy</a:t>
            </a:r>
            <a:endParaRPr lang="en-US" dirty="0"/>
          </a:p>
          <a:p>
            <a:pPr lvl="1"/>
            <a:r>
              <a:rPr lang="en-US" dirty="0"/>
              <a:t>Last line will be return *this  (allows assignments to be chained)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73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353" y="521295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29681" y="2507043"/>
            <a:ext cx="6698833" cy="2366013"/>
          </a:xfrm>
        </p:spPr>
        <p:txBody>
          <a:bodyPr>
            <a:normAutofit/>
          </a:bodyPr>
          <a:lstStyle/>
          <a:p>
            <a:r>
              <a:rPr lang="en-US" dirty="0"/>
              <a:t>Write a function that is sent the pointer to the beginning of a linked list and uses delete to return the nodes of that linked list one at a time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destroy_list</a:t>
            </a:r>
            <a:r>
              <a:rPr lang="en-US" dirty="0"/>
              <a:t>(Node* p);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61755" y="2507043"/>
            <a:ext cx="1979423" cy="12139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82279" y="3040443"/>
            <a:ext cx="36830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8379" y="3040443"/>
            <a:ext cx="36830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1756" y="267111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size   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7260" y="295722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44963" y="3185461"/>
            <a:ext cx="13500" cy="200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09434" y="5222282"/>
            <a:ext cx="824160" cy="38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796806" y="5222283"/>
            <a:ext cx="18366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23511" y="5208636"/>
            <a:ext cx="824160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5501" y="5208636"/>
            <a:ext cx="824160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029008" y="5221197"/>
            <a:ext cx="6823" cy="4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283213" y="5207550"/>
            <a:ext cx="6823" cy="4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5141" y="5290523"/>
            <a:ext cx="6824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3" idx="1"/>
          </p:cNvCxnSpPr>
          <p:nvPr/>
        </p:nvCxnSpPr>
        <p:spPr>
          <a:xfrm>
            <a:off x="4247671" y="5416765"/>
            <a:ext cx="477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24502" y="5415084"/>
            <a:ext cx="477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49949" y="5192189"/>
            <a:ext cx="337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            -----               -----</a:t>
            </a:r>
          </a:p>
        </p:txBody>
      </p:sp>
    </p:spTree>
    <p:extLst>
      <p:ext uri="{BB962C8B-B14F-4D97-AF65-F5344CB8AC3E}">
        <p14:creationId xmlns:p14="http://schemas.microsoft.com/office/powerpoint/2010/main" val="1435776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353" y="521295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29681" y="2507043"/>
            <a:ext cx="6698833" cy="2366013"/>
          </a:xfrm>
        </p:spPr>
        <p:txBody>
          <a:bodyPr>
            <a:normAutofit/>
          </a:bodyPr>
          <a:lstStyle/>
          <a:p>
            <a:r>
              <a:rPr lang="en-US" dirty="0"/>
              <a:t>Write a function that is sent the pointer to the beginning of a linked list and makes a deep copy of that linked list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copy_list</a:t>
            </a:r>
            <a:r>
              <a:rPr lang="en-US" dirty="0"/>
              <a:t>(Node* p);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28504" y="2507043"/>
            <a:ext cx="1979423" cy="12139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49028" y="3040443"/>
            <a:ext cx="36830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5128" y="3040443"/>
            <a:ext cx="36830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8505" y="267111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size   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4009" y="295722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11712" y="3185461"/>
            <a:ext cx="13500" cy="200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76183" y="5222282"/>
            <a:ext cx="824160" cy="38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763555" y="5222283"/>
            <a:ext cx="18366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90260" y="5208636"/>
            <a:ext cx="824160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92250" y="5208636"/>
            <a:ext cx="824160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995757" y="5221197"/>
            <a:ext cx="6823" cy="4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249962" y="5207550"/>
            <a:ext cx="6823" cy="4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81890" y="5290523"/>
            <a:ext cx="6824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3" idx="1"/>
          </p:cNvCxnSpPr>
          <p:nvPr/>
        </p:nvCxnSpPr>
        <p:spPr>
          <a:xfrm>
            <a:off x="4214420" y="5416765"/>
            <a:ext cx="477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1251" y="5415084"/>
            <a:ext cx="477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6698" y="5192189"/>
            <a:ext cx="337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            -----               -----</a:t>
            </a:r>
          </a:p>
        </p:txBody>
      </p:sp>
    </p:spTree>
    <p:extLst>
      <p:ext uri="{BB962C8B-B14F-4D97-AF65-F5344CB8AC3E}">
        <p14:creationId xmlns:p14="http://schemas.microsoft.com/office/powerpoint/2010/main" val="294918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72" y="38006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Every variable/object has a </a:t>
            </a:r>
            <a:r>
              <a:rPr lang="en-US" sz="4000" b="1" dirty="0"/>
              <a:t>lifetime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95728" y="2128388"/>
            <a:ext cx="10364451" cy="3811456"/>
          </a:xfrm>
        </p:spPr>
        <p:txBody>
          <a:bodyPr>
            <a:noAutofit/>
          </a:bodyPr>
          <a:lstStyle/>
          <a:p>
            <a:r>
              <a:rPr lang="en-US" sz="1800" dirty="0"/>
              <a:t>Lifetime is a run-time issue</a:t>
            </a:r>
          </a:p>
          <a:p>
            <a:r>
              <a:rPr lang="en-US" sz="1800" dirty="0"/>
              <a:t>The period of time during program execution that a variable/object is making use of memory space</a:t>
            </a:r>
          </a:p>
          <a:p>
            <a:r>
              <a:rPr lang="en-US" sz="1800" dirty="0"/>
              <a:t>Global variables use memory space from start to end of program execution </a:t>
            </a:r>
          </a:p>
          <a:p>
            <a:r>
              <a:rPr lang="en-US" sz="1800" dirty="0"/>
              <a:t>A function’s local variables use memory space only while that function is executing</a:t>
            </a:r>
          </a:p>
          <a:p>
            <a:pPr lvl="1"/>
            <a:r>
              <a:rPr lang="en-US" sz="1600" dirty="0"/>
              <a:t>Amount of memory needed for a function’s local variables is known at compile time</a:t>
            </a:r>
          </a:p>
          <a:p>
            <a:pPr lvl="1"/>
            <a:r>
              <a:rPr lang="en-US" sz="1600" dirty="0"/>
              <a:t>When a function Is called space for its variables is stored on the stack</a:t>
            </a:r>
          </a:p>
          <a:p>
            <a:pPr lvl="1"/>
            <a:r>
              <a:rPr lang="en-US" sz="1600" dirty="0"/>
              <a:t>When a function returns that space is released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0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42E0-14FD-430F-B744-6B64D7C5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20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Memory usage by Lab1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2DBC6-ECCD-4C47-968E-8E48460CE377}"/>
              </a:ext>
            </a:extLst>
          </p:cNvPr>
          <p:cNvSpPr/>
          <p:nvPr/>
        </p:nvSpPr>
        <p:spPr>
          <a:xfrm>
            <a:off x="4948851" y="2447515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1EEC6-B048-4DA2-BDC7-4B70B98CA4A2}"/>
              </a:ext>
            </a:extLst>
          </p:cNvPr>
          <p:cNvSpPr txBox="1"/>
          <p:nvPr/>
        </p:nvSpPr>
        <p:spPr>
          <a:xfrm>
            <a:off x="5137446" y="2496214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7E15-FD51-409C-9F17-0B4452C047DF}"/>
              </a:ext>
            </a:extLst>
          </p:cNvPr>
          <p:cNvSpPr/>
          <p:nvPr/>
        </p:nvSpPr>
        <p:spPr>
          <a:xfrm>
            <a:off x="6040755" y="4598670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07458-FFC9-4A90-A3B3-3B941AE3E7C1}"/>
              </a:ext>
            </a:extLst>
          </p:cNvPr>
          <p:cNvSpPr/>
          <p:nvPr/>
        </p:nvSpPr>
        <p:spPr>
          <a:xfrm>
            <a:off x="3994785" y="4653914"/>
            <a:ext cx="1560193" cy="76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F4E26-7AB1-44AA-8E4B-EEF83FE4965A}"/>
              </a:ext>
            </a:extLst>
          </p:cNvPr>
          <p:cNvSpPr/>
          <p:nvPr/>
        </p:nvSpPr>
        <p:spPr>
          <a:xfrm>
            <a:off x="1754505" y="4674870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C728C-F48C-4F00-AD6C-2D6B09B664FF}"/>
              </a:ext>
            </a:extLst>
          </p:cNvPr>
          <p:cNvSpPr/>
          <p:nvPr/>
        </p:nvSpPr>
        <p:spPr>
          <a:xfrm>
            <a:off x="8439150" y="4598670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40F6E-ABAD-4BCA-B6C2-14158356861C}"/>
              </a:ext>
            </a:extLst>
          </p:cNvPr>
          <p:cNvSpPr txBox="1"/>
          <p:nvPr/>
        </p:nvSpPr>
        <p:spPr>
          <a:xfrm>
            <a:off x="1783973" y="4846290"/>
            <a:ext cx="131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getNumbe</a:t>
            </a:r>
            <a:r>
              <a:rPr lang="en-US" dirty="0" err="1"/>
              <a:t>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377E4-A600-4A49-B957-69E77A8D934C}"/>
              </a:ext>
            </a:extLst>
          </p:cNvPr>
          <p:cNvSpPr txBox="1"/>
          <p:nvPr/>
        </p:nvSpPr>
        <p:spPr>
          <a:xfrm>
            <a:off x="3919916" y="4825335"/>
            <a:ext cx="163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doubleLargest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2D70E-A123-40B6-A5BC-33F95218855B}"/>
              </a:ext>
            </a:extLst>
          </p:cNvPr>
          <p:cNvSpPr txBox="1"/>
          <p:nvPr/>
        </p:nvSpPr>
        <p:spPr>
          <a:xfrm>
            <a:off x="5990183" y="4770090"/>
            <a:ext cx="1449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findAverage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AA083-86C6-47FA-8839-4C03E9001A9D}"/>
              </a:ext>
            </a:extLst>
          </p:cNvPr>
          <p:cNvSpPr txBox="1"/>
          <p:nvPr/>
        </p:nvSpPr>
        <p:spPr>
          <a:xfrm>
            <a:off x="8363923" y="4741515"/>
            <a:ext cx="1499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displayResult</a:t>
            </a:r>
            <a:endParaRPr lang="en-US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2E3550-671E-4FE1-BB74-29801BE3C182}"/>
              </a:ext>
            </a:extLst>
          </p:cNvPr>
          <p:cNvCxnSpPr/>
          <p:nvPr/>
        </p:nvCxnSpPr>
        <p:spPr>
          <a:xfrm>
            <a:off x="2428875" y="4120516"/>
            <a:ext cx="6692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F32E3E-691D-4686-B37E-26578CB02C3A}"/>
              </a:ext>
            </a:extLst>
          </p:cNvPr>
          <p:cNvCxnSpPr>
            <a:endCxn id="9" idx="0"/>
          </p:cNvCxnSpPr>
          <p:nvPr/>
        </p:nvCxnSpPr>
        <p:spPr>
          <a:xfrm>
            <a:off x="2428875" y="4131945"/>
            <a:ext cx="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7A24D4-166B-4FB2-8C21-B5D91238DED5}"/>
              </a:ext>
            </a:extLst>
          </p:cNvPr>
          <p:cNvCxnSpPr>
            <a:endCxn id="8" idx="0"/>
          </p:cNvCxnSpPr>
          <p:nvPr/>
        </p:nvCxnSpPr>
        <p:spPr>
          <a:xfrm>
            <a:off x="4772025" y="4126230"/>
            <a:ext cx="2857" cy="52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A2EFC-FB60-4D0F-972E-77DD95E49D35}"/>
              </a:ext>
            </a:extLst>
          </p:cNvPr>
          <p:cNvCxnSpPr/>
          <p:nvPr/>
        </p:nvCxnSpPr>
        <p:spPr>
          <a:xfrm>
            <a:off x="6554061" y="4120516"/>
            <a:ext cx="0" cy="47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55794E-5FF2-4955-88C7-77E5D47D8EB7}"/>
              </a:ext>
            </a:extLst>
          </p:cNvPr>
          <p:cNvCxnSpPr/>
          <p:nvPr/>
        </p:nvCxnSpPr>
        <p:spPr>
          <a:xfrm flipV="1">
            <a:off x="9863116" y="3019434"/>
            <a:ext cx="0" cy="4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FFCCF3-0EED-4960-A0FD-EF8ABDD38622}"/>
              </a:ext>
            </a:extLst>
          </p:cNvPr>
          <p:cNvCxnSpPr>
            <a:stCxn id="10" idx="0"/>
          </p:cNvCxnSpPr>
          <p:nvPr/>
        </p:nvCxnSpPr>
        <p:spPr>
          <a:xfrm flipV="1">
            <a:off x="9113520" y="4120516"/>
            <a:ext cx="7620" cy="47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D2A09D-F89B-430A-9E1E-2360493D1F3A}"/>
              </a:ext>
            </a:extLst>
          </p:cNvPr>
          <p:cNvCxnSpPr>
            <a:stCxn id="4" idx="2"/>
          </p:cNvCxnSpPr>
          <p:nvPr/>
        </p:nvCxnSpPr>
        <p:spPr>
          <a:xfrm>
            <a:off x="5623221" y="3190465"/>
            <a:ext cx="6054" cy="94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375B00E-7C53-4238-B4BB-1C2D4467119B}"/>
              </a:ext>
            </a:extLst>
          </p:cNvPr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70B8C-3390-4CC2-85D3-74AD999C5613}"/>
              </a:ext>
            </a:extLst>
          </p:cNvPr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78C6C-89FD-4C1E-927C-EAB7AD9F6287}"/>
              </a:ext>
            </a:extLst>
          </p:cNvPr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F31C3-31FE-44D7-8ED4-03A0E6841F3B}"/>
              </a:ext>
            </a:extLst>
          </p:cNvPr>
          <p:cNvCxnSpPr/>
          <p:nvPr/>
        </p:nvCxnSpPr>
        <p:spPr>
          <a:xfrm>
            <a:off x="2763672" y="1794681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A881C-8057-4C60-B60E-FCC71A8D3B08}"/>
              </a:ext>
            </a:extLst>
          </p:cNvPr>
          <p:cNvSpPr txBox="1"/>
          <p:nvPr/>
        </p:nvSpPr>
        <p:spPr>
          <a:xfrm>
            <a:off x="3891915" y="1236607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49339-B8E9-45E5-8ED9-3A99B1A5F1AA}"/>
              </a:ext>
            </a:extLst>
          </p:cNvPr>
          <p:cNvSpPr txBox="1"/>
          <p:nvPr/>
        </p:nvSpPr>
        <p:spPr>
          <a:xfrm>
            <a:off x="3360420" y="183117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5F14C-D952-4BD0-A14C-B0217B4A0E17}"/>
              </a:ext>
            </a:extLst>
          </p:cNvPr>
          <p:cNvSpPr/>
          <p:nvPr/>
        </p:nvSpPr>
        <p:spPr>
          <a:xfrm>
            <a:off x="3891915" y="1937385"/>
            <a:ext cx="154305" cy="2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FD216-C582-4B91-83ED-F0933F861E47}"/>
              </a:ext>
            </a:extLst>
          </p:cNvPr>
          <p:cNvSpPr/>
          <p:nvPr/>
        </p:nvSpPr>
        <p:spPr>
          <a:xfrm>
            <a:off x="3969067" y="2205990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1828147-3045-4BE0-BB9F-708A15A52C3F}"/>
              </a:ext>
            </a:extLst>
          </p:cNvPr>
          <p:cNvSpPr/>
          <p:nvPr/>
        </p:nvSpPr>
        <p:spPr>
          <a:xfrm>
            <a:off x="2228850" y="2611755"/>
            <a:ext cx="280035" cy="150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E4D9-61B0-4C13-AE4F-40400D31A369}"/>
              </a:ext>
            </a:extLst>
          </p:cNvPr>
          <p:cNvSpPr txBox="1"/>
          <p:nvPr/>
        </p:nvSpPr>
        <p:spPr>
          <a:xfrm>
            <a:off x="811530" y="2627471"/>
            <a:ext cx="1697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records for</a:t>
            </a:r>
          </a:p>
          <a:p>
            <a:r>
              <a:rPr lang="en-US" dirty="0"/>
              <a:t>function(s)</a:t>
            </a:r>
          </a:p>
          <a:p>
            <a:r>
              <a:rPr lang="en-US" dirty="0"/>
              <a:t>currently executing</a:t>
            </a:r>
          </a:p>
        </p:txBody>
      </p:sp>
    </p:spTree>
    <p:extLst>
      <p:ext uri="{BB962C8B-B14F-4D97-AF65-F5344CB8AC3E}">
        <p14:creationId xmlns:p14="http://schemas.microsoft.com/office/powerpoint/2010/main" val="132359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E3FD-4374-4E50-9E01-D60DB02F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616" y="807112"/>
            <a:ext cx="7401550" cy="1596177"/>
          </a:xfrm>
        </p:spPr>
        <p:txBody>
          <a:bodyPr>
            <a:normAutofit/>
          </a:bodyPr>
          <a:lstStyle/>
          <a:p>
            <a:r>
              <a:rPr lang="en-US" sz="3200" dirty="0"/>
              <a:t>What is stored in the activation record for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5065-5861-4AF2-840E-995405999D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2435" y="2892872"/>
            <a:ext cx="7887326" cy="3424107"/>
          </a:xfrm>
        </p:spPr>
        <p:txBody>
          <a:bodyPr/>
          <a:lstStyle/>
          <a:p>
            <a:r>
              <a:rPr lang="en-US" dirty="0"/>
              <a:t>Value of each local variable (parameters are local variables)</a:t>
            </a:r>
          </a:p>
          <a:p>
            <a:r>
              <a:rPr lang="en-US" dirty="0"/>
              <a:t>Address of code to be executed when 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280145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375B00E-7C53-4238-B4BB-1C2D4467119B}"/>
              </a:ext>
            </a:extLst>
          </p:cNvPr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70B8C-3390-4CC2-85D3-74AD999C5613}"/>
              </a:ext>
            </a:extLst>
          </p:cNvPr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78C6C-89FD-4C1E-927C-EAB7AD9F6287}"/>
              </a:ext>
            </a:extLst>
          </p:cNvPr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F31C3-31FE-44D7-8ED4-03A0E6841F3B}"/>
              </a:ext>
            </a:extLst>
          </p:cNvPr>
          <p:cNvCxnSpPr/>
          <p:nvPr/>
        </p:nvCxnSpPr>
        <p:spPr>
          <a:xfrm>
            <a:off x="2763672" y="1794681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A881C-8057-4C60-B60E-FCC71A8D3B08}"/>
              </a:ext>
            </a:extLst>
          </p:cNvPr>
          <p:cNvSpPr txBox="1"/>
          <p:nvPr/>
        </p:nvSpPr>
        <p:spPr>
          <a:xfrm>
            <a:off x="3891915" y="1236607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49339-B8E9-45E5-8ED9-3A99B1A5F1AA}"/>
              </a:ext>
            </a:extLst>
          </p:cNvPr>
          <p:cNvSpPr txBox="1"/>
          <p:nvPr/>
        </p:nvSpPr>
        <p:spPr>
          <a:xfrm>
            <a:off x="3360420" y="183117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5F14C-D952-4BD0-A14C-B0217B4A0E17}"/>
              </a:ext>
            </a:extLst>
          </p:cNvPr>
          <p:cNvSpPr/>
          <p:nvPr/>
        </p:nvSpPr>
        <p:spPr>
          <a:xfrm>
            <a:off x="3891915" y="1937385"/>
            <a:ext cx="154305" cy="2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FD216-C582-4B91-83ED-F0933F861E47}"/>
              </a:ext>
            </a:extLst>
          </p:cNvPr>
          <p:cNvSpPr/>
          <p:nvPr/>
        </p:nvSpPr>
        <p:spPr>
          <a:xfrm>
            <a:off x="3969067" y="2205990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1828147-3045-4BE0-BB9F-708A15A52C3F}"/>
              </a:ext>
            </a:extLst>
          </p:cNvPr>
          <p:cNvSpPr/>
          <p:nvPr/>
        </p:nvSpPr>
        <p:spPr>
          <a:xfrm>
            <a:off x="1810707" y="2611755"/>
            <a:ext cx="280035" cy="150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E4D9-61B0-4C13-AE4F-40400D31A369}"/>
              </a:ext>
            </a:extLst>
          </p:cNvPr>
          <p:cNvSpPr txBox="1"/>
          <p:nvPr/>
        </p:nvSpPr>
        <p:spPr>
          <a:xfrm>
            <a:off x="532457" y="2627471"/>
            <a:ext cx="1697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records for</a:t>
            </a:r>
          </a:p>
          <a:p>
            <a:r>
              <a:rPr lang="en-US" dirty="0"/>
              <a:t>function(s)</a:t>
            </a:r>
          </a:p>
          <a:p>
            <a:r>
              <a:rPr lang="en-US" dirty="0"/>
              <a:t>currently executing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4FB39-D7F5-41C9-96C1-0D3D99E4D6E4}"/>
              </a:ext>
            </a:extLst>
          </p:cNvPr>
          <p:cNvCxnSpPr>
            <a:cxnSpLocks/>
          </p:cNvCxnSpPr>
          <p:nvPr/>
        </p:nvCxnSpPr>
        <p:spPr>
          <a:xfrm>
            <a:off x="2763672" y="3154680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1423A8-97E1-4250-ADB5-D839A75B1F45}"/>
              </a:ext>
            </a:extLst>
          </p:cNvPr>
          <p:cNvSpPr txBox="1"/>
          <p:nvPr/>
        </p:nvSpPr>
        <p:spPr>
          <a:xfrm>
            <a:off x="2146195" y="26783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8A1F2-3FF6-4AB1-9ED2-0972B5F5892B}"/>
              </a:ext>
            </a:extLst>
          </p:cNvPr>
          <p:cNvSpPr txBox="1"/>
          <p:nvPr/>
        </p:nvSpPr>
        <p:spPr>
          <a:xfrm>
            <a:off x="3063240" y="2800350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num1        num2         average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9B38D-1040-4115-92B0-09093C307439}"/>
              </a:ext>
            </a:extLst>
          </p:cNvPr>
          <p:cNvSpPr/>
          <p:nvPr/>
        </p:nvSpPr>
        <p:spPr>
          <a:xfrm>
            <a:off x="3683317" y="28792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949AC-87B0-4FBE-8E43-C1170575D9F3}"/>
              </a:ext>
            </a:extLst>
          </p:cNvPr>
          <p:cNvSpPr/>
          <p:nvPr/>
        </p:nvSpPr>
        <p:spPr>
          <a:xfrm>
            <a:off x="4703136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64044-60F1-4D88-8115-97912528E746}"/>
              </a:ext>
            </a:extLst>
          </p:cNvPr>
          <p:cNvSpPr/>
          <p:nvPr/>
        </p:nvSpPr>
        <p:spPr>
          <a:xfrm>
            <a:off x="6039977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7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375B00E-7C53-4238-B4BB-1C2D4467119B}"/>
              </a:ext>
            </a:extLst>
          </p:cNvPr>
          <p:cNvSpPr/>
          <p:nvPr/>
        </p:nvSpPr>
        <p:spPr>
          <a:xfrm>
            <a:off x="2756847" y="880280"/>
            <a:ext cx="4089400" cy="4851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70B8C-3390-4CC2-85D3-74AD999C5613}"/>
              </a:ext>
            </a:extLst>
          </p:cNvPr>
          <p:cNvCxnSpPr/>
          <p:nvPr/>
        </p:nvCxnSpPr>
        <p:spPr>
          <a:xfrm>
            <a:off x="2756847" y="2558575"/>
            <a:ext cx="4089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78C6C-89FD-4C1E-927C-EAB7AD9F6287}"/>
              </a:ext>
            </a:extLst>
          </p:cNvPr>
          <p:cNvSpPr txBox="1"/>
          <p:nvPr/>
        </p:nvSpPr>
        <p:spPr>
          <a:xfrm>
            <a:off x="7090200" y="999603"/>
            <a:ext cx="243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memory</a:t>
            </a:r>
          </a:p>
          <a:p>
            <a:endParaRPr lang="en-US" sz="3200" dirty="0"/>
          </a:p>
          <a:p>
            <a:r>
              <a:rPr lang="en-US" sz="3200" dirty="0"/>
              <a:t>static memory</a:t>
            </a:r>
          </a:p>
          <a:p>
            <a:endParaRPr lang="en-US" sz="3200" dirty="0"/>
          </a:p>
          <a:p>
            <a:r>
              <a:rPr lang="en-US" sz="3200" dirty="0"/>
              <a:t>stack memory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heap memory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F31C3-31FE-44D7-8ED4-03A0E6841F3B}"/>
              </a:ext>
            </a:extLst>
          </p:cNvPr>
          <p:cNvCxnSpPr/>
          <p:nvPr/>
        </p:nvCxnSpPr>
        <p:spPr>
          <a:xfrm>
            <a:off x="2763672" y="1794681"/>
            <a:ext cx="4080680" cy="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A881C-8057-4C60-B60E-FCC71A8D3B08}"/>
              </a:ext>
            </a:extLst>
          </p:cNvPr>
          <p:cNvSpPr txBox="1"/>
          <p:nvPr/>
        </p:nvSpPr>
        <p:spPr>
          <a:xfrm>
            <a:off x="3891915" y="1236607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49339-B8E9-45E5-8ED9-3A99B1A5F1AA}"/>
              </a:ext>
            </a:extLst>
          </p:cNvPr>
          <p:cNvSpPr txBox="1"/>
          <p:nvPr/>
        </p:nvSpPr>
        <p:spPr>
          <a:xfrm>
            <a:off x="3360420" y="183117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5F14C-D952-4BD0-A14C-B0217B4A0E17}"/>
              </a:ext>
            </a:extLst>
          </p:cNvPr>
          <p:cNvSpPr/>
          <p:nvPr/>
        </p:nvSpPr>
        <p:spPr>
          <a:xfrm>
            <a:off x="3891915" y="1937385"/>
            <a:ext cx="154305" cy="2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FD216-C582-4B91-83ED-F0933F861E47}"/>
              </a:ext>
            </a:extLst>
          </p:cNvPr>
          <p:cNvSpPr/>
          <p:nvPr/>
        </p:nvSpPr>
        <p:spPr>
          <a:xfrm>
            <a:off x="3969067" y="2205990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1828147-3045-4BE0-BB9F-708A15A52C3F}"/>
              </a:ext>
            </a:extLst>
          </p:cNvPr>
          <p:cNvSpPr/>
          <p:nvPr/>
        </p:nvSpPr>
        <p:spPr>
          <a:xfrm>
            <a:off x="1810707" y="2611755"/>
            <a:ext cx="280035" cy="150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E4D9-61B0-4C13-AE4F-40400D31A369}"/>
              </a:ext>
            </a:extLst>
          </p:cNvPr>
          <p:cNvSpPr txBox="1"/>
          <p:nvPr/>
        </p:nvSpPr>
        <p:spPr>
          <a:xfrm>
            <a:off x="532457" y="2627471"/>
            <a:ext cx="1697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records for</a:t>
            </a:r>
          </a:p>
          <a:p>
            <a:r>
              <a:rPr lang="en-US" dirty="0"/>
              <a:t>function(s)</a:t>
            </a:r>
          </a:p>
          <a:p>
            <a:r>
              <a:rPr lang="en-US" dirty="0"/>
              <a:t>currently executing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4FB39-D7F5-41C9-96C1-0D3D99E4D6E4}"/>
              </a:ext>
            </a:extLst>
          </p:cNvPr>
          <p:cNvCxnSpPr>
            <a:cxnSpLocks/>
          </p:cNvCxnSpPr>
          <p:nvPr/>
        </p:nvCxnSpPr>
        <p:spPr>
          <a:xfrm>
            <a:off x="2763672" y="3154680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1423A8-97E1-4250-ADB5-D839A75B1F45}"/>
              </a:ext>
            </a:extLst>
          </p:cNvPr>
          <p:cNvSpPr txBox="1"/>
          <p:nvPr/>
        </p:nvSpPr>
        <p:spPr>
          <a:xfrm>
            <a:off x="1934997" y="2598842"/>
            <a:ext cx="89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  <a:p>
            <a:endParaRPr lang="en-US" dirty="0"/>
          </a:p>
          <a:p>
            <a:r>
              <a:rPr lang="en-US" dirty="0" err="1"/>
              <a:t>getNum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8A1F2-3FF6-4AB1-9ED2-0972B5F5892B}"/>
              </a:ext>
            </a:extLst>
          </p:cNvPr>
          <p:cNvSpPr txBox="1"/>
          <p:nvPr/>
        </p:nvSpPr>
        <p:spPr>
          <a:xfrm>
            <a:off x="3063240" y="2800350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num1        num2         average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9B38D-1040-4115-92B0-09093C307439}"/>
              </a:ext>
            </a:extLst>
          </p:cNvPr>
          <p:cNvSpPr/>
          <p:nvPr/>
        </p:nvSpPr>
        <p:spPr>
          <a:xfrm>
            <a:off x="3683317" y="28792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949AC-87B0-4FBE-8E43-C1170575D9F3}"/>
              </a:ext>
            </a:extLst>
          </p:cNvPr>
          <p:cNvSpPr/>
          <p:nvPr/>
        </p:nvSpPr>
        <p:spPr>
          <a:xfrm>
            <a:off x="4703136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64044-60F1-4D88-8115-97912528E746}"/>
              </a:ext>
            </a:extLst>
          </p:cNvPr>
          <p:cNvSpPr/>
          <p:nvPr/>
        </p:nvSpPr>
        <p:spPr>
          <a:xfrm>
            <a:off x="6039977" y="2871788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8C56D3-1F32-4372-A87A-21ABA977531B}"/>
              </a:ext>
            </a:extLst>
          </p:cNvPr>
          <p:cNvCxnSpPr/>
          <p:nvPr/>
        </p:nvCxnSpPr>
        <p:spPr>
          <a:xfrm>
            <a:off x="2763672" y="3594735"/>
            <a:ext cx="408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1BC94E-7103-4BC4-95D6-AFEBBE281548}"/>
              </a:ext>
            </a:extLst>
          </p:cNvPr>
          <p:cNvSpPr txBox="1"/>
          <p:nvPr/>
        </p:nvSpPr>
        <p:spPr>
          <a:xfrm>
            <a:off x="3109700" y="320504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12A8D1-6BC3-4AF7-9647-904C174D6359}"/>
              </a:ext>
            </a:extLst>
          </p:cNvPr>
          <p:cNvSpPr/>
          <p:nvPr/>
        </p:nvSpPr>
        <p:spPr>
          <a:xfrm>
            <a:off x="3653090" y="3293984"/>
            <a:ext cx="208598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042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1884</TotalTime>
  <Words>1125</Words>
  <Application>Microsoft Office PowerPoint</Application>
  <PresentationFormat>Widescreen</PresentationFormat>
  <Paragraphs>437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Tw Cen MT</vt:lpstr>
      <vt:lpstr>Droplet</vt:lpstr>
      <vt:lpstr>understanding memory usage by a c++ program</vt:lpstr>
      <vt:lpstr>PowerPoint Presentation</vt:lpstr>
      <vt:lpstr>Every variable/object has a scope</vt:lpstr>
      <vt:lpstr>Every variable/object has a lifetime</vt:lpstr>
      <vt:lpstr>Memory usage by Lab1 program</vt:lpstr>
      <vt:lpstr>PowerPoint Presentation</vt:lpstr>
      <vt:lpstr>What is stored in the activation record for a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and heap memory</vt:lpstr>
      <vt:lpstr>PowerPoint Presentation</vt:lpstr>
      <vt:lpstr>PowerPoint Presentation</vt:lpstr>
      <vt:lpstr>PowerPoint Presentation</vt:lpstr>
      <vt:lpstr>PowerPoint Presentation</vt:lpstr>
      <vt:lpstr>What happens when the following  function is called?</vt:lpstr>
      <vt:lpstr>PowerPoint Presentation</vt:lpstr>
      <vt:lpstr>PowerPoint Presentation</vt:lpstr>
      <vt:lpstr>PowerPoint Presentation</vt:lpstr>
      <vt:lpstr>PowerPoint Presentation</vt:lpstr>
      <vt:lpstr>A program that uses new to allocate heap memory space has to</vt:lpstr>
      <vt:lpstr>The big 3</vt:lpstr>
      <vt:lpstr>Some classes need to override the big 3 methods provided by the compiler</vt:lpstr>
      <vt:lpstr>copy constructor</vt:lpstr>
      <vt:lpstr>PowerPoint Presentation</vt:lpstr>
      <vt:lpstr>PowerPoint Presentation</vt:lpstr>
      <vt:lpstr>PowerPoint Presentation</vt:lpstr>
      <vt:lpstr>Prototypes for the big 3</vt:lpstr>
      <vt:lpstr>Try this</vt:lpstr>
      <vt:lpstr>Try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CS240C</dc:title>
  <dc:creator>Margaret Iwobi</dc:creator>
  <cp:lastModifiedBy>Margaret Iwobi</cp:lastModifiedBy>
  <cp:revision>184</cp:revision>
  <cp:lastPrinted>2018-02-20T02:16:22Z</cp:lastPrinted>
  <dcterms:created xsi:type="dcterms:W3CDTF">2016-01-23T14:48:08Z</dcterms:created>
  <dcterms:modified xsi:type="dcterms:W3CDTF">2018-02-20T19:06:20Z</dcterms:modified>
</cp:coreProperties>
</file>