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handoutMasterIdLst>
    <p:handoutMasterId r:id="rId40"/>
  </p:handoutMasterIdLst>
  <p:sldIdLst>
    <p:sldId id="324" r:id="rId2"/>
    <p:sldId id="325" r:id="rId3"/>
    <p:sldId id="301" r:id="rId4"/>
    <p:sldId id="302" r:id="rId5"/>
    <p:sldId id="326" r:id="rId6"/>
    <p:sldId id="277" r:id="rId7"/>
    <p:sldId id="327" r:id="rId8"/>
    <p:sldId id="283" r:id="rId9"/>
    <p:sldId id="328" r:id="rId10"/>
    <p:sldId id="329" r:id="rId11"/>
    <p:sldId id="330" r:id="rId12"/>
    <p:sldId id="331" r:id="rId13"/>
    <p:sldId id="332" r:id="rId14"/>
    <p:sldId id="333" r:id="rId15"/>
    <p:sldId id="334" r:id="rId16"/>
    <p:sldId id="335" r:id="rId17"/>
    <p:sldId id="336" r:id="rId18"/>
    <p:sldId id="337" r:id="rId19"/>
    <p:sldId id="338" r:id="rId20"/>
    <p:sldId id="359" r:id="rId21"/>
    <p:sldId id="361" r:id="rId22"/>
    <p:sldId id="360" r:id="rId23"/>
    <p:sldId id="357" r:id="rId24"/>
    <p:sldId id="358" r:id="rId25"/>
    <p:sldId id="362" r:id="rId26"/>
    <p:sldId id="348" r:id="rId27"/>
    <p:sldId id="364" r:id="rId28"/>
    <p:sldId id="365" r:id="rId29"/>
    <p:sldId id="349" r:id="rId30"/>
    <p:sldId id="363" r:id="rId31"/>
    <p:sldId id="367" r:id="rId32"/>
    <p:sldId id="372" r:id="rId33"/>
    <p:sldId id="373" r:id="rId34"/>
    <p:sldId id="374" r:id="rId35"/>
    <p:sldId id="376" r:id="rId36"/>
    <p:sldId id="375" r:id="rId37"/>
    <p:sldId id="377" r:id="rId3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1878" autoAdjust="0"/>
    <p:restoredTop sz="94660"/>
  </p:normalViewPr>
  <p:slideViewPr>
    <p:cSldViewPr snapToGrid="0">
      <p:cViewPr varScale="1">
        <p:scale>
          <a:sx n="65" d="100"/>
          <a:sy n="65" d="100"/>
        </p:scale>
        <p:origin x="19" y="-36"/>
      </p:cViewPr>
      <p:guideLst/>
    </p:cSldViewPr>
  </p:slideViewPr>
  <p:notesTextViewPr>
    <p:cViewPr>
      <p:scale>
        <a:sx n="1" d="1"/>
        <a:sy n="1" d="1"/>
      </p:scale>
      <p:origin x="0" y="0"/>
    </p:cViewPr>
  </p:notesTextViewPr>
  <p:sorterViewPr>
    <p:cViewPr varScale="1">
      <p:scale>
        <a:sx n="100" d="100"/>
        <a:sy n="100" d="100"/>
      </p:scale>
      <p:origin x="0" y="-1529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E2449DF8-8472-462E-826F-F24DD106BAAA}" type="datetimeFigureOut">
              <a:rPr lang="en-US" smtClean="0"/>
              <a:t>3/1/2018</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6E55D7C-1150-4886-81F8-805B4DC5EF64}" type="slidenum">
              <a:rPr lang="en-US" smtClean="0"/>
              <a:t>‹#›</a:t>
            </a:fld>
            <a:endParaRPr lang="en-US"/>
          </a:p>
        </p:txBody>
      </p:sp>
    </p:spTree>
    <p:extLst>
      <p:ext uri="{BB962C8B-B14F-4D97-AF65-F5344CB8AC3E}">
        <p14:creationId xmlns:p14="http://schemas.microsoft.com/office/powerpoint/2010/main" val="4210731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9FE2469E-0A17-4BAC-AB04-D8C1FB8BABC0}" type="datetimeFigureOut">
              <a:rPr lang="en-US" smtClean="0"/>
              <a:t>3/1/2018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6FFE983-8606-4E00-8AA9-AF3E54D02B94}" type="slidenum">
              <a:rPr lang="en-US" smtClean="0"/>
              <a:t>‹#›</a:t>
            </a:fld>
            <a:endParaRPr lang="en-US"/>
          </a:p>
        </p:txBody>
      </p:sp>
    </p:spTree>
    <p:extLst>
      <p:ext uri="{BB962C8B-B14F-4D97-AF65-F5344CB8AC3E}">
        <p14:creationId xmlns:p14="http://schemas.microsoft.com/office/powerpoint/2010/main" val="2288065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527DA619-D7B7-44AC-A362-6A99020B6653}" type="slidenum">
              <a:t>8</a:t>
            </a:fld>
            <a:endParaRPr lang="en-US"/>
          </a:p>
        </p:txBody>
      </p:sp>
      <p:sp>
        <p:nvSpPr>
          <p:cNvPr id="2" name="Slide Number Placeholder 6"/>
          <p:cNvSpPr/>
          <p:nvPr/>
        </p:nvSpPr>
        <p:spPr>
          <a:xfrm>
            <a:off x="7820800" y="5374957"/>
            <a:ext cx="5995520" cy="282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defRPr sz="1800"/>
            </a:pPr>
            <a:fld id="{02DF7EC2-9088-45B2-9EB6-68D2015E0EA9}" type="slidenum">
              <a:t>8</a:t>
            </a:fld>
            <a:endParaRPr lang="en-US" sz="1800" b="0" i="0" u="none" strike="noStrike" kern="1200" spc="0">
              <a:ln>
                <a:noFill/>
              </a:ln>
              <a:solidFill>
                <a:srgbClr val="000000"/>
              </a:solidFill>
              <a:latin typeface="+mn-lt" pitchFamily="18"/>
              <a:ea typeface="+mn-ea" pitchFamily="2"/>
              <a:cs typeface="+mn-cs" pitchFamily="2"/>
            </a:endParaRPr>
          </a:p>
        </p:txBody>
      </p:sp>
      <p:sp>
        <p:nvSpPr>
          <p:cNvPr id="3" name="Slide Image Placeholder 1"/>
          <p:cNvSpPr>
            <a:spLocks noGrp="1" noRot="1" noChangeAspect="1" noResize="1"/>
          </p:cNvSpPr>
          <p:nvPr>
            <p:ph type="sldImg"/>
          </p:nvPr>
        </p:nvSpPr>
        <p:spPr>
          <a:xfrm>
            <a:off x="5022850" y="430213"/>
            <a:ext cx="3771900" cy="2120900"/>
          </a:xfrm>
          <a:solidFill>
            <a:schemeClr val="accent1"/>
          </a:solidFill>
          <a:ln w="25400">
            <a:solidFill>
              <a:schemeClr val="accent1">
                <a:shade val="50000"/>
              </a:schemeClr>
            </a:solidFill>
            <a:prstDash val="solid"/>
          </a:ln>
        </p:spPr>
      </p:sp>
      <p:sp>
        <p:nvSpPr>
          <p:cNvPr id="4" name="Notes Placeholder 2"/>
          <p:cNvSpPr txBox="1">
            <a:spLocks noGrp="1"/>
          </p:cNvSpPr>
          <p:nvPr>
            <p:ph type="body" sz="quarter" idx="1"/>
          </p:nvPr>
        </p:nvSpPr>
        <p:spPr>
          <a:xfrm>
            <a:off x="0" y="0"/>
            <a:ext cx="640" cy="203"/>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159514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527DA619-D7B7-44AC-A362-6A99020B6653}" type="slidenum">
              <a:t>9</a:t>
            </a:fld>
            <a:endParaRPr lang="en-US"/>
          </a:p>
        </p:txBody>
      </p:sp>
      <p:sp>
        <p:nvSpPr>
          <p:cNvPr id="2" name="Slide Number Placeholder 6"/>
          <p:cNvSpPr/>
          <p:nvPr/>
        </p:nvSpPr>
        <p:spPr>
          <a:xfrm>
            <a:off x="7820800" y="5374957"/>
            <a:ext cx="5995520" cy="282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defRPr sz="1800"/>
            </a:pPr>
            <a:fld id="{02DF7EC2-9088-45B2-9EB6-68D2015E0EA9}" type="slidenum">
              <a:t>9</a:t>
            </a:fld>
            <a:endParaRPr lang="en-US" sz="1800" b="0" i="0" u="none" strike="noStrike" kern="1200" spc="0">
              <a:ln>
                <a:noFill/>
              </a:ln>
              <a:solidFill>
                <a:srgbClr val="000000"/>
              </a:solidFill>
              <a:latin typeface="+mn-lt" pitchFamily="18"/>
              <a:ea typeface="+mn-ea" pitchFamily="2"/>
              <a:cs typeface="+mn-cs" pitchFamily="2"/>
            </a:endParaRPr>
          </a:p>
        </p:txBody>
      </p:sp>
      <p:sp>
        <p:nvSpPr>
          <p:cNvPr id="3" name="Slide Image Placeholder 1"/>
          <p:cNvSpPr>
            <a:spLocks noGrp="1" noRot="1" noChangeAspect="1" noResize="1"/>
          </p:cNvSpPr>
          <p:nvPr>
            <p:ph type="sldImg"/>
          </p:nvPr>
        </p:nvSpPr>
        <p:spPr>
          <a:xfrm>
            <a:off x="5022850" y="430213"/>
            <a:ext cx="3771900" cy="2120900"/>
          </a:xfrm>
          <a:solidFill>
            <a:schemeClr val="accent1"/>
          </a:solidFill>
          <a:ln w="25400">
            <a:solidFill>
              <a:schemeClr val="accent1">
                <a:shade val="50000"/>
              </a:schemeClr>
            </a:solidFill>
            <a:prstDash val="solid"/>
          </a:ln>
        </p:spPr>
      </p:sp>
      <p:sp>
        <p:nvSpPr>
          <p:cNvPr id="4" name="Notes Placeholder 2"/>
          <p:cNvSpPr txBox="1">
            <a:spLocks noGrp="1"/>
          </p:cNvSpPr>
          <p:nvPr>
            <p:ph type="body" sz="quarter" idx="1"/>
          </p:nvPr>
        </p:nvSpPr>
        <p:spPr>
          <a:xfrm>
            <a:off x="0" y="0"/>
            <a:ext cx="640" cy="203"/>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1532494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A28C-9843-4611-884D-CC1FA26600D8}"/>
              </a:ext>
            </a:extLst>
          </p:cNvPr>
          <p:cNvSpPr>
            <a:spLocks noGrp="1"/>
          </p:cNvSpPr>
          <p:nvPr>
            <p:ph type="title"/>
          </p:nvPr>
        </p:nvSpPr>
        <p:spPr/>
        <p:txBody>
          <a:bodyPr>
            <a:normAutofit/>
          </a:bodyPr>
          <a:lstStyle/>
          <a:p>
            <a:r>
              <a:rPr lang="en-US" sz="4000" dirty="0"/>
              <a:t>Exam 1</a:t>
            </a:r>
          </a:p>
        </p:txBody>
      </p:sp>
      <p:sp>
        <p:nvSpPr>
          <p:cNvPr id="3" name="Content Placeholder 2">
            <a:extLst>
              <a:ext uri="{FF2B5EF4-FFF2-40B4-BE49-F238E27FC236}">
                <a16:creationId xmlns:a16="http://schemas.microsoft.com/office/drawing/2014/main" id="{D5603C66-A11B-47F8-B0BE-03295C86523D}"/>
              </a:ext>
            </a:extLst>
          </p:cNvPr>
          <p:cNvSpPr>
            <a:spLocks noGrp="1"/>
          </p:cNvSpPr>
          <p:nvPr>
            <p:ph sz="quarter" idx="13"/>
          </p:nvPr>
        </p:nvSpPr>
        <p:spPr>
          <a:xfrm>
            <a:off x="1006998" y="1898316"/>
            <a:ext cx="10363826" cy="3424107"/>
          </a:xfrm>
        </p:spPr>
        <p:txBody>
          <a:bodyPr/>
          <a:lstStyle/>
          <a:p>
            <a:r>
              <a:rPr lang="en-US" dirty="0"/>
              <a:t>Parameter passing methods (#2)</a:t>
            </a:r>
          </a:p>
          <a:p>
            <a:pPr lvl="1"/>
            <a:r>
              <a:rPr lang="en-US" dirty="0"/>
              <a:t>By value   -   copy of the argument made, argument cannot be changed</a:t>
            </a:r>
          </a:p>
          <a:p>
            <a:pPr lvl="1"/>
            <a:r>
              <a:rPr lang="en-US" dirty="0"/>
              <a:t>By reference   -   no copy made, argument can be changed</a:t>
            </a:r>
          </a:p>
          <a:p>
            <a:pPr lvl="1"/>
            <a:r>
              <a:rPr lang="en-US" dirty="0"/>
              <a:t>By </a:t>
            </a:r>
            <a:r>
              <a:rPr lang="en-US" dirty="0" err="1"/>
              <a:t>const</a:t>
            </a:r>
            <a:r>
              <a:rPr lang="en-US" dirty="0"/>
              <a:t> reference  -  no copy made, argument cannot be changed</a:t>
            </a:r>
          </a:p>
          <a:p>
            <a:r>
              <a:rPr lang="en-US" dirty="0"/>
              <a:t>Interface for a queue (#4)</a:t>
            </a:r>
          </a:p>
          <a:p>
            <a:pPr lvl="1"/>
            <a:r>
              <a:rPr lang="en-US" dirty="0"/>
              <a:t>Push(item)  -  add an item to the queue</a:t>
            </a:r>
          </a:p>
          <a:p>
            <a:pPr lvl="1"/>
            <a:r>
              <a:rPr lang="en-US" dirty="0"/>
              <a:t>Pop()  -  remove the item that has been in  the queue the longest</a:t>
            </a:r>
          </a:p>
          <a:p>
            <a:pPr lvl="1"/>
            <a:r>
              <a:rPr lang="en-US" dirty="0"/>
              <a:t>Peek()  -  return the item that has been in the queue the longest</a:t>
            </a:r>
          </a:p>
        </p:txBody>
      </p:sp>
    </p:spTree>
    <p:extLst>
      <p:ext uri="{BB962C8B-B14F-4D97-AF65-F5344CB8AC3E}">
        <p14:creationId xmlns:p14="http://schemas.microsoft.com/office/powerpoint/2010/main" val="266916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DD4-B78A-4A0B-BEB8-318B154ECA88}"/>
              </a:ext>
            </a:extLst>
          </p:cNvPr>
          <p:cNvSpPr>
            <a:spLocks noGrp="1"/>
          </p:cNvSpPr>
          <p:nvPr>
            <p:ph type="title"/>
          </p:nvPr>
        </p:nvSpPr>
        <p:spPr>
          <a:xfrm>
            <a:off x="595471" y="2673023"/>
            <a:ext cx="10364451" cy="1596177"/>
          </a:xfrm>
        </p:spPr>
        <p:txBody>
          <a:bodyPr/>
          <a:lstStyle/>
          <a:p>
            <a:r>
              <a:rPr lang="en-US" dirty="0"/>
              <a:t>Position oriented or value oriented?</a:t>
            </a:r>
          </a:p>
        </p:txBody>
      </p:sp>
    </p:spTree>
    <p:extLst>
      <p:ext uri="{BB962C8B-B14F-4D97-AF65-F5344CB8AC3E}">
        <p14:creationId xmlns:p14="http://schemas.microsoft.com/office/powerpoint/2010/main" val="164756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AF7F7B-565F-4E8B-BFD3-FCF62BEF00FC}"/>
              </a:ext>
            </a:extLst>
          </p:cNvPr>
          <p:cNvSpPr>
            <a:spLocks noGrp="1"/>
          </p:cNvSpPr>
          <p:nvPr>
            <p:ph type="title"/>
          </p:nvPr>
        </p:nvSpPr>
        <p:spPr>
          <a:xfrm>
            <a:off x="1110545" y="925246"/>
            <a:ext cx="9104114" cy="1596177"/>
          </a:xfrm>
        </p:spPr>
        <p:txBody>
          <a:bodyPr/>
          <a:lstStyle/>
          <a:p>
            <a:r>
              <a:rPr lang="en-US" dirty="0"/>
              <a:t>Priority queues have to be able to compare elements</a:t>
            </a:r>
          </a:p>
        </p:txBody>
      </p:sp>
      <p:sp>
        <p:nvSpPr>
          <p:cNvPr id="4" name="Content Placeholder 3">
            <a:extLst>
              <a:ext uri="{FF2B5EF4-FFF2-40B4-BE49-F238E27FC236}">
                <a16:creationId xmlns:a16="http://schemas.microsoft.com/office/drawing/2014/main" id="{666D317F-8A9E-4A90-B794-C24F75E4558E}"/>
              </a:ext>
            </a:extLst>
          </p:cNvPr>
          <p:cNvSpPr>
            <a:spLocks noGrp="1"/>
          </p:cNvSpPr>
          <p:nvPr>
            <p:ph sz="quarter" idx="13"/>
          </p:nvPr>
        </p:nvSpPr>
        <p:spPr>
          <a:xfrm>
            <a:off x="965862" y="3084721"/>
            <a:ext cx="10076388" cy="3424107"/>
          </a:xfrm>
        </p:spPr>
        <p:txBody>
          <a:bodyPr/>
          <a:lstStyle/>
          <a:p>
            <a:r>
              <a:rPr lang="en-US" dirty="0"/>
              <a:t>Users of a priority queue class need to be told which relational operators they need to provide for the type of element to be put into the priority queue</a:t>
            </a:r>
          </a:p>
          <a:p>
            <a:pPr lvl="1"/>
            <a:r>
              <a:rPr lang="en-US" dirty="0"/>
              <a:t>For example</a:t>
            </a:r>
          </a:p>
          <a:p>
            <a:pPr lvl="2"/>
            <a:r>
              <a:rPr lang="en-US" dirty="0"/>
              <a:t>Bool Operator&lt; (</a:t>
            </a:r>
            <a:r>
              <a:rPr lang="en-US" dirty="0" err="1"/>
              <a:t>const</a:t>
            </a:r>
            <a:r>
              <a:rPr lang="en-US" dirty="0"/>
              <a:t> </a:t>
            </a:r>
            <a:r>
              <a:rPr lang="en-US" dirty="0" err="1"/>
              <a:t>myclass</a:t>
            </a:r>
            <a:r>
              <a:rPr lang="en-US" dirty="0"/>
              <a:t> &amp; object) </a:t>
            </a:r>
            <a:r>
              <a:rPr lang="en-US" dirty="0" err="1"/>
              <a:t>const</a:t>
            </a:r>
            <a:r>
              <a:rPr lang="en-US" dirty="0"/>
              <a:t>;</a:t>
            </a:r>
          </a:p>
        </p:txBody>
      </p:sp>
    </p:spTree>
    <p:extLst>
      <p:ext uri="{BB962C8B-B14F-4D97-AF65-F5344CB8AC3E}">
        <p14:creationId xmlns:p14="http://schemas.microsoft.com/office/powerpoint/2010/main" val="208447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Assignment 4</a:t>
            </a:r>
          </a:p>
        </p:txBody>
      </p:sp>
      <p:sp>
        <p:nvSpPr>
          <p:cNvPr id="3" name="Content Placeholder 2"/>
          <p:cNvSpPr>
            <a:spLocks noGrp="1"/>
          </p:cNvSpPr>
          <p:nvPr>
            <p:ph sz="quarter" idx="13"/>
          </p:nvPr>
        </p:nvSpPr>
        <p:spPr>
          <a:xfrm>
            <a:off x="1539087" y="2501022"/>
            <a:ext cx="9027994" cy="3424107"/>
          </a:xfrm>
        </p:spPr>
        <p:txBody>
          <a:bodyPr>
            <a:normAutofit/>
          </a:bodyPr>
          <a:lstStyle/>
          <a:p>
            <a:r>
              <a:rPr lang="en-US" sz="2400" dirty="0"/>
              <a:t>Implement a priority queue</a:t>
            </a:r>
          </a:p>
          <a:p>
            <a:pPr lvl="1"/>
            <a:r>
              <a:rPr lang="en-US" sz="2200" dirty="0"/>
              <a:t>Choice of data structure is yours</a:t>
            </a:r>
          </a:p>
          <a:p>
            <a:r>
              <a:rPr lang="en-US" sz="2400" dirty="0"/>
              <a:t>Use the priority queue in a program that </a:t>
            </a:r>
            <a:r>
              <a:rPr lang="en-US" sz="2400" b="1" dirty="0"/>
              <a:t>simulates</a:t>
            </a:r>
            <a:r>
              <a:rPr lang="en-US" sz="2400" dirty="0"/>
              <a:t> the behavior of a call center</a:t>
            </a:r>
          </a:p>
        </p:txBody>
      </p:sp>
    </p:spTree>
    <p:extLst>
      <p:ext uri="{BB962C8B-B14F-4D97-AF65-F5344CB8AC3E}">
        <p14:creationId xmlns:p14="http://schemas.microsoft.com/office/powerpoint/2010/main" val="23880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712" y="427448"/>
            <a:ext cx="10364451" cy="1596177"/>
          </a:xfrm>
        </p:spPr>
        <p:txBody>
          <a:bodyPr>
            <a:normAutofit/>
          </a:bodyPr>
          <a:lstStyle/>
          <a:p>
            <a:r>
              <a:rPr lang="en-US" sz="4800" dirty="0"/>
              <a:t>Definition from Wikipedia</a:t>
            </a:r>
          </a:p>
        </p:txBody>
      </p:sp>
      <p:sp>
        <p:nvSpPr>
          <p:cNvPr id="3" name="Content Placeholder 2"/>
          <p:cNvSpPr>
            <a:spLocks noGrp="1"/>
          </p:cNvSpPr>
          <p:nvPr>
            <p:ph sz="quarter" idx="13"/>
          </p:nvPr>
        </p:nvSpPr>
        <p:spPr>
          <a:xfrm>
            <a:off x="1380043" y="2269327"/>
            <a:ext cx="9690536" cy="3776674"/>
          </a:xfrm>
        </p:spPr>
        <p:txBody>
          <a:bodyPr>
            <a:normAutofit/>
          </a:bodyPr>
          <a:lstStyle/>
          <a:p>
            <a:pPr marL="0" indent="0">
              <a:buNone/>
            </a:pPr>
            <a:endParaRPr lang="en-US" dirty="0"/>
          </a:p>
          <a:p>
            <a:pPr marL="0" indent="0">
              <a:buNone/>
            </a:pPr>
            <a:r>
              <a:rPr lang="en-US" dirty="0"/>
              <a:t>A </a:t>
            </a:r>
            <a:r>
              <a:rPr lang="en-US" b="1" dirty="0"/>
              <a:t>computer simulation </a:t>
            </a:r>
            <a:r>
              <a:rPr lang="en-US" dirty="0"/>
              <a:t>is an attempt to </a:t>
            </a:r>
            <a:r>
              <a:rPr lang="en-US" b="1" dirty="0"/>
              <a:t>model</a:t>
            </a:r>
            <a:r>
              <a:rPr lang="en-US" dirty="0"/>
              <a:t> a real-life or hypothetical situation on a computer so that it can be studied to see how the system works. By changing variables in the simulation, predictions may be made about the behavior of the system. It is a tool to virtually investigate the behavior of the system under study.</a:t>
            </a:r>
          </a:p>
          <a:p>
            <a:pPr marL="0" indent="0">
              <a:buNone/>
            </a:pPr>
            <a:r>
              <a:rPr lang="en-US" dirty="0"/>
              <a:t>       </a:t>
            </a:r>
          </a:p>
        </p:txBody>
      </p:sp>
    </p:spTree>
    <p:extLst>
      <p:ext uri="{BB962C8B-B14F-4D97-AF65-F5344CB8AC3E}">
        <p14:creationId xmlns:p14="http://schemas.microsoft.com/office/powerpoint/2010/main" val="169421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503256"/>
            <a:ext cx="10364451" cy="1596177"/>
          </a:xfrm>
        </p:spPr>
        <p:txBody>
          <a:bodyPr>
            <a:normAutofit/>
          </a:bodyPr>
          <a:lstStyle/>
          <a:p>
            <a:r>
              <a:rPr lang="en-US" sz="4400" dirty="0"/>
              <a:t>Examples of simulations</a:t>
            </a:r>
          </a:p>
        </p:txBody>
      </p:sp>
      <p:sp>
        <p:nvSpPr>
          <p:cNvPr id="3" name="Content Placeholder 2"/>
          <p:cNvSpPr>
            <a:spLocks noGrp="1"/>
          </p:cNvSpPr>
          <p:nvPr>
            <p:ph sz="quarter" idx="13"/>
          </p:nvPr>
        </p:nvSpPr>
        <p:spPr>
          <a:xfrm>
            <a:off x="1782384" y="2251027"/>
            <a:ext cx="7402473" cy="3424107"/>
          </a:xfrm>
        </p:spPr>
        <p:txBody>
          <a:bodyPr/>
          <a:lstStyle/>
          <a:p>
            <a:r>
              <a:rPr lang="en-US" dirty="0"/>
              <a:t>Flight simulators</a:t>
            </a:r>
          </a:p>
          <a:p>
            <a:r>
              <a:rPr lang="en-US" dirty="0"/>
              <a:t>Transportation planning</a:t>
            </a:r>
          </a:p>
          <a:p>
            <a:r>
              <a:rPr lang="en-US" dirty="0"/>
              <a:t>Weather forecasting</a:t>
            </a:r>
          </a:p>
          <a:p>
            <a:r>
              <a:rPr lang="en-US" dirty="0"/>
              <a:t>Disaster preparedness</a:t>
            </a:r>
          </a:p>
          <a:p>
            <a:r>
              <a:rPr lang="en-US" dirty="0"/>
              <a:t>Financial planning</a:t>
            </a:r>
          </a:p>
          <a:p>
            <a:r>
              <a:rPr lang="en-US" dirty="0"/>
              <a:t>Fantasy sports</a:t>
            </a:r>
          </a:p>
          <a:p>
            <a:r>
              <a:rPr lang="en-US" dirty="0"/>
              <a:t>Strategy games</a:t>
            </a:r>
          </a:p>
          <a:p>
            <a:endParaRPr lang="en-US" dirty="0"/>
          </a:p>
        </p:txBody>
      </p:sp>
    </p:spTree>
    <p:extLst>
      <p:ext uri="{BB962C8B-B14F-4D97-AF65-F5344CB8AC3E}">
        <p14:creationId xmlns:p14="http://schemas.microsoft.com/office/powerpoint/2010/main" val="116593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02" y="939239"/>
            <a:ext cx="9171921" cy="1596177"/>
          </a:xfrm>
        </p:spPr>
        <p:txBody>
          <a:bodyPr>
            <a:normAutofit fontScale="90000"/>
          </a:bodyPr>
          <a:lstStyle/>
          <a:p>
            <a:r>
              <a:rPr lang="en-US" sz="4000" dirty="0"/>
              <a:t>Simulations start with developing a model of the system being studied</a:t>
            </a:r>
            <a:br>
              <a:rPr lang="en-US" sz="3200" dirty="0"/>
            </a:br>
            <a:endParaRPr lang="en-US" sz="5400" dirty="0"/>
          </a:p>
        </p:txBody>
      </p:sp>
      <p:sp>
        <p:nvSpPr>
          <p:cNvPr id="3" name="Content Placeholder 2"/>
          <p:cNvSpPr>
            <a:spLocks noGrp="1"/>
          </p:cNvSpPr>
          <p:nvPr>
            <p:ph sz="quarter" idx="13"/>
          </p:nvPr>
        </p:nvSpPr>
        <p:spPr>
          <a:xfrm>
            <a:off x="1207202" y="2733308"/>
            <a:ext cx="10363826" cy="3424107"/>
          </a:xfrm>
        </p:spPr>
        <p:txBody>
          <a:bodyPr>
            <a:normAutofit/>
          </a:bodyPr>
          <a:lstStyle/>
          <a:p>
            <a:r>
              <a:rPr lang="en-US" sz="2400" dirty="0"/>
              <a:t>All models are wrong</a:t>
            </a:r>
          </a:p>
          <a:p>
            <a:pPr lvl="1"/>
            <a:r>
              <a:rPr lang="en-US" sz="2200" dirty="0"/>
              <a:t>Are incomplete</a:t>
            </a:r>
          </a:p>
          <a:p>
            <a:pPr lvl="1"/>
            <a:r>
              <a:rPr lang="en-US" sz="2200" dirty="0"/>
              <a:t>Assumptions may be wrong</a:t>
            </a:r>
          </a:p>
          <a:p>
            <a:r>
              <a:rPr lang="en-US" sz="2400" dirty="0"/>
              <a:t>Some models are useful</a:t>
            </a:r>
          </a:p>
          <a:p>
            <a:pPr lvl="1"/>
            <a:r>
              <a:rPr lang="en-US" sz="2200" dirty="0"/>
              <a:t>Help to understand behavior of system being studied</a:t>
            </a:r>
          </a:p>
          <a:p>
            <a:pPr lvl="1"/>
            <a:endParaRPr lang="en-US" sz="2200" dirty="0"/>
          </a:p>
        </p:txBody>
      </p:sp>
    </p:spTree>
    <p:extLst>
      <p:ext uri="{BB962C8B-B14F-4D97-AF65-F5344CB8AC3E}">
        <p14:creationId xmlns:p14="http://schemas.microsoft.com/office/powerpoint/2010/main" val="865207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83039" y="380312"/>
            <a:ext cx="10364451" cy="1596177"/>
          </a:xfrm>
        </p:spPr>
        <p:txBody>
          <a:bodyPr/>
          <a:lstStyle/>
          <a:p>
            <a:r>
              <a:rPr lang="en-US" dirty="0"/>
              <a:t>Model of a call center</a:t>
            </a:r>
          </a:p>
        </p:txBody>
      </p:sp>
      <p:sp>
        <p:nvSpPr>
          <p:cNvPr id="16" name="Rectangle 15"/>
          <p:cNvSpPr/>
          <p:nvPr/>
        </p:nvSpPr>
        <p:spPr>
          <a:xfrm>
            <a:off x="2802494" y="2295721"/>
            <a:ext cx="6185648" cy="3156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94164" y="3093168"/>
            <a:ext cx="2312894" cy="484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82608" y="4361033"/>
            <a:ext cx="641618" cy="429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716894" y="2758414"/>
            <a:ext cx="1258037" cy="400110"/>
          </a:xfrm>
          <a:prstGeom prst="rect">
            <a:avLst/>
          </a:prstGeom>
          <a:noFill/>
        </p:spPr>
        <p:txBody>
          <a:bodyPr wrap="none" rtlCol="0">
            <a:spAutoFit/>
          </a:bodyPr>
          <a:lstStyle/>
          <a:p>
            <a:r>
              <a:rPr lang="en-US" sz="2000" dirty="0"/>
              <a:t>waiting list</a:t>
            </a:r>
          </a:p>
        </p:txBody>
      </p:sp>
      <p:sp>
        <p:nvSpPr>
          <p:cNvPr id="20" name="TextBox 19"/>
          <p:cNvSpPr txBox="1"/>
          <p:nvPr/>
        </p:nvSpPr>
        <p:spPr>
          <a:xfrm>
            <a:off x="6913451" y="3991930"/>
            <a:ext cx="1298753" cy="400110"/>
          </a:xfrm>
          <a:prstGeom prst="rect">
            <a:avLst/>
          </a:prstGeom>
          <a:noFill/>
        </p:spPr>
        <p:txBody>
          <a:bodyPr wrap="none" rtlCol="0">
            <a:spAutoFit/>
          </a:bodyPr>
          <a:lstStyle/>
          <a:p>
            <a:r>
              <a:rPr lang="en-US" sz="2000" dirty="0"/>
              <a:t>current call</a:t>
            </a:r>
          </a:p>
        </p:txBody>
      </p:sp>
      <p:cxnSp>
        <p:nvCxnSpPr>
          <p:cNvPr id="22" name="Straight Arrow Connector 21"/>
          <p:cNvCxnSpPr>
            <a:stCxn id="17" idx="3"/>
          </p:cNvCxnSpPr>
          <p:nvPr/>
        </p:nvCxnSpPr>
        <p:spPr>
          <a:xfrm>
            <a:off x="5707058" y="3335215"/>
            <a:ext cx="1275550" cy="1025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3"/>
          </p:cNvCxnSpPr>
          <p:nvPr/>
        </p:nvCxnSpPr>
        <p:spPr>
          <a:xfrm flipV="1">
            <a:off x="7624226" y="4575545"/>
            <a:ext cx="26778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740685" y="4537497"/>
            <a:ext cx="1247457" cy="400110"/>
          </a:xfrm>
          <a:prstGeom prst="rect">
            <a:avLst/>
          </a:prstGeom>
          <a:noFill/>
        </p:spPr>
        <p:txBody>
          <a:bodyPr wrap="none" rtlCol="0">
            <a:spAutoFit/>
          </a:bodyPr>
          <a:lstStyle/>
          <a:p>
            <a:r>
              <a:rPr lang="en-US" sz="2000" dirty="0"/>
              <a:t>completed</a:t>
            </a:r>
          </a:p>
        </p:txBody>
      </p:sp>
      <p:sp>
        <p:nvSpPr>
          <p:cNvPr id="2" name="TextBox 1"/>
          <p:cNvSpPr txBox="1"/>
          <p:nvPr/>
        </p:nvSpPr>
        <p:spPr>
          <a:xfrm flipH="1">
            <a:off x="1114948" y="3116682"/>
            <a:ext cx="1687546" cy="369332"/>
          </a:xfrm>
          <a:prstGeom prst="rect">
            <a:avLst/>
          </a:prstGeom>
          <a:noFill/>
        </p:spPr>
        <p:txBody>
          <a:bodyPr wrap="square" rtlCol="0">
            <a:spAutoFit/>
          </a:bodyPr>
          <a:lstStyle/>
          <a:p>
            <a:r>
              <a:rPr lang="en-US" dirty="0"/>
              <a:t>incoming call</a:t>
            </a:r>
          </a:p>
        </p:txBody>
      </p:sp>
      <p:cxnSp>
        <p:nvCxnSpPr>
          <p:cNvPr id="4" name="Straight Arrow Connector 3"/>
          <p:cNvCxnSpPr>
            <a:endCxn id="17" idx="1"/>
          </p:cNvCxnSpPr>
          <p:nvPr/>
        </p:nvCxnSpPr>
        <p:spPr>
          <a:xfrm>
            <a:off x="2415921" y="3335215"/>
            <a:ext cx="978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87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926" y="950813"/>
            <a:ext cx="9171921" cy="1596177"/>
          </a:xfrm>
        </p:spPr>
        <p:txBody>
          <a:bodyPr>
            <a:normAutofit fontScale="90000"/>
          </a:bodyPr>
          <a:lstStyle/>
          <a:p>
            <a:r>
              <a:rPr lang="en-US" sz="4000" dirty="0"/>
              <a:t>What do we want to learn about the behavior of the call center ?</a:t>
            </a:r>
            <a:br>
              <a:rPr lang="en-US" sz="3200" dirty="0"/>
            </a:br>
            <a:endParaRPr lang="en-US" sz="5400" dirty="0"/>
          </a:p>
        </p:txBody>
      </p:sp>
      <p:sp>
        <p:nvSpPr>
          <p:cNvPr id="3" name="Content Placeholder 2"/>
          <p:cNvSpPr>
            <a:spLocks noGrp="1"/>
          </p:cNvSpPr>
          <p:nvPr>
            <p:ph sz="quarter" idx="13"/>
          </p:nvPr>
        </p:nvSpPr>
        <p:spPr>
          <a:xfrm>
            <a:off x="761318" y="3007732"/>
            <a:ext cx="9943019" cy="3424107"/>
          </a:xfrm>
        </p:spPr>
        <p:txBody>
          <a:bodyPr>
            <a:normAutofit/>
          </a:bodyPr>
          <a:lstStyle/>
          <a:p>
            <a:pPr lvl="1"/>
            <a:r>
              <a:rPr lang="en-US" sz="2200" dirty="0"/>
              <a:t>The average time that a call waits to be answered</a:t>
            </a:r>
          </a:p>
          <a:p>
            <a:pPr lvl="2"/>
            <a:r>
              <a:rPr lang="en-US" sz="2000" dirty="0"/>
              <a:t>Time at which a call is answered minus time at which it entered the waiting list</a:t>
            </a:r>
          </a:p>
        </p:txBody>
      </p:sp>
    </p:spTree>
    <p:extLst>
      <p:ext uri="{BB962C8B-B14F-4D97-AF65-F5344CB8AC3E}">
        <p14:creationId xmlns:p14="http://schemas.microsoft.com/office/powerpoint/2010/main" val="345627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070" y="379681"/>
            <a:ext cx="10364451" cy="1596177"/>
          </a:xfrm>
        </p:spPr>
        <p:txBody>
          <a:bodyPr/>
          <a:lstStyle/>
          <a:p>
            <a:r>
              <a:rPr lang="en-US" dirty="0"/>
              <a:t>What are the system variables?</a:t>
            </a:r>
          </a:p>
        </p:txBody>
      </p:sp>
      <p:sp>
        <p:nvSpPr>
          <p:cNvPr id="3" name="Content Placeholder 2"/>
          <p:cNvSpPr>
            <a:spLocks noGrp="1"/>
          </p:cNvSpPr>
          <p:nvPr>
            <p:ph sz="quarter" idx="13"/>
          </p:nvPr>
        </p:nvSpPr>
        <p:spPr>
          <a:xfrm>
            <a:off x="1576317" y="2057744"/>
            <a:ext cx="8789158" cy="3653844"/>
          </a:xfrm>
        </p:spPr>
        <p:txBody>
          <a:bodyPr>
            <a:normAutofit fontScale="92500" lnSpcReduction="10000"/>
          </a:bodyPr>
          <a:lstStyle/>
          <a:p>
            <a:r>
              <a:rPr lang="en-US" dirty="0"/>
              <a:t>For how many minutes will the call center accept calls?</a:t>
            </a:r>
          </a:p>
          <a:p>
            <a:pPr lvl="1"/>
            <a:r>
              <a:rPr lang="en-US" dirty="0"/>
              <a:t>During each minute changes in the system might occur</a:t>
            </a:r>
          </a:p>
          <a:p>
            <a:pPr lvl="2"/>
            <a:r>
              <a:rPr lang="en-US" dirty="0"/>
              <a:t>A call enters the system</a:t>
            </a:r>
          </a:p>
          <a:p>
            <a:pPr lvl="2"/>
            <a:r>
              <a:rPr lang="en-US" dirty="0"/>
              <a:t>A call is completed</a:t>
            </a:r>
          </a:p>
          <a:p>
            <a:pPr lvl="2"/>
            <a:r>
              <a:rPr lang="en-US" dirty="0"/>
              <a:t>A call is answered (becomes the current call)</a:t>
            </a:r>
          </a:p>
          <a:p>
            <a:r>
              <a:rPr lang="en-US" dirty="0"/>
              <a:t>What is the probability that a call will arrive during a given minute</a:t>
            </a:r>
          </a:p>
          <a:p>
            <a:pPr lvl="1"/>
            <a:r>
              <a:rPr lang="en-US" dirty="0"/>
              <a:t>Ex:  there is a 50% chance that a call will arrive</a:t>
            </a:r>
          </a:p>
          <a:p>
            <a:r>
              <a:rPr lang="en-US" dirty="0"/>
              <a:t>In what order are calls answered</a:t>
            </a:r>
          </a:p>
          <a:p>
            <a:pPr lvl="1"/>
            <a:r>
              <a:rPr lang="en-US" dirty="0"/>
              <a:t>in order that they arrive (</a:t>
            </a:r>
            <a:r>
              <a:rPr lang="en-US" dirty="0" err="1"/>
              <a:t>fifo</a:t>
            </a:r>
            <a:r>
              <a:rPr lang="en-US" dirty="0"/>
              <a:t> queue)</a:t>
            </a:r>
          </a:p>
          <a:p>
            <a:pPr lvl="1"/>
            <a:r>
              <a:rPr lang="en-US" dirty="0"/>
              <a:t>According to their priority (priority queue)</a:t>
            </a:r>
          </a:p>
          <a:p>
            <a:pPr lvl="2"/>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65177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73EC-5DE5-469D-8120-01D3D43F41E6}"/>
              </a:ext>
            </a:extLst>
          </p:cNvPr>
          <p:cNvSpPr>
            <a:spLocks noGrp="1"/>
          </p:cNvSpPr>
          <p:nvPr>
            <p:ph type="title"/>
          </p:nvPr>
        </p:nvSpPr>
        <p:spPr/>
        <p:txBody>
          <a:bodyPr>
            <a:normAutofit/>
          </a:bodyPr>
          <a:lstStyle/>
          <a:p>
            <a:r>
              <a:rPr lang="en-US" sz="4000" dirty="0"/>
              <a:t>For </a:t>
            </a:r>
            <a:r>
              <a:rPr lang="en-US" sz="4000" dirty="0" err="1"/>
              <a:t>thursday</a:t>
            </a:r>
            <a:endParaRPr lang="en-US" sz="4000" dirty="0"/>
          </a:p>
        </p:txBody>
      </p:sp>
      <p:sp>
        <p:nvSpPr>
          <p:cNvPr id="3" name="Content Placeholder 2">
            <a:extLst>
              <a:ext uri="{FF2B5EF4-FFF2-40B4-BE49-F238E27FC236}">
                <a16:creationId xmlns:a16="http://schemas.microsoft.com/office/drawing/2014/main" id="{EF1189AD-75C1-42E1-96BB-79FE3EFC3C1A}"/>
              </a:ext>
            </a:extLst>
          </p:cNvPr>
          <p:cNvSpPr>
            <a:spLocks noGrp="1"/>
          </p:cNvSpPr>
          <p:nvPr>
            <p:ph sz="quarter" idx="13"/>
          </p:nvPr>
        </p:nvSpPr>
        <p:spPr>
          <a:xfrm>
            <a:off x="1370974" y="2650672"/>
            <a:ext cx="10363826" cy="3424107"/>
          </a:xfrm>
        </p:spPr>
        <p:txBody>
          <a:bodyPr/>
          <a:lstStyle/>
          <a:p>
            <a:r>
              <a:rPr lang="en-US" dirty="0"/>
              <a:t>Read assignment 4 and be prepared to ask questions about it</a:t>
            </a:r>
          </a:p>
          <a:p>
            <a:r>
              <a:rPr lang="en-US" dirty="0"/>
              <a:t>Do </a:t>
            </a:r>
            <a:r>
              <a:rPr lang="en-US" dirty="0" err="1"/>
              <a:t>zybooks</a:t>
            </a:r>
            <a:r>
              <a:rPr lang="en-US" dirty="0"/>
              <a:t> Ch.16</a:t>
            </a:r>
          </a:p>
        </p:txBody>
      </p:sp>
    </p:spTree>
    <p:extLst>
      <p:ext uri="{BB962C8B-B14F-4D97-AF65-F5344CB8AC3E}">
        <p14:creationId xmlns:p14="http://schemas.microsoft.com/office/powerpoint/2010/main" val="14054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A28C-9843-4611-884D-CC1FA26600D8}"/>
              </a:ext>
            </a:extLst>
          </p:cNvPr>
          <p:cNvSpPr>
            <a:spLocks noGrp="1"/>
          </p:cNvSpPr>
          <p:nvPr>
            <p:ph type="title"/>
          </p:nvPr>
        </p:nvSpPr>
        <p:spPr>
          <a:xfrm>
            <a:off x="196144" y="99581"/>
            <a:ext cx="10364451" cy="1596177"/>
          </a:xfrm>
        </p:spPr>
        <p:txBody>
          <a:bodyPr>
            <a:normAutofit/>
          </a:bodyPr>
          <a:lstStyle/>
          <a:p>
            <a:r>
              <a:rPr lang="en-US" sz="4000" dirty="0"/>
              <a:t>Exam 1</a:t>
            </a:r>
          </a:p>
        </p:txBody>
      </p:sp>
      <p:sp>
        <p:nvSpPr>
          <p:cNvPr id="3" name="Content Placeholder 2">
            <a:extLst>
              <a:ext uri="{FF2B5EF4-FFF2-40B4-BE49-F238E27FC236}">
                <a16:creationId xmlns:a16="http://schemas.microsoft.com/office/drawing/2014/main" id="{D5603C66-A11B-47F8-B0BE-03295C86523D}"/>
              </a:ext>
            </a:extLst>
          </p:cNvPr>
          <p:cNvSpPr>
            <a:spLocks noGrp="1"/>
          </p:cNvSpPr>
          <p:nvPr>
            <p:ph sz="quarter" idx="13"/>
          </p:nvPr>
        </p:nvSpPr>
        <p:spPr>
          <a:xfrm>
            <a:off x="885463" y="1423686"/>
            <a:ext cx="10363826" cy="4901879"/>
          </a:xfrm>
        </p:spPr>
        <p:txBody>
          <a:bodyPr>
            <a:normAutofit fontScale="92500" lnSpcReduction="20000"/>
          </a:bodyPr>
          <a:lstStyle/>
          <a:p>
            <a:r>
              <a:rPr lang="en-US" dirty="0"/>
              <a:t>Question #6 not counted</a:t>
            </a:r>
          </a:p>
          <a:p>
            <a:pPr lvl="1"/>
            <a:r>
              <a:rPr lang="en-US" dirty="0" err="1"/>
              <a:t>Cin</a:t>
            </a:r>
            <a:r>
              <a:rPr lang="en-US" dirty="0"/>
              <a:t> is an object of type </a:t>
            </a:r>
            <a:r>
              <a:rPr lang="en-US" dirty="0" err="1"/>
              <a:t>istream</a:t>
            </a:r>
            <a:r>
              <a:rPr lang="en-US" dirty="0"/>
              <a:t> which has a extraction operator</a:t>
            </a:r>
          </a:p>
          <a:p>
            <a:pPr lvl="1"/>
            <a:r>
              <a:rPr lang="en-US" dirty="0"/>
              <a:t>An </a:t>
            </a:r>
            <a:r>
              <a:rPr lang="en-US" dirty="0" err="1"/>
              <a:t>istringstream</a:t>
            </a:r>
            <a:r>
              <a:rPr lang="en-US" dirty="0"/>
              <a:t> object inherits from </a:t>
            </a:r>
            <a:r>
              <a:rPr lang="en-US" dirty="0" err="1"/>
              <a:t>istream</a:t>
            </a:r>
            <a:endParaRPr lang="en-US" dirty="0"/>
          </a:p>
          <a:p>
            <a:pPr lvl="1"/>
            <a:r>
              <a:rPr lang="en-US" dirty="0"/>
              <a:t>So does an </a:t>
            </a:r>
            <a:r>
              <a:rPr lang="en-US" dirty="0" err="1"/>
              <a:t>ifstream</a:t>
            </a:r>
            <a:r>
              <a:rPr lang="en-US" dirty="0"/>
              <a:t> object</a:t>
            </a:r>
            <a:br>
              <a:rPr lang="en-US" dirty="0"/>
            </a:br>
            <a:endParaRPr lang="en-US" dirty="0"/>
          </a:p>
          <a:p>
            <a:r>
              <a:rPr lang="en-US" dirty="0"/>
              <a:t>Question #8</a:t>
            </a:r>
          </a:p>
          <a:p>
            <a:pPr lvl="1"/>
            <a:r>
              <a:rPr lang="en-US" dirty="0"/>
              <a:t>Trade offs</a:t>
            </a:r>
            <a:br>
              <a:rPr lang="en-US" dirty="0"/>
            </a:br>
            <a:endParaRPr lang="en-US" dirty="0"/>
          </a:p>
          <a:p>
            <a:r>
              <a:rPr lang="en-US" dirty="0"/>
              <a:t>Question #10</a:t>
            </a:r>
          </a:p>
          <a:p>
            <a:pPr lvl="1"/>
            <a:r>
              <a:rPr lang="en-US" dirty="0"/>
              <a:t>What is the difference between</a:t>
            </a:r>
          </a:p>
          <a:p>
            <a:pPr lvl="2"/>
            <a:r>
              <a:rPr lang="en-US" dirty="0"/>
              <a:t>Fraction f(3, 10);</a:t>
            </a:r>
          </a:p>
          <a:p>
            <a:pPr lvl="2"/>
            <a:r>
              <a:rPr lang="en-US" dirty="0"/>
              <a:t>Fraction f = Fraction(3,10);</a:t>
            </a:r>
          </a:p>
          <a:p>
            <a:pPr lvl="2"/>
            <a:r>
              <a:rPr lang="en-US" dirty="0"/>
              <a:t>Fraction f = new Fraction(3,10);</a:t>
            </a:r>
          </a:p>
          <a:p>
            <a:pPr lvl="2"/>
            <a:r>
              <a:rPr lang="en-US" dirty="0"/>
              <a:t>Fraction* f = new fraction(3,10);</a:t>
            </a:r>
            <a:br>
              <a:rPr lang="en-US" dirty="0"/>
            </a:br>
            <a:r>
              <a:rPr lang="en-US" dirty="0"/>
              <a:t>     </a:t>
            </a:r>
          </a:p>
        </p:txBody>
      </p:sp>
    </p:spTree>
    <p:extLst>
      <p:ext uri="{BB962C8B-B14F-4D97-AF65-F5344CB8AC3E}">
        <p14:creationId xmlns:p14="http://schemas.microsoft.com/office/powerpoint/2010/main" val="4183198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823A62-FBEE-4DCA-8F62-52DB736A38C5}"/>
              </a:ext>
            </a:extLst>
          </p:cNvPr>
          <p:cNvSpPr>
            <a:spLocks noGrp="1"/>
          </p:cNvSpPr>
          <p:nvPr>
            <p:ph type="title"/>
          </p:nvPr>
        </p:nvSpPr>
        <p:spPr>
          <a:xfrm>
            <a:off x="705431" y="2586213"/>
            <a:ext cx="10364451" cy="1596177"/>
          </a:xfrm>
        </p:spPr>
        <p:txBody>
          <a:bodyPr>
            <a:normAutofit/>
          </a:bodyPr>
          <a:lstStyle/>
          <a:p>
            <a:r>
              <a:rPr lang="en-US" sz="4000" dirty="0"/>
              <a:t>Assignment 4 questions</a:t>
            </a:r>
          </a:p>
        </p:txBody>
      </p:sp>
    </p:spTree>
    <p:extLst>
      <p:ext uri="{BB962C8B-B14F-4D97-AF65-F5344CB8AC3E}">
        <p14:creationId xmlns:p14="http://schemas.microsoft.com/office/powerpoint/2010/main" val="341793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DC8B9C-5B0E-444F-AFB4-0ED034F33126}"/>
              </a:ext>
            </a:extLst>
          </p:cNvPr>
          <p:cNvSpPr/>
          <p:nvPr/>
        </p:nvSpPr>
        <p:spPr>
          <a:xfrm>
            <a:off x="1977658" y="2424091"/>
            <a:ext cx="1601586" cy="958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7681A42-138D-4CFB-AFE2-B2831A1A0844}"/>
              </a:ext>
            </a:extLst>
          </p:cNvPr>
          <p:cNvSpPr/>
          <p:nvPr/>
        </p:nvSpPr>
        <p:spPr>
          <a:xfrm>
            <a:off x="4903746" y="2029637"/>
            <a:ext cx="1679171" cy="1036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A841A8-B104-4AF2-A7C5-B6F18C51F223}"/>
              </a:ext>
            </a:extLst>
          </p:cNvPr>
          <p:cNvSpPr txBox="1"/>
          <p:nvPr/>
        </p:nvSpPr>
        <p:spPr>
          <a:xfrm>
            <a:off x="2243665" y="2648534"/>
            <a:ext cx="980910" cy="369332"/>
          </a:xfrm>
          <a:prstGeom prst="rect">
            <a:avLst/>
          </a:prstGeom>
          <a:noFill/>
        </p:spPr>
        <p:txBody>
          <a:bodyPr wrap="none" rtlCol="0">
            <a:spAutoFit/>
          </a:bodyPr>
          <a:lstStyle/>
          <a:p>
            <a:r>
              <a:rPr lang="en-US" dirty="0"/>
              <a:t>program</a:t>
            </a:r>
          </a:p>
        </p:txBody>
      </p:sp>
      <p:sp>
        <p:nvSpPr>
          <p:cNvPr id="8" name="Rectangle: Rounded Corners 7">
            <a:extLst>
              <a:ext uri="{FF2B5EF4-FFF2-40B4-BE49-F238E27FC236}">
                <a16:creationId xmlns:a16="http://schemas.microsoft.com/office/drawing/2014/main" id="{28154FA4-792A-4F64-84A5-DA10814F5595}"/>
              </a:ext>
            </a:extLst>
          </p:cNvPr>
          <p:cNvSpPr/>
          <p:nvPr/>
        </p:nvSpPr>
        <p:spPr>
          <a:xfrm>
            <a:off x="7688502" y="2547797"/>
            <a:ext cx="1679171" cy="1036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CED32C-ACED-482A-BC4B-ABCF6268CF79}"/>
              </a:ext>
            </a:extLst>
          </p:cNvPr>
          <p:cNvSpPr txBox="1"/>
          <p:nvPr/>
        </p:nvSpPr>
        <p:spPr>
          <a:xfrm>
            <a:off x="7835269" y="2903459"/>
            <a:ext cx="1460656" cy="369332"/>
          </a:xfrm>
          <a:prstGeom prst="rect">
            <a:avLst/>
          </a:prstGeom>
          <a:noFill/>
        </p:spPr>
        <p:txBody>
          <a:bodyPr wrap="none" rtlCol="0">
            <a:spAutoFit/>
          </a:bodyPr>
          <a:lstStyle/>
          <a:p>
            <a:r>
              <a:rPr lang="en-US" dirty="0" err="1"/>
              <a:t>PriorityQueue</a:t>
            </a:r>
            <a:endParaRPr lang="en-US" dirty="0"/>
          </a:p>
        </p:txBody>
      </p:sp>
      <p:sp>
        <p:nvSpPr>
          <p:cNvPr id="10" name="TextBox 9">
            <a:extLst>
              <a:ext uri="{FF2B5EF4-FFF2-40B4-BE49-F238E27FC236}">
                <a16:creationId xmlns:a16="http://schemas.microsoft.com/office/drawing/2014/main" id="{695C8B01-AA73-4B41-AB40-0234603B6389}"/>
              </a:ext>
            </a:extLst>
          </p:cNvPr>
          <p:cNvSpPr txBox="1"/>
          <p:nvPr/>
        </p:nvSpPr>
        <p:spPr>
          <a:xfrm>
            <a:off x="5117653" y="2344720"/>
            <a:ext cx="1112805" cy="369332"/>
          </a:xfrm>
          <a:prstGeom prst="rect">
            <a:avLst/>
          </a:prstGeom>
          <a:noFill/>
        </p:spPr>
        <p:txBody>
          <a:bodyPr wrap="none" rtlCol="0">
            <a:spAutoFit/>
          </a:bodyPr>
          <a:lstStyle/>
          <a:p>
            <a:r>
              <a:rPr lang="en-US" dirty="0" err="1"/>
              <a:t>callCenter</a:t>
            </a:r>
            <a:endParaRPr lang="en-US" dirty="0"/>
          </a:p>
        </p:txBody>
      </p:sp>
      <p:sp>
        <p:nvSpPr>
          <p:cNvPr id="12" name="Rectangle: Rounded Corners 11">
            <a:extLst>
              <a:ext uri="{FF2B5EF4-FFF2-40B4-BE49-F238E27FC236}">
                <a16:creationId xmlns:a16="http://schemas.microsoft.com/office/drawing/2014/main" id="{183CB5F2-4C74-4AA0-9874-47D6AC99251A}"/>
              </a:ext>
            </a:extLst>
          </p:cNvPr>
          <p:cNvSpPr/>
          <p:nvPr/>
        </p:nvSpPr>
        <p:spPr>
          <a:xfrm>
            <a:off x="7123725" y="4220200"/>
            <a:ext cx="1679171" cy="1036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2714DF2-2DBB-4F15-BB79-D0DCD5EAC192}"/>
              </a:ext>
            </a:extLst>
          </p:cNvPr>
          <p:cNvSpPr txBox="1"/>
          <p:nvPr/>
        </p:nvSpPr>
        <p:spPr>
          <a:xfrm>
            <a:off x="7686630" y="4550958"/>
            <a:ext cx="553357" cy="369332"/>
          </a:xfrm>
          <a:prstGeom prst="rect">
            <a:avLst/>
          </a:prstGeom>
          <a:noFill/>
        </p:spPr>
        <p:txBody>
          <a:bodyPr wrap="none" rtlCol="0">
            <a:spAutoFit/>
          </a:bodyPr>
          <a:lstStyle/>
          <a:p>
            <a:r>
              <a:rPr lang="en-US" dirty="0"/>
              <a:t>Call</a:t>
            </a:r>
          </a:p>
        </p:txBody>
      </p:sp>
      <p:sp>
        <p:nvSpPr>
          <p:cNvPr id="19" name="TextBox 18">
            <a:extLst>
              <a:ext uri="{FF2B5EF4-FFF2-40B4-BE49-F238E27FC236}">
                <a16:creationId xmlns:a16="http://schemas.microsoft.com/office/drawing/2014/main" id="{F1984577-FD85-4A64-964B-EA8530787DAD}"/>
              </a:ext>
            </a:extLst>
          </p:cNvPr>
          <p:cNvSpPr txBox="1"/>
          <p:nvPr/>
        </p:nvSpPr>
        <p:spPr>
          <a:xfrm>
            <a:off x="6848917" y="2466640"/>
            <a:ext cx="692818" cy="369332"/>
          </a:xfrm>
          <a:prstGeom prst="rect">
            <a:avLst/>
          </a:prstGeom>
          <a:noFill/>
        </p:spPr>
        <p:txBody>
          <a:bodyPr wrap="none" rtlCol="0">
            <a:spAutoFit/>
          </a:bodyPr>
          <a:lstStyle/>
          <a:p>
            <a:r>
              <a:rPr lang="en-US" dirty="0"/>
              <a:t>has-a</a:t>
            </a:r>
          </a:p>
        </p:txBody>
      </p:sp>
      <p:sp>
        <p:nvSpPr>
          <p:cNvPr id="22" name="Rectangle 21">
            <a:extLst>
              <a:ext uri="{FF2B5EF4-FFF2-40B4-BE49-F238E27FC236}">
                <a16:creationId xmlns:a16="http://schemas.microsoft.com/office/drawing/2014/main" id="{5EF0A713-886F-468E-89A6-17587ACE832A}"/>
              </a:ext>
            </a:extLst>
          </p:cNvPr>
          <p:cNvSpPr/>
          <p:nvPr/>
        </p:nvSpPr>
        <p:spPr>
          <a:xfrm>
            <a:off x="3762121" y="2310669"/>
            <a:ext cx="692818" cy="369332"/>
          </a:xfrm>
          <a:prstGeom prst="rect">
            <a:avLst/>
          </a:prstGeom>
        </p:spPr>
        <p:txBody>
          <a:bodyPr wrap="none">
            <a:spAutoFit/>
          </a:bodyPr>
          <a:lstStyle/>
          <a:p>
            <a:r>
              <a:rPr lang="en-US" dirty="0"/>
              <a:t>has-a</a:t>
            </a:r>
          </a:p>
        </p:txBody>
      </p:sp>
      <p:sp>
        <p:nvSpPr>
          <p:cNvPr id="25" name="TextBox 24">
            <a:extLst>
              <a:ext uri="{FF2B5EF4-FFF2-40B4-BE49-F238E27FC236}">
                <a16:creationId xmlns:a16="http://schemas.microsoft.com/office/drawing/2014/main" id="{9245571E-9280-4C40-BD1D-83E62AA8DA99}"/>
              </a:ext>
            </a:extLst>
          </p:cNvPr>
          <p:cNvSpPr txBox="1"/>
          <p:nvPr/>
        </p:nvSpPr>
        <p:spPr>
          <a:xfrm>
            <a:off x="8231463" y="3724208"/>
            <a:ext cx="1043427" cy="369332"/>
          </a:xfrm>
          <a:prstGeom prst="rect">
            <a:avLst/>
          </a:prstGeom>
          <a:noFill/>
        </p:spPr>
        <p:txBody>
          <a:bodyPr wrap="none" rtlCol="0">
            <a:spAutoFit/>
          </a:bodyPr>
          <a:lstStyle/>
          <a:p>
            <a:r>
              <a:rPr lang="en-US" dirty="0"/>
              <a:t>has many</a:t>
            </a:r>
          </a:p>
        </p:txBody>
      </p:sp>
      <p:cxnSp>
        <p:nvCxnSpPr>
          <p:cNvPr id="27" name="Straight Connector 26">
            <a:extLst>
              <a:ext uri="{FF2B5EF4-FFF2-40B4-BE49-F238E27FC236}">
                <a16:creationId xmlns:a16="http://schemas.microsoft.com/office/drawing/2014/main" id="{A85170B1-165A-443D-9728-D7EFFF75713F}"/>
              </a:ext>
            </a:extLst>
          </p:cNvPr>
          <p:cNvCxnSpPr>
            <a:endCxn id="8" idx="1"/>
          </p:cNvCxnSpPr>
          <p:nvPr/>
        </p:nvCxnSpPr>
        <p:spPr>
          <a:xfrm>
            <a:off x="6574596" y="2680001"/>
            <a:ext cx="1113906" cy="385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F275B4-6014-47F5-BFDD-A100B94DAC32}"/>
              </a:ext>
            </a:extLst>
          </p:cNvPr>
          <p:cNvCxnSpPr/>
          <p:nvPr/>
        </p:nvCxnSpPr>
        <p:spPr>
          <a:xfrm flipV="1">
            <a:off x="3579244" y="2495335"/>
            <a:ext cx="1316181" cy="34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FE170B-C0B7-4F27-9E04-6E73BB94FD5B}"/>
              </a:ext>
            </a:extLst>
          </p:cNvPr>
          <p:cNvCxnSpPr>
            <a:cxnSpLocks/>
          </p:cNvCxnSpPr>
          <p:nvPr/>
        </p:nvCxnSpPr>
        <p:spPr>
          <a:xfrm>
            <a:off x="8199307" y="3578182"/>
            <a:ext cx="0" cy="6420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7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160388-A606-4E10-B3E6-D989B123F206}"/>
              </a:ext>
            </a:extLst>
          </p:cNvPr>
          <p:cNvSpPr>
            <a:spLocks noGrp="1"/>
          </p:cNvSpPr>
          <p:nvPr>
            <p:ph type="title"/>
          </p:nvPr>
        </p:nvSpPr>
        <p:spPr/>
        <p:txBody>
          <a:bodyPr>
            <a:normAutofit/>
          </a:bodyPr>
          <a:lstStyle/>
          <a:p>
            <a:r>
              <a:rPr lang="en-US" sz="4000" dirty="0"/>
              <a:t>Some questions</a:t>
            </a:r>
          </a:p>
        </p:txBody>
      </p:sp>
      <p:sp>
        <p:nvSpPr>
          <p:cNvPr id="4" name="Content Placeholder 3">
            <a:extLst>
              <a:ext uri="{FF2B5EF4-FFF2-40B4-BE49-F238E27FC236}">
                <a16:creationId xmlns:a16="http://schemas.microsoft.com/office/drawing/2014/main" id="{E83F2E42-5718-4E19-A4A7-53E6F0312A5A}"/>
              </a:ext>
            </a:extLst>
          </p:cNvPr>
          <p:cNvSpPr>
            <a:spLocks noGrp="1"/>
          </p:cNvSpPr>
          <p:nvPr>
            <p:ph sz="quarter" idx="13"/>
          </p:nvPr>
        </p:nvSpPr>
        <p:spPr>
          <a:xfrm>
            <a:off x="1648766" y="2214694"/>
            <a:ext cx="8774236" cy="3424107"/>
          </a:xfrm>
        </p:spPr>
        <p:txBody>
          <a:bodyPr/>
          <a:lstStyle/>
          <a:p>
            <a:r>
              <a:rPr lang="en-US" dirty="0"/>
              <a:t>Which component does external input?</a:t>
            </a:r>
          </a:p>
          <a:p>
            <a:pPr lvl="1"/>
            <a:r>
              <a:rPr lang="en-US" dirty="0"/>
              <a:t>Any error checking needed?</a:t>
            </a:r>
          </a:p>
          <a:p>
            <a:r>
              <a:rPr lang="en-US" dirty="0"/>
              <a:t>Which component does external  output?</a:t>
            </a:r>
          </a:p>
          <a:p>
            <a:pPr lvl="1"/>
            <a:r>
              <a:rPr lang="en-US" dirty="0"/>
              <a:t>Sample output?</a:t>
            </a:r>
          </a:p>
          <a:p>
            <a:r>
              <a:rPr lang="en-US" dirty="0"/>
              <a:t>What data members does the </a:t>
            </a:r>
            <a:r>
              <a:rPr lang="en-US" dirty="0" err="1"/>
              <a:t>callcenter</a:t>
            </a:r>
            <a:r>
              <a:rPr lang="en-US" dirty="0"/>
              <a:t> class need?</a:t>
            </a:r>
          </a:p>
          <a:p>
            <a:pPr lvl="1"/>
            <a:r>
              <a:rPr lang="en-US" dirty="0" err="1"/>
              <a:t>Priorityqueue</a:t>
            </a:r>
            <a:endParaRPr lang="en-US" dirty="0"/>
          </a:p>
          <a:p>
            <a:pPr lvl="1"/>
            <a:r>
              <a:rPr lang="en-US" dirty="0"/>
              <a:t>Others????</a:t>
            </a:r>
          </a:p>
          <a:p>
            <a:endParaRPr lang="en-US" dirty="0"/>
          </a:p>
        </p:txBody>
      </p:sp>
    </p:spTree>
    <p:extLst>
      <p:ext uri="{BB962C8B-B14F-4D97-AF65-F5344CB8AC3E}">
        <p14:creationId xmlns:p14="http://schemas.microsoft.com/office/powerpoint/2010/main" val="1990750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479" y="441096"/>
            <a:ext cx="10364451" cy="1596177"/>
          </a:xfrm>
        </p:spPr>
        <p:txBody>
          <a:bodyPr/>
          <a:lstStyle/>
          <a:p>
            <a:r>
              <a:rPr lang="en-US" dirty="0"/>
              <a:t>Quiz</a:t>
            </a:r>
          </a:p>
        </p:txBody>
      </p:sp>
      <p:grpSp>
        <p:nvGrpSpPr>
          <p:cNvPr id="24" name="Group 23"/>
          <p:cNvGrpSpPr/>
          <p:nvPr/>
        </p:nvGrpSpPr>
        <p:grpSpPr>
          <a:xfrm>
            <a:off x="1511487" y="1900795"/>
            <a:ext cx="2171135" cy="2551438"/>
            <a:chOff x="1798089" y="2090728"/>
            <a:chExt cx="2171135" cy="2551438"/>
          </a:xfrm>
        </p:grpSpPr>
        <p:sp>
          <p:nvSpPr>
            <p:cNvPr id="3" name="Oval 2"/>
            <p:cNvSpPr/>
            <p:nvPr/>
          </p:nvSpPr>
          <p:spPr>
            <a:xfrm>
              <a:off x="2872849" y="2090728"/>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323529" y="2753437"/>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1798089" y="3416146"/>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44418" y="3416146"/>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43697" y="4130376"/>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43784" y="2753437"/>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65124" y="2090728"/>
              <a:ext cx="370614" cy="461665"/>
            </a:xfrm>
            <a:prstGeom prst="rect">
              <a:avLst/>
            </a:prstGeom>
            <a:noFill/>
          </p:spPr>
          <p:txBody>
            <a:bodyPr wrap="none" rtlCol="0">
              <a:spAutoFit/>
            </a:bodyPr>
            <a:lstStyle/>
            <a:p>
              <a:r>
                <a:rPr lang="en-US" sz="2400" dirty="0"/>
                <a:t>A</a:t>
              </a:r>
            </a:p>
          </p:txBody>
        </p:sp>
        <p:sp>
          <p:nvSpPr>
            <p:cNvPr id="11" name="TextBox 10"/>
            <p:cNvSpPr txBox="1"/>
            <p:nvPr/>
          </p:nvSpPr>
          <p:spPr>
            <a:xfrm>
              <a:off x="2400942" y="2746875"/>
              <a:ext cx="338554" cy="461665"/>
            </a:xfrm>
            <a:prstGeom prst="rect">
              <a:avLst/>
            </a:prstGeom>
            <a:noFill/>
          </p:spPr>
          <p:txBody>
            <a:bodyPr wrap="none" rtlCol="0">
              <a:spAutoFit/>
            </a:bodyPr>
            <a:lstStyle/>
            <a:p>
              <a:r>
                <a:rPr lang="en-US" sz="2400" dirty="0"/>
                <a:t>B</a:t>
              </a:r>
            </a:p>
          </p:txBody>
        </p:sp>
        <p:sp>
          <p:nvSpPr>
            <p:cNvPr id="12" name="TextBox 11"/>
            <p:cNvSpPr txBox="1"/>
            <p:nvPr/>
          </p:nvSpPr>
          <p:spPr>
            <a:xfrm>
              <a:off x="3521197" y="2746874"/>
              <a:ext cx="370614" cy="461665"/>
            </a:xfrm>
            <a:prstGeom prst="rect">
              <a:avLst/>
            </a:prstGeom>
            <a:noFill/>
          </p:spPr>
          <p:txBody>
            <a:bodyPr wrap="none" rtlCol="0">
              <a:spAutoFit/>
            </a:bodyPr>
            <a:lstStyle/>
            <a:p>
              <a:r>
                <a:rPr lang="en-US" sz="2400" dirty="0"/>
                <a:t>C</a:t>
              </a:r>
            </a:p>
          </p:txBody>
        </p:sp>
        <p:sp>
          <p:nvSpPr>
            <p:cNvPr id="13" name="TextBox 12"/>
            <p:cNvSpPr txBox="1"/>
            <p:nvPr/>
          </p:nvSpPr>
          <p:spPr>
            <a:xfrm>
              <a:off x="1875502" y="3416146"/>
              <a:ext cx="370614" cy="461665"/>
            </a:xfrm>
            <a:prstGeom prst="rect">
              <a:avLst/>
            </a:prstGeom>
            <a:noFill/>
          </p:spPr>
          <p:txBody>
            <a:bodyPr wrap="none" rtlCol="0">
              <a:spAutoFit/>
            </a:bodyPr>
            <a:lstStyle/>
            <a:p>
              <a:r>
                <a:rPr lang="en-US" sz="2400" dirty="0"/>
                <a:t>D</a:t>
              </a:r>
            </a:p>
          </p:txBody>
        </p:sp>
        <p:sp>
          <p:nvSpPr>
            <p:cNvPr id="14" name="TextBox 13"/>
            <p:cNvSpPr txBox="1"/>
            <p:nvPr/>
          </p:nvSpPr>
          <p:spPr>
            <a:xfrm>
              <a:off x="2921831" y="3441208"/>
              <a:ext cx="319318" cy="461665"/>
            </a:xfrm>
            <a:prstGeom prst="rect">
              <a:avLst/>
            </a:prstGeom>
            <a:noFill/>
          </p:spPr>
          <p:txBody>
            <a:bodyPr wrap="none" rtlCol="0">
              <a:spAutoFit/>
            </a:bodyPr>
            <a:lstStyle/>
            <a:p>
              <a:r>
                <a:rPr lang="en-US" sz="2400" dirty="0"/>
                <a:t>E</a:t>
              </a:r>
            </a:p>
          </p:txBody>
        </p:sp>
        <p:sp>
          <p:nvSpPr>
            <p:cNvPr id="15" name="TextBox 14"/>
            <p:cNvSpPr txBox="1"/>
            <p:nvPr/>
          </p:nvSpPr>
          <p:spPr>
            <a:xfrm>
              <a:off x="3451474" y="4150475"/>
              <a:ext cx="460689" cy="461665"/>
            </a:xfrm>
            <a:prstGeom prst="rect">
              <a:avLst/>
            </a:prstGeom>
            <a:noFill/>
          </p:spPr>
          <p:txBody>
            <a:bodyPr wrap="square" rtlCol="0">
              <a:spAutoFit/>
            </a:bodyPr>
            <a:lstStyle/>
            <a:p>
              <a:r>
                <a:rPr lang="en-US" sz="2400" dirty="0"/>
                <a:t>F</a:t>
              </a:r>
            </a:p>
          </p:txBody>
        </p:sp>
        <p:cxnSp>
          <p:nvCxnSpPr>
            <p:cNvPr id="17" name="Straight Connector 16"/>
            <p:cNvCxnSpPr>
              <a:stCxn id="3" idx="3"/>
            </p:cNvCxnSpPr>
            <p:nvPr/>
          </p:nvCxnSpPr>
          <p:spPr>
            <a:xfrm flipH="1">
              <a:off x="2739496" y="2527568"/>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163642" y="3217617"/>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5"/>
            </p:cNvCxnSpPr>
            <p:nvPr/>
          </p:nvCxnSpPr>
          <p:spPr>
            <a:xfrm>
              <a:off x="2772020" y="3190277"/>
              <a:ext cx="173323" cy="279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26489" y="2527568"/>
              <a:ext cx="173323" cy="279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21177" y="3874481"/>
              <a:ext cx="173323" cy="2793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64359" y="4805592"/>
            <a:ext cx="5636526" cy="923330"/>
          </a:xfrm>
          <a:prstGeom prst="rect">
            <a:avLst/>
          </a:prstGeom>
          <a:noFill/>
        </p:spPr>
        <p:txBody>
          <a:bodyPr wrap="square" rtlCol="0">
            <a:spAutoFit/>
          </a:bodyPr>
          <a:lstStyle/>
          <a:p>
            <a:r>
              <a:rPr lang="en-US" dirty="0"/>
              <a:t>1. What is the height of this binary tree?  ________</a:t>
            </a:r>
          </a:p>
          <a:p>
            <a:endParaRPr lang="en-US" dirty="0"/>
          </a:p>
          <a:p>
            <a:r>
              <a:rPr lang="en-US" dirty="0"/>
              <a:t>2. How many children does B have?  _______</a:t>
            </a:r>
          </a:p>
        </p:txBody>
      </p:sp>
      <p:sp>
        <p:nvSpPr>
          <p:cNvPr id="28" name="Oval 27"/>
          <p:cNvSpPr/>
          <p:nvPr/>
        </p:nvSpPr>
        <p:spPr>
          <a:xfrm>
            <a:off x="8061020" y="1900795"/>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511700" y="2563504"/>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6986260" y="3226213"/>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631955" y="2563504"/>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78033" y="1907532"/>
            <a:ext cx="524503" cy="461665"/>
          </a:xfrm>
          <a:prstGeom prst="rect">
            <a:avLst/>
          </a:prstGeom>
          <a:noFill/>
        </p:spPr>
        <p:txBody>
          <a:bodyPr wrap="none" rtlCol="0">
            <a:spAutoFit/>
          </a:bodyPr>
          <a:lstStyle/>
          <a:p>
            <a:r>
              <a:rPr lang="en-US" sz="2400" dirty="0"/>
              <a:t>88</a:t>
            </a:r>
          </a:p>
        </p:txBody>
      </p:sp>
      <p:sp>
        <p:nvSpPr>
          <p:cNvPr id="35" name="TextBox 34"/>
          <p:cNvSpPr txBox="1"/>
          <p:nvPr/>
        </p:nvSpPr>
        <p:spPr>
          <a:xfrm>
            <a:off x="7534570" y="2563504"/>
            <a:ext cx="524503" cy="461665"/>
          </a:xfrm>
          <a:prstGeom prst="rect">
            <a:avLst/>
          </a:prstGeom>
          <a:noFill/>
        </p:spPr>
        <p:txBody>
          <a:bodyPr wrap="none" rtlCol="0">
            <a:spAutoFit/>
          </a:bodyPr>
          <a:lstStyle/>
          <a:p>
            <a:r>
              <a:rPr lang="en-US" sz="2400" dirty="0"/>
              <a:t>80</a:t>
            </a:r>
          </a:p>
        </p:txBody>
      </p:sp>
      <p:sp>
        <p:nvSpPr>
          <p:cNvPr id="36" name="TextBox 35"/>
          <p:cNvSpPr txBox="1"/>
          <p:nvPr/>
        </p:nvSpPr>
        <p:spPr>
          <a:xfrm>
            <a:off x="8642278" y="2556941"/>
            <a:ext cx="524503" cy="461665"/>
          </a:xfrm>
          <a:prstGeom prst="rect">
            <a:avLst/>
          </a:prstGeom>
          <a:noFill/>
        </p:spPr>
        <p:txBody>
          <a:bodyPr wrap="none" rtlCol="0">
            <a:spAutoFit/>
          </a:bodyPr>
          <a:lstStyle/>
          <a:p>
            <a:r>
              <a:rPr lang="en-US" sz="2400" dirty="0"/>
              <a:t>33</a:t>
            </a:r>
          </a:p>
        </p:txBody>
      </p:sp>
      <p:sp>
        <p:nvSpPr>
          <p:cNvPr id="37" name="TextBox 36"/>
          <p:cNvSpPr txBox="1"/>
          <p:nvPr/>
        </p:nvSpPr>
        <p:spPr>
          <a:xfrm>
            <a:off x="7049867" y="3221249"/>
            <a:ext cx="524503" cy="461665"/>
          </a:xfrm>
          <a:prstGeom prst="rect">
            <a:avLst/>
          </a:prstGeom>
          <a:noFill/>
        </p:spPr>
        <p:txBody>
          <a:bodyPr wrap="none" rtlCol="0">
            <a:spAutoFit/>
          </a:bodyPr>
          <a:lstStyle/>
          <a:p>
            <a:r>
              <a:rPr lang="en-US" sz="2400" dirty="0"/>
              <a:t>55</a:t>
            </a:r>
          </a:p>
        </p:txBody>
      </p:sp>
      <p:cxnSp>
        <p:nvCxnSpPr>
          <p:cNvPr id="40" name="Straight Connector 39"/>
          <p:cNvCxnSpPr>
            <a:stCxn id="28" idx="3"/>
          </p:cNvCxnSpPr>
          <p:nvPr/>
        </p:nvCxnSpPr>
        <p:spPr>
          <a:xfrm flipH="1">
            <a:off x="7927667" y="2337635"/>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351813" y="3027684"/>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514660" y="2337635"/>
            <a:ext cx="173323" cy="279324"/>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049867" y="4377503"/>
            <a:ext cx="3938812" cy="369332"/>
          </a:xfrm>
          <a:prstGeom prst="rect">
            <a:avLst/>
          </a:prstGeom>
          <a:noFill/>
        </p:spPr>
        <p:txBody>
          <a:bodyPr wrap="square" rtlCol="0">
            <a:spAutoFit/>
          </a:bodyPr>
          <a:lstStyle/>
          <a:p>
            <a:r>
              <a:rPr lang="en-US" dirty="0"/>
              <a:t>3. Is the above a max heap?  _______</a:t>
            </a:r>
          </a:p>
        </p:txBody>
      </p:sp>
    </p:spTree>
    <p:extLst>
      <p:ext uri="{BB962C8B-B14F-4D97-AF65-F5344CB8AC3E}">
        <p14:creationId xmlns:p14="http://schemas.microsoft.com/office/powerpoint/2010/main" val="182560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479" y="441096"/>
            <a:ext cx="10364451" cy="1596177"/>
          </a:xfrm>
        </p:spPr>
        <p:txBody>
          <a:bodyPr/>
          <a:lstStyle/>
          <a:p>
            <a:r>
              <a:rPr lang="en-US" dirty="0"/>
              <a:t>Quiz</a:t>
            </a:r>
          </a:p>
        </p:txBody>
      </p:sp>
      <p:grpSp>
        <p:nvGrpSpPr>
          <p:cNvPr id="24" name="Group 23"/>
          <p:cNvGrpSpPr/>
          <p:nvPr/>
        </p:nvGrpSpPr>
        <p:grpSpPr>
          <a:xfrm>
            <a:off x="1511487" y="1900795"/>
            <a:ext cx="2171135" cy="2551438"/>
            <a:chOff x="1798089" y="2090728"/>
            <a:chExt cx="2171135" cy="2551438"/>
          </a:xfrm>
        </p:grpSpPr>
        <p:sp>
          <p:nvSpPr>
            <p:cNvPr id="3" name="Oval 2"/>
            <p:cNvSpPr/>
            <p:nvPr/>
          </p:nvSpPr>
          <p:spPr>
            <a:xfrm>
              <a:off x="2872849" y="2090728"/>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323529" y="2753437"/>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1798089" y="3416146"/>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44418" y="3416146"/>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43697" y="4130376"/>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43784" y="2753437"/>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65124" y="2090728"/>
              <a:ext cx="370614" cy="461665"/>
            </a:xfrm>
            <a:prstGeom prst="rect">
              <a:avLst/>
            </a:prstGeom>
            <a:noFill/>
          </p:spPr>
          <p:txBody>
            <a:bodyPr wrap="none" rtlCol="0">
              <a:spAutoFit/>
            </a:bodyPr>
            <a:lstStyle/>
            <a:p>
              <a:r>
                <a:rPr lang="en-US" sz="2400" dirty="0"/>
                <a:t>A</a:t>
              </a:r>
            </a:p>
          </p:txBody>
        </p:sp>
        <p:sp>
          <p:nvSpPr>
            <p:cNvPr id="11" name="TextBox 10"/>
            <p:cNvSpPr txBox="1"/>
            <p:nvPr/>
          </p:nvSpPr>
          <p:spPr>
            <a:xfrm>
              <a:off x="2400942" y="2746875"/>
              <a:ext cx="338554" cy="461665"/>
            </a:xfrm>
            <a:prstGeom prst="rect">
              <a:avLst/>
            </a:prstGeom>
            <a:noFill/>
          </p:spPr>
          <p:txBody>
            <a:bodyPr wrap="none" rtlCol="0">
              <a:spAutoFit/>
            </a:bodyPr>
            <a:lstStyle/>
            <a:p>
              <a:r>
                <a:rPr lang="en-US" sz="2400" dirty="0"/>
                <a:t>B</a:t>
              </a:r>
            </a:p>
          </p:txBody>
        </p:sp>
        <p:sp>
          <p:nvSpPr>
            <p:cNvPr id="12" name="TextBox 11"/>
            <p:cNvSpPr txBox="1"/>
            <p:nvPr/>
          </p:nvSpPr>
          <p:spPr>
            <a:xfrm>
              <a:off x="3521197" y="2746874"/>
              <a:ext cx="370614" cy="461665"/>
            </a:xfrm>
            <a:prstGeom prst="rect">
              <a:avLst/>
            </a:prstGeom>
            <a:noFill/>
          </p:spPr>
          <p:txBody>
            <a:bodyPr wrap="none" rtlCol="0">
              <a:spAutoFit/>
            </a:bodyPr>
            <a:lstStyle/>
            <a:p>
              <a:r>
                <a:rPr lang="en-US" sz="2400" dirty="0"/>
                <a:t>C</a:t>
              </a:r>
            </a:p>
          </p:txBody>
        </p:sp>
        <p:sp>
          <p:nvSpPr>
            <p:cNvPr id="13" name="TextBox 12"/>
            <p:cNvSpPr txBox="1"/>
            <p:nvPr/>
          </p:nvSpPr>
          <p:spPr>
            <a:xfrm>
              <a:off x="1875502" y="3416146"/>
              <a:ext cx="370614" cy="461665"/>
            </a:xfrm>
            <a:prstGeom prst="rect">
              <a:avLst/>
            </a:prstGeom>
            <a:noFill/>
          </p:spPr>
          <p:txBody>
            <a:bodyPr wrap="none" rtlCol="0">
              <a:spAutoFit/>
            </a:bodyPr>
            <a:lstStyle/>
            <a:p>
              <a:r>
                <a:rPr lang="en-US" sz="2400" dirty="0"/>
                <a:t>D</a:t>
              </a:r>
            </a:p>
          </p:txBody>
        </p:sp>
        <p:sp>
          <p:nvSpPr>
            <p:cNvPr id="14" name="TextBox 13"/>
            <p:cNvSpPr txBox="1"/>
            <p:nvPr/>
          </p:nvSpPr>
          <p:spPr>
            <a:xfrm>
              <a:off x="2921831" y="3441208"/>
              <a:ext cx="319318" cy="461665"/>
            </a:xfrm>
            <a:prstGeom prst="rect">
              <a:avLst/>
            </a:prstGeom>
            <a:noFill/>
          </p:spPr>
          <p:txBody>
            <a:bodyPr wrap="none" rtlCol="0">
              <a:spAutoFit/>
            </a:bodyPr>
            <a:lstStyle/>
            <a:p>
              <a:r>
                <a:rPr lang="en-US" sz="2400" dirty="0"/>
                <a:t>E</a:t>
              </a:r>
            </a:p>
          </p:txBody>
        </p:sp>
        <p:sp>
          <p:nvSpPr>
            <p:cNvPr id="15" name="TextBox 14"/>
            <p:cNvSpPr txBox="1"/>
            <p:nvPr/>
          </p:nvSpPr>
          <p:spPr>
            <a:xfrm>
              <a:off x="3451474" y="4150475"/>
              <a:ext cx="460689" cy="461665"/>
            </a:xfrm>
            <a:prstGeom prst="rect">
              <a:avLst/>
            </a:prstGeom>
            <a:noFill/>
          </p:spPr>
          <p:txBody>
            <a:bodyPr wrap="square" rtlCol="0">
              <a:spAutoFit/>
            </a:bodyPr>
            <a:lstStyle/>
            <a:p>
              <a:r>
                <a:rPr lang="en-US" sz="2400" dirty="0"/>
                <a:t>F</a:t>
              </a:r>
            </a:p>
          </p:txBody>
        </p:sp>
        <p:cxnSp>
          <p:nvCxnSpPr>
            <p:cNvPr id="17" name="Straight Connector 16"/>
            <p:cNvCxnSpPr>
              <a:stCxn id="3" idx="3"/>
            </p:cNvCxnSpPr>
            <p:nvPr/>
          </p:nvCxnSpPr>
          <p:spPr>
            <a:xfrm flipH="1">
              <a:off x="2739496" y="2527568"/>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163642" y="3217617"/>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5"/>
            </p:cNvCxnSpPr>
            <p:nvPr/>
          </p:nvCxnSpPr>
          <p:spPr>
            <a:xfrm>
              <a:off x="2772020" y="3190277"/>
              <a:ext cx="173323" cy="279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26489" y="2527568"/>
              <a:ext cx="173323" cy="279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21177" y="3874481"/>
              <a:ext cx="173323" cy="2793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64359" y="4805592"/>
            <a:ext cx="5636526" cy="923330"/>
          </a:xfrm>
          <a:prstGeom prst="rect">
            <a:avLst/>
          </a:prstGeom>
          <a:noFill/>
        </p:spPr>
        <p:txBody>
          <a:bodyPr wrap="square" rtlCol="0">
            <a:spAutoFit/>
          </a:bodyPr>
          <a:lstStyle/>
          <a:p>
            <a:r>
              <a:rPr lang="en-US" dirty="0"/>
              <a:t>1. What is the height of this binary tree?  __ 3___</a:t>
            </a:r>
          </a:p>
          <a:p>
            <a:endParaRPr lang="en-US" dirty="0"/>
          </a:p>
          <a:p>
            <a:r>
              <a:rPr lang="en-US" dirty="0"/>
              <a:t>2. How many children does B have? __2___</a:t>
            </a:r>
          </a:p>
        </p:txBody>
      </p:sp>
      <p:sp>
        <p:nvSpPr>
          <p:cNvPr id="28" name="Oval 27"/>
          <p:cNvSpPr/>
          <p:nvPr/>
        </p:nvSpPr>
        <p:spPr>
          <a:xfrm>
            <a:off x="8061020" y="1900795"/>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511700" y="2563504"/>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6986260" y="3226213"/>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631955" y="2563504"/>
            <a:ext cx="525440" cy="511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78033" y="1907532"/>
            <a:ext cx="524503" cy="461665"/>
          </a:xfrm>
          <a:prstGeom prst="rect">
            <a:avLst/>
          </a:prstGeom>
          <a:noFill/>
        </p:spPr>
        <p:txBody>
          <a:bodyPr wrap="none" rtlCol="0">
            <a:spAutoFit/>
          </a:bodyPr>
          <a:lstStyle/>
          <a:p>
            <a:r>
              <a:rPr lang="en-US" sz="2400" dirty="0"/>
              <a:t>88</a:t>
            </a:r>
          </a:p>
        </p:txBody>
      </p:sp>
      <p:sp>
        <p:nvSpPr>
          <p:cNvPr id="35" name="TextBox 34"/>
          <p:cNvSpPr txBox="1"/>
          <p:nvPr/>
        </p:nvSpPr>
        <p:spPr>
          <a:xfrm>
            <a:off x="7534570" y="2563504"/>
            <a:ext cx="524503" cy="461665"/>
          </a:xfrm>
          <a:prstGeom prst="rect">
            <a:avLst/>
          </a:prstGeom>
          <a:noFill/>
        </p:spPr>
        <p:txBody>
          <a:bodyPr wrap="none" rtlCol="0">
            <a:spAutoFit/>
          </a:bodyPr>
          <a:lstStyle/>
          <a:p>
            <a:r>
              <a:rPr lang="en-US" sz="2400" dirty="0"/>
              <a:t>80</a:t>
            </a:r>
          </a:p>
        </p:txBody>
      </p:sp>
      <p:sp>
        <p:nvSpPr>
          <p:cNvPr id="36" name="TextBox 35"/>
          <p:cNvSpPr txBox="1"/>
          <p:nvPr/>
        </p:nvSpPr>
        <p:spPr>
          <a:xfrm>
            <a:off x="8642278" y="2556941"/>
            <a:ext cx="524503" cy="461665"/>
          </a:xfrm>
          <a:prstGeom prst="rect">
            <a:avLst/>
          </a:prstGeom>
          <a:noFill/>
        </p:spPr>
        <p:txBody>
          <a:bodyPr wrap="none" rtlCol="0">
            <a:spAutoFit/>
          </a:bodyPr>
          <a:lstStyle/>
          <a:p>
            <a:r>
              <a:rPr lang="en-US" sz="2400" dirty="0"/>
              <a:t>33</a:t>
            </a:r>
          </a:p>
        </p:txBody>
      </p:sp>
      <p:sp>
        <p:nvSpPr>
          <p:cNvPr id="37" name="TextBox 36"/>
          <p:cNvSpPr txBox="1"/>
          <p:nvPr/>
        </p:nvSpPr>
        <p:spPr>
          <a:xfrm>
            <a:off x="7049867" y="3221249"/>
            <a:ext cx="524503" cy="461665"/>
          </a:xfrm>
          <a:prstGeom prst="rect">
            <a:avLst/>
          </a:prstGeom>
          <a:noFill/>
        </p:spPr>
        <p:txBody>
          <a:bodyPr wrap="none" rtlCol="0">
            <a:spAutoFit/>
          </a:bodyPr>
          <a:lstStyle/>
          <a:p>
            <a:r>
              <a:rPr lang="en-US" sz="2400" dirty="0"/>
              <a:t>55</a:t>
            </a:r>
          </a:p>
        </p:txBody>
      </p:sp>
      <p:cxnSp>
        <p:nvCxnSpPr>
          <p:cNvPr id="40" name="Straight Connector 39"/>
          <p:cNvCxnSpPr>
            <a:stCxn id="28" idx="3"/>
          </p:cNvCxnSpPr>
          <p:nvPr/>
        </p:nvCxnSpPr>
        <p:spPr>
          <a:xfrm flipH="1">
            <a:off x="7927667" y="2337635"/>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351813" y="3027684"/>
            <a:ext cx="210302" cy="22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514660" y="2337635"/>
            <a:ext cx="173323" cy="279324"/>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25269" y="4422207"/>
            <a:ext cx="3938812" cy="369332"/>
          </a:xfrm>
          <a:prstGeom prst="rect">
            <a:avLst/>
          </a:prstGeom>
          <a:noFill/>
        </p:spPr>
        <p:txBody>
          <a:bodyPr wrap="square" rtlCol="0">
            <a:spAutoFit/>
          </a:bodyPr>
          <a:lstStyle/>
          <a:p>
            <a:r>
              <a:rPr lang="en-US" dirty="0"/>
              <a:t>3. Is the above a max heap?  _yes__</a:t>
            </a:r>
          </a:p>
        </p:txBody>
      </p:sp>
    </p:spTree>
    <p:extLst>
      <p:ext uri="{BB962C8B-B14F-4D97-AF65-F5344CB8AC3E}">
        <p14:creationId xmlns:p14="http://schemas.microsoft.com/office/powerpoint/2010/main" val="345848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480" y="468392"/>
            <a:ext cx="10364451" cy="1596177"/>
          </a:xfrm>
        </p:spPr>
        <p:txBody>
          <a:bodyPr>
            <a:normAutofit/>
          </a:bodyPr>
          <a:lstStyle/>
          <a:p>
            <a:r>
              <a:rPr lang="en-US" sz="4000" dirty="0"/>
              <a:t>Container classes</a:t>
            </a:r>
          </a:p>
        </p:txBody>
      </p:sp>
      <p:sp>
        <p:nvSpPr>
          <p:cNvPr id="3" name="Content Placeholder 2"/>
          <p:cNvSpPr>
            <a:spLocks noGrp="1"/>
          </p:cNvSpPr>
          <p:nvPr>
            <p:ph sz="quarter" idx="13"/>
          </p:nvPr>
        </p:nvSpPr>
        <p:spPr>
          <a:xfrm>
            <a:off x="1177920" y="1865063"/>
            <a:ext cx="10454812" cy="4092392"/>
          </a:xfrm>
        </p:spPr>
        <p:txBody>
          <a:bodyPr>
            <a:normAutofit fontScale="85000" lnSpcReduction="20000"/>
          </a:bodyPr>
          <a:lstStyle/>
          <a:p>
            <a:r>
              <a:rPr lang="en-US" dirty="0"/>
              <a:t>Container classes store a collection of like elements</a:t>
            </a:r>
          </a:p>
          <a:p>
            <a:pPr lvl="1"/>
            <a:r>
              <a:rPr lang="en-US" dirty="0"/>
              <a:t> only thing a container knows about its elements is their type</a:t>
            </a:r>
          </a:p>
          <a:p>
            <a:pPr lvl="2"/>
            <a:r>
              <a:rPr lang="en-US" dirty="0"/>
              <a:t>For some containers elements needs to be comparable</a:t>
            </a:r>
          </a:p>
          <a:p>
            <a:r>
              <a:rPr lang="en-US" dirty="0"/>
              <a:t>Provide methods to</a:t>
            </a:r>
          </a:p>
          <a:p>
            <a:pPr lvl="1"/>
            <a:r>
              <a:rPr lang="en-US" dirty="0"/>
              <a:t>Add an element</a:t>
            </a:r>
          </a:p>
          <a:p>
            <a:pPr lvl="1"/>
            <a:r>
              <a:rPr lang="en-US" dirty="0"/>
              <a:t>Remove an element</a:t>
            </a:r>
          </a:p>
          <a:p>
            <a:pPr lvl="1"/>
            <a:r>
              <a:rPr lang="en-US" dirty="0"/>
              <a:t>Retrieve an element</a:t>
            </a:r>
          </a:p>
          <a:p>
            <a:r>
              <a:rPr lang="en-US" dirty="0"/>
              <a:t>Differ in</a:t>
            </a:r>
          </a:p>
          <a:p>
            <a:pPr lvl="1"/>
            <a:r>
              <a:rPr lang="en-US" b="1" dirty="0"/>
              <a:t>How elements are related to each other</a:t>
            </a:r>
          </a:p>
          <a:p>
            <a:pPr lvl="2"/>
            <a:r>
              <a:rPr lang="en-US" b="1" dirty="0"/>
              <a:t>Linear, hierarchical, graph, membership only</a:t>
            </a:r>
          </a:p>
          <a:p>
            <a:pPr lvl="1"/>
            <a:r>
              <a:rPr lang="en-US" dirty="0"/>
              <a:t>How elements are added, removed, retrieved</a:t>
            </a:r>
          </a:p>
          <a:p>
            <a:pPr lvl="2"/>
            <a:r>
              <a:rPr lang="en-US" dirty="0"/>
              <a:t>By position</a:t>
            </a:r>
          </a:p>
          <a:p>
            <a:pPr lvl="2"/>
            <a:r>
              <a:rPr lang="en-US" dirty="0"/>
              <a:t>By value</a:t>
            </a:r>
          </a:p>
          <a:p>
            <a:pPr lvl="1"/>
            <a:endParaRPr lang="en-US" dirty="0"/>
          </a:p>
        </p:txBody>
      </p:sp>
    </p:spTree>
    <p:extLst>
      <p:ext uri="{BB962C8B-B14F-4D97-AF65-F5344CB8AC3E}">
        <p14:creationId xmlns:p14="http://schemas.microsoft.com/office/powerpoint/2010/main" val="3072015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345" y="468392"/>
            <a:ext cx="8434941" cy="1596177"/>
          </a:xfrm>
        </p:spPr>
        <p:txBody>
          <a:bodyPr/>
          <a:lstStyle/>
          <a:p>
            <a:r>
              <a:rPr lang="en-US" dirty="0"/>
              <a:t>Ways in which elements can be related to each other</a:t>
            </a:r>
          </a:p>
        </p:txBody>
      </p:sp>
      <p:sp>
        <p:nvSpPr>
          <p:cNvPr id="3" name="Content Placeholder 2"/>
          <p:cNvSpPr>
            <a:spLocks noGrp="1"/>
          </p:cNvSpPr>
          <p:nvPr>
            <p:ph sz="quarter" idx="13"/>
          </p:nvPr>
        </p:nvSpPr>
        <p:spPr>
          <a:xfrm>
            <a:off x="1261188" y="2193791"/>
            <a:ext cx="10363826" cy="3694786"/>
          </a:xfrm>
        </p:spPr>
        <p:txBody>
          <a:bodyPr>
            <a:normAutofit fontScale="85000" lnSpcReduction="20000"/>
          </a:bodyPr>
          <a:lstStyle/>
          <a:p>
            <a:r>
              <a:rPr lang="en-US" dirty="0"/>
              <a:t>Linear (1 - to - 1)</a:t>
            </a:r>
          </a:p>
          <a:p>
            <a:pPr lvl="1"/>
            <a:r>
              <a:rPr lang="en-US" dirty="0"/>
              <a:t>Each element has a predecessor and a successor </a:t>
            </a:r>
          </a:p>
          <a:p>
            <a:pPr lvl="2"/>
            <a:r>
              <a:rPr lang="en-US" dirty="0"/>
              <a:t>First element has no predecessor,  last element has no successor</a:t>
            </a:r>
          </a:p>
          <a:p>
            <a:r>
              <a:rPr lang="en-US" b="1" dirty="0"/>
              <a:t>Hierarchical (1 – to – many)</a:t>
            </a:r>
          </a:p>
          <a:p>
            <a:pPr lvl="1"/>
            <a:r>
              <a:rPr lang="en-US" b="1" dirty="0"/>
              <a:t>Each element has one predecessor and  0 to multiple successors</a:t>
            </a:r>
          </a:p>
          <a:p>
            <a:pPr lvl="2"/>
            <a:r>
              <a:rPr lang="en-US" b="1" dirty="0"/>
              <a:t>One element (the root) has no predecessor</a:t>
            </a:r>
          </a:p>
          <a:p>
            <a:r>
              <a:rPr lang="en-US" dirty="0"/>
              <a:t>Graph (many to many)</a:t>
            </a:r>
          </a:p>
          <a:p>
            <a:pPr lvl="1"/>
            <a:r>
              <a:rPr lang="en-US" dirty="0"/>
              <a:t>Each element has 0 to many predecessors and 0 to many successors</a:t>
            </a:r>
          </a:p>
          <a:p>
            <a:r>
              <a:rPr lang="en-US" dirty="0"/>
              <a:t>Membership </a:t>
            </a:r>
          </a:p>
          <a:p>
            <a:pPr lvl="1"/>
            <a:r>
              <a:rPr lang="en-US" dirty="0"/>
              <a:t>Elements do not have predecessors or successors</a:t>
            </a:r>
          </a:p>
          <a:p>
            <a:pPr lvl="1"/>
            <a:r>
              <a:rPr lang="en-US" dirty="0"/>
              <a:t>Elements are related by membership only</a:t>
            </a:r>
          </a:p>
          <a:p>
            <a:pPr lvl="1"/>
            <a:endParaRPr lang="en-US" dirty="0"/>
          </a:p>
        </p:txBody>
      </p:sp>
    </p:spTree>
    <p:extLst>
      <p:ext uri="{BB962C8B-B14F-4D97-AF65-F5344CB8AC3E}">
        <p14:creationId xmlns:p14="http://schemas.microsoft.com/office/powerpoint/2010/main" val="3366448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265" y="521490"/>
            <a:ext cx="10364451" cy="1596177"/>
          </a:xfrm>
        </p:spPr>
        <p:txBody>
          <a:bodyPr>
            <a:normAutofit/>
          </a:bodyPr>
          <a:lstStyle/>
          <a:p>
            <a:r>
              <a:rPr lang="en-US" sz="4000" dirty="0"/>
              <a:t>Some tree terminology</a:t>
            </a:r>
          </a:p>
        </p:txBody>
      </p:sp>
      <p:sp>
        <p:nvSpPr>
          <p:cNvPr id="3" name="Content Placeholder 2"/>
          <p:cNvSpPr>
            <a:spLocks noGrp="1"/>
          </p:cNvSpPr>
          <p:nvPr>
            <p:ph sz="quarter" idx="13"/>
          </p:nvPr>
        </p:nvSpPr>
        <p:spPr>
          <a:xfrm>
            <a:off x="560440" y="2311428"/>
            <a:ext cx="6853830" cy="3424107"/>
          </a:xfrm>
        </p:spPr>
        <p:txBody>
          <a:bodyPr>
            <a:normAutofit fontScale="92500" lnSpcReduction="10000"/>
          </a:bodyPr>
          <a:lstStyle/>
          <a:p>
            <a:r>
              <a:rPr lang="en-US" dirty="0"/>
              <a:t>Parent  -  predecessor of an item</a:t>
            </a:r>
          </a:p>
          <a:p>
            <a:r>
              <a:rPr lang="en-US" dirty="0"/>
              <a:t>Child  -  successor of an item</a:t>
            </a:r>
          </a:p>
          <a:p>
            <a:r>
              <a:rPr lang="en-US" dirty="0"/>
              <a:t>Path  -  route from one node to another node</a:t>
            </a:r>
          </a:p>
          <a:p>
            <a:pPr lvl="1"/>
            <a:r>
              <a:rPr lang="en-US" dirty="0"/>
              <a:t>There is a unique path from the root to each node</a:t>
            </a:r>
          </a:p>
          <a:p>
            <a:r>
              <a:rPr lang="en-US" dirty="0"/>
              <a:t>Leaf  -  node with no successors</a:t>
            </a:r>
          </a:p>
          <a:p>
            <a:r>
              <a:rPr lang="en-US" dirty="0"/>
              <a:t>Level  -  root is at level 0, root’s successors are at level 1, etc.</a:t>
            </a:r>
          </a:p>
          <a:p>
            <a:r>
              <a:rPr lang="en-US" dirty="0"/>
              <a:t>Height  -  length of the longest path</a:t>
            </a:r>
          </a:p>
          <a:p>
            <a:endParaRPr lang="en-US" dirty="0"/>
          </a:p>
        </p:txBody>
      </p:sp>
      <p:grpSp>
        <p:nvGrpSpPr>
          <p:cNvPr id="4" name="Group 3"/>
          <p:cNvGrpSpPr/>
          <p:nvPr/>
        </p:nvGrpSpPr>
        <p:grpSpPr>
          <a:xfrm>
            <a:off x="7349543" y="2531437"/>
            <a:ext cx="3629100" cy="2453957"/>
            <a:chOff x="2969272" y="3947282"/>
            <a:chExt cx="3629100" cy="2453957"/>
          </a:xfrm>
        </p:grpSpPr>
        <p:sp>
          <p:nvSpPr>
            <p:cNvPr id="5" name="Oval 4"/>
            <p:cNvSpPr/>
            <p:nvPr/>
          </p:nvSpPr>
          <p:spPr>
            <a:xfrm>
              <a:off x="4682614" y="3947282"/>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45</a:t>
              </a:r>
              <a:endParaRPr lang="en-US" dirty="0"/>
            </a:p>
          </p:txBody>
        </p:sp>
        <p:sp>
          <p:nvSpPr>
            <p:cNvPr id="6" name="Oval 5"/>
            <p:cNvSpPr/>
            <p:nvPr/>
          </p:nvSpPr>
          <p:spPr>
            <a:xfrm>
              <a:off x="3564194" y="459375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
          <p:nvSpPr>
            <p:cNvPr id="7" name="Oval 6"/>
            <p:cNvSpPr/>
            <p:nvPr/>
          </p:nvSpPr>
          <p:spPr>
            <a:xfrm>
              <a:off x="5391462" y="459129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56</a:t>
              </a:r>
            </a:p>
          </p:txBody>
        </p:sp>
        <p:sp>
          <p:nvSpPr>
            <p:cNvPr id="8" name="Oval 7"/>
            <p:cNvSpPr/>
            <p:nvPr/>
          </p:nvSpPr>
          <p:spPr>
            <a:xfrm>
              <a:off x="3986063" y="5299213"/>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42</a:t>
              </a:r>
            </a:p>
          </p:txBody>
        </p:sp>
        <p:sp>
          <p:nvSpPr>
            <p:cNvPr id="9" name="Oval 8"/>
            <p:cNvSpPr/>
            <p:nvPr/>
          </p:nvSpPr>
          <p:spPr>
            <a:xfrm>
              <a:off x="2969272" y="5338539"/>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25</a:t>
              </a:r>
            </a:p>
          </p:txBody>
        </p:sp>
        <p:sp>
          <p:nvSpPr>
            <p:cNvPr id="10" name="Oval 9"/>
            <p:cNvSpPr/>
            <p:nvPr/>
          </p:nvSpPr>
          <p:spPr>
            <a:xfrm>
              <a:off x="5070684" y="529921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52</a:t>
              </a:r>
            </a:p>
          </p:txBody>
        </p:sp>
        <p:sp>
          <p:nvSpPr>
            <p:cNvPr id="11" name="Oval 10"/>
            <p:cNvSpPr/>
            <p:nvPr/>
          </p:nvSpPr>
          <p:spPr>
            <a:xfrm>
              <a:off x="5956817" y="527709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cxnSp>
          <p:nvCxnSpPr>
            <p:cNvPr id="12" name="Straight Connector 11"/>
            <p:cNvCxnSpPr>
              <a:stCxn id="5" idx="4"/>
              <a:endCxn id="6" idx="0"/>
            </p:cNvCxnSpPr>
            <p:nvPr/>
          </p:nvCxnSpPr>
          <p:spPr>
            <a:xfrm flipH="1">
              <a:off x="3884972" y="4271747"/>
              <a:ext cx="1118419" cy="3220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758263" y="4172612"/>
              <a:ext cx="1035091" cy="462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9" idx="0"/>
            </p:cNvCxnSpPr>
            <p:nvPr/>
          </p:nvCxnSpPr>
          <p:spPr>
            <a:xfrm flipH="1">
              <a:off x="3290050" y="4932151"/>
              <a:ext cx="491371" cy="4063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a:endCxn id="10" idx="0"/>
            </p:cNvCxnSpPr>
            <p:nvPr/>
          </p:nvCxnSpPr>
          <p:spPr>
            <a:xfrm flipH="1">
              <a:off x="5391462" y="4915760"/>
              <a:ext cx="320778" cy="3834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833844" y="4855942"/>
              <a:ext cx="424479" cy="4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a:off x="4019952" y="4918218"/>
              <a:ext cx="286889" cy="380995"/>
            </a:xfrm>
            <a:prstGeom prst="line">
              <a:avLst/>
            </a:prstGeom>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3460643" y="607677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30</a:t>
              </a:r>
            </a:p>
          </p:txBody>
        </p:sp>
        <p:sp>
          <p:nvSpPr>
            <p:cNvPr id="19" name="Oval 18"/>
            <p:cNvSpPr/>
            <p:nvPr/>
          </p:nvSpPr>
          <p:spPr>
            <a:xfrm>
              <a:off x="4650018" y="6064479"/>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50</a:t>
              </a:r>
              <a:endParaRPr lang="en-US" dirty="0"/>
            </a:p>
          </p:txBody>
        </p:sp>
        <p:cxnSp>
          <p:nvCxnSpPr>
            <p:cNvPr id="20" name="Straight Connector 19"/>
            <p:cNvCxnSpPr/>
            <p:nvPr/>
          </p:nvCxnSpPr>
          <p:spPr>
            <a:xfrm>
              <a:off x="3409235" y="5663004"/>
              <a:ext cx="286889" cy="3809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9" idx="0"/>
            </p:cNvCxnSpPr>
            <p:nvPr/>
          </p:nvCxnSpPr>
          <p:spPr>
            <a:xfrm flipH="1">
              <a:off x="4970796" y="5577791"/>
              <a:ext cx="420665" cy="486688"/>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99700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09EF-3DD7-4E3F-B122-3225ABE724AB}"/>
              </a:ext>
            </a:extLst>
          </p:cNvPr>
          <p:cNvSpPr>
            <a:spLocks noGrp="1"/>
          </p:cNvSpPr>
          <p:nvPr>
            <p:ph type="title"/>
          </p:nvPr>
        </p:nvSpPr>
        <p:spPr/>
        <p:txBody>
          <a:bodyPr>
            <a:normAutofit/>
          </a:bodyPr>
          <a:lstStyle/>
          <a:p>
            <a:r>
              <a:rPr lang="en-US" sz="4000" dirty="0"/>
              <a:t>Two varieties of trees</a:t>
            </a:r>
          </a:p>
        </p:txBody>
      </p:sp>
      <p:sp>
        <p:nvSpPr>
          <p:cNvPr id="3" name="Content Placeholder 2">
            <a:extLst>
              <a:ext uri="{FF2B5EF4-FFF2-40B4-BE49-F238E27FC236}">
                <a16:creationId xmlns:a16="http://schemas.microsoft.com/office/drawing/2014/main" id="{A890E6B7-7E6C-4003-983D-534344137ADD}"/>
              </a:ext>
            </a:extLst>
          </p:cNvPr>
          <p:cNvSpPr>
            <a:spLocks noGrp="1"/>
          </p:cNvSpPr>
          <p:nvPr>
            <p:ph sz="quarter" idx="13"/>
          </p:nvPr>
        </p:nvSpPr>
        <p:spPr>
          <a:xfrm>
            <a:off x="1261014" y="2214694"/>
            <a:ext cx="10363826" cy="3424107"/>
          </a:xfrm>
        </p:spPr>
        <p:txBody>
          <a:bodyPr/>
          <a:lstStyle/>
          <a:p>
            <a:r>
              <a:rPr lang="en-US" dirty="0"/>
              <a:t>General trees</a:t>
            </a:r>
          </a:p>
          <a:p>
            <a:pPr lvl="1"/>
            <a:r>
              <a:rPr lang="en-US" dirty="0"/>
              <a:t>Each element has one parent and 0 to multiple children</a:t>
            </a:r>
          </a:p>
          <a:p>
            <a:r>
              <a:rPr lang="en-US" dirty="0"/>
              <a:t>Binary trees</a:t>
            </a:r>
          </a:p>
          <a:p>
            <a:pPr lvl="1"/>
            <a:r>
              <a:rPr lang="en-US" dirty="0"/>
              <a:t>Each element has one parent and</a:t>
            </a:r>
          </a:p>
          <a:p>
            <a:pPr lvl="2"/>
            <a:r>
              <a:rPr lang="en-US" dirty="0"/>
              <a:t>No children</a:t>
            </a:r>
          </a:p>
          <a:p>
            <a:pPr lvl="2"/>
            <a:r>
              <a:rPr lang="en-US" dirty="0"/>
              <a:t>A left child only</a:t>
            </a:r>
          </a:p>
          <a:p>
            <a:pPr lvl="2"/>
            <a:r>
              <a:rPr lang="en-US" dirty="0"/>
              <a:t>A right child only</a:t>
            </a:r>
          </a:p>
          <a:p>
            <a:pPr lvl="2"/>
            <a:r>
              <a:rPr lang="en-US" dirty="0"/>
              <a:t>Both a left child and a right child</a:t>
            </a:r>
          </a:p>
          <a:p>
            <a:pPr lvl="1"/>
            <a:endParaRPr lang="en-US" dirty="0"/>
          </a:p>
        </p:txBody>
      </p:sp>
    </p:spTree>
    <p:extLst>
      <p:ext uri="{BB962C8B-B14F-4D97-AF65-F5344CB8AC3E}">
        <p14:creationId xmlns:p14="http://schemas.microsoft.com/office/powerpoint/2010/main" val="307324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298" y="234222"/>
            <a:ext cx="10364451" cy="1596177"/>
          </a:xfrm>
        </p:spPr>
        <p:txBody>
          <a:bodyPr>
            <a:normAutofit/>
          </a:bodyPr>
          <a:lstStyle/>
          <a:p>
            <a:r>
              <a:rPr lang="en-US" sz="4000" dirty="0"/>
              <a:t>A general tree</a:t>
            </a:r>
          </a:p>
        </p:txBody>
      </p:sp>
      <p:sp>
        <p:nvSpPr>
          <p:cNvPr id="3" name="Content Placeholder 2"/>
          <p:cNvSpPr>
            <a:spLocks noGrp="1"/>
          </p:cNvSpPr>
          <p:nvPr>
            <p:ph sz="quarter" idx="13"/>
          </p:nvPr>
        </p:nvSpPr>
        <p:spPr>
          <a:xfrm>
            <a:off x="1346346" y="4066589"/>
            <a:ext cx="10188054" cy="3424107"/>
          </a:xfrm>
        </p:spPr>
        <p:txBody>
          <a:bodyPr/>
          <a:lstStyle/>
          <a:p>
            <a:r>
              <a:rPr lang="en-US" dirty="0"/>
              <a:t>How many children does the root have?</a:t>
            </a:r>
          </a:p>
          <a:p>
            <a:r>
              <a:rPr lang="en-US" dirty="0"/>
              <a:t>What is the height?</a:t>
            </a:r>
          </a:p>
          <a:p>
            <a:r>
              <a:rPr lang="en-US" dirty="0"/>
              <a:t>How many leaf nodes are there?</a:t>
            </a:r>
          </a:p>
          <a:p>
            <a:r>
              <a:rPr lang="en-US" dirty="0"/>
              <a:t>How many nodes are at level 2?</a:t>
            </a:r>
          </a:p>
        </p:txBody>
      </p:sp>
      <p:grpSp>
        <p:nvGrpSpPr>
          <p:cNvPr id="24" name="Group 23">
            <a:extLst>
              <a:ext uri="{FF2B5EF4-FFF2-40B4-BE49-F238E27FC236}">
                <a16:creationId xmlns:a16="http://schemas.microsoft.com/office/drawing/2014/main" id="{032237F1-7D53-4992-B49A-FC9EA19B525D}"/>
              </a:ext>
            </a:extLst>
          </p:cNvPr>
          <p:cNvGrpSpPr/>
          <p:nvPr/>
        </p:nvGrpSpPr>
        <p:grpSpPr>
          <a:xfrm>
            <a:off x="3333804" y="1767566"/>
            <a:ext cx="4510247" cy="1772259"/>
            <a:chOff x="3322229" y="2109019"/>
            <a:chExt cx="4510247" cy="1772259"/>
          </a:xfrm>
        </p:grpSpPr>
        <p:sp>
          <p:nvSpPr>
            <p:cNvPr id="4" name="Oval 3"/>
            <p:cNvSpPr/>
            <p:nvPr/>
          </p:nvSpPr>
          <p:spPr>
            <a:xfrm>
              <a:off x="5363652" y="2109019"/>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64233" y="285135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98298" y="285135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84429" y="2851353"/>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25566" y="284889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22229" y="353469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15020" y="3556812"/>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304788" y="3556813"/>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90921" y="353469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4" idx="3"/>
              <a:endCxn id="5" idx="7"/>
            </p:cNvCxnSpPr>
            <p:nvPr/>
          </p:nvCxnSpPr>
          <p:spPr>
            <a:xfrm flipH="1">
              <a:off x="4411834" y="2385967"/>
              <a:ext cx="1045772" cy="5129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6" idx="0"/>
            </p:cNvCxnSpPr>
            <p:nvPr/>
          </p:nvCxnSpPr>
          <p:spPr>
            <a:xfrm flipH="1">
              <a:off x="5119076" y="2410541"/>
              <a:ext cx="471400" cy="440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7" idx="0"/>
            </p:cNvCxnSpPr>
            <p:nvPr/>
          </p:nvCxnSpPr>
          <p:spPr>
            <a:xfrm>
              <a:off x="5797841" y="2385967"/>
              <a:ext cx="207366" cy="4653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5"/>
              <a:endCxn id="8" idx="0"/>
            </p:cNvCxnSpPr>
            <p:nvPr/>
          </p:nvCxnSpPr>
          <p:spPr>
            <a:xfrm>
              <a:off x="5911253" y="2385967"/>
              <a:ext cx="1035091" cy="462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605078" y="3113541"/>
              <a:ext cx="434189" cy="4432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4"/>
            </p:cNvCxnSpPr>
            <p:nvPr/>
          </p:nvCxnSpPr>
          <p:spPr>
            <a:xfrm flipH="1">
              <a:off x="4901848" y="3175819"/>
              <a:ext cx="217228" cy="405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4"/>
              <a:endCxn id="11" idx="0"/>
            </p:cNvCxnSpPr>
            <p:nvPr/>
          </p:nvCxnSpPr>
          <p:spPr>
            <a:xfrm flipH="1">
              <a:off x="6625566" y="3173359"/>
              <a:ext cx="320778" cy="3834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12" idx="0"/>
            </p:cNvCxnSpPr>
            <p:nvPr/>
          </p:nvCxnSpPr>
          <p:spPr>
            <a:xfrm>
              <a:off x="7087220" y="3113541"/>
              <a:ext cx="424479" cy="421153"/>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4347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1946" y="2156347"/>
            <a:ext cx="8795982" cy="3416320"/>
          </a:xfrm>
          <a:prstGeom prst="rect">
            <a:avLst/>
          </a:prstGeom>
          <a:noFill/>
        </p:spPr>
        <p:txBody>
          <a:bodyPr wrap="square" rtlCol="0">
            <a:spAutoFit/>
          </a:bodyPr>
          <a:lstStyle/>
          <a:p>
            <a:r>
              <a:rPr lang="en-US" sz="2400" dirty="0"/>
              <a:t>void func1 (</a:t>
            </a:r>
            <a:r>
              <a:rPr lang="en-US" sz="2400" dirty="0" err="1"/>
              <a:t>LinkedList</a:t>
            </a:r>
            <a:r>
              <a:rPr lang="en-US" sz="2400" dirty="0"/>
              <a:t> list);</a:t>
            </a:r>
          </a:p>
          <a:p>
            <a:r>
              <a:rPr lang="en-US" sz="2400" dirty="0"/>
              <a:t>void func2 (</a:t>
            </a:r>
            <a:r>
              <a:rPr lang="en-US" sz="2400" dirty="0" err="1"/>
              <a:t>LinkedList</a:t>
            </a:r>
            <a:r>
              <a:rPr lang="en-US" sz="2400" dirty="0"/>
              <a:t> &amp; list);</a:t>
            </a:r>
          </a:p>
          <a:p>
            <a:r>
              <a:rPr lang="en-US" sz="2400" dirty="0" err="1"/>
              <a:t>int</a:t>
            </a:r>
            <a:r>
              <a:rPr lang="en-US" sz="2400" dirty="0"/>
              <a:t> main() {</a:t>
            </a:r>
          </a:p>
          <a:p>
            <a:r>
              <a:rPr lang="en-US" sz="2400" dirty="0"/>
              <a:t>    </a:t>
            </a:r>
            <a:r>
              <a:rPr lang="en-US" sz="2400" dirty="0" err="1"/>
              <a:t>LinkedList</a:t>
            </a:r>
            <a:r>
              <a:rPr lang="en-US" sz="2400" dirty="0"/>
              <a:t> list1;</a:t>
            </a:r>
          </a:p>
          <a:p>
            <a:r>
              <a:rPr lang="en-US" sz="2400" dirty="0"/>
              <a:t>    </a:t>
            </a:r>
            <a:r>
              <a:rPr lang="en-US" sz="2400" dirty="0" err="1"/>
              <a:t>LinkedList</a:t>
            </a:r>
            <a:r>
              <a:rPr lang="en-US" sz="2400" dirty="0"/>
              <a:t> list2 = list1;</a:t>
            </a:r>
          </a:p>
          <a:p>
            <a:r>
              <a:rPr lang="en-US" sz="2400" dirty="0"/>
              <a:t>    func1(list1);</a:t>
            </a:r>
          </a:p>
          <a:p>
            <a:r>
              <a:rPr lang="en-US" sz="2400" dirty="0"/>
              <a:t>    func2(list2);</a:t>
            </a:r>
          </a:p>
          <a:p>
            <a:r>
              <a:rPr lang="en-US" sz="2400" dirty="0"/>
              <a:t>    list2 = list1;</a:t>
            </a:r>
          </a:p>
          <a:p>
            <a:r>
              <a:rPr lang="en-US" sz="2400" dirty="0"/>
              <a:t>}</a:t>
            </a:r>
          </a:p>
        </p:txBody>
      </p:sp>
      <p:sp>
        <p:nvSpPr>
          <p:cNvPr id="4" name="TextBox 3"/>
          <p:cNvSpPr txBox="1"/>
          <p:nvPr/>
        </p:nvSpPr>
        <p:spPr>
          <a:xfrm>
            <a:off x="6127845" y="2524836"/>
            <a:ext cx="5070143" cy="1938992"/>
          </a:xfrm>
          <a:prstGeom prst="rect">
            <a:avLst/>
          </a:prstGeom>
          <a:noFill/>
        </p:spPr>
        <p:txBody>
          <a:bodyPr wrap="square" rtlCol="0">
            <a:spAutoFit/>
          </a:bodyPr>
          <a:lstStyle/>
          <a:p>
            <a:r>
              <a:rPr lang="en-US" sz="2400" dirty="0"/>
              <a:t>Assuming that the </a:t>
            </a:r>
            <a:r>
              <a:rPr lang="en-US" sz="2400" dirty="0" err="1"/>
              <a:t>LinkedList</a:t>
            </a:r>
            <a:r>
              <a:rPr lang="en-US" sz="2400" dirty="0"/>
              <a:t> constructor, copy constructor, destructor and operator= each print a message when they are called – what output will be produced by this code?</a:t>
            </a:r>
          </a:p>
        </p:txBody>
      </p:sp>
      <p:sp>
        <p:nvSpPr>
          <p:cNvPr id="5" name="Rectangle 4"/>
          <p:cNvSpPr/>
          <p:nvPr/>
        </p:nvSpPr>
        <p:spPr>
          <a:xfrm>
            <a:off x="1132764" y="2013045"/>
            <a:ext cx="4367284" cy="3559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612E3-7257-437B-89C1-301CDA0C23E5}"/>
              </a:ext>
            </a:extLst>
          </p:cNvPr>
          <p:cNvSpPr>
            <a:spLocks noGrp="1"/>
          </p:cNvSpPr>
          <p:nvPr>
            <p:ph type="title"/>
          </p:nvPr>
        </p:nvSpPr>
        <p:spPr>
          <a:xfrm>
            <a:off x="531810" y="345217"/>
            <a:ext cx="10364451" cy="1596177"/>
          </a:xfrm>
        </p:spPr>
        <p:txBody>
          <a:bodyPr/>
          <a:lstStyle/>
          <a:p>
            <a:r>
              <a:rPr lang="en-US" dirty="0"/>
              <a:t>The big 3</a:t>
            </a:r>
          </a:p>
        </p:txBody>
      </p:sp>
    </p:spTree>
    <p:extLst>
      <p:ext uri="{BB962C8B-B14F-4D97-AF65-F5344CB8AC3E}">
        <p14:creationId xmlns:p14="http://schemas.microsoft.com/office/powerpoint/2010/main" val="3964259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298" y="234222"/>
            <a:ext cx="10364451" cy="1596177"/>
          </a:xfrm>
        </p:spPr>
        <p:txBody>
          <a:bodyPr>
            <a:normAutofit/>
          </a:bodyPr>
          <a:lstStyle/>
          <a:p>
            <a:r>
              <a:rPr lang="en-US" sz="4000" dirty="0"/>
              <a:t>A general tree</a:t>
            </a:r>
          </a:p>
        </p:txBody>
      </p:sp>
      <p:sp>
        <p:nvSpPr>
          <p:cNvPr id="3" name="Content Placeholder 2"/>
          <p:cNvSpPr>
            <a:spLocks noGrp="1"/>
          </p:cNvSpPr>
          <p:nvPr>
            <p:ph sz="quarter" idx="13"/>
          </p:nvPr>
        </p:nvSpPr>
        <p:spPr>
          <a:xfrm>
            <a:off x="1471192" y="4002929"/>
            <a:ext cx="10188054" cy="3424107"/>
          </a:xfrm>
        </p:spPr>
        <p:txBody>
          <a:bodyPr/>
          <a:lstStyle/>
          <a:p>
            <a:r>
              <a:rPr lang="en-US" dirty="0"/>
              <a:t>How many children does the root have?        </a:t>
            </a:r>
            <a:r>
              <a:rPr lang="en-US" dirty="0">
                <a:solidFill>
                  <a:srgbClr val="FF0000"/>
                </a:solidFill>
              </a:rPr>
              <a:t>4</a:t>
            </a:r>
          </a:p>
          <a:p>
            <a:r>
              <a:rPr lang="en-US" dirty="0"/>
              <a:t>What is the height?      </a:t>
            </a:r>
            <a:r>
              <a:rPr lang="en-US" dirty="0">
                <a:solidFill>
                  <a:srgbClr val="FF0000"/>
                </a:solidFill>
              </a:rPr>
              <a:t>2</a:t>
            </a:r>
          </a:p>
          <a:p>
            <a:r>
              <a:rPr lang="en-US" dirty="0"/>
              <a:t>How many leaf nodes are there?     </a:t>
            </a:r>
            <a:r>
              <a:rPr lang="en-US" dirty="0">
                <a:solidFill>
                  <a:srgbClr val="FF0000"/>
                </a:solidFill>
              </a:rPr>
              <a:t>5</a:t>
            </a:r>
          </a:p>
          <a:p>
            <a:r>
              <a:rPr lang="en-US" dirty="0"/>
              <a:t>How many nodes are at level 2?       </a:t>
            </a:r>
            <a:r>
              <a:rPr lang="en-US" dirty="0">
                <a:solidFill>
                  <a:srgbClr val="FF0000"/>
                </a:solidFill>
              </a:rPr>
              <a:t>4</a:t>
            </a:r>
          </a:p>
        </p:txBody>
      </p:sp>
      <p:grpSp>
        <p:nvGrpSpPr>
          <p:cNvPr id="24" name="Group 23">
            <a:extLst>
              <a:ext uri="{FF2B5EF4-FFF2-40B4-BE49-F238E27FC236}">
                <a16:creationId xmlns:a16="http://schemas.microsoft.com/office/drawing/2014/main" id="{032237F1-7D53-4992-B49A-FC9EA19B525D}"/>
              </a:ext>
            </a:extLst>
          </p:cNvPr>
          <p:cNvGrpSpPr/>
          <p:nvPr/>
        </p:nvGrpSpPr>
        <p:grpSpPr>
          <a:xfrm>
            <a:off x="3333804" y="1767566"/>
            <a:ext cx="4510247" cy="1772259"/>
            <a:chOff x="3322229" y="2109019"/>
            <a:chExt cx="4510247" cy="1772259"/>
          </a:xfrm>
        </p:grpSpPr>
        <p:sp>
          <p:nvSpPr>
            <p:cNvPr id="4" name="Oval 3"/>
            <p:cNvSpPr/>
            <p:nvPr/>
          </p:nvSpPr>
          <p:spPr>
            <a:xfrm>
              <a:off x="5363652" y="2109019"/>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64233" y="285135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98298" y="285135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84429" y="2851353"/>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25566" y="284889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22229" y="3534695"/>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15020" y="3556812"/>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304788" y="3556813"/>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90921" y="3534694"/>
              <a:ext cx="641555" cy="32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4" idx="3"/>
              <a:endCxn id="5" idx="7"/>
            </p:cNvCxnSpPr>
            <p:nvPr/>
          </p:nvCxnSpPr>
          <p:spPr>
            <a:xfrm flipH="1">
              <a:off x="4411834" y="2385967"/>
              <a:ext cx="1045772" cy="5129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6" idx="0"/>
            </p:cNvCxnSpPr>
            <p:nvPr/>
          </p:nvCxnSpPr>
          <p:spPr>
            <a:xfrm flipH="1">
              <a:off x="5119076" y="2410541"/>
              <a:ext cx="471400" cy="440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7" idx="0"/>
            </p:cNvCxnSpPr>
            <p:nvPr/>
          </p:nvCxnSpPr>
          <p:spPr>
            <a:xfrm>
              <a:off x="5797841" y="2385967"/>
              <a:ext cx="207366" cy="4653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5"/>
              <a:endCxn id="8" idx="0"/>
            </p:cNvCxnSpPr>
            <p:nvPr/>
          </p:nvCxnSpPr>
          <p:spPr>
            <a:xfrm>
              <a:off x="5911253" y="2385967"/>
              <a:ext cx="1035091" cy="462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605078" y="3113541"/>
              <a:ext cx="434189" cy="4432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4"/>
            </p:cNvCxnSpPr>
            <p:nvPr/>
          </p:nvCxnSpPr>
          <p:spPr>
            <a:xfrm flipH="1">
              <a:off x="4901848" y="3175819"/>
              <a:ext cx="217228" cy="405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4"/>
              <a:endCxn id="11" idx="0"/>
            </p:cNvCxnSpPr>
            <p:nvPr/>
          </p:nvCxnSpPr>
          <p:spPr>
            <a:xfrm flipH="1">
              <a:off x="6625566" y="3173359"/>
              <a:ext cx="320778" cy="3834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12" idx="0"/>
            </p:cNvCxnSpPr>
            <p:nvPr/>
          </p:nvCxnSpPr>
          <p:spPr>
            <a:xfrm>
              <a:off x="7087220" y="3113541"/>
              <a:ext cx="424479" cy="421153"/>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69033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7017-8CA4-4789-895D-7D6F8734061E}"/>
              </a:ext>
            </a:extLst>
          </p:cNvPr>
          <p:cNvSpPr>
            <a:spLocks noGrp="1"/>
          </p:cNvSpPr>
          <p:nvPr>
            <p:ph type="title"/>
          </p:nvPr>
        </p:nvSpPr>
        <p:spPr>
          <a:xfrm>
            <a:off x="1868687" y="1000482"/>
            <a:ext cx="8259162" cy="1596177"/>
          </a:xfrm>
        </p:spPr>
        <p:txBody>
          <a:bodyPr/>
          <a:lstStyle/>
          <a:p>
            <a:r>
              <a:rPr lang="en-US" dirty="0"/>
              <a:t>some collections of elements that are general trees</a:t>
            </a:r>
          </a:p>
        </p:txBody>
      </p:sp>
      <p:sp>
        <p:nvSpPr>
          <p:cNvPr id="3" name="Content Placeholder 2">
            <a:extLst>
              <a:ext uri="{FF2B5EF4-FFF2-40B4-BE49-F238E27FC236}">
                <a16:creationId xmlns:a16="http://schemas.microsoft.com/office/drawing/2014/main" id="{2574187B-2A85-48BB-882D-5B18B211DDDB}"/>
              </a:ext>
            </a:extLst>
          </p:cNvPr>
          <p:cNvSpPr>
            <a:spLocks noGrp="1"/>
          </p:cNvSpPr>
          <p:nvPr>
            <p:ph sz="quarter" idx="13"/>
          </p:nvPr>
        </p:nvSpPr>
        <p:spPr>
          <a:xfrm>
            <a:off x="2507534" y="3021062"/>
            <a:ext cx="8392272" cy="3424107"/>
          </a:xfrm>
        </p:spPr>
        <p:txBody>
          <a:bodyPr/>
          <a:lstStyle/>
          <a:p>
            <a:r>
              <a:rPr lang="en-US" dirty="0"/>
              <a:t>Computer’s File Directory</a:t>
            </a:r>
          </a:p>
          <a:p>
            <a:r>
              <a:rPr lang="en-US" dirty="0"/>
              <a:t>Hierarchy chart</a:t>
            </a:r>
          </a:p>
          <a:p>
            <a:r>
              <a:rPr lang="en-US" dirty="0"/>
              <a:t>A company’s Organization chart</a:t>
            </a:r>
          </a:p>
          <a:p>
            <a:r>
              <a:rPr lang="en-US" dirty="0"/>
              <a:t>A book’s table of contents</a:t>
            </a:r>
          </a:p>
        </p:txBody>
      </p:sp>
    </p:spTree>
    <p:extLst>
      <p:ext uri="{BB962C8B-B14F-4D97-AF65-F5344CB8AC3E}">
        <p14:creationId xmlns:p14="http://schemas.microsoft.com/office/powerpoint/2010/main" val="4155959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1FB7-747A-496A-B901-18A064C840D8}"/>
              </a:ext>
            </a:extLst>
          </p:cNvPr>
          <p:cNvSpPr>
            <a:spLocks noGrp="1"/>
          </p:cNvSpPr>
          <p:nvPr>
            <p:ph type="title"/>
          </p:nvPr>
        </p:nvSpPr>
        <p:spPr/>
        <p:txBody>
          <a:bodyPr/>
          <a:lstStyle/>
          <a:p>
            <a:r>
              <a:rPr lang="en-US" dirty="0"/>
              <a:t>A Problem to think about</a:t>
            </a:r>
          </a:p>
        </p:txBody>
      </p:sp>
      <p:sp>
        <p:nvSpPr>
          <p:cNvPr id="3" name="Content Placeholder 2">
            <a:extLst>
              <a:ext uri="{FF2B5EF4-FFF2-40B4-BE49-F238E27FC236}">
                <a16:creationId xmlns:a16="http://schemas.microsoft.com/office/drawing/2014/main" id="{BAD02E27-C0F0-4760-97FC-C1B6787BC876}"/>
              </a:ext>
            </a:extLst>
          </p:cNvPr>
          <p:cNvSpPr>
            <a:spLocks noGrp="1"/>
          </p:cNvSpPr>
          <p:nvPr>
            <p:ph sz="quarter" idx="13"/>
          </p:nvPr>
        </p:nvSpPr>
        <p:spPr>
          <a:xfrm>
            <a:off x="1359251" y="2472599"/>
            <a:ext cx="9754226" cy="3424107"/>
          </a:xfrm>
        </p:spPr>
        <p:txBody>
          <a:bodyPr/>
          <a:lstStyle/>
          <a:p>
            <a:r>
              <a:rPr lang="en-US" dirty="0"/>
              <a:t>Store all the directories in a file system so that we can move among them using </a:t>
            </a:r>
            <a:r>
              <a:rPr lang="en-US" dirty="0" err="1"/>
              <a:t>unix</a:t>
            </a:r>
            <a:r>
              <a:rPr lang="en-US" dirty="0"/>
              <a:t>-like commands, such as</a:t>
            </a:r>
          </a:p>
          <a:p>
            <a:pPr lvl="1"/>
            <a:r>
              <a:rPr lang="en-US" dirty="0"/>
              <a:t>Cd</a:t>
            </a:r>
          </a:p>
          <a:p>
            <a:pPr lvl="1"/>
            <a:r>
              <a:rPr lang="en-US" dirty="0"/>
              <a:t>Cd  ..</a:t>
            </a:r>
          </a:p>
          <a:p>
            <a:pPr lvl="1"/>
            <a:r>
              <a:rPr lang="en-US" dirty="0"/>
              <a:t>Cd </a:t>
            </a:r>
            <a:r>
              <a:rPr lang="en-US" i="1" dirty="0" err="1"/>
              <a:t>dir</a:t>
            </a:r>
            <a:endParaRPr lang="en-US" i="1" dirty="0"/>
          </a:p>
          <a:p>
            <a:pPr lvl="1"/>
            <a:r>
              <a:rPr lang="en-US" dirty="0"/>
              <a:t>Ls</a:t>
            </a:r>
          </a:p>
          <a:p>
            <a:pPr lvl="1"/>
            <a:r>
              <a:rPr lang="en-US" dirty="0" err="1"/>
              <a:t>Mkdir</a:t>
            </a:r>
            <a:r>
              <a:rPr lang="en-US" dirty="0"/>
              <a:t> </a:t>
            </a:r>
            <a:r>
              <a:rPr lang="en-US" i="1" dirty="0" err="1"/>
              <a:t>dir</a:t>
            </a:r>
            <a:endParaRPr lang="en-US" i="1" dirty="0"/>
          </a:p>
          <a:p>
            <a:pPr marL="457200" lvl="1" indent="0">
              <a:buNone/>
            </a:pPr>
            <a:endParaRPr lang="en-US" dirty="0"/>
          </a:p>
        </p:txBody>
      </p:sp>
    </p:spTree>
    <p:extLst>
      <p:ext uri="{BB962C8B-B14F-4D97-AF65-F5344CB8AC3E}">
        <p14:creationId xmlns:p14="http://schemas.microsoft.com/office/powerpoint/2010/main" val="1798908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43EFDA-0B08-47DE-AC38-6ABE9849CBE0}"/>
              </a:ext>
            </a:extLst>
          </p:cNvPr>
          <p:cNvSpPr txBox="1"/>
          <p:nvPr/>
        </p:nvSpPr>
        <p:spPr>
          <a:xfrm>
            <a:off x="2092570" y="2373924"/>
            <a:ext cx="2244969" cy="3662541"/>
          </a:xfrm>
          <a:prstGeom prst="rect">
            <a:avLst/>
          </a:prstGeom>
          <a:noFill/>
        </p:spPr>
        <p:txBody>
          <a:bodyPr wrap="square" rtlCol="0">
            <a:spAutoFit/>
          </a:bodyPr>
          <a:lstStyle/>
          <a:p>
            <a:r>
              <a:rPr lang="en-US" sz="2000" dirty="0"/>
              <a:t>root</a:t>
            </a:r>
          </a:p>
          <a:p>
            <a:r>
              <a:rPr lang="en-US" sz="2000" dirty="0"/>
              <a:t>   dir1</a:t>
            </a:r>
          </a:p>
          <a:p>
            <a:r>
              <a:rPr lang="en-US" sz="2000" dirty="0"/>
              <a:t>   dir2</a:t>
            </a:r>
          </a:p>
          <a:p>
            <a:r>
              <a:rPr lang="en-US" sz="2000" dirty="0"/>
              <a:t>      dir3</a:t>
            </a:r>
          </a:p>
          <a:p>
            <a:r>
              <a:rPr lang="en-US" sz="2000" dirty="0"/>
              <a:t>      dir4</a:t>
            </a:r>
          </a:p>
          <a:p>
            <a:r>
              <a:rPr lang="en-US" sz="2000" dirty="0"/>
              <a:t>	  dir5</a:t>
            </a:r>
          </a:p>
          <a:p>
            <a:r>
              <a:rPr lang="en-US" sz="2000" dirty="0"/>
              <a:t>         dir6</a:t>
            </a:r>
          </a:p>
          <a:p>
            <a:r>
              <a:rPr lang="en-US" sz="2000" dirty="0"/>
              <a:t>	  dir7</a:t>
            </a:r>
          </a:p>
          <a:p>
            <a:r>
              <a:rPr lang="en-US" sz="2000" dirty="0"/>
              <a:t>   dir8</a:t>
            </a:r>
          </a:p>
          <a:p>
            <a:r>
              <a:rPr lang="en-US" dirty="0"/>
              <a:t>	</a:t>
            </a:r>
          </a:p>
          <a:p>
            <a:endParaRPr lang="en-US" dirty="0"/>
          </a:p>
          <a:p>
            <a:endParaRPr lang="en-US" dirty="0"/>
          </a:p>
        </p:txBody>
      </p:sp>
      <p:sp>
        <p:nvSpPr>
          <p:cNvPr id="5" name="TextBox 4">
            <a:extLst>
              <a:ext uri="{FF2B5EF4-FFF2-40B4-BE49-F238E27FC236}">
                <a16:creationId xmlns:a16="http://schemas.microsoft.com/office/drawing/2014/main" id="{9A6BA48B-4F81-45F8-8AE4-FB33233B0D45}"/>
              </a:ext>
            </a:extLst>
          </p:cNvPr>
          <p:cNvSpPr txBox="1"/>
          <p:nvPr/>
        </p:nvSpPr>
        <p:spPr>
          <a:xfrm>
            <a:off x="5750169" y="2104293"/>
            <a:ext cx="3909646" cy="3170099"/>
          </a:xfrm>
          <a:prstGeom prst="rect">
            <a:avLst/>
          </a:prstGeom>
          <a:noFill/>
        </p:spPr>
        <p:txBody>
          <a:bodyPr wrap="square" rtlCol="0">
            <a:spAutoFit/>
          </a:bodyPr>
          <a:lstStyle/>
          <a:p>
            <a:r>
              <a:rPr lang="en-US" sz="2000" dirty="0"/>
              <a:t>                            root</a:t>
            </a:r>
          </a:p>
          <a:p>
            <a:endParaRPr lang="en-US" sz="2000" dirty="0"/>
          </a:p>
          <a:p>
            <a:endParaRPr lang="en-US" sz="2000" dirty="0"/>
          </a:p>
          <a:p>
            <a:r>
              <a:rPr lang="en-US" sz="2000" dirty="0"/>
              <a:t>dir1        dir2                         dir8</a:t>
            </a:r>
          </a:p>
          <a:p>
            <a:endParaRPr lang="en-US" sz="2000" dirty="0"/>
          </a:p>
          <a:p>
            <a:endParaRPr lang="en-US" sz="2000" dirty="0"/>
          </a:p>
          <a:p>
            <a:r>
              <a:rPr lang="en-US" sz="2000" dirty="0"/>
              <a:t>       dir3        dir4</a:t>
            </a:r>
          </a:p>
          <a:p>
            <a:endParaRPr lang="en-US" sz="2000" dirty="0"/>
          </a:p>
          <a:p>
            <a:r>
              <a:rPr lang="en-US" sz="2000" dirty="0"/>
              <a:t>      </a:t>
            </a:r>
          </a:p>
          <a:p>
            <a:r>
              <a:rPr lang="en-US" sz="2000" dirty="0"/>
              <a:t>           dir5    dir6     dir7</a:t>
            </a:r>
          </a:p>
        </p:txBody>
      </p:sp>
      <p:cxnSp>
        <p:nvCxnSpPr>
          <p:cNvPr id="9" name="Straight Connector 8">
            <a:extLst>
              <a:ext uri="{FF2B5EF4-FFF2-40B4-BE49-F238E27FC236}">
                <a16:creationId xmlns:a16="http://schemas.microsoft.com/office/drawing/2014/main" id="{1729AE82-07B8-4276-9C69-3551EB379962}"/>
              </a:ext>
            </a:extLst>
          </p:cNvPr>
          <p:cNvCxnSpPr/>
          <p:nvPr/>
        </p:nvCxnSpPr>
        <p:spPr>
          <a:xfrm flipH="1">
            <a:off x="6160477" y="2438400"/>
            <a:ext cx="1811215" cy="61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28E0C8E-1DFB-4D3C-9F32-D1E126855CF7}"/>
              </a:ext>
            </a:extLst>
          </p:cNvPr>
          <p:cNvCxnSpPr/>
          <p:nvPr/>
        </p:nvCxnSpPr>
        <p:spPr>
          <a:xfrm flipH="1">
            <a:off x="7104185" y="2485292"/>
            <a:ext cx="873369" cy="61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8EFD5B-AEB1-4BB5-85D0-1A61511042DC}"/>
              </a:ext>
            </a:extLst>
          </p:cNvPr>
          <p:cNvCxnSpPr/>
          <p:nvPr/>
        </p:nvCxnSpPr>
        <p:spPr>
          <a:xfrm>
            <a:off x="8047892" y="2479431"/>
            <a:ext cx="1078523" cy="57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DCB43D-DA49-48F0-92CF-E6F33E084589}"/>
              </a:ext>
            </a:extLst>
          </p:cNvPr>
          <p:cNvCxnSpPr/>
          <p:nvPr/>
        </p:nvCxnSpPr>
        <p:spPr>
          <a:xfrm flipH="1">
            <a:off x="6594231" y="3358662"/>
            <a:ext cx="471853" cy="64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FA42C0F-EB49-4CDB-B230-14B334F6706E}"/>
              </a:ext>
            </a:extLst>
          </p:cNvPr>
          <p:cNvCxnSpPr/>
          <p:nvPr/>
        </p:nvCxnSpPr>
        <p:spPr>
          <a:xfrm>
            <a:off x="7151077" y="3387969"/>
            <a:ext cx="287215" cy="63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0BF27E-4EC1-445A-BB70-B3E518F124CA}"/>
              </a:ext>
            </a:extLst>
          </p:cNvPr>
          <p:cNvCxnSpPr/>
          <p:nvPr/>
        </p:nvCxnSpPr>
        <p:spPr>
          <a:xfrm flipH="1">
            <a:off x="6916615" y="4296508"/>
            <a:ext cx="521677"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5F82E3-E4AE-4215-805B-E157D96F26C1}"/>
              </a:ext>
            </a:extLst>
          </p:cNvPr>
          <p:cNvCxnSpPr/>
          <p:nvPr/>
        </p:nvCxnSpPr>
        <p:spPr>
          <a:xfrm>
            <a:off x="7496908" y="4334111"/>
            <a:ext cx="0" cy="554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29A7D6-7779-4901-AF51-7CDA1C0B8CB3}"/>
              </a:ext>
            </a:extLst>
          </p:cNvPr>
          <p:cNvCxnSpPr/>
          <p:nvPr/>
        </p:nvCxnSpPr>
        <p:spPr>
          <a:xfrm>
            <a:off x="7596554" y="4296508"/>
            <a:ext cx="586154"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DB5B506-7B61-4989-AC6E-02A973F12F69}"/>
              </a:ext>
            </a:extLst>
          </p:cNvPr>
          <p:cNvSpPr txBox="1"/>
          <p:nvPr/>
        </p:nvSpPr>
        <p:spPr>
          <a:xfrm>
            <a:off x="1172307" y="908485"/>
            <a:ext cx="9835321" cy="738664"/>
          </a:xfrm>
          <a:prstGeom prst="rect">
            <a:avLst/>
          </a:prstGeom>
          <a:noFill/>
        </p:spPr>
        <p:txBody>
          <a:bodyPr wrap="none" rtlCol="0">
            <a:spAutoFit/>
          </a:bodyPr>
          <a:lstStyle/>
          <a:p>
            <a:endParaRPr lang="en-US" dirty="0"/>
          </a:p>
          <a:p>
            <a:r>
              <a:rPr lang="en-US" sz="2400" dirty="0"/>
              <a:t>A </a:t>
            </a:r>
            <a:r>
              <a:rPr lang="en-US" sz="2400" dirty="0" err="1"/>
              <a:t>FileSystem</a:t>
            </a:r>
            <a:r>
              <a:rPr lang="en-US" sz="2400" dirty="0"/>
              <a:t> is a collection of directories which have a hierarchical relationship</a:t>
            </a:r>
          </a:p>
        </p:txBody>
      </p:sp>
    </p:spTree>
    <p:extLst>
      <p:ext uri="{BB962C8B-B14F-4D97-AF65-F5344CB8AC3E}">
        <p14:creationId xmlns:p14="http://schemas.microsoft.com/office/powerpoint/2010/main" val="310222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F4A75C-CA06-4EE9-A416-6828742308F8}"/>
              </a:ext>
            </a:extLst>
          </p:cNvPr>
          <p:cNvSpPr/>
          <p:nvPr/>
        </p:nvSpPr>
        <p:spPr>
          <a:xfrm>
            <a:off x="2074984" y="1166446"/>
            <a:ext cx="7426570" cy="47888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DBBD16-C779-48CB-9E52-09D762F812FD}"/>
              </a:ext>
            </a:extLst>
          </p:cNvPr>
          <p:cNvSpPr txBox="1"/>
          <p:nvPr/>
        </p:nvSpPr>
        <p:spPr>
          <a:xfrm>
            <a:off x="2584939" y="1529559"/>
            <a:ext cx="6627776" cy="2031325"/>
          </a:xfrm>
          <a:prstGeom prst="rect">
            <a:avLst/>
          </a:prstGeom>
          <a:noFill/>
        </p:spPr>
        <p:txBody>
          <a:bodyPr wrap="none" rtlCol="0">
            <a:spAutoFit/>
          </a:bodyPr>
          <a:lstStyle/>
          <a:p>
            <a:r>
              <a:rPr lang="en-US" dirty="0"/>
              <a:t>What is the current directory?</a:t>
            </a:r>
          </a:p>
          <a:p>
            <a:r>
              <a:rPr lang="en-US" dirty="0"/>
              <a:t>What are the subdirectories of the current directory?</a:t>
            </a:r>
          </a:p>
          <a:p>
            <a:r>
              <a:rPr lang="en-US" dirty="0"/>
              <a:t>Change the current directory to the parent of the current directory</a:t>
            </a:r>
          </a:p>
          <a:p>
            <a:r>
              <a:rPr lang="en-US" dirty="0"/>
              <a:t>Change the current directory to a subdirectory of the current directory</a:t>
            </a:r>
          </a:p>
          <a:p>
            <a:r>
              <a:rPr lang="en-US" dirty="0"/>
              <a:t>Add a directory as a subdirectory of the </a:t>
            </a:r>
            <a:r>
              <a:rPr lang="en-US" dirty="0" err="1"/>
              <a:t>durrent</a:t>
            </a:r>
            <a:r>
              <a:rPr lang="en-US" dirty="0"/>
              <a:t> directory</a:t>
            </a:r>
          </a:p>
          <a:p>
            <a:endParaRPr lang="en-US" dirty="0"/>
          </a:p>
          <a:p>
            <a:endParaRPr lang="en-US" dirty="0"/>
          </a:p>
        </p:txBody>
      </p:sp>
      <p:cxnSp>
        <p:nvCxnSpPr>
          <p:cNvPr id="5" name="Straight Connector 4">
            <a:extLst>
              <a:ext uri="{FF2B5EF4-FFF2-40B4-BE49-F238E27FC236}">
                <a16:creationId xmlns:a16="http://schemas.microsoft.com/office/drawing/2014/main" id="{62465F1C-0A36-407C-BAF7-2B9253BBFBEA}"/>
              </a:ext>
            </a:extLst>
          </p:cNvPr>
          <p:cNvCxnSpPr>
            <a:cxnSpLocks/>
          </p:cNvCxnSpPr>
          <p:nvPr/>
        </p:nvCxnSpPr>
        <p:spPr>
          <a:xfrm flipV="1">
            <a:off x="2074984" y="3370385"/>
            <a:ext cx="7426570"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2F9F62-45A6-4F5E-A9FD-D72CB1418566}"/>
              </a:ext>
            </a:extLst>
          </p:cNvPr>
          <p:cNvSpPr txBox="1"/>
          <p:nvPr/>
        </p:nvSpPr>
        <p:spPr>
          <a:xfrm>
            <a:off x="4021015" y="457200"/>
            <a:ext cx="3110147" cy="584775"/>
          </a:xfrm>
          <a:prstGeom prst="rect">
            <a:avLst/>
          </a:prstGeom>
          <a:noFill/>
        </p:spPr>
        <p:txBody>
          <a:bodyPr wrap="none" rtlCol="0">
            <a:spAutoFit/>
          </a:bodyPr>
          <a:lstStyle/>
          <a:p>
            <a:r>
              <a:rPr lang="en-US" sz="3200" dirty="0"/>
              <a:t>A file system class</a:t>
            </a:r>
          </a:p>
        </p:txBody>
      </p:sp>
      <p:sp>
        <p:nvSpPr>
          <p:cNvPr id="8" name="TextBox 7">
            <a:extLst>
              <a:ext uri="{FF2B5EF4-FFF2-40B4-BE49-F238E27FC236}">
                <a16:creationId xmlns:a16="http://schemas.microsoft.com/office/drawing/2014/main" id="{ACC47695-AAA9-45DA-A7B5-CAF262CD467F}"/>
              </a:ext>
            </a:extLst>
          </p:cNvPr>
          <p:cNvSpPr txBox="1"/>
          <p:nvPr/>
        </p:nvSpPr>
        <p:spPr>
          <a:xfrm>
            <a:off x="3883870" y="4067909"/>
            <a:ext cx="3689238" cy="1015663"/>
          </a:xfrm>
          <a:prstGeom prst="rect">
            <a:avLst/>
          </a:prstGeom>
          <a:noFill/>
        </p:spPr>
        <p:txBody>
          <a:bodyPr wrap="square" rtlCol="0">
            <a:spAutoFit/>
          </a:bodyPr>
          <a:lstStyle/>
          <a:p>
            <a:r>
              <a:rPr lang="en-US" sz="2000" dirty="0"/>
              <a:t>How can we store the collection of directories that make of the file system?</a:t>
            </a:r>
          </a:p>
        </p:txBody>
      </p:sp>
    </p:spTree>
    <p:extLst>
      <p:ext uri="{BB962C8B-B14F-4D97-AF65-F5344CB8AC3E}">
        <p14:creationId xmlns:p14="http://schemas.microsoft.com/office/powerpoint/2010/main" val="4285555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ED44D-CBCC-431C-B000-46C99DA11C69}"/>
              </a:ext>
            </a:extLst>
          </p:cNvPr>
          <p:cNvSpPr>
            <a:spLocks noGrp="1"/>
          </p:cNvSpPr>
          <p:nvPr>
            <p:ph type="title"/>
          </p:nvPr>
        </p:nvSpPr>
        <p:spPr>
          <a:xfrm>
            <a:off x="638283" y="788502"/>
            <a:ext cx="10364451" cy="1596177"/>
          </a:xfrm>
        </p:spPr>
        <p:txBody>
          <a:bodyPr/>
          <a:lstStyle/>
          <a:p>
            <a:r>
              <a:rPr lang="en-US" dirty="0"/>
              <a:t>Store each directory in a node</a:t>
            </a:r>
          </a:p>
        </p:txBody>
      </p:sp>
      <p:sp>
        <p:nvSpPr>
          <p:cNvPr id="6" name="Content Placeholder 5">
            <a:extLst>
              <a:ext uri="{FF2B5EF4-FFF2-40B4-BE49-F238E27FC236}">
                <a16:creationId xmlns:a16="http://schemas.microsoft.com/office/drawing/2014/main" id="{5364F473-71F7-45FE-BFBB-72BE88C60C7B}"/>
              </a:ext>
            </a:extLst>
          </p:cNvPr>
          <p:cNvSpPr>
            <a:spLocks noGrp="1"/>
          </p:cNvSpPr>
          <p:nvPr>
            <p:ph sz="quarter" idx="13"/>
          </p:nvPr>
        </p:nvSpPr>
        <p:spPr>
          <a:xfrm>
            <a:off x="1658190" y="2613276"/>
            <a:ext cx="10363826" cy="3424107"/>
          </a:xfrm>
        </p:spPr>
        <p:txBody>
          <a:bodyPr/>
          <a:lstStyle/>
          <a:p>
            <a:r>
              <a:rPr lang="en-US" dirty="0"/>
              <a:t>What fields are needed by a directory node?</a:t>
            </a:r>
          </a:p>
          <a:p>
            <a:pPr lvl="1"/>
            <a:r>
              <a:rPr lang="en-US" dirty="0"/>
              <a:t>Directory name</a:t>
            </a:r>
          </a:p>
          <a:p>
            <a:pPr lvl="1"/>
            <a:r>
              <a:rPr lang="en-US" dirty="0"/>
              <a:t>Pointer to parent node</a:t>
            </a:r>
          </a:p>
          <a:p>
            <a:pPr lvl="1"/>
            <a:r>
              <a:rPr lang="en-US" dirty="0"/>
              <a:t>Pointer to each child node</a:t>
            </a:r>
          </a:p>
          <a:p>
            <a:pPr lvl="2"/>
            <a:r>
              <a:rPr lang="en-US" dirty="0"/>
              <a:t>Puts a max on number of children</a:t>
            </a:r>
          </a:p>
          <a:p>
            <a:pPr lvl="2"/>
            <a:r>
              <a:rPr lang="en-US" dirty="0"/>
              <a:t>Majority of node pointer fields will be null</a:t>
            </a:r>
          </a:p>
        </p:txBody>
      </p:sp>
    </p:spTree>
    <p:extLst>
      <p:ext uri="{BB962C8B-B14F-4D97-AF65-F5344CB8AC3E}">
        <p14:creationId xmlns:p14="http://schemas.microsoft.com/office/powerpoint/2010/main" val="84175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1C040-E1D6-49C5-A3D8-E55253419DFB}"/>
              </a:ext>
            </a:extLst>
          </p:cNvPr>
          <p:cNvSpPr txBox="1"/>
          <p:nvPr/>
        </p:nvSpPr>
        <p:spPr>
          <a:xfrm>
            <a:off x="1248508" y="1946031"/>
            <a:ext cx="3909646" cy="3170099"/>
          </a:xfrm>
          <a:prstGeom prst="rect">
            <a:avLst/>
          </a:prstGeom>
          <a:noFill/>
        </p:spPr>
        <p:txBody>
          <a:bodyPr wrap="square" rtlCol="0">
            <a:spAutoFit/>
          </a:bodyPr>
          <a:lstStyle/>
          <a:p>
            <a:r>
              <a:rPr lang="en-US" sz="2000" dirty="0"/>
              <a:t>                            root</a:t>
            </a:r>
          </a:p>
          <a:p>
            <a:endParaRPr lang="en-US" sz="2000" dirty="0"/>
          </a:p>
          <a:p>
            <a:endParaRPr lang="en-US" sz="2000" dirty="0"/>
          </a:p>
          <a:p>
            <a:r>
              <a:rPr lang="en-US" sz="2000" dirty="0"/>
              <a:t>dir1        dir2                         dir8</a:t>
            </a:r>
          </a:p>
          <a:p>
            <a:endParaRPr lang="en-US" sz="2000" dirty="0"/>
          </a:p>
          <a:p>
            <a:endParaRPr lang="en-US" sz="2000" dirty="0"/>
          </a:p>
          <a:p>
            <a:r>
              <a:rPr lang="en-US" sz="2000" dirty="0"/>
              <a:t>       dir3        dir4</a:t>
            </a:r>
          </a:p>
          <a:p>
            <a:endParaRPr lang="en-US" sz="2000" dirty="0"/>
          </a:p>
          <a:p>
            <a:r>
              <a:rPr lang="en-US" sz="2000" dirty="0"/>
              <a:t>      </a:t>
            </a:r>
          </a:p>
          <a:p>
            <a:r>
              <a:rPr lang="en-US" sz="2000" dirty="0"/>
              <a:t>           dir5    dir6     dir7</a:t>
            </a:r>
          </a:p>
        </p:txBody>
      </p:sp>
      <p:cxnSp>
        <p:nvCxnSpPr>
          <p:cNvPr id="3" name="Straight Connector 2">
            <a:extLst>
              <a:ext uri="{FF2B5EF4-FFF2-40B4-BE49-F238E27FC236}">
                <a16:creationId xmlns:a16="http://schemas.microsoft.com/office/drawing/2014/main" id="{4A5E494E-8DF8-4F40-B3F8-3BF83759C534}"/>
              </a:ext>
            </a:extLst>
          </p:cNvPr>
          <p:cNvCxnSpPr/>
          <p:nvPr/>
        </p:nvCxnSpPr>
        <p:spPr>
          <a:xfrm flipH="1">
            <a:off x="1658816" y="2280138"/>
            <a:ext cx="1811215" cy="61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8C9BDF0-4980-47F4-A6A5-7EB81009FF4B}"/>
              </a:ext>
            </a:extLst>
          </p:cNvPr>
          <p:cNvCxnSpPr/>
          <p:nvPr/>
        </p:nvCxnSpPr>
        <p:spPr>
          <a:xfrm flipH="1">
            <a:off x="2602524" y="2327030"/>
            <a:ext cx="873369" cy="61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46D9752-0E84-4026-8793-CA02DA8D8201}"/>
              </a:ext>
            </a:extLst>
          </p:cNvPr>
          <p:cNvCxnSpPr/>
          <p:nvPr/>
        </p:nvCxnSpPr>
        <p:spPr>
          <a:xfrm>
            <a:off x="3546231" y="2321169"/>
            <a:ext cx="1078523" cy="57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97F3E84-8C8E-450F-BF15-5D06CEBA4D10}"/>
              </a:ext>
            </a:extLst>
          </p:cNvPr>
          <p:cNvCxnSpPr/>
          <p:nvPr/>
        </p:nvCxnSpPr>
        <p:spPr>
          <a:xfrm flipH="1">
            <a:off x="2092570" y="3200400"/>
            <a:ext cx="471853" cy="64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535E5CB-92A2-4689-A4F7-0E776D148B10}"/>
              </a:ext>
            </a:extLst>
          </p:cNvPr>
          <p:cNvCxnSpPr/>
          <p:nvPr/>
        </p:nvCxnSpPr>
        <p:spPr>
          <a:xfrm>
            <a:off x="2649416" y="3229707"/>
            <a:ext cx="287215" cy="63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26576-58B2-4E18-9A16-AA4612A958A5}"/>
              </a:ext>
            </a:extLst>
          </p:cNvPr>
          <p:cNvCxnSpPr/>
          <p:nvPr/>
        </p:nvCxnSpPr>
        <p:spPr>
          <a:xfrm flipH="1">
            <a:off x="2414954" y="4138246"/>
            <a:ext cx="521677"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39BF6C-6B9E-4EA6-BC69-43466285734A}"/>
              </a:ext>
            </a:extLst>
          </p:cNvPr>
          <p:cNvCxnSpPr/>
          <p:nvPr/>
        </p:nvCxnSpPr>
        <p:spPr>
          <a:xfrm>
            <a:off x="2995247" y="4175849"/>
            <a:ext cx="0" cy="554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BA5B69-C91F-425A-8FA1-8167DEB2E2CC}"/>
              </a:ext>
            </a:extLst>
          </p:cNvPr>
          <p:cNvCxnSpPr/>
          <p:nvPr/>
        </p:nvCxnSpPr>
        <p:spPr>
          <a:xfrm>
            <a:off x="3094893" y="4138246"/>
            <a:ext cx="586154"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CC4D47-602F-4B63-8002-43FEFCF36F4F}"/>
              </a:ext>
            </a:extLst>
          </p:cNvPr>
          <p:cNvSpPr txBox="1"/>
          <p:nvPr/>
        </p:nvSpPr>
        <p:spPr>
          <a:xfrm>
            <a:off x="5949462" y="1946031"/>
            <a:ext cx="3909646" cy="3170099"/>
          </a:xfrm>
          <a:prstGeom prst="rect">
            <a:avLst/>
          </a:prstGeom>
          <a:noFill/>
        </p:spPr>
        <p:txBody>
          <a:bodyPr wrap="square" rtlCol="0">
            <a:spAutoFit/>
          </a:bodyPr>
          <a:lstStyle/>
          <a:p>
            <a:r>
              <a:rPr lang="en-US" sz="2000" dirty="0"/>
              <a:t>                            root</a:t>
            </a:r>
          </a:p>
          <a:p>
            <a:endParaRPr lang="en-US" sz="2000" dirty="0"/>
          </a:p>
          <a:p>
            <a:endParaRPr lang="en-US" sz="2000" dirty="0"/>
          </a:p>
          <a:p>
            <a:r>
              <a:rPr lang="en-US" sz="2000" dirty="0"/>
              <a:t>dir1        dir2                         dir8</a:t>
            </a:r>
          </a:p>
          <a:p>
            <a:endParaRPr lang="en-US" sz="2000" dirty="0"/>
          </a:p>
          <a:p>
            <a:endParaRPr lang="en-US" sz="2000" dirty="0"/>
          </a:p>
          <a:p>
            <a:r>
              <a:rPr lang="en-US" sz="2000" dirty="0"/>
              <a:t>       dir3        dir4</a:t>
            </a:r>
          </a:p>
          <a:p>
            <a:endParaRPr lang="en-US" sz="2000" dirty="0"/>
          </a:p>
          <a:p>
            <a:r>
              <a:rPr lang="en-US" sz="2000" dirty="0"/>
              <a:t>      </a:t>
            </a:r>
          </a:p>
          <a:p>
            <a:r>
              <a:rPr lang="en-US" sz="2000" dirty="0"/>
              <a:t>           dir5    dir6     dir7</a:t>
            </a:r>
          </a:p>
        </p:txBody>
      </p:sp>
      <p:cxnSp>
        <p:nvCxnSpPr>
          <p:cNvPr id="12" name="Straight Connector 11">
            <a:extLst>
              <a:ext uri="{FF2B5EF4-FFF2-40B4-BE49-F238E27FC236}">
                <a16:creationId xmlns:a16="http://schemas.microsoft.com/office/drawing/2014/main" id="{A7BEE205-921E-46FF-87F0-7A8C6B5BD11C}"/>
              </a:ext>
            </a:extLst>
          </p:cNvPr>
          <p:cNvCxnSpPr/>
          <p:nvPr/>
        </p:nvCxnSpPr>
        <p:spPr>
          <a:xfrm flipH="1">
            <a:off x="6359770" y="2280138"/>
            <a:ext cx="1811215" cy="61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BC9B35-727D-4F4A-A57C-C924307F0021}"/>
              </a:ext>
            </a:extLst>
          </p:cNvPr>
          <p:cNvCxnSpPr/>
          <p:nvPr/>
        </p:nvCxnSpPr>
        <p:spPr>
          <a:xfrm flipH="1">
            <a:off x="6793524" y="3200400"/>
            <a:ext cx="471853" cy="64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5A5636D-55F6-407F-9AB1-C51D82A2C70F}"/>
              </a:ext>
            </a:extLst>
          </p:cNvPr>
          <p:cNvCxnSpPr/>
          <p:nvPr/>
        </p:nvCxnSpPr>
        <p:spPr>
          <a:xfrm flipH="1">
            <a:off x="7115908" y="4138246"/>
            <a:ext cx="521677"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29BFE3A-CF77-4361-A57E-4F9584030050}"/>
              </a:ext>
            </a:extLst>
          </p:cNvPr>
          <p:cNvCxnSpPr/>
          <p:nvPr/>
        </p:nvCxnSpPr>
        <p:spPr>
          <a:xfrm>
            <a:off x="6482862" y="3059723"/>
            <a:ext cx="468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F0FFB6-4487-4787-9762-B714556BEAB4}"/>
              </a:ext>
            </a:extLst>
          </p:cNvPr>
          <p:cNvCxnSpPr/>
          <p:nvPr/>
        </p:nvCxnSpPr>
        <p:spPr>
          <a:xfrm>
            <a:off x="7526215" y="3100754"/>
            <a:ext cx="16236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8BBF4-F1FC-4505-B949-04AC28D1329D}"/>
              </a:ext>
            </a:extLst>
          </p:cNvPr>
          <p:cNvCxnSpPr>
            <a:cxnSpLocks/>
          </p:cNvCxnSpPr>
          <p:nvPr/>
        </p:nvCxnSpPr>
        <p:spPr>
          <a:xfrm>
            <a:off x="7022123" y="3979985"/>
            <a:ext cx="416169" cy="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98A4E5-B378-4D66-96AB-E422556BD1C9}"/>
              </a:ext>
            </a:extLst>
          </p:cNvPr>
          <p:cNvCxnSpPr>
            <a:cxnSpLocks/>
          </p:cNvCxnSpPr>
          <p:nvPr/>
        </p:nvCxnSpPr>
        <p:spPr>
          <a:xfrm>
            <a:off x="7265377" y="4917831"/>
            <a:ext cx="260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5BCF250-79A2-455C-8869-E6B0A62638AE}"/>
              </a:ext>
            </a:extLst>
          </p:cNvPr>
          <p:cNvCxnSpPr/>
          <p:nvPr/>
        </p:nvCxnSpPr>
        <p:spPr>
          <a:xfrm>
            <a:off x="7971692" y="4894385"/>
            <a:ext cx="310662"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EFE610A0-9351-4480-9A7D-A7527012DE9D}"/>
              </a:ext>
            </a:extLst>
          </p:cNvPr>
          <p:cNvSpPr>
            <a:spLocks noGrp="1"/>
          </p:cNvSpPr>
          <p:nvPr>
            <p:ph type="title"/>
          </p:nvPr>
        </p:nvSpPr>
        <p:spPr>
          <a:xfrm>
            <a:off x="843436" y="326408"/>
            <a:ext cx="10364451" cy="1596177"/>
          </a:xfrm>
        </p:spPr>
        <p:txBody>
          <a:bodyPr/>
          <a:lstStyle/>
          <a:p>
            <a:r>
              <a:rPr lang="en-US" dirty="0"/>
              <a:t>First-child next-sibling </a:t>
            </a:r>
          </a:p>
        </p:txBody>
      </p:sp>
    </p:spTree>
    <p:extLst>
      <p:ext uri="{BB962C8B-B14F-4D97-AF65-F5344CB8AC3E}">
        <p14:creationId xmlns:p14="http://schemas.microsoft.com/office/powerpoint/2010/main" val="391032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F4A75C-CA06-4EE9-A416-6828742308F8}"/>
              </a:ext>
            </a:extLst>
          </p:cNvPr>
          <p:cNvSpPr/>
          <p:nvPr/>
        </p:nvSpPr>
        <p:spPr>
          <a:xfrm>
            <a:off x="2010507" y="1582617"/>
            <a:ext cx="7426570" cy="44664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DBBD16-C779-48CB-9E52-09D762F812FD}"/>
              </a:ext>
            </a:extLst>
          </p:cNvPr>
          <p:cNvSpPr txBox="1"/>
          <p:nvPr/>
        </p:nvSpPr>
        <p:spPr>
          <a:xfrm>
            <a:off x="2157047" y="1980898"/>
            <a:ext cx="7333354" cy="2215991"/>
          </a:xfrm>
          <a:prstGeom prst="rect">
            <a:avLst/>
          </a:prstGeom>
          <a:noFill/>
        </p:spPr>
        <p:txBody>
          <a:bodyPr wrap="none" rtlCol="0">
            <a:spAutoFit/>
          </a:bodyPr>
          <a:lstStyle/>
          <a:p>
            <a:r>
              <a:rPr lang="en-US" sz="2000" dirty="0"/>
              <a:t>What is the current directory?</a:t>
            </a:r>
          </a:p>
          <a:p>
            <a:r>
              <a:rPr lang="en-US" sz="2000" dirty="0"/>
              <a:t>What are the subdirectories of the current directory?</a:t>
            </a:r>
          </a:p>
          <a:p>
            <a:r>
              <a:rPr lang="en-US" sz="2000" dirty="0"/>
              <a:t>Change the current directory to the parent of the current directory</a:t>
            </a:r>
          </a:p>
          <a:p>
            <a:r>
              <a:rPr lang="en-US" sz="2000" dirty="0"/>
              <a:t>Change the current directory to a subdirectory of the current directory</a:t>
            </a:r>
          </a:p>
          <a:p>
            <a:r>
              <a:rPr lang="en-US" sz="2000" dirty="0"/>
              <a:t>Add a directory as a subdirectory of the current directory</a:t>
            </a:r>
          </a:p>
          <a:p>
            <a:endParaRPr lang="en-US" sz="2000" dirty="0"/>
          </a:p>
          <a:p>
            <a:endParaRPr lang="en-US" dirty="0"/>
          </a:p>
        </p:txBody>
      </p:sp>
      <p:cxnSp>
        <p:nvCxnSpPr>
          <p:cNvPr id="5" name="Straight Connector 4">
            <a:extLst>
              <a:ext uri="{FF2B5EF4-FFF2-40B4-BE49-F238E27FC236}">
                <a16:creationId xmlns:a16="http://schemas.microsoft.com/office/drawing/2014/main" id="{62465F1C-0A36-407C-BAF7-2B9253BBFBEA}"/>
              </a:ext>
            </a:extLst>
          </p:cNvPr>
          <p:cNvCxnSpPr>
            <a:cxnSpLocks/>
          </p:cNvCxnSpPr>
          <p:nvPr/>
        </p:nvCxnSpPr>
        <p:spPr>
          <a:xfrm flipV="1">
            <a:off x="2010507" y="3786556"/>
            <a:ext cx="7426570"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CC47695-AAA9-45DA-A7B5-CAF262CD467F}"/>
              </a:ext>
            </a:extLst>
          </p:cNvPr>
          <p:cNvSpPr txBox="1"/>
          <p:nvPr/>
        </p:nvSpPr>
        <p:spPr>
          <a:xfrm>
            <a:off x="2869823" y="4101525"/>
            <a:ext cx="5553208" cy="707886"/>
          </a:xfrm>
          <a:prstGeom prst="rect">
            <a:avLst/>
          </a:prstGeom>
          <a:noFill/>
        </p:spPr>
        <p:txBody>
          <a:bodyPr wrap="square" rtlCol="0">
            <a:spAutoFit/>
          </a:bodyPr>
          <a:lstStyle/>
          <a:p>
            <a:r>
              <a:rPr lang="en-US" sz="2000" dirty="0"/>
              <a:t>Define a node class with fields for directory name, pointer to first child and pointer to next sibling</a:t>
            </a:r>
          </a:p>
        </p:txBody>
      </p:sp>
      <p:sp>
        <p:nvSpPr>
          <p:cNvPr id="4" name="TextBox 3">
            <a:extLst>
              <a:ext uri="{FF2B5EF4-FFF2-40B4-BE49-F238E27FC236}">
                <a16:creationId xmlns:a16="http://schemas.microsoft.com/office/drawing/2014/main" id="{3789D275-937A-45B0-9D2C-5CBBEA95B8F9}"/>
              </a:ext>
            </a:extLst>
          </p:cNvPr>
          <p:cNvSpPr txBox="1"/>
          <p:nvPr/>
        </p:nvSpPr>
        <p:spPr>
          <a:xfrm>
            <a:off x="2822930" y="5152542"/>
            <a:ext cx="3680816" cy="400110"/>
          </a:xfrm>
          <a:prstGeom prst="rect">
            <a:avLst/>
          </a:prstGeom>
          <a:noFill/>
        </p:spPr>
        <p:txBody>
          <a:bodyPr wrap="none" rtlCol="0">
            <a:spAutoFit/>
          </a:bodyPr>
          <a:lstStyle/>
          <a:p>
            <a:r>
              <a:rPr lang="en-US" sz="2000" dirty="0"/>
              <a:t>What data members are needed?</a:t>
            </a:r>
          </a:p>
        </p:txBody>
      </p:sp>
      <p:sp>
        <p:nvSpPr>
          <p:cNvPr id="6" name="Title 5">
            <a:extLst>
              <a:ext uri="{FF2B5EF4-FFF2-40B4-BE49-F238E27FC236}">
                <a16:creationId xmlns:a16="http://schemas.microsoft.com/office/drawing/2014/main" id="{37D6CBBD-66DD-47A2-AEC1-81DF3D38E841}"/>
              </a:ext>
            </a:extLst>
          </p:cNvPr>
          <p:cNvSpPr>
            <a:spLocks noGrp="1"/>
          </p:cNvSpPr>
          <p:nvPr>
            <p:ph type="title"/>
          </p:nvPr>
        </p:nvSpPr>
        <p:spPr>
          <a:xfrm>
            <a:off x="861021" y="80840"/>
            <a:ext cx="10364451" cy="1596177"/>
          </a:xfrm>
        </p:spPr>
        <p:txBody>
          <a:bodyPr/>
          <a:lstStyle/>
          <a:p>
            <a:r>
              <a:rPr lang="en-US" dirty="0"/>
              <a:t>A filesystem class</a:t>
            </a:r>
          </a:p>
        </p:txBody>
      </p:sp>
    </p:spTree>
    <p:extLst>
      <p:ext uri="{BB962C8B-B14F-4D97-AF65-F5344CB8AC3E}">
        <p14:creationId xmlns:p14="http://schemas.microsoft.com/office/powerpoint/2010/main" val="231101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4069" y="2013045"/>
            <a:ext cx="8795982" cy="3416320"/>
          </a:xfrm>
          <a:prstGeom prst="rect">
            <a:avLst/>
          </a:prstGeom>
          <a:noFill/>
        </p:spPr>
        <p:txBody>
          <a:bodyPr wrap="square" rtlCol="0">
            <a:spAutoFit/>
          </a:bodyPr>
          <a:lstStyle/>
          <a:p>
            <a:r>
              <a:rPr lang="en-US" sz="2400" dirty="0"/>
              <a:t>void func1(</a:t>
            </a:r>
            <a:r>
              <a:rPr lang="en-US" sz="2400" dirty="0" err="1"/>
              <a:t>LinkedList</a:t>
            </a:r>
            <a:r>
              <a:rPr lang="en-US" sz="2400" dirty="0"/>
              <a:t> list);</a:t>
            </a:r>
          </a:p>
          <a:p>
            <a:r>
              <a:rPr lang="en-US" sz="2400" dirty="0"/>
              <a:t>void func2(</a:t>
            </a:r>
            <a:r>
              <a:rPr lang="en-US" sz="2400" dirty="0" err="1"/>
              <a:t>LinkedList</a:t>
            </a:r>
            <a:r>
              <a:rPr lang="en-US" sz="2400" dirty="0"/>
              <a:t> &amp; list);</a:t>
            </a:r>
          </a:p>
          <a:p>
            <a:r>
              <a:rPr lang="en-US" sz="2400" dirty="0" err="1"/>
              <a:t>int</a:t>
            </a:r>
            <a:r>
              <a:rPr lang="en-US" sz="2400" dirty="0"/>
              <a:t> main(){</a:t>
            </a:r>
          </a:p>
          <a:p>
            <a:r>
              <a:rPr lang="en-US" sz="2400" dirty="0"/>
              <a:t>    </a:t>
            </a:r>
            <a:r>
              <a:rPr lang="en-US" sz="2400" dirty="0" err="1"/>
              <a:t>LinkedList</a:t>
            </a:r>
            <a:r>
              <a:rPr lang="en-US" sz="2400" dirty="0"/>
              <a:t> list1;</a:t>
            </a:r>
          </a:p>
          <a:p>
            <a:r>
              <a:rPr lang="en-US" sz="2400" dirty="0"/>
              <a:t>    </a:t>
            </a:r>
            <a:r>
              <a:rPr lang="en-US" sz="2400" dirty="0" err="1"/>
              <a:t>LinkedList</a:t>
            </a:r>
            <a:r>
              <a:rPr lang="en-US" sz="2400" dirty="0"/>
              <a:t> list2 = list1;</a:t>
            </a:r>
          </a:p>
          <a:p>
            <a:r>
              <a:rPr lang="en-US" sz="2400" dirty="0"/>
              <a:t>    func1(list1);</a:t>
            </a:r>
          </a:p>
          <a:p>
            <a:r>
              <a:rPr lang="en-US" sz="2400" dirty="0"/>
              <a:t>    func2(list2);</a:t>
            </a:r>
          </a:p>
          <a:p>
            <a:r>
              <a:rPr lang="en-US" sz="2400" dirty="0"/>
              <a:t>    list2 = list1;</a:t>
            </a:r>
          </a:p>
          <a:p>
            <a:r>
              <a:rPr lang="en-US" sz="2400" dirty="0"/>
              <a:t>}</a:t>
            </a:r>
          </a:p>
        </p:txBody>
      </p:sp>
      <p:sp>
        <p:nvSpPr>
          <p:cNvPr id="4" name="TextBox 3"/>
          <p:cNvSpPr txBox="1"/>
          <p:nvPr/>
        </p:nvSpPr>
        <p:spPr>
          <a:xfrm>
            <a:off x="6558958" y="2523876"/>
            <a:ext cx="5070143" cy="2677656"/>
          </a:xfrm>
          <a:prstGeom prst="rect">
            <a:avLst/>
          </a:prstGeom>
          <a:noFill/>
        </p:spPr>
        <p:txBody>
          <a:bodyPr wrap="square" rtlCol="0">
            <a:spAutoFit/>
          </a:bodyPr>
          <a:lstStyle/>
          <a:p>
            <a:r>
              <a:rPr lang="en-US" sz="2400" dirty="0"/>
              <a:t>constructor called</a:t>
            </a:r>
          </a:p>
          <a:p>
            <a:r>
              <a:rPr lang="en-US" sz="2400" dirty="0"/>
              <a:t>copy constructor called</a:t>
            </a:r>
          </a:p>
          <a:p>
            <a:r>
              <a:rPr lang="en-US" sz="2400" dirty="0"/>
              <a:t>copy constructor called</a:t>
            </a:r>
          </a:p>
          <a:p>
            <a:r>
              <a:rPr lang="en-US" sz="2400" dirty="0"/>
              <a:t>destructor called</a:t>
            </a:r>
          </a:p>
          <a:p>
            <a:r>
              <a:rPr lang="en-US" sz="2400" dirty="0"/>
              <a:t>operator= called</a:t>
            </a:r>
          </a:p>
          <a:p>
            <a:r>
              <a:rPr lang="en-US" sz="2400" dirty="0"/>
              <a:t>destructor called</a:t>
            </a:r>
          </a:p>
          <a:p>
            <a:r>
              <a:rPr lang="en-US" sz="2400" dirty="0"/>
              <a:t>destructor called</a:t>
            </a:r>
            <a:endParaRPr lang="en-US" sz="2000" dirty="0"/>
          </a:p>
        </p:txBody>
      </p:sp>
      <p:sp>
        <p:nvSpPr>
          <p:cNvPr id="5" name="Rectangle 4"/>
          <p:cNvSpPr/>
          <p:nvPr/>
        </p:nvSpPr>
        <p:spPr>
          <a:xfrm>
            <a:off x="1132764" y="2013045"/>
            <a:ext cx="4524233" cy="3473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6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B82105-0E42-4D6E-887C-11B526CF7625}"/>
              </a:ext>
            </a:extLst>
          </p:cNvPr>
          <p:cNvSpPr>
            <a:spLocks noGrp="1"/>
          </p:cNvSpPr>
          <p:nvPr>
            <p:ph type="title"/>
          </p:nvPr>
        </p:nvSpPr>
        <p:spPr>
          <a:xfrm>
            <a:off x="688069" y="2325783"/>
            <a:ext cx="10364451" cy="1596177"/>
          </a:xfrm>
        </p:spPr>
        <p:txBody>
          <a:bodyPr>
            <a:normAutofit/>
          </a:bodyPr>
          <a:lstStyle/>
          <a:p>
            <a:r>
              <a:rPr lang="en-US" sz="4000" dirty="0"/>
              <a:t>Assignment 3 questions</a:t>
            </a:r>
          </a:p>
        </p:txBody>
      </p:sp>
    </p:spTree>
    <p:extLst>
      <p:ext uri="{BB962C8B-B14F-4D97-AF65-F5344CB8AC3E}">
        <p14:creationId xmlns:p14="http://schemas.microsoft.com/office/powerpoint/2010/main" val="343907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7598" y="543282"/>
            <a:ext cx="10364451" cy="1596177"/>
          </a:xfrm>
        </p:spPr>
        <p:txBody>
          <a:bodyPr>
            <a:normAutofit/>
          </a:bodyPr>
          <a:lstStyle/>
          <a:p>
            <a:r>
              <a:rPr lang="en-US" sz="4000" dirty="0"/>
              <a:t>The priority Queue interface</a:t>
            </a:r>
          </a:p>
        </p:txBody>
      </p:sp>
      <p:graphicFrame>
        <p:nvGraphicFramePr>
          <p:cNvPr id="5" name="Table 4"/>
          <p:cNvGraphicFramePr>
            <a:graphicFrameLocks noGrp="1"/>
          </p:cNvGraphicFramePr>
          <p:nvPr>
            <p:extLst>
              <p:ext uri="{D42A27DB-BD31-4B8C-83A1-F6EECF244321}">
                <p14:modId xmlns:p14="http://schemas.microsoft.com/office/powerpoint/2010/main" val="980488557"/>
              </p:ext>
            </p:extLst>
          </p:nvPr>
        </p:nvGraphicFramePr>
        <p:xfrm>
          <a:off x="2032000" y="2584102"/>
          <a:ext cx="7760269" cy="2697583"/>
        </p:xfrm>
        <a:graphic>
          <a:graphicData uri="http://schemas.openxmlformats.org/drawingml/2006/table">
            <a:tbl>
              <a:tblPr firstRow="1" bandRow="1">
                <a:tableStyleId>{5C22544A-7EE6-4342-B048-85BDC9FD1C3A}</a:tableStyleId>
              </a:tblPr>
              <a:tblGrid>
                <a:gridCol w="2298935">
                  <a:extLst>
                    <a:ext uri="{9D8B030D-6E8A-4147-A177-3AD203B41FA5}">
                      <a16:colId xmlns:a16="http://schemas.microsoft.com/office/drawing/2014/main" val="2280041135"/>
                    </a:ext>
                  </a:extLst>
                </a:gridCol>
                <a:gridCol w="5461334">
                  <a:extLst>
                    <a:ext uri="{9D8B030D-6E8A-4147-A177-3AD203B41FA5}">
                      <a16:colId xmlns:a16="http://schemas.microsoft.com/office/drawing/2014/main" val="3287113341"/>
                    </a:ext>
                  </a:extLst>
                </a:gridCol>
              </a:tblGrid>
              <a:tr h="444453">
                <a:tc>
                  <a:txBody>
                    <a:bodyPr/>
                    <a:lstStyle/>
                    <a:p>
                      <a:r>
                        <a:rPr lang="en-US" dirty="0"/>
                        <a:t>Operation</a:t>
                      </a:r>
                    </a:p>
                  </a:txBody>
                  <a:tcPr/>
                </a:tc>
                <a:tc>
                  <a:txBody>
                    <a:bodyPr/>
                    <a:lstStyle/>
                    <a:p>
                      <a:r>
                        <a:rPr lang="en-US" dirty="0"/>
                        <a:t>Description</a:t>
                      </a:r>
                    </a:p>
                  </a:txBody>
                  <a:tcPr/>
                </a:tc>
                <a:extLst>
                  <a:ext uri="{0D108BD9-81ED-4DB2-BD59-A6C34878D82A}">
                    <a16:rowId xmlns:a16="http://schemas.microsoft.com/office/drawing/2014/main" val="2608741450"/>
                  </a:ext>
                </a:extLst>
              </a:tr>
              <a:tr h="450626">
                <a:tc>
                  <a:txBody>
                    <a:bodyPr/>
                    <a:lstStyle/>
                    <a:p>
                      <a:r>
                        <a:rPr lang="en-US" dirty="0"/>
                        <a:t>size()</a:t>
                      </a:r>
                    </a:p>
                  </a:txBody>
                  <a:tcPr/>
                </a:tc>
                <a:tc>
                  <a:txBody>
                    <a:bodyPr/>
                    <a:lstStyle/>
                    <a:p>
                      <a:r>
                        <a:rPr lang="en-US" dirty="0"/>
                        <a:t>Return number</a:t>
                      </a:r>
                      <a:r>
                        <a:rPr lang="en-US" baseline="0" dirty="0"/>
                        <a:t> of elements in the PQ</a:t>
                      </a:r>
                      <a:endParaRPr lang="en-US" dirty="0"/>
                    </a:p>
                  </a:txBody>
                  <a:tcPr/>
                </a:tc>
                <a:extLst>
                  <a:ext uri="{0D108BD9-81ED-4DB2-BD59-A6C34878D82A}">
                    <a16:rowId xmlns:a16="http://schemas.microsoft.com/office/drawing/2014/main" val="2138921701"/>
                  </a:ext>
                </a:extLst>
              </a:tr>
              <a:tr h="450626">
                <a:tc>
                  <a:txBody>
                    <a:bodyPr/>
                    <a:lstStyle/>
                    <a:p>
                      <a:r>
                        <a:rPr lang="en-US" dirty="0" err="1"/>
                        <a:t>isEmpty</a:t>
                      </a:r>
                      <a:r>
                        <a:rPr lang="en-US" dirty="0"/>
                        <a:t>()</a:t>
                      </a:r>
                    </a:p>
                  </a:txBody>
                  <a:tcPr/>
                </a:tc>
                <a:tc>
                  <a:txBody>
                    <a:bodyPr/>
                    <a:lstStyle/>
                    <a:p>
                      <a:r>
                        <a:rPr lang="en-US" dirty="0"/>
                        <a:t>Returns true if PQ is empty, else false</a:t>
                      </a:r>
                    </a:p>
                  </a:txBody>
                  <a:tcPr/>
                </a:tc>
                <a:extLst>
                  <a:ext uri="{0D108BD9-81ED-4DB2-BD59-A6C34878D82A}">
                    <a16:rowId xmlns:a16="http://schemas.microsoft.com/office/drawing/2014/main" val="179598076"/>
                  </a:ext>
                </a:extLst>
              </a:tr>
              <a:tr h="450626">
                <a:tc>
                  <a:txBody>
                    <a:bodyPr/>
                    <a:lstStyle/>
                    <a:p>
                      <a:r>
                        <a:rPr lang="en-US" dirty="0"/>
                        <a:t>enqueue(element)</a:t>
                      </a:r>
                    </a:p>
                  </a:txBody>
                  <a:tcPr/>
                </a:tc>
                <a:tc>
                  <a:txBody>
                    <a:bodyPr/>
                    <a:lstStyle/>
                    <a:p>
                      <a:r>
                        <a:rPr lang="en-US" dirty="0"/>
                        <a:t>Add element to the PQ</a:t>
                      </a:r>
                    </a:p>
                  </a:txBody>
                  <a:tcPr/>
                </a:tc>
                <a:extLst>
                  <a:ext uri="{0D108BD9-81ED-4DB2-BD59-A6C34878D82A}">
                    <a16:rowId xmlns:a16="http://schemas.microsoft.com/office/drawing/2014/main" val="2308362279"/>
                  </a:ext>
                </a:extLst>
              </a:tr>
              <a:tr h="450626">
                <a:tc>
                  <a:txBody>
                    <a:bodyPr/>
                    <a:lstStyle/>
                    <a:p>
                      <a:r>
                        <a:rPr lang="en-US" dirty="0"/>
                        <a:t>dequeue()</a:t>
                      </a:r>
                    </a:p>
                  </a:txBody>
                  <a:tcPr/>
                </a:tc>
                <a:tc>
                  <a:txBody>
                    <a:bodyPr/>
                    <a:lstStyle/>
                    <a:p>
                      <a:r>
                        <a:rPr lang="en-US" dirty="0"/>
                        <a:t>Remove element with the highest priority</a:t>
                      </a:r>
                    </a:p>
                  </a:txBody>
                  <a:tcPr/>
                </a:tc>
                <a:extLst>
                  <a:ext uri="{0D108BD9-81ED-4DB2-BD59-A6C34878D82A}">
                    <a16:rowId xmlns:a16="http://schemas.microsoft.com/office/drawing/2014/main" val="2170919769"/>
                  </a:ext>
                </a:extLst>
              </a:tr>
              <a:tr h="450626">
                <a:tc>
                  <a:txBody>
                    <a:bodyPr/>
                    <a:lstStyle/>
                    <a:p>
                      <a:r>
                        <a:rPr lang="en-US" dirty="0"/>
                        <a:t>front()</a:t>
                      </a:r>
                    </a:p>
                  </a:txBody>
                  <a:tcPr/>
                </a:tc>
                <a:tc>
                  <a:txBody>
                    <a:bodyPr/>
                    <a:lstStyle/>
                    <a:p>
                      <a:r>
                        <a:rPr lang="en-US" dirty="0"/>
                        <a:t>Return element with the highest priority</a:t>
                      </a:r>
                    </a:p>
                  </a:txBody>
                  <a:tcPr/>
                </a:tc>
                <a:extLst>
                  <a:ext uri="{0D108BD9-81ED-4DB2-BD59-A6C34878D82A}">
                    <a16:rowId xmlns:a16="http://schemas.microsoft.com/office/drawing/2014/main" val="1199089550"/>
                  </a:ext>
                </a:extLst>
              </a:tr>
            </a:tbl>
          </a:graphicData>
        </a:graphic>
      </p:graphicFrame>
    </p:spTree>
    <p:extLst>
      <p:ext uri="{BB962C8B-B14F-4D97-AF65-F5344CB8AC3E}">
        <p14:creationId xmlns:p14="http://schemas.microsoft.com/office/powerpoint/2010/main" val="295650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5896-57F2-46CC-BC76-3D3D1C0FA731}"/>
              </a:ext>
            </a:extLst>
          </p:cNvPr>
          <p:cNvSpPr>
            <a:spLocks noGrp="1"/>
          </p:cNvSpPr>
          <p:nvPr>
            <p:ph type="title"/>
          </p:nvPr>
        </p:nvSpPr>
        <p:spPr>
          <a:xfrm>
            <a:off x="647558" y="2267910"/>
            <a:ext cx="10364451" cy="1596177"/>
          </a:xfrm>
        </p:spPr>
        <p:txBody>
          <a:bodyPr/>
          <a:lstStyle/>
          <a:p>
            <a:r>
              <a:rPr lang="en-US" dirty="0"/>
              <a:t>Possible Implementation data structures?</a:t>
            </a:r>
          </a:p>
        </p:txBody>
      </p:sp>
    </p:spTree>
    <p:extLst>
      <p:ext uri="{BB962C8B-B14F-4D97-AF65-F5344CB8AC3E}">
        <p14:creationId xmlns:p14="http://schemas.microsoft.com/office/powerpoint/2010/main" val="79116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012857" y="844932"/>
            <a:ext cx="7799884" cy="1243637"/>
          </a:xfrm>
        </p:spPr>
        <p:txBody>
          <a:bodyPr wrap="square">
            <a:noAutofit/>
          </a:bodyPr>
          <a:lstStyle/>
          <a:p>
            <a:pPr lvl="0" algn="ctr"/>
            <a:r>
              <a:rPr lang="en-US" dirty="0"/>
              <a:t>Comparison of priority queue data structures</a:t>
            </a:r>
          </a:p>
        </p:txBody>
      </p:sp>
      <p:sp>
        <p:nvSpPr>
          <p:cNvPr id="3" name="Text Placeholder 2"/>
          <p:cNvSpPr txBox="1">
            <a:spLocks noGrp="1"/>
          </p:cNvSpPr>
          <p:nvPr>
            <p:ph type="body" idx="4294967295"/>
          </p:nvPr>
        </p:nvSpPr>
        <p:spPr>
          <a:xfrm>
            <a:off x="2146971" y="2239723"/>
            <a:ext cx="7887039" cy="3848810"/>
          </a:xfrm>
        </p:spPr>
        <p:txBody>
          <a:bodyPr wrap="square" anchor="t">
            <a:noAutofit/>
          </a:bodyPr>
          <a:lstStyle/>
          <a:p>
            <a:pPr>
              <a:spcAft>
                <a:spcPts val="1283"/>
              </a:spcAft>
            </a:pPr>
            <a:endParaRPr lang="en-US" dirty="0"/>
          </a:p>
          <a:p>
            <a:pPr>
              <a:spcAft>
                <a:spcPts val="1283"/>
              </a:spcAft>
            </a:pPr>
            <a:endParaRPr lang="en-US" dirty="0"/>
          </a:p>
        </p:txBody>
      </p:sp>
      <p:sp>
        <p:nvSpPr>
          <p:cNvPr id="4" name="TextBox 3"/>
          <p:cNvSpPr/>
          <p:nvPr/>
        </p:nvSpPr>
        <p:spPr>
          <a:xfrm>
            <a:off x="1925038" y="2432175"/>
            <a:ext cx="10388497" cy="486841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0823" rIns="81646" bIns="40823" anchor="t" anchorCtr="0" compatLnSpc="0">
            <a:noAutofit/>
          </a:bodyPr>
          <a:lstStyle/>
          <a:p>
            <a:pPr hangingPunct="0">
              <a:spcAft>
                <a:spcPts val="1283"/>
              </a:spcAft>
              <a:defRPr sz="1800"/>
            </a:pPr>
            <a:r>
              <a:rPr lang="en-US" sz="2400" u="sng" dirty="0">
                <a:solidFill>
                  <a:srgbClr val="000000"/>
                </a:solidFill>
                <a:latin typeface="Albany" pitchFamily="18"/>
                <a:ea typeface="Microsoft YaHei" pitchFamily="2"/>
                <a:cs typeface="Tahoma" pitchFamily="2"/>
              </a:rPr>
              <a:t>operation           array/vector                     linked list       </a:t>
            </a:r>
          </a:p>
          <a:p>
            <a:pPr hangingPunct="0">
              <a:spcAft>
                <a:spcPts val="1283"/>
              </a:spcAft>
              <a:defRPr sz="1800"/>
            </a:pPr>
            <a:r>
              <a:rPr lang="en-US" sz="2400" dirty="0">
                <a:solidFill>
                  <a:srgbClr val="000000"/>
                </a:solidFill>
                <a:latin typeface="Albany" pitchFamily="18"/>
                <a:ea typeface="Microsoft YaHei" pitchFamily="2"/>
                <a:cs typeface="Tahoma" pitchFamily="2"/>
              </a:rPr>
              <a:t>                      sorted    unsorted           sorted  unsorted</a:t>
            </a:r>
          </a:p>
          <a:p>
            <a:pPr hangingPunct="0">
              <a:spcAft>
                <a:spcPts val="1283"/>
              </a:spcAft>
              <a:defRPr sz="1800"/>
            </a:pPr>
            <a:r>
              <a:rPr lang="en-US" sz="2400" dirty="0">
                <a:solidFill>
                  <a:srgbClr val="000000"/>
                </a:solidFill>
                <a:latin typeface="Albany" pitchFamily="18"/>
                <a:ea typeface="Microsoft YaHei" pitchFamily="2"/>
                <a:cs typeface="Tahoma" pitchFamily="2"/>
              </a:rPr>
              <a:t>enqueue() </a:t>
            </a:r>
          </a:p>
          <a:p>
            <a:pPr hangingPunct="0">
              <a:spcAft>
                <a:spcPts val="1283"/>
              </a:spcAft>
              <a:defRPr sz="1800"/>
            </a:pPr>
            <a:r>
              <a:rPr lang="en-US" sz="2400" dirty="0">
                <a:solidFill>
                  <a:srgbClr val="000000"/>
                </a:solidFill>
                <a:latin typeface="Albany" pitchFamily="18"/>
                <a:ea typeface="Microsoft YaHei" pitchFamily="2"/>
                <a:cs typeface="Tahoma" pitchFamily="2"/>
              </a:rPr>
              <a:t>dequeue() </a:t>
            </a:r>
          </a:p>
          <a:p>
            <a:pPr hangingPunct="0">
              <a:spcAft>
                <a:spcPts val="1283"/>
              </a:spcAft>
              <a:defRPr sz="1800"/>
            </a:pPr>
            <a:r>
              <a:rPr lang="en-US" sz="2400" dirty="0">
                <a:solidFill>
                  <a:srgbClr val="000000"/>
                </a:solidFill>
                <a:latin typeface="Albany" pitchFamily="18"/>
                <a:ea typeface="Microsoft YaHei" pitchFamily="2"/>
                <a:cs typeface="Tahoma" pitchFamily="2"/>
              </a:rPr>
              <a:t>front()</a:t>
            </a:r>
          </a:p>
          <a:p>
            <a:pPr hangingPunct="0">
              <a:spcAft>
                <a:spcPts val="1283"/>
              </a:spcAft>
              <a:defRPr sz="1800"/>
            </a:pPr>
            <a:endParaRPr lang="en-US" sz="2400" dirty="0">
              <a:solidFill>
                <a:srgbClr val="000000"/>
              </a:solidFill>
              <a:latin typeface="Albany" pitchFamily="18"/>
              <a:ea typeface="Microsoft YaHei" pitchFamily="2"/>
              <a:cs typeface="Tahoma" pitchFamily="2"/>
            </a:endParaRPr>
          </a:p>
          <a:p>
            <a:pPr hangingPunct="0">
              <a:spcAft>
                <a:spcPts val="1283"/>
              </a:spcAft>
              <a:defRPr sz="1800"/>
            </a:pPr>
            <a:r>
              <a:rPr lang="en-US" sz="2400" dirty="0">
                <a:solidFill>
                  <a:srgbClr val="000000"/>
                </a:solidFill>
                <a:latin typeface="Albany" pitchFamily="18"/>
                <a:ea typeface="Microsoft YaHei" pitchFamily="2"/>
                <a:cs typeface="Tahoma" pitchFamily="2"/>
              </a:rPr>
              <a:t>memory use</a:t>
            </a:r>
            <a:endParaRPr lang="en-US" sz="2903" dirty="0">
              <a:solidFill>
                <a:srgbClr val="000000"/>
              </a:solidFill>
              <a:latin typeface="Albany" pitchFamily="18"/>
              <a:ea typeface="Microsoft YaHei" pitchFamily="2"/>
              <a:cs typeface="Tahoma" pitchFamily="2"/>
            </a:endParaRPr>
          </a:p>
        </p:txBody>
      </p:sp>
    </p:spTree>
    <p:extLst>
      <p:ext uri="{BB962C8B-B14F-4D97-AF65-F5344CB8AC3E}">
        <p14:creationId xmlns:p14="http://schemas.microsoft.com/office/powerpoint/2010/main" val="19460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012857" y="844932"/>
            <a:ext cx="7799884" cy="1243637"/>
          </a:xfrm>
        </p:spPr>
        <p:txBody>
          <a:bodyPr wrap="square">
            <a:noAutofit/>
          </a:bodyPr>
          <a:lstStyle/>
          <a:p>
            <a:pPr lvl="0" algn="ctr"/>
            <a:r>
              <a:rPr lang="en-US" dirty="0"/>
              <a:t>Comparison of priority queue data structures</a:t>
            </a:r>
          </a:p>
        </p:txBody>
      </p:sp>
      <p:sp>
        <p:nvSpPr>
          <p:cNvPr id="3" name="Text Placeholder 2"/>
          <p:cNvSpPr txBox="1">
            <a:spLocks noGrp="1"/>
          </p:cNvSpPr>
          <p:nvPr>
            <p:ph type="body" idx="4294967295"/>
          </p:nvPr>
        </p:nvSpPr>
        <p:spPr>
          <a:xfrm>
            <a:off x="2146971" y="2239723"/>
            <a:ext cx="7887039" cy="3848810"/>
          </a:xfrm>
        </p:spPr>
        <p:txBody>
          <a:bodyPr wrap="square" anchor="t">
            <a:noAutofit/>
          </a:bodyPr>
          <a:lstStyle/>
          <a:p>
            <a:pPr>
              <a:spcAft>
                <a:spcPts val="1283"/>
              </a:spcAft>
            </a:pPr>
            <a:endParaRPr lang="en-US" dirty="0"/>
          </a:p>
          <a:p>
            <a:pPr>
              <a:spcAft>
                <a:spcPts val="1283"/>
              </a:spcAft>
            </a:pPr>
            <a:endParaRPr lang="en-US" dirty="0"/>
          </a:p>
        </p:txBody>
      </p:sp>
      <p:sp>
        <p:nvSpPr>
          <p:cNvPr id="4" name="TextBox 3"/>
          <p:cNvSpPr/>
          <p:nvPr/>
        </p:nvSpPr>
        <p:spPr>
          <a:xfrm>
            <a:off x="1231188" y="2345363"/>
            <a:ext cx="10388497" cy="486841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0823" rIns="81646" bIns="40823" anchor="t" anchorCtr="0" compatLnSpc="0">
            <a:noAutofit/>
          </a:bodyPr>
          <a:lstStyle/>
          <a:p>
            <a:pPr hangingPunct="0">
              <a:spcAft>
                <a:spcPts val="1283"/>
              </a:spcAft>
              <a:defRPr sz="1800"/>
            </a:pPr>
            <a:r>
              <a:rPr lang="en-US" sz="2400" u="sng" dirty="0">
                <a:solidFill>
                  <a:srgbClr val="000000"/>
                </a:solidFill>
                <a:latin typeface="Albany" pitchFamily="18"/>
                <a:ea typeface="Microsoft YaHei" pitchFamily="2"/>
                <a:cs typeface="Tahoma" pitchFamily="2"/>
              </a:rPr>
              <a:t>operation           array/vector                     linked list                    heap</a:t>
            </a:r>
          </a:p>
          <a:p>
            <a:pPr hangingPunct="0">
              <a:spcAft>
                <a:spcPts val="1283"/>
              </a:spcAft>
              <a:defRPr sz="1800"/>
            </a:pPr>
            <a:r>
              <a:rPr lang="en-US" sz="2400" dirty="0">
                <a:solidFill>
                  <a:srgbClr val="000000"/>
                </a:solidFill>
                <a:latin typeface="Albany" pitchFamily="18"/>
                <a:ea typeface="Microsoft YaHei" pitchFamily="2"/>
                <a:cs typeface="Tahoma" pitchFamily="2"/>
              </a:rPr>
              <a:t>                      sorted    unsorted           sorted  unsorted</a:t>
            </a:r>
          </a:p>
          <a:p>
            <a:pPr hangingPunct="0">
              <a:spcAft>
                <a:spcPts val="1283"/>
              </a:spcAft>
              <a:defRPr sz="1800"/>
            </a:pPr>
            <a:r>
              <a:rPr lang="en-US" sz="2400" dirty="0">
                <a:solidFill>
                  <a:srgbClr val="000000"/>
                </a:solidFill>
                <a:latin typeface="Albany" pitchFamily="18"/>
                <a:ea typeface="Microsoft YaHei" pitchFamily="2"/>
                <a:cs typeface="Tahoma" pitchFamily="2"/>
              </a:rPr>
              <a:t>enqueue()         O(n)         O(1)               O(n)     O(1)                 O(log</a:t>
            </a:r>
            <a:r>
              <a:rPr lang="en-US" sz="2400" baseline="-25000" dirty="0">
                <a:solidFill>
                  <a:srgbClr val="000000"/>
                </a:solidFill>
                <a:latin typeface="Albany" pitchFamily="18"/>
                <a:ea typeface="Microsoft YaHei" pitchFamily="2"/>
                <a:cs typeface="Tahoma" pitchFamily="2"/>
              </a:rPr>
              <a:t>2</a:t>
            </a:r>
            <a:r>
              <a:rPr lang="en-US" sz="2400" dirty="0">
                <a:solidFill>
                  <a:srgbClr val="000000"/>
                </a:solidFill>
                <a:latin typeface="Albany" pitchFamily="18"/>
                <a:ea typeface="Microsoft YaHei" pitchFamily="2"/>
                <a:cs typeface="Tahoma" pitchFamily="2"/>
              </a:rPr>
              <a:t> n)</a:t>
            </a:r>
          </a:p>
          <a:p>
            <a:pPr hangingPunct="0">
              <a:spcAft>
                <a:spcPts val="1283"/>
              </a:spcAft>
              <a:defRPr sz="1800"/>
            </a:pPr>
            <a:r>
              <a:rPr lang="en-US" sz="2400" dirty="0">
                <a:solidFill>
                  <a:srgbClr val="000000"/>
                </a:solidFill>
                <a:latin typeface="Albany" pitchFamily="18"/>
                <a:ea typeface="Microsoft YaHei" pitchFamily="2"/>
                <a:cs typeface="Tahoma" pitchFamily="2"/>
              </a:rPr>
              <a:t>dequeue()         O(1)         O(n)               O(1)     O(n)                 O(log</a:t>
            </a:r>
            <a:r>
              <a:rPr lang="en-US" sz="2400" baseline="-25000" dirty="0">
                <a:solidFill>
                  <a:srgbClr val="000000"/>
                </a:solidFill>
                <a:latin typeface="Albany" pitchFamily="18"/>
                <a:ea typeface="Microsoft YaHei" pitchFamily="2"/>
                <a:cs typeface="Tahoma" pitchFamily="2"/>
              </a:rPr>
              <a:t>2</a:t>
            </a:r>
            <a:r>
              <a:rPr lang="en-US" sz="2400" dirty="0">
                <a:solidFill>
                  <a:srgbClr val="000000"/>
                </a:solidFill>
                <a:latin typeface="Albany" pitchFamily="18"/>
                <a:ea typeface="Microsoft YaHei" pitchFamily="2"/>
                <a:cs typeface="Tahoma" pitchFamily="2"/>
              </a:rPr>
              <a:t> n)</a:t>
            </a:r>
          </a:p>
          <a:p>
            <a:pPr hangingPunct="0">
              <a:spcAft>
                <a:spcPts val="1283"/>
              </a:spcAft>
              <a:defRPr sz="1800"/>
            </a:pPr>
            <a:r>
              <a:rPr lang="en-US" sz="2400" dirty="0">
                <a:solidFill>
                  <a:srgbClr val="000000"/>
                </a:solidFill>
                <a:latin typeface="Albany" pitchFamily="18"/>
                <a:ea typeface="Microsoft YaHei" pitchFamily="2"/>
                <a:cs typeface="Tahoma" pitchFamily="2"/>
              </a:rPr>
              <a:t>front()               O(1)         O(n)                O(1)     O(n)                 O(1)</a:t>
            </a:r>
          </a:p>
          <a:p>
            <a:pPr hangingPunct="0">
              <a:spcAft>
                <a:spcPts val="1283"/>
              </a:spcAft>
              <a:defRPr sz="1800"/>
            </a:pPr>
            <a:endParaRPr lang="en-US" sz="2400" dirty="0">
              <a:solidFill>
                <a:srgbClr val="000000"/>
              </a:solidFill>
              <a:latin typeface="Albany" pitchFamily="18"/>
              <a:ea typeface="Microsoft YaHei" pitchFamily="2"/>
              <a:cs typeface="Tahoma" pitchFamily="2"/>
            </a:endParaRPr>
          </a:p>
          <a:p>
            <a:pPr hangingPunct="0">
              <a:spcAft>
                <a:spcPts val="1283"/>
              </a:spcAft>
              <a:defRPr sz="1800"/>
            </a:pPr>
            <a:r>
              <a:rPr lang="en-US" sz="2400" dirty="0">
                <a:solidFill>
                  <a:srgbClr val="000000"/>
                </a:solidFill>
                <a:latin typeface="Albany" pitchFamily="18"/>
                <a:ea typeface="Microsoft YaHei" pitchFamily="2"/>
                <a:cs typeface="Tahoma" pitchFamily="2"/>
              </a:rPr>
              <a:t>memory use           O(capacity)                O(n)                       O(capacity)</a:t>
            </a:r>
            <a:endParaRPr lang="en-US" sz="2903" dirty="0">
              <a:solidFill>
                <a:srgbClr val="000000"/>
              </a:solidFill>
              <a:latin typeface="Albany" pitchFamily="18"/>
              <a:ea typeface="Microsoft YaHei" pitchFamily="2"/>
              <a:cs typeface="Tahoma" pitchFamily="2"/>
            </a:endParaRPr>
          </a:p>
          <a:p>
            <a:pPr hangingPunct="0">
              <a:spcAft>
                <a:spcPts val="1283"/>
              </a:spcAft>
              <a:defRPr sz="1800"/>
            </a:pPr>
            <a:endParaRPr lang="en-US" sz="2400" dirty="0">
              <a:solidFill>
                <a:srgbClr val="000000"/>
              </a:solidFill>
              <a:latin typeface="Albany" pitchFamily="18"/>
              <a:ea typeface="Microsoft YaHei" pitchFamily="2"/>
              <a:cs typeface="Tahoma" pitchFamily="2"/>
            </a:endParaRPr>
          </a:p>
          <a:p>
            <a:pPr hangingPunct="0">
              <a:spcAft>
                <a:spcPts val="1283"/>
              </a:spcAft>
              <a:defRPr sz="1800"/>
            </a:pPr>
            <a:r>
              <a:rPr lang="en-US" sz="2903" dirty="0">
                <a:solidFill>
                  <a:srgbClr val="000000"/>
                </a:solidFill>
                <a:latin typeface="Albany" pitchFamily="18"/>
                <a:ea typeface="Microsoft YaHei" pitchFamily="2"/>
                <a:cs typeface="Tahoma" pitchFamily="2"/>
              </a:rPr>
              <a:t> </a:t>
            </a:r>
          </a:p>
        </p:txBody>
      </p:sp>
    </p:spTree>
    <p:extLst>
      <p:ext uri="{BB962C8B-B14F-4D97-AF65-F5344CB8AC3E}">
        <p14:creationId xmlns:p14="http://schemas.microsoft.com/office/powerpoint/2010/main" val="378141606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2727</TotalTime>
  <Words>1595</Words>
  <Application>Microsoft Office PowerPoint</Application>
  <PresentationFormat>Widescreen</PresentationFormat>
  <Paragraphs>321</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Microsoft YaHei</vt:lpstr>
      <vt:lpstr>Albany</vt:lpstr>
      <vt:lpstr>Arial</vt:lpstr>
      <vt:lpstr>Calibri</vt:lpstr>
      <vt:lpstr>Tahoma</vt:lpstr>
      <vt:lpstr>Tw Cen MT</vt:lpstr>
      <vt:lpstr>Droplet</vt:lpstr>
      <vt:lpstr>Exam 1</vt:lpstr>
      <vt:lpstr>Exam 1</vt:lpstr>
      <vt:lpstr>The big 3</vt:lpstr>
      <vt:lpstr>PowerPoint Presentation</vt:lpstr>
      <vt:lpstr>Assignment 3 questions</vt:lpstr>
      <vt:lpstr>The priority Queue interface</vt:lpstr>
      <vt:lpstr>Possible Implementation data structures?</vt:lpstr>
      <vt:lpstr>Comparison of priority queue data structures</vt:lpstr>
      <vt:lpstr>Comparison of priority queue data structures</vt:lpstr>
      <vt:lpstr>Position oriented or value oriented?</vt:lpstr>
      <vt:lpstr>Priority queues have to be able to compare elements</vt:lpstr>
      <vt:lpstr>Assignment 4</vt:lpstr>
      <vt:lpstr>Definition from Wikipedia</vt:lpstr>
      <vt:lpstr>Examples of simulations</vt:lpstr>
      <vt:lpstr>Simulations start with developing a model of the system being studied </vt:lpstr>
      <vt:lpstr>Model of a call center</vt:lpstr>
      <vt:lpstr>What do we want to learn about the behavior of the call center ? </vt:lpstr>
      <vt:lpstr>What are the system variables?</vt:lpstr>
      <vt:lpstr>For thursday</vt:lpstr>
      <vt:lpstr>Assignment 4 questions</vt:lpstr>
      <vt:lpstr>PowerPoint Presentation</vt:lpstr>
      <vt:lpstr>Some questions</vt:lpstr>
      <vt:lpstr>Quiz</vt:lpstr>
      <vt:lpstr>Quiz</vt:lpstr>
      <vt:lpstr>Container classes</vt:lpstr>
      <vt:lpstr>Ways in which elements can be related to each other</vt:lpstr>
      <vt:lpstr>Some tree terminology</vt:lpstr>
      <vt:lpstr>Two varieties of trees</vt:lpstr>
      <vt:lpstr>A general tree</vt:lpstr>
      <vt:lpstr>A general tree</vt:lpstr>
      <vt:lpstr>some collections of elements that are general trees</vt:lpstr>
      <vt:lpstr>A Problem to think about</vt:lpstr>
      <vt:lpstr>PowerPoint Presentation</vt:lpstr>
      <vt:lpstr>PowerPoint Presentation</vt:lpstr>
      <vt:lpstr>Store each directory in a node</vt:lpstr>
      <vt:lpstr>First-child next-sibling </vt:lpstr>
      <vt:lpstr>A filesystem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Margaret Iwobi</dc:creator>
  <cp:lastModifiedBy>Margaret Iwobi</cp:lastModifiedBy>
  <cp:revision>201</cp:revision>
  <cp:lastPrinted>2018-03-01T15:27:01Z</cp:lastPrinted>
  <dcterms:created xsi:type="dcterms:W3CDTF">2017-02-17T20:53:32Z</dcterms:created>
  <dcterms:modified xsi:type="dcterms:W3CDTF">2018-03-02T02:39:22Z</dcterms:modified>
</cp:coreProperties>
</file>