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86" r:id="rId2"/>
    <p:sldId id="387" r:id="rId3"/>
    <p:sldId id="433" r:id="rId4"/>
    <p:sldId id="41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12" r:id="rId14"/>
    <p:sldId id="413" r:id="rId15"/>
    <p:sldId id="414" r:id="rId16"/>
    <p:sldId id="415" r:id="rId17"/>
    <p:sldId id="422" r:id="rId18"/>
    <p:sldId id="423" r:id="rId19"/>
    <p:sldId id="424" r:id="rId20"/>
    <p:sldId id="418" r:id="rId21"/>
    <p:sldId id="425" r:id="rId22"/>
    <p:sldId id="419" r:id="rId23"/>
    <p:sldId id="420" r:id="rId24"/>
    <p:sldId id="421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389" r:id="rId33"/>
    <p:sldId id="390" r:id="rId34"/>
    <p:sldId id="391" r:id="rId35"/>
    <p:sldId id="392" r:id="rId36"/>
    <p:sldId id="434" r:id="rId37"/>
    <p:sldId id="435" r:id="rId38"/>
    <p:sldId id="467" r:id="rId39"/>
    <p:sldId id="468" r:id="rId40"/>
    <p:sldId id="463" r:id="rId41"/>
    <p:sldId id="464" r:id="rId42"/>
    <p:sldId id="469" r:id="rId43"/>
    <p:sldId id="438" r:id="rId44"/>
    <p:sldId id="439" r:id="rId45"/>
    <p:sldId id="473" r:id="rId46"/>
    <p:sldId id="472" r:id="rId47"/>
    <p:sldId id="479" r:id="rId48"/>
    <p:sldId id="475" r:id="rId49"/>
    <p:sldId id="476" r:id="rId50"/>
    <p:sldId id="481" r:id="rId51"/>
    <p:sldId id="480" r:id="rId5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DF8-8472-462E-826F-F24DD106BAAA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55D7C-1150-4886-81F8-805B4DC5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469E-0A17-4BAC-AB04-D8C1FB8BABC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E983-8606-4E00-8AA9-AF3E54D0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DE6B7-662C-4402-A59E-F015AF3250BE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46756" y="3631278"/>
            <a:ext cx="8373557" cy="34402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36B-8070-409A-9979-90B585842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819E6A-A180-4A19-8F68-7754D9DF2B80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42A1F-5019-49B5-A5A8-5947722570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4C6D3-879D-4729-BF8B-6321B624F2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DE6B7-662C-4402-A59E-F015AF3250BE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46756" y="3631278"/>
            <a:ext cx="8373557" cy="34402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3DE6B7-662C-4402-A59E-F015AF3250BE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46756" y="3631278"/>
            <a:ext cx="8373557" cy="34402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B958-331D-4ED1-BF3C-9EE6FD51B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C49B71-A7D1-4358-9607-2314C04D7B20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9BC46-2DA6-47EC-A33A-6C50B4CD6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5FCB1-0357-4C37-AA69-2CD8DC39D4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06E8-2760-4560-9796-F387AD4099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B89131-F5B4-4C22-A918-7C06400176C3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45548-66C2-4078-A83E-D4F052028D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21A7F-316F-411C-91D5-279979AC58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06E8-2760-4560-9796-F387AD4099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B89131-F5B4-4C22-A918-7C06400176C3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45548-66C2-4078-A83E-D4F052028D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21A7F-316F-411C-91D5-279979AC58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5E53-03F8-438B-BB76-EDFEF25399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42F9F9-A6A4-45EB-8ECE-DB7A9FCE8CE7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FAA17-29D7-4B17-888D-3340A59BC5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CD19-613D-4508-AFDB-C62126FAAD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CD51-9FA5-4410-B01C-9E670B2E93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97D56-394F-4AD7-B493-C13EF50E094C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DE13-DBB1-40AE-B790-1524E5C1D3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8F1CB6-2755-4725-BDF2-87CD2D7AE0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CD51-9FA5-4410-B01C-9E670B2E93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97D56-394F-4AD7-B493-C13EF50E094C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DE13-DBB1-40AE-B790-1524E5C1D3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8F1CB6-2755-4725-BDF2-87CD2D7AE0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917E0D-A3E1-4DC0-953B-0F84B1A5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4" y="530593"/>
            <a:ext cx="10364451" cy="1596177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2B124-1965-40B9-9E08-119FE6D2C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1682" y="2249860"/>
            <a:ext cx="10363826" cy="3424107"/>
          </a:xfrm>
        </p:spPr>
        <p:txBody>
          <a:bodyPr/>
          <a:lstStyle/>
          <a:p>
            <a:r>
              <a:rPr lang="en-US" dirty="0"/>
              <a:t>Biggest deductions</a:t>
            </a:r>
          </a:p>
          <a:p>
            <a:pPr lvl="1"/>
            <a:r>
              <a:rPr lang="en-US" dirty="0"/>
              <a:t>No decomposition</a:t>
            </a:r>
          </a:p>
          <a:p>
            <a:pPr lvl="1"/>
            <a:r>
              <a:rPr lang="en-US" dirty="0"/>
              <a:t>No Comments describing behavior of stack methods</a:t>
            </a:r>
          </a:p>
          <a:p>
            <a:pPr lvl="1"/>
            <a:r>
              <a:rPr lang="en-US" dirty="0"/>
              <a:t>Stack class needs to be usable in any application requiring stack behavior</a:t>
            </a:r>
          </a:p>
          <a:p>
            <a:pPr lvl="2"/>
            <a:r>
              <a:rPr lang="en-US" dirty="0"/>
              <a:t>Needs guards (#</a:t>
            </a:r>
            <a:r>
              <a:rPr lang="en-US" dirty="0" err="1"/>
              <a:t>ifnotdef</a:t>
            </a:r>
            <a:r>
              <a:rPr lang="en-US" dirty="0"/>
              <a:t> ----)</a:t>
            </a:r>
          </a:p>
          <a:p>
            <a:pPr lvl="2"/>
            <a:r>
              <a:rPr lang="en-US" dirty="0"/>
              <a:t>Use typedef</a:t>
            </a:r>
          </a:p>
          <a:p>
            <a:pPr lvl="2"/>
            <a:r>
              <a:rPr lang="en-US" dirty="0"/>
              <a:t>Needs a peek method</a:t>
            </a:r>
          </a:p>
        </p:txBody>
      </p:sp>
    </p:spTree>
    <p:extLst>
      <p:ext uri="{BB962C8B-B14F-4D97-AF65-F5344CB8AC3E}">
        <p14:creationId xmlns:p14="http://schemas.microsoft.com/office/powerpoint/2010/main" val="23830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52" y="44853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examples of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996549"/>
            <a:ext cx="10363826" cy="413129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Concordance</a:t>
            </a:r>
          </a:p>
          <a:p>
            <a:pPr lvl="1"/>
            <a:r>
              <a:rPr lang="en-US" sz="2200" dirty="0"/>
              <a:t>Key – a word </a:t>
            </a:r>
          </a:p>
          <a:p>
            <a:pPr lvl="1"/>
            <a:r>
              <a:rPr lang="en-US" sz="2200" dirty="0"/>
              <a:t>Value – number of times the word appears in a document</a:t>
            </a:r>
          </a:p>
          <a:p>
            <a:r>
              <a:rPr lang="en-US" sz="2600" dirty="0"/>
              <a:t>Turkish to English dictionary</a:t>
            </a:r>
          </a:p>
          <a:p>
            <a:pPr lvl="1"/>
            <a:r>
              <a:rPr lang="en-US" sz="2200" dirty="0"/>
              <a:t>Key – Turkish word</a:t>
            </a:r>
          </a:p>
          <a:p>
            <a:pPr lvl="1"/>
            <a:r>
              <a:rPr lang="en-US" sz="2200" dirty="0"/>
              <a:t>Value – the English word</a:t>
            </a:r>
          </a:p>
          <a:p>
            <a:r>
              <a:rPr lang="en-US" sz="2600" dirty="0"/>
              <a:t>Users of a computer system</a:t>
            </a:r>
          </a:p>
          <a:p>
            <a:pPr lvl="1"/>
            <a:r>
              <a:rPr lang="en-US" sz="2200" dirty="0"/>
              <a:t>Key – user id</a:t>
            </a:r>
          </a:p>
          <a:p>
            <a:pPr lvl="1"/>
            <a:r>
              <a:rPr lang="en-US" sz="2200" dirty="0"/>
              <a:t>Value – password and other information</a:t>
            </a:r>
          </a:p>
          <a:p>
            <a:r>
              <a:rPr lang="en-US" sz="2600" dirty="0"/>
              <a:t>Collection of bank accounts</a:t>
            </a:r>
          </a:p>
          <a:p>
            <a:pPr lvl="1"/>
            <a:r>
              <a:rPr lang="en-US" sz="2200" dirty="0"/>
              <a:t>Key – account number</a:t>
            </a:r>
          </a:p>
          <a:p>
            <a:pPr lvl="1"/>
            <a:r>
              <a:rPr lang="en-US" sz="2200" dirty="0"/>
              <a:t>Value – balance and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350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7" y="47815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4946" y="2074327"/>
            <a:ext cx="10363826" cy="36797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Empty() - return true if the map is empty; else return false</a:t>
            </a:r>
          </a:p>
          <a:p>
            <a:r>
              <a:rPr lang="en-US" dirty="0"/>
              <a:t>Size() - return the number of elements in the map</a:t>
            </a:r>
          </a:p>
          <a:p>
            <a:r>
              <a:rPr lang="en-US" dirty="0"/>
              <a:t>Find(key) - if there is an element with this key return true;</a:t>
            </a:r>
            <a:br>
              <a:rPr lang="en-US" dirty="0"/>
            </a:br>
            <a:r>
              <a:rPr lang="en-US" dirty="0"/>
              <a:t>                  else return false</a:t>
            </a:r>
          </a:p>
          <a:p>
            <a:r>
              <a:rPr lang="en-US" dirty="0"/>
              <a:t>Add(key, value) – if there is no element with this key, add it to the map and return true;</a:t>
            </a:r>
            <a:br>
              <a:rPr lang="en-US" dirty="0"/>
            </a:br>
            <a:r>
              <a:rPr lang="en-US" dirty="0"/>
              <a:t>                             else return false</a:t>
            </a:r>
          </a:p>
          <a:p>
            <a:r>
              <a:rPr lang="en-US" dirty="0"/>
              <a:t>Remove(key) – if there is an element with this key, remove it from the map and return</a:t>
            </a:r>
            <a:br>
              <a:rPr lang="en-US" dirty="0"/>
            </a:br>
            <a:r>
              <a:rPr lang="en-US" dirty="0"/>
              <a:t>                         true; else return false</a:t>
            </a:r>
          </a:p>
          <a:p>
            <a:r>
              <a:rPr lang="en-US" dirty="0">
                <a:solidFill>
                  <a:srgbClr val="FF0000"/>
                </a:solidFill>
              </a:rPr>
              <a:t>Retrieve(key) – if there is an element with this key, return the value;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   else return null</a:t>
            </a:r>
          </a:p>
        </p:txBody>
      </p:sp>
    </p:spTree>
    <p:extLst>
      <p:ext uri="{BB962C8B-B14F-4D97-AF65-F5344CB8AC3E}">
        <p14:creationId xmlns:p14="http://schemas.microsoft.com/office/powerpoint/2010/main" val="40900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36" y="530594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How does a map differ from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13092" y="2497367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Map elements consist of a key and a value</a:t>
            </a:r>
          </a:p>
          <a:p>
            <a:r>
              <a:rPr lang="en-US" dirty="0"/>
              <a:t>Map has a retrieve method</a:t>
            </a:r>
          </a:p>
          <a:p>
            <a:pPr lvl="1"/>
            <a:r>
              <a:rPr lang="en-US" dirty="0"/>
              <a:t>Given a key return the associated value</a:t>
            </a:r>
          </a:p>
          <a:p>
            <a:r>
              <a:rPr lang="en-US" dirty="0"/>
              <a:t>In many applications a value is retrieved in order to modify it</a:t>
            </a:r>
          </a:p>
          <a:p>
            <a:pPr lvl="1"/>
            <a:r>
              <a:rPr lang="en-US" dirty="0"/>
              <a:t>Ex: deposit or withdraw from a bank account</a:t>
            </a:r>
          </a:p>
          <a:p>
            <a:pPr lvl="1"/>
            <a:r>
              <a:rPr lang="en-US" dirty="0"/>
              <a:t>Ex: let a user change her password</a:t>
            </a:r>
          </a:p>
        </p:txBody>
      </p:sp>
    </p:spTree>
    <p:extLst>
      <p:ext uri="{BB962C8B-B14F-4D97-AF65-F5344CB8AC3E}">
        <p14:creationId xmlns:p14="http://schemas.microsoft.com/office/powerpoint/2010/main" val="146373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69" y="65263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Dealing with key-value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9109" y="2248813"/>
            <a:ext cx="10363826" cy="3424107"/>
          </a:xfrm>
        </p:spPr>
        <p:txBody>
          <a:bodyPr/>
          <a:lstStyle/>
          <a:p>
            <a:r>
              <a:rPr lang="en-US" dirty="0"/>
              <a:t>Use Typedef for </a:t>
            </a:r>
            <a:r>
              <a:rPr lang="en-US" dirty="0" err="1"/>
              <a:t>itemtype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Itemtype</a:t>
            </a:r>
            <a:r>
              <a:rPr lang="en-US" dirty="0"/>
              <a:t> consists of a key and a value</a:t>
            </a:r>
          </a:p>
          <a:p>
            <a:r>
              <a:rPr lang="en-US" dirty="0"/>
              <a:t>Need Typedef for </a:t>
            </a:r>
            <a:r>
              <a:rPr lang="en-US" dirty="0" err="1"/>
              <a:t>keytype</a:t>
            </a:r>
            <a:endParaRPr lang="en-US" dirty="0"/>
          </a:p>
          <a:p>
            <a:r>
              <a:rPr lang="en-US" dirty="0"/>
              <a:t>Need Typedef for </a:t>
            </a:r>
            <a:r>
              <a:rPr lang="en-US" dirty="0" err="1"/>
              <a:t>valuetype</a:t>
            </a:r>
            <a:endParaRPr lang="en-US" dirty="0"/>
          </a:p>
          <a:p>
            <a:r>
              <a:rPr lang="en-US" dirty="0"/>
              <a:t>Could write our own class that encapsulates a key and a value</a:t>
            </a:r>
          </a:p>
          <a:p>
            <a:r>
              <a:rPr lang="en-US" dirty="0"/>
              <a:t>Instead will use  a template class from the C++ standard library</a:t>
            </a:r>
          </a:p>
          <a:p>
            <a:pPr lvl="1"/>
            <a:r>
              <a:rPr lang="en-US" dirty="0"/>
              <a:t>pair&lt;T1, T2&gt;</a:t>
            </a:r>
          </a:p>
        </p:txBody>
      </p:sp>
    </p:spTree>
    <p:extLst>
      <p:ext uri="{BB962C8B-B14F-4D97-AF65-F5344CB8AC3E}">
        <p14:creationId xmlns:p14="http://schemas.microsoft.com/office/powerpoint/2010/main" val="115095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914" y="56576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Pair&lt;T1, T2&gt;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16182" y="2321829"/>
            <a:ext cx="10363826" cy="3424107"/>
          </a:xfrm>
        </p:spPr>
        <p:txBody>
          <a:bodyPr/>
          <a:lstStyle/>
          <a:p>
            <a:r>
              <a:rPr lang="en-US" dirty="0"/>
              <a:t>A template class defined in &lt;utility&gt;</a:t>
            </a:r>
          </a:p>
          <a:p>
            <a:r>
              <a:rPr lang="en-US" dirty="0"/>
              <a:t>The class pair has 2 </a:t>
            </a:r>
            <a:r>
              <a:rPr lang="en-US" b="1" dirty="0"/>
              <a:t>public</a:t>
            </a:r>
            <a:r>
              <a:rPr lang="en-US" dirty="0"/>
              <a:t> data members</a:t>
            </a:r>
          </a:p>
          <a:p>
            <a:pPr lvl="1"/>
            <a:r>
              <a:rPr lang="en-US" dirty="0"/>
              <a:t>First</a:t>
            </a:r>
          </a:p>
          <a:p>
            <a:pPr lvl="1"/>
            <a:r>
              <a:rPr lang="en-US" dirty="0"/>
              <a:t>Second</a:t>
            </a:r>
          </a:p>
          <a:p>
            <a:r>
              <a:rPr lang="en-US" dirty="0"/>
              <a:t>Use first for the key</a:t>
            </a:r>
          </a:p>
          <a:p>
            <a:r>
              <a:rPr lang="en-US" dirty="0"/>
              <a:t>Use second for the value</a:t>
            </a:r>
          </a:p>
        </p:txBody>
      </p:sp>
    </p:spTree>
    <p:extLst>
      <p:ext uri="{BB962C8B-B14F-4D97-AF65-F5344CB8AC3E}">
        <p14:creationId xmlns:p14="http://schemas.microsoft.com/office/powerpoint/2010/main" val="96515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pair&lt;t1, t2&gt;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62281" y="2288989"/>
            <a:ext cx="10363826" cy="3722990"/>
          </a:xfrm>
        </p:spPr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Pair&lt;string,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mypair</a:t>
            </a:r>
            <a:r>
              <a:rPr lang="en-US" dirty="0"/>
              <a:t>(“some string”,  36);</a:t>
            </a:r>
          </a:p>
          <a:p>
            <a:r>
              <a:rPr lang="en-US" dirty="0" err="1"/>
              <a:t>Make_pair</a:t>
            </a:r>
            <a:r>
              <a:rPr lang="en-US" dirty="0"/>
              <a:t>(v1, v2)</a:t>
            </a:r>
          </a:p>
          <a:p>
            <a:pPr lvl="1"/>
            <a:r>
              <a:rPr lang="en-US" dirty="0"/>
              <a:t>Returns a pair made from v1 and v2</a:t>
            </a:r>
          </a:p>
          <a:p>
            <a:pPr lvl="1"/>
            <a:r>
              <a:rPr lang="en-US" dirty="0"/>
              <a:t>Pair&lt;string,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yourpair</a:t>
            </a:r>
            <a:r>
              <a:rPr lang="en-US" dirty="0"/>
              <a:t> = </a:t>
            </a:r>
            <a:r>
              <a:rPr lang="en-US" dirty="0" err="1"/>
              <a:t>Make_pair</a:t>
            </a:r>
            <a:r>
              <a:rPr lang="en-US" dirty="0"/>
              <a:t>(“another string”, 27);</a:t>
            </a:r>
          </a:p>
          <a:p>
            <a:r>
              <a:rPr lang="en-US" dirty="0"/>
              <a:t>What is the value of</a:t>
            </a:r>
          </a:p>
          <a:p>
            <a:pPr lvl="1"/>
            <a:r>
              <a:rPr lang="en-US" dirty="0" err="1"/>
              <a:t>mypair.second</a:t>
            </a:r>
            <a:endParaRPr lang="en-US" dirty="0"/>
          </a:p>
          <a:p>
            <a:pPr lvl="1"/>
            <a:r>
              <a:rPr lang="en-US" dirty="0" err="1"/>
              <a:t>yourPair.first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8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8556" y="896348"/>
            <a:ext cx="8988612" cy="56185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#include&lt;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iostream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#include&lt;utility&gt;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using namespace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std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27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string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string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pair&lt;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,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27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main(){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list[3];    // an array of key-value pairs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list[0] =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("John Smith","123-234-1234");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list[1] =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("Jane Smith","123-234-1234");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list[2] =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("Bill Jones","456-556-3265");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for(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= 0;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 3;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++){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cout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&lt;&lt; list[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].first &lt;&lt; " has the phone number: "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      &lt;&lt; list[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].second &lt;&lt; </a:t>
            </a:r>
            <a:r>
              <a:rPr lang="en-US" sz="127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endl</a:t>
            </a: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}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}</a:t>
            </a:r>
          </a:p>
          <a:p>
            <a:pPr>
              <a:defRPr sz="1800"/>
            </a:pPr>
            <a:endParaRPr lang="en-US" sz="127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/*</a:t>
            </a:r>
          </a:p>
          <a:p>
            <a:pPr>
              <a:defRPr sz="1800"/>
            </a:pPr>
            <a:endParaRPr lang="en-US" sz="127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John Smith has the phone number: 123-234-1234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Jane Smith has the phone number: 123-234-1234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Bill Jones has the phone number: 456-556-3265</a:t>
            </a:r>
          </a:p>
          <a:p>
            <a:pPr>
              <a:defRPr sz="1800"/>
            </a:pPr>
            <a:endParaRPr lang="en-US" sz="127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*/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FA7E8-B7A4-491B-A184-E78EF6D5DAEE}"/>
              </a:ext>
            </a:extLst>
          </p:cNvPr>
          <p:cNvSpPr txBox="1"/>
          <p:nvPr/>
        </p:nvSpPr>
        <p:spPr>
          <a:xfrm>
            <a:off x="6869723" y="896348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using pair&lt;T1, T2&gt;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44DF9-4214-4B65-9AFC-AD7B56AEE4E5}"/>
              </a:ext>
            </a:extLst>
          </p:cNvPr>
          <p:cNvSpPr/>
          <p:nvPr/>
        </p:nvSpPr>
        <p:spPr>
          <a:xfrm>
            <a:off x="6705600" y="697523"/>
            <a:ext cx="3792415" cy="803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B257-C7E4-4925-8DCF-9C9C9DDE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item stored in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26A9-42E9-4AC8-BD88-378E9FB47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0949" y="2452817"/>
            <a:ext cx="10363826" cy="3424107"/>
          </a:xfrm>
        </p:spPr>
        <p:txBody>
          <a:bodyPr/>
          <a:lstStyle/>
          <a:p>
            <a:r>
              <a:rPr lang="en-US" dirty="0"/>
              <a:t>List method retrieve(</a:t>
            </a:r>
            <a:r>
              <a:rPr lang="en-US" dirty="0" err="1"/>
              <a:t>i</a:t>
            </a:r>
            <a:r>
              <a:rPr lang="en-US" dirty="0"/>
              <a:t>)  returns the item at position I</a:t>
            </a:r>
          </a:p>
          <a:p>
            <a:r>
              <a:rPr lang="en-US" dirty="0"/>
              <a:t>Map method retrieve(key) returns the value associated with key </a:t>
            </a:r>
          </a:p>
          <a:p>
            <a:r>
              <a:rPr lang="en-US" dirty="0"/>
              <a:t>Suppose we retrieve an item in order to modify it</a:t>
            </a:r>
          </a:p>
          <a:p>
            <a:pPr lvl="1"/>
            <a:r>
              <a:rPr lang="en-US" dirty="0"/>
              <a:t>Retrieve a </a:t>
            </a:r>
            <a:r>
              <a:rPr lang="en-US" dirty="0" err="1"/>
              <a:t>bankaccount</a:t>
            </a:r>
            <a:r>
              <a:rPr lang="en-US" dirty="0"/>
              <a:t> from a map in order make a Deposit or withdrawal</a:t>
            </a:r>
          </a:p>
          <a:p>
            <a:pPr lvl="1"/>
            <a:r>
              <a:rPr lang="en-US" dirty="0"/>
              <a:t>Retrieve an </a:t>
            </a:r>
            <a:r>
              <a:rPr lang="en-US" dirty="0" err="1"/>
              <a:t>itemtopurchase</a:t>
            </a:r>
            <a:r>
              <a:rPr lang="en-US" dirty="0"/>
              <a:t> from a list in order to change the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72A1E-9103-4C43-BE6A-2160C7FB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60" y="389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What will happen?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6C023-D1FB-4700-91E0-46EE8C41C850}"/>
              </a:ext>
            </a:extLst>
          </p:cNvPr>
          <p:cNvSpPr txBox="1"/>
          <p:nvPr/>
        </p:nvSpPr>
        <p:spPr>
          <a:xfrm>
            <a:off x="2188845" y="2143125"/>
            <a:ext cx="55664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ShopingCart</a:t>
            </a:r>
            <a:r>
              <a:rPr lang="en-US" sz="2400" dirty="0"/>
              <a:t> </a:t>
            </a:r>
            <a:r>
              <a:rPr lang="en-US" sz="2400" dirty="0" err="1"/>
              <a:t>myCart</a:t>
            </a:r>
            <a:r>
              <a:rPr lang="en-US" sz="2400" dirty="0"/>
              <a:t>;</a:t>
            </a:r>
          </a:p>
          <a:p>
            <a:r>
              <a:rPr lang="en-US" sz="2400" dirty="0"/>
              <a:t>// add some items to </a:t>
            </a:r>
            <a:r>
              <a:rPr lang="en-US" sz="2400" dirty="0" err="1"/>
              <a:t>myCart</a:t>
            </a:r>
            <a:endParaRPr lang="en-US" sz="2400" dirty="0"/>
          </a:p>
          <a:p>
            <a:r>
              <a:rPr lang="en-US" sz="2400" dirty="0"/>
              <a:t>// including 3 pencils at position 2</a:t>
            </a:r>
          </a:p>
          <a:p>
            <a:r>
              <a:rPr lang="en-US" sz="2400" dirty="0" err="1"/>
              <a:t>ItemType</a:t>
            </a:r>
            <a:r>
              <a:rPr lang="en-US" sz="2400" dirty="0"/>
              <a:t> item = </a:t>
            </a:r>
            <a:r>
              <a:rPr lang="en-US" sz="2400" dirty="0" err="1"/>
              <a:t>myCart.retrieve</a:t>
            </a:r>
            <a:r>
              <a:rPr lang="en-US" sz="2400" dirty="0"/>
              <a:t>(2);</a:t>
            </a:r>
          </a:p>
          <a:p>
            <a:r>
              <a:rPr lang="en-US" sz="2400" dirty="0" err="1"/>
              <a:t>item.setQuantity</a:t>
            </a:r>
            <a:r>
              <a:rPr lang="en-US" sz="2400" dirty="0"/>
              <a:t>(5);</a:t>
            </a:r>
          </a:p>
          <a:p>
            <a:r>
              <a:rPr lang="en-US" sz="2400" dirty="0"/>
              <a:t>-----</a:t>
            </a:r>
          </a:p>
          <a:p>
            <a:r>
              <a:rPr lang="en-US" sz="2400" dirty="0"/>
              <a:t>item = </a:t>
            </a:r>
            <a:r>
              <a:rPr lang="en-US" sz="2400" dirty="0" err="1"/>
              <a:t>myCart.retrieve</a:t>
            </a:r>
            <a:r>
              <a:rPr lang="en-US" sz="2400" dirty="0"/>
              <a:t>(2);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item.getQuantity</a:t>
            </a:r>
            <a:r>
              <a:rPr lang="en-US" sz="2400" dirty="0"/>
              <a:t>()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0EE3A9-9CB1-45E7-B773-60DA4F9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25" y="2544472"/>
            <a:ext cx="10364451" cy="1596177"/>
          </a:xfrm>
        </p:spPr>
        <p:txBody>
          <a:bodyPr>
            <a:normAutofit/>
          </a:bodyPr>
          <a:lstStyle/>
          <a:p>
            <a:r>
              <a:rPr lang="en-US" sz="88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53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8990F-9F13-4895-B7A5-87FD185D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90" y="252937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Assignment 4?</a:t>
            </a:r>
          </a:p>
        </p:txBody>
      </p:sp>
    </p:spTree>
    <p:extLst>
      <p:ext uri="{BB962C8B-B14F-4D97-AF65-F5344CB8AC3E}">
        <p14:creationId xmlns:p14="http://schemas.microsoft.com/office/powerpoint/2010/main" val="15506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40" y="20132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9317" y="1671769"/>
            <a:ext cx="8858848" cy="4300406"/>
          </a:xfrm>
        </p:spPr>
        <p:txBody>
          <a:bodyPr>
            <a:normAutofit fontScale="62500" lnSpcReduction="20000"/>
          </a:bodyPr>
          <a:lstStyle/>
          <a:p>
            <a:r>
              <a:rPr lang="en-US" sz="2500" dirty="0"/>
              <a:t>Have retrieve return by reference</a:t>
            </a:r>
          </a:p>
          <a:p>
            <a:pPr lvl="1"/>
            <a:r>
              <a:rPr lang="en-US" sz="2500" dirty="0" err="1"/>
              <a:t>Valuetype</a:t>
            </a:r>
            <a:r>
              <a:rPr lang="en-US" sz="2500" dirty="0">
                <a:solidFill>
                  <a:srgbClr val="FF0000"/>
                </a:solidFill>
              </a:rPr>
              <a:t>&amp;</a:t>
            </a:r>
            <a:r>
              <a:rPr lang="en-US" sz="2500" dirty="0"/>
              <a:t> retrieve(key </a:t>
            </a:r>
            <a:r>
              <a:rPr lang="en-US" sz="2500" dirty="0" err="1"/>
              <a:t>Keytype</a:t>
            </a:r>
            <a:r>
              <a:rPr lang="en-US" sz="2500" dirty="0"/>
              <a:t>)</a:t>
            </a:r>
          </a:p>
          <a:p>
            <a:pPr lvl="1"/>
            <a:r>
              <a:rPr lang="en-US" sz="2500" dirty="0" err="1"/>
              <a:t>Itemtype</a:t>
            </a:r>
            <a:r>
              <a:rPr lang="en-US" sz="2500" dirty="0">
                <a:solidFill>
                  <a:srgbClr val="FF0000"/>
                </a:solidFill>
              </a:rPr>
              <a:t>&amp;</a:t>
            </a:r>
            <a:r>
              <a:rPr lang="en-US" sz="2500" dirty="0"/>
              <a:t> retrieve (</a:t>
            </a:r>
            <a:r>
              <a:rPr lang="en-US" sz="2500" dirty="0" err="1"/>
              <a:t>pos</a:t>
            </a:r>
            <a:r>
              <a:rPr lang="en-US" sz="2500" dirty="0"/>
              <a:t> </a:t>
            </a:r>
            <a:r>
              <a:rPr lang="en-US" sz="2500" dirty="0" err="1"/>
              <a:t>int</a:t>
            </a:r>
            <a:r>
              <a:rPr lang="en-US" sz="2500" dirty="0"/>
              <a:t>)</a:t>
            </a:r>
          </a:p>
          <a:p>
            <a:r>
              <a:rPr lang="en-US" sz="2500" dirty="0"/>
              <a:t>Would then need: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ShopingCart</a:t>
            </a:r>
            <a:r>
              <a:rPr lang="en-US" sz="2500" dirty="0"/>
              <a:t> </a:t>
            </a:r>
            <a:r>
              <a:rPr lang="en-US" sz="2500" dirty="0" err="1"/>
              <a:t>myCart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// add some items to </a:t>
            </a:r>
            <a:r>
              <a:rPr lang="en-US" sz="2500" dirty="0" err="1"/>
              <a:t>myCart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// including 3 pencils at position 2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strike="sngStrike" dirty="0" err="1"/>
              <a:t>ItemType</a:t>
            </a:r>
            <a:r>
              <a:rPr lang="en-US" sz="2500" strike="sngStrike" dirty="0"/>
              <a:t> item = </a:t>
            </a:r>
            <a:r>
              <a:rPr lang="en-US" sz="2500" strike="sngStrike" dirty="0" err="1"/>
              <a:t>myCart.retrieve</a:t>
            </a:r>
            <a:r>
              <a:rPr lang="en-US" sz="2500" strike="sngStrike" dirty="0"/>
              <a:t>(2);</a:t>
            </a:r>
            <a:r>
              <a:rPr lang="en-US" sz="2500" dirty="0"/>
              <a:t>        </a:t>
            </a:r>
            <a:r>
              <a:rPr lang="en-US" sz="2500" dirty="0" err="1"/>
              <a:t>mycart.retrieve</a:t>
            </a:r>
            <a:r>
              <a:rPr lang="en-US" sz="2500" dirty="0"/>
              <a:t>(2).</a:t>
            </a:r>
            <a:r>
              <a:rPr lang="en-US" sz="2500" dirty="0" err="1"/>
              <a:t>setquantity</a:t>
            </a:r>
            <a:r>
              <a:rPr lang="en-US" sz="2500" dirty="0"/>
              <a:t>(5);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strike="sngStrike" dirty="0" err="1"/>
              <a:t>item.setQuantity</a:t>
            </a:r>
            <a:r>
              <a:rPr lang="en-US" sz="2500" strike="sngStrike" dirty="0"/>
              <a:t>(5);</a:t>
            </a:r>
          </a:p>
          <a:p>
            <a:pPr marL="0" indent="0">
              <a:buNone/>
            </a:pPr>
            <a:r>
              <a:rPr lang="en-US" sz="2500" dirty="0"/>
              <a:t>	-----</a:t>
            </a:r>
          </a:p>
          <a:p>
            <a:pPr marL="0" indent="0">
              <a:buNone/>
            </a:pPr>
            <a:r>
              <a:rPr lang="en-US" sz="2500" dirty="0"/>
              <a:t>	item = </a:t>
            </a:r>
            <a:r>
              <a:rPr lang="en-US" sz="2500" dirty="0" err="1"/>
              <a:t>myCart.retrieve</a:t>
            </a:r>
            <a:r>
              <a:rPr lang="en-US" sz="2500" dirty="0"/>
              <a:t>(2);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cout</a:t>
            </a:r>
            <a:r>
              <a:rPr lang="en-US" sz="2500" dirty="0"/>
              <a:t> &lt;&lt; </a:t>
            </a:r>
            <a:r>
              <a:rPr lang="en-US" sz="2500" dirty="0" err="1"/>
              <a:t>item.getQuantity</a:t>
            </a:r>
            <a:r>
              <a:rPr lang="en-US" sz="2500" dirty="0"/>
              <a:t>() &lt;&lt; </a:t>
            </a:r>
            <a:r>
              <a:rPr lang="en-US" sz="2500" dirty="0" err="1"/>
              <a:t>endl</a:t>
            </a:r>
            <a:r>
              <a:rPr lang="en-US" sz="2500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3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05" y="24132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Another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5016" y="1660339"/>
            <a:ext cx="9533474" cy="4477571"/>
          </a:xfrm>
        </p:spPr>
        <p:txBody>
          <a:bodyPr>
            <a:normAutofit fontScale="47500" lnSpcReduction="20000"/>
          </a:bodyPr>
          <a:lstStyle/>
          <a:p>
            <a:r>
              <a:rPr lang="en-US" sz="2800" dirty="0"/>
              <a:t>Both user and </a:t>
            </a:r>
            <a:r>
              <a:rPr lang="en-US" sz="2800" dirty="0" err="1"/>
              <a:t>implementor</a:t>
            </a:r>
            <a:r>
              <a:rPr lang="en-US" sz="2800" dirty="0"/>
              <a:t> of a list need to have access to the same item</a:t>
            </a:r>
          </a:p>
          <a:p>
            <a:pPr lvl="1"/>
            <a:r>
              <a:rPr lang="en-US" sz="2500" dirty="0"/>
              <a:t>Both need a pointer to the same block of memory</a:t>
            </a:r>
          </a:p>
          <a:p>
            <a:r>
              <a:rPr lang="en-US" sz="2800" dirty="0"/>
              <a:t>Define </a:t>
            </a:r>
            <a:r>
              <a:rPr lang="en-US" sz="2800" dirty="0" err="1"/>
              <a:t>itemtype</a:t>
            </a:r>
            <a:r>
              <a:rPr lang="en-US" sz="2800" dirty="0"/>
              <a:t> as a pointer to </a:t>
            </a:r>
            <a:r>
              <a:rPr lang="en-US" sz="2800" dirty="0" err="1"/>
              <a:t>itemtype</a:t>
            </a:r>
            <a:endParaRPr lang="en-US" sz="2800" dirty="0"/>
          </a:p>
          <a:p>
            <a:pPr lvl="1"/>
            <a:r>
              <a:rPr lang="en-US" sz="2500" dirty="0">
                <a:solidFill>
                  <a:srgbClr val="FF0000"/>
                </a:solidFill>
              </a:rPr>
              <a:t>Typedef </a:t>
            </a:r>
            <a:r>
              <a:rPr lang="en-US" sz="2500" dirty="0" err="1">
                <a:solidFill>
                  <a:srgbClr val="FF0000"/>
                </a:solidFill>
              </a:rPr>
              <a:t>itemtopurchase</a:t>
            </a:r>
            <a:r>
              <a:rPr lang="en-US" sz="2500" dirty="0">
                <a:solidFill>
                  <a:srgbClr val="FF0000"/>
                </a:solidFill>
              </a:rPr>
              <a:t>* </a:t>
            </a:r>
            <a:r>
              <a:rPr lang="en-US" sz="2500" dirty="0" err="1">
                <a:solidFill>
                  <a:srgbClr val="FF0000"/>
                </a:solidFill>
              </a:rPr>
              <a:t>itemtype</a:t>
            </a:r>
            <a:endParaRPr lang="en-US" sz="2500" dirty="0">
              <a:solidFill>
                <a:srgbClr val="FF0000"/>
              </a:solidFill>
            </a:endParaRPr>
          </a:p>
          <a:p>
            <a:r>
              <a:rPr lang="en-US" sz="2800" dirty="0"/>
              <a:t>Would then need: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ShopingCart</a:t>
            </a:r>
            <a:r>
              <a:rPr lang="en-US" sz="2800" dirty="0"/>
              <a:t> </a:t>
            </a:r>
            <a:r>
              <a:rPr lang="en-US" sz="2800" dirty="0" err="1"/>
              <a:t>myCart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// add some items to </a:t>
            </a:r>
            <a:r>
              <a:rPr lang="en-US" sz="2800" dirty="0" err="1"/>
              <a:t>myCart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  // ex: </a:t>
            </a:r>
            <a:r>
              <a:rPr lang="en-US" sz="2800" dirty="0" err="1">
                <a:solidFill>
                  <a:srgbClr val="FF0000"/>
                </a:solidFill>
              </a:rPr>
              <a:t>mycart.append</a:t>
            </a:r>
            <a:r>
              <a:rPr lang="en-US" sz="2800" dirty="0">
                <a:solidFill>
                  <a:srgbClr val="FF0000"/>
                </a:solidFill>
              </a:rPr>
              <a:t>(new </a:t>
            </a:r>
            <a:r>
              <a:rPr lang="en-US" sz="2800" dirty="0" err="1">
                <a:solidFill>
                  <a:srgbClr val="FF0000"/>
                </a:solidFill>
              </a:rPr>
              <a:t>itemtopurchase</a:t>
            </a:r>
            <a:r>
              <a:rPr lang="en-US" sz="2800" dirty="0">
                <a:solidFill>
                  <a:srgbClr val="FF0000"/>
                </a:solidFill>
              </a:rPr>
              <a:t>(-----,-----,-----);</a:t>
            </a:r>
          </a:p>
          <a:p>
            <a:pPr marL="0" indent="0">
              <a:buNone/>
            </a:pPr>
            <a:r>
              <a:rPr lang="en-US" sz="2800" dirty="0"/>
              <a:t>	// including 3 pencils at position 2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ItemType</a:t>
            </a:r>
            <a:r>
              <a:rPr lang="en-US" sz="2800" dirty="0"/>
              <a:t> item = </a:t>
            </a:r>
            <a:r>
              <a:rPr lang="en-US" sz="2800" dirty="0" err="1"/>
              <a:t>myCart.retrieve</a:t>
            </a:r>
            <a:r>
              <a:rPr lang="en-US" sz="2800" dirty="0"/>
              <a:t>(2);       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item-&gt;</a:t>
            </a:r>
            <a:r>
              <a:rPr lang="en-US" sz="2800" dirty="0" err="1">
                <a:solidFill>
                  <a:srgbClr val="FF0000"/>
                </a:solidFill>
              </a:rPr>
              <a:t>setQuantity</a:t>
            </a:r>
            <a:r>
              <a:rPr lang="en-US" sz="2800" dirty="0">
                <a:solidFill>
                  <a:srgbClr val="FF0000"/>
                </a:solidFill>
              </a:rPr>
              <a:t>(5)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-----</a:t>
            </a:r>
          </a:p>
          <a:p>
            <a:pPr marL="0" indent="0">
              <a:buNone/>
            </a:pPr>
            <a:r>
              <a:rPr lang="en-US" sz="2800" dirty="0"/>
              <a:t>	item = </a:t>
            </a:r>
            <a:r>
              <a:rPr lang="en-US" sz="2800" dirty="0" err="1"/>
              <a:t>myCart.retrieve</a:t>
            </a:r>
            <a:r>
              <a:rPr lang="en-US" sz="2800" dirty="0"/>
              <a:t>(2);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 &lt;&lt; </a:t>
            </a:r>
            <a:r>
              <a:rPr lang="en-US" sz="2800" dirty="0">
                <a:solidFill>
                  <a:srgbClr val="FF0000"/>
                </a:solidFill>
              </a:rPr>
              <a:t>item-&gt;</a:t>
            </a:r>
            <a:r>
              <a:rPr lang="en-US" sz="2800" dirty="0" err="1">
                <a:solidFill>
                  <a:srgbClr val="FF0000"/>
                </a:solidFill>
              </a:rPr>
              <a:t>getQuantity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026" y="878395"/>
            <a:ext cx="8988612" cy="53517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#include&lt;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iostream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#include&lt;utility&gt;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using 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typedef string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typedef string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typedef pair&lt;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main(){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list[3];    // an array of key-value pairs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list[0]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("John Smith","123-234-1234");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list[1]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("Jane Smith","123-234-1234");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list[2]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("Bill Jones","456-556-3265");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phoneNumber</a:t>
            </a: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 = list[1].second;</a:t>
            </a:r>
          </a:p>
          <a:p>
            <a:pPr>
              <a:defRPr sz="1800"/>
            </a:pPr>
            <a:endParaRPr lang="en-US" sz="1400" dirty="0">
              <a:solidFill>
                <a:srgbClr val="FF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phoneNumber</a:t>
            </a: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 = “333-424-6385”;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for(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 3;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++){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     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&lt;&lt; list[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].first &lt;&lt; " has the phone number: "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          &lt;&lt; list[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].second &lt;&lt;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}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CF62C-162C-4B51-8ADB-A08D7B9685F9}"/>
              </a:ext>
            </a:extLst>
          </p:cNvPr>
          <p:cNvSpPr txBox="1"/>
          <p:nvPr/>
        </p:nvSpPr>
        <p:spPr>
          <a:xfrm>
            <a:off x="8618219" y="3829050"/>
            <a:ext cx="276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Jane Smith’s phone number changed?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5C063-078F-474B-9466-1D44D3A50E45}"/>
              </a:ext>
            </a:extLst>
          </p:cNvPr>
          <p:cNvSpPr/>
          <p:nvPr/>
        </p:nvSpPr>
        <p:spPr>
          <a:xfrm>
            <a:off x="8561070" y="3646170"/>
            <a:ext cx="2823210" cy="1223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497" y="1074190"/>
            <a:ext cx="8988612" cy="55550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#include&lt;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iostream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#include&lt;utility&gt;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using 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string</a:t>
            </a:r>
            <a:r>
              <a:rPr lang="en-US" sz="1400" b="1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pair&lt;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main(){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ItemType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list[3];    // an array of key-value pairs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list[0]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("John Smith", </a:t>
            </a:r>
            <a:r>
              <a:rPr lang="en-US" sz="1400" b="1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new string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("123-234-1234"));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list[1]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("Jane Smith", </a:t>
            </a:r>
            <a:r>
              <a:rPr lang="en-US" sz="1400" b="1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new string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("123-234-1234“));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list[2] =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make_pair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("Bill Jones", </a:t>
            </a:r>
            <a:r>
              <a:rPr lang="en-US" sz="1400" b="1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new string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("456-556-3265"));</a:t>
            </a:r>
            <a:b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</a:b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  <a:r>
              <a:rPr lang="en-US" sz="1400" dirty="0" err="1">
                <a:latin typeface="Courier New" pitchFamily="50"/>
                <a:ea typeface="Microsoft YaHei" pitchFamily="2"/>
                <a:cs typeface="Mangal" pitchFamily="2"/>
              </a:rPr>
              <a:t>ValueType</a:t>
            </a:r>
            <a:r>
              <a:rPr lang="en-US" sz="1400" dirty="0"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400" dirty="0" err="1">
                <a:latin typeface="Courier New" pitchFamily="50"/>
                <a:ea typeface="Microsoft YaHei" pitchFamily="2"/>
                <a:cs typeface="Mangal" pitchFamily="2"/>
              </a:rPr>
              <a:t>phoneNumber</a:t>
            </a:r>
            <a:r>
              <a:rPr lang="en-US" sz="1400" dirty="0">
                <a:latin typeface="Courier New" pitchFamily="50"/>
                <a:ea typeface="Microsoft YaHei" pitchFamily="2"/>
                <a:cs typeface="Mangal" pitchFamily="2"/>
              </a:rPr>
              <a:t> = list[1].second;</a:t>
            </a:r>
          </a:p>
          <a:p>
            <a:pPr>
              <a:defRPr sz="1800"/>
            </a:pPr>
            <a:endParaRPr lang="en-US" sz="1400" dirty="0">
              <a:solidFill>
                <a:srgbClr val="FF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	</a:t>
            </a:r>
            <a:r>
              <a:rPr lang="en-US" sz="1400" b="1" dirty="0">
                <a:solidFill>
                  <a:srgbClr val="C00000"/>
                </a:solidFill>
                <a:latin typeface="Courier New" pitchFamily="50"/>
                <a:ea typeface="Microsoft YaHei" pitchFamily="2"/>
                <a:cs typeface="Mangal" pitchFamily="2"/>
              </a:rPr>
              <a:t>*</a:t>
            </a:r>
            <a:r>
              <a:rPr lang="en-US" sz="1400" dirty="0" err="1">
                <a:latin typeface="Courier New" pitchFamily="50"/>
                <a:ea typeface="Microsoft YaHei" pitchFamily="2"/>
                <a:cs typeface="Mangal" pitchFamily="2"/>
              </a:rPr>
              <a:t>phoneNumber</a:t>
            </a:r>
            <a:r>
              <a:rPr lang="en-US" sz="1400" dirty="0">
                <a:latin typeface="Courier New" pitchFamily="50"/>
                <a:ea typeface="Microsoft YaHei" pitchFamily="2"/>
                <a:cs typeface="Mangal" pitchFamily="2"/>
              </a:rPr>
              <a:t> = “333-424-6385”;</a:t>
            </a:r>
          </a:p>
          <a:p>
            <a:pPr>
              <a:defRPr sz="1800"/>
            </a:pPr>
            <a:endParaRPr lang="en-US" sz="1400" dirty="0">
              <a:solidFill>
                <a:srgbClr val="000000"/>
              </a:solidFill>
              <a:latin typeface="Courier New" pitchFamily="50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for(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 3;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++){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 &lt;&lt; list[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].first &lt;&lt; " has the phone number: "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	      &lt;&lt; </a:t>
            </a:r>
            <a:r>
              <a:rPr lang="en-US" sz="1400" b="1" dirty="0">
                <a:solidFill>
                  <a:srgbClr val="FF0000"/>
                </a:solidFill>
                <a:latin typeface="Courier New" pitchFamily="50"/>
                <a:ea typeface="Microsoft YaHei" pitchFamily="2"/>
                <a:cs typeface="Mangal" pitchFamily="2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list[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].second &lt;&lt; </a:t>
            </a:r>
            <a:r>
              <a:rPr lang="en-US" sz="1400" dirty="0" err="1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;	</a:t>
            </a:r>
          </a:p>
          <a:p>
            <a:pPr>
              <a:defRPr sz="1800"/>
            </a:pPr>
            <a:r>
              <a:rPr lang="en-US" sz="140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	}	</a:t>
            </a:r>
          </a:p>
          <a:p>
            <a:pPr>
              <a:defRPr sz="1800"/>
            </a:pPr>
            <a:r>
              <a:rPr lang="en-US" sz="1270" dirty="0">
                <a:solidFill>
                  <a:srgbClr val="000000"/>
                </a:solidFill>
                <a:latin typeface="Courier New" pitchFamily="50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067E-6CE1-4FCA-9950-490DFF1F4925}"/>
              </a:ext>
            </a:extLst>
          </p:cNvPr>
          <p:cNvSpPr txBox="1"/>
          <p:nvPr/>
        </p:nvSpPr>
        <p:spPr>
          <a:xfrm>
            <a:off x="7658100" y="1251585"/>
            <a:ext cx="241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 </a:t>
            </a:r>
            <a:r>
              <a:rPr lang="en-US" sz="2000" dirty="0" err="1"/>
              <a:t>ValueType</a:t>
            </a:r>
            <a:r>
              <a:rPr lang="en-US" sz="2000" dirty="0"/>
              <a:t> as a pointer to string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F444F4-B8C6-49A3-84A6-3FF4FE7B1BB4}"/>
              </a:ext>
            </a:extLst>
          </p:cNvPr>
          <p:cNvCxnSpPr/>
          <p:nvPr/>
        </p:nvCxnSpPr>
        <p:spPr>
          <a:xfrm flipH="1">
            <a:off x="4463415" y="1714500"/>
            <a:ext cx="307467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A0CE96-948A-4ECD-9EFA-AF5F55B99FD6}"/>
              </a:ext>
            </a:extLst>
          </p:cNvPr>
          <p:cNvSpPr/>
          <p:nvPr/>
        </p:nvSpPr>
        <p:spPr>
          <a:xfrm>
            <a:off x="7538085" y="1200150"/>
            <a:ext cx="253174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95" y="6356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What if there is nothing to retrieve?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2966" y="2704378"/>
            <a:ext cx="9580418" cy="3848755"/>
          </a:xfrm>
        </p:spPr>
        <p:txBody>
          <a:bodyPr>
            <a:normAutofit/>
          </a:bodyPr>
          <a:lstStyle/>
          <a:p>
            <a:r>
              <a:rPr lang="en-US" dirty="0"/>
              <a:t>Retrieve(key) – if there is an item with this key, return the value; </a:t>
            </a:r>
            <a:br>
              <a:rPr lang="en-US" dirty="0"/>
            </a:br>
            <a:r>
              <a:rPr lang="en-US" dirty="0"/>
              <a:t>                         else return null</a:t>
            </a:r>
          </a:p>
          <a:p>
            <a:r>
              <a:rPr lang="en-US" dirty="0"/>
              <a:t>Since value is a pointer to the associated value</a:t>
            </a:r>
          </a:p>
          <a:p>
            <a:pPr lvl="1"/>
            <a:r>
              <a:rPr lang="en-US" dirty="0"/>
              <a:t>Application can now change the value as needed</a:t>
            </a:r>
          </a:p>
          <a:p>
            <a:pPr lvl="1"/>
            <a:r>
              <a:rPr lang="en-US" dirty="0"/>
              <a:t>Return value of null means there is no item with that key</a:t>
            </a:r>
          </a:p>
          <a:p>
            <a:pPr marL="457200" lvl="1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0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7" y="41026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Another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1959" y="2046405"/>
            <a:ext cx="10363826" cy="2100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when a node  is returned to the heap?</a:t>
            </a:r>
          </a:p>
          <a:p>
            <a:pPr lvl="1"/>
            <a:r>
              <a:rPr lang="en-US" dirty="0"/>
              <a:t>By remove</a:t>
            </a:r>
          </a:p>
          <a:p>
            <a:pPr lvl="1"/>
            <a:r>
              <a:rPr lang="en-US" dirty="0"/>
              <a:t>By the destructor</a:t>
            </a:r>
          </a:p>
          <a:p>
            <a:pPr lvl="1"/>
            <a:r>
              <a:rPr lang="en-US" dirty="0"/>
              <a:t>By operator=</a:t>
            </a:r>
          </a:p>
          <a:p>
            <a:r>
              <a:rPr lang="en-US" dirty="0"/>
              <a:t>Delete p;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45413" y="2911901"/>
            <a:ext cx="3332017" cy="2583007"/>
            <a:chOff x="6532104" y="3082484"/>
            <a:chExt cx="3332017" cy="2583007"/>
          </a:xfrm>
        </p:grpSpPr>
        <p:grpSp>
          <p:nvGrpSpPr>
            <p:cNvPr id="16" name="Group 15"/>
            <p:cNvGrpSpPr/>
            <p:nvPr/>
          </p:nvGrpSpPr>
          <p:grpSpPr>
            <a:xfrm>
              <a:off x="7197121" y="4185090"/>
              <a:ext cx="2667000" cy="1480401"/>
              <a:chOff x="7994073" y="2376055"/>
              <a:chExt cx="2667000" cy="1480401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7994073" y="2376055"/>
                <a:ext cx="2438400" cy="6719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451273" y="2376055"/>
                <a:ext cx="13854" cy="671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9899073" y="2376055"/>
                <a:ext cx="13854" cy="671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79527" y="2376055"/>
                <a:ext cx="0" cy="671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656618" y="2712027"/>
                <a:ext cx="332509" cy="744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/>
              <p:cNvSpPr/>
              <p:nvPr/>
            </p:nvSpPr>
            <p:spPr>
              <a:xfrm>
                <a:off x="9531927" y="3456709"/>
                <a:ext cx="1129146" cy="3997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532104" y="3409235"/>
              <a:ext cx="381000" cy="4294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8727" y="3623980"/>
              <a:ext cx="983673" cy="497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06094" y="30824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8437101" y="4210765"/>
            <a:ext cx="13855" cy="34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08303" y="4147402"/>
            <a:ext cx="13855" cy="34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6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10" y="74320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Whose job is it to return the space allocated for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8932" y="2339383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One option:</a:t>
            </a:r>
          </a:p>
          <a:p>
            <a:pPr lvl="1"/>
            <a:r>
              <a:rPr lang="en-US" dirty="0"/>
              <a:t>Do it in the map class</a:t>
            </a:r>
          </a:p>
          <a:p>
            <a:pPr lvl="1"/>
            <a:r>
              <a:rPr lang="en-US" dirty="0"/>
              <a:t>Delete p-&gt;</a:t>
            </a:r>
            <a:r>
              <a:rPr lang="en-US" dirty="0" err="1"/>
              <a:t>element.second</a:t>
            </a:r>
            <a:r>
              <a:rPr lang="en-US" dirty="0"/>
              <a:t> before deleting p</a:t>
            </a:r>
          </a:p>
          <a:p>
            <a:r>
              <a:rPr lang="en-US" dirty="0"/>
              <a:t>General rule: allocator of memory space should return it</a:t>
            </a:r>
          </a:p>
          <a:p>
            <a:pPr lvl="1"/>
            <a:r>
              <a:rPr lang="en-US" dirty="0"/>
              <a:t>Application program created the element (including allocating heap memory space for the value)</a:t>
            </a:r>
          </a:p>
          <a:p>
            <a:r>
              <a:rPr lang="en-US" dirty="0"/>
              <a:t>C++11 provides 3 kinds of “smart” pointers</a:t>
            </a:r>
          </a:p>
          <a:p>
            <a:pPr lvl="1"/>
            <a:r>
              <a:rPr lang="en-US" dirty="0"/>
              <a:t> will look at the type </a:t>
            </a:r>
            <a:r>
              <a:rPr lang="en-US" dirty="0" err="1"/>
              <a:t>shared_ptr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7" y="45918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Shared_ptr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1381" y="2055366"/>
            <a:ext cx="10363826" cy="3654739"/>
          </a:xfrm>
        </p:spPr>
        <p:txBody>
          <a:bodyPr/>
          <a:lstStyle/>
          <a:p>
            <a:r>
              <a:rPr lang="en-US" sz="2400" dirty="0"/>
              <a:t>An  object stored in the heap can be pointed to by multiple pointers</a:t>
            </a:r>
          </a:p>
          <a:p>
            <a:pPr lvl="1"/>
            <a:r>
              <a:rPr lang="en-US" sz="2000" dirty="0"/>
              <a:t>If the pointers are “raw” pointers</a:t>
            </a:r>
          </a:p>
          <a:p>
            <a:pPr lvl="2"/>
            <a:r>
              <a:rPr lang="en-US" sz="1800" dirty="0"/>
              <a:t>When this object is not accessible  by any pointer it becomes “garbage”</a:t>
            </a:r>
          </a:p>
          <a:p>
            <a:pPr lvl="1"/>
            <a:r>
              <a:rPr lang="en-US" sz="2000" dirty="0"/>
              <a:t>If the pointers are of type </a:t>
            </a:r>
            <a:r>
              <a:rPr lang="en-US" sz="2000" dirty="0" err="1"/>
              <a:t>shared_ptr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When this object is not accessible by any </a:t>
            </a:r>
            <a:r>
              <a:rPr lang="en-US" sz="1800" dirty="0" err="1"/>
              <a:t>shared_ptr</a:t>
            </a:r>
            <a:r>
              <a:rPr lang="en-US" sz="1800" dirty="0"/>
              <a:t> it is </a:t>
            </a:r>
            <a:r>
              <a:rPr lang="en-US" sz="1800" dirty="0">
                <a:solidFill>
                  <a:srgbClr val="FF0000"/>
                </a:solidFill>
              </a:rPr>
              <a:t>automatically</a:t>
            </a:r>
            <a:r>
              <a:rPr lang="en-US" sz="1800" dirty="0"/>
              <a:t> returned to the heap</a:t>
            </a:r>
          </a:p>
          <a:p>
            <a:pPr lvl="2"/>
            <a:r>
              <a:rPr lang="en-US" sz="1800" dirty="0"/>
              <a:t>Made possible by a technique known as reference counting</a:t>
            </a:r>
          </a:p>
          <a:p>
            <a:pPr lvl="3"/>
            <a:r>
              <a:rPr lang="en-US" sz="1600" dirty="0"/>
              <a:t>An object knows how many pointers can access it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8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03" y="6392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basic idea – raw pointers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114309" y="3295650"/>
            <a:ext cx="2092036" cy="1260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0128" y="2673927"/>
            <a:ext cx="1316182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0129" y="3761509"/>
            <a:ext cx="1316180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0128" y="4793673"/>
            <a:ext cx="1316179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066310" y="2961409"/>
            <a:ext cx="3047999" cy="7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 flipV="1">
            <a:off x="4066309" y="3926032"/>
            <a:ext cx="3048000" cy="122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4066307" y="4198794"/>
            <a:ext cx="3047999" cy="882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3745" y="3602866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dynamically </a:t>
            </a:r>
          </a:p>
          <a:p>
            <a:r>
              <a:rPr lang="en-US" dirty="0"/>
              <a:t>created object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50128" y="2770153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raw_ptr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50128" y="3843206"/>
            <a:ext cx="111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raw_ptr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17965" y="4881020"/>
            <a:ext cx="111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raw_ptr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68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03" y="63929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The basic idea – shared pointers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758546" y="3411682"/>
            <a:ext cx="2092036" cy="1260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5691" y="3241964"/>
            <a:ext cx="2403764" cy="1468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9474" y="2667000"/>
            <a:ext cx="1316182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9475" y="3754582"/>
            <a:ext cx="1316180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9474" y="4786746"/>
            <a:ext cx="1316179" cy="574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985656" y="2954482"/>
            <a:ext cx="1454726" cy="668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2"/>
          </p:cNvCxnSpPr>
          <p:nvPr/>
        </p:nvCxnSpPr>
        <p:spPr>
          <a:xfrm flipV="1">
            <a:off x="2985655" y="3976255"/>
            <a:ext cx="1330036" cy="6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2985653" y="4291446"/>
            <a:ext cx="1399311" cy="78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>
            <a:off x="6719455" y="3976255"/>
            <a:ext cx="1039091" cy="65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5691" y="3718898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dynamically </a:t>
            </a:r>
          </a:p>
          <a:p>
            <a:r>
              <a:rPr lang="en-US" dirty="0"/>
              <a:t>created object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9474" y="2763226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69474" y="3836279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37311" y="4874093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1080" y="379158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count is 3</a:t>
            </a:r>
          </a:p>
        </p:txBody>
      </p:sp>
    </p:spTree>
    <p:extLst>
      <p:ext uri="{BB962C8B-B14F-4D97-AF65-F5344CB8AC3E}">
        <p14:creationId xmlns:p14="http://schemas.microsoft.com/office/powerpoint/2010/main" val="39498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895CB-EB5C-42EC-8040-77837B2F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24" y="250827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Zybook</a:t>
            </a:r>
            <a:r>
              <a:rPr lang="en-US" sz="4900" dirty="0"/>
              <a:t> assignment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before class on Thursday</a:t>
            </a:r>
            <a:br>
              <a:rPr lang="en-US" sz="4000" dirty="0"/>
            </a:br>
            <a:r>
              <a:rPr lang="en-US" sz="4000" dirty="0"/>
              <a:t>Ch.17 - recursion</a:t>
            </a:r>
          </a:p>
        </p:txBody>
      </p:sp>
    </p:spTree>
    <p:extLst>
      <p:ext uri="{BB962C8B-B14F-4D97-AF65-F5344CB8AC3E}">
        <p14:creationId xmlns:p14="http://schemas.microsoft.com/office/powerpoint/2010/main" val="3471113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3312" y="816310"/>
            <a:ext cx="100029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#include&lt;vector&gt;</a:t>
            </a:r>
          </a:p>
          <a:p>
            <a:r>
              <a:rPr lang="en-US" dirty="0"/>
              <a:t>#include&lt;string&gt;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vector&lt;string*&gt; v;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(new string("</a:t>
            </a:r>
            <a:r>
              <a:rPr lang="en-US" dirty="0" err="1"/>
              <a:t>abc</a:t>
            </a:r>
            <a:r>
              <a:rPr lang="en-US" dirty="0"/>
              <a:t>"));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(new string("def"));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(new string("</a:t>
            </a:r>
            <a:r>
              <a:rPr lang="en-US" dirty="0" err="1"/>
              <a:t>ghi</a:t>
            </a:r>
            <a:r>
              <a:rPr lang="en-US" dirty="0"/>
              <a:t>"));</a:t>
            </a:r>
          </a:p>
          <a:p>
            <a:r>
              <a:rPr lang="en-US" dirty="0"/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/*</a:t>
            </a:r>
          </a:p>
          <a:p>
            <a:r>
              <a:rPr lang="en-US" dirty="0">
                <a:latin typeface="Courier New" panose="02070309020205020404" pitchFamily="49" charset="0"/>
              </a:rPr>
              <a:t>remote03:~/2017/Trials&gt; </a:t>
            </a:r>
            <a:r>
              <a:rPr lang="en-US" dirty="0" err="1">
                <a:latin typeface="Courier New" panose="02070309020205020404" pitchFamily="49" charset="0"/>
              </a:rPr>
              <a:t>valgrind</a:t>
            </a:r>
            <a:r>
              <a:rPr lang="en-US" dirty="0">
                <a:latin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-------------------------------</a:t>
            </a:r>
          </a:p>
          <a:p>
            <a:r>
              <a:rPr lang="en-US" dirty="0">
                <a:latin typeface="Courier New" panose="02070309020205020404" pitchFamily="49" charset="0"/>
              </a:rPr>
              <a:t>==4804== HEAP SUMMARY:</a:t>
            </a:r>
          </a:p>
          <a:p>
            <a:r>
              <a:rPr lang="en-US" dirty="0">
                <a:latin typeface="Courier New" panose="02070309020205020404" pitchFamily="49" charset="0"/>
              </a:rPr>
              <a:t>==4804==     in use at exit: 108 bytes in 6 blocks</a:t>
            </a:r>
          </a:p>
          <a:p>
            <a:r>
              <a:rPr lang="en-US" dirty="0">
                <a:latin typeface="Courier New" panose="02070309020205020404" pitchFamily="49" charset="0"/>
              </a:rPr>
              <a:t>==4804==   total heap usage: 9 </a:t>
            </a:r>
            <a:r>
              <a:rPr lang="en-US" dirty="0" err="1">
                <a:latin typeface="Courier New" panose="02070309020205020404" pitchFamily="49" charset="0"/>
              </a:rPr>
              <a:t>allocs</a:t>
            </a:r>
            <a:r>
              <a:rPr lang="en-US" dirty="0">
                <a:latin typeface="Courier New" panose="02070309020205020404" pitchFamily="49" charset="0"/>
              </a:rPr>
              <a:t>, 3 frees, 164 bytes allocated</a:t>
            </a:r>
          </a:p>
          <a:p>
            <a:r>
              <a:rPr lang="en-US" dirty="0">
                <a:latin typeface="Courier New" panose="02070309020205020404" pitchFamily="49" charset="0"/>
              </a:rPr>
              <a:t>-------------------------------</a:t>
            </a:r>
          </a:p>
          <a:p>
            <a:r>
              <a:rPr lang="en-US" dirty="0">
                <a:latin typeface="Courier New" panose="02070309020205020404" pitchFamily="49" charset="0"/>
              </a:rPr>
              <a:t>remote03:~/2017/Trials&gt;</a:t>
            </a:r>
          </a:p>
          <a:p>
            <a:r>
              <a:rPr lang="en-US" dirty="0">
                <a:latin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08783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824" y="500720"/>
            <a:ext cx="10356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#include&lt;vector&gt;</a:t>
            </a:r>
          </a:p>
          <a:p>
            <a:r>
              <a:rPr lang="en-US" dirty="0"/>
              <a:t>#include&lt;string&gt;</a:t>
            </a:r>
          </a:p>
          <a:p>
            <a:r>
              <a:rPr lang="en-US" dirty="0">
                <a:solidFill>
                  <a:srgbClr val="FF0000"/>
                </a:solidFill>
              </a:rPr>
              <a:t>#include&lt;memory&gt;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	vector&lt;</a:t>
            </a:r>
            <a:r>
              <a:rPr lang="en-US" dirty="0" err="1">
                <a:solidFill>
                  <a:srgbClr val="FF0000"/>
                </a:solidFill>
              </a:rPr>
              <a:t>shared_ptr</a:t>
            </a:r>
            <a:r>
              <a:rPr lang="en-US" dirty="0">
                <a:solidFill>
                  <a:srgbClr val="FF0000"/>
                </a:solidFill>
              </a:rPr>
              <a:t>&lt;string&gt;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make_shared</a:t>
            </a:r>
            <a:r>
              <a:rPr lang="en-US" dirty="0">
                <a:solidFill>
                  <a:srgbClr val="FF0000"/>
                </a:solidFill>
              </a:rPr>
              <a:t>&lt;string&gt;("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")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&lt;string&gt;("def"));</a:t>
            </a:r>
          </a:p>
          <a:p>
            <a:r>
              <a:rPr lang="en-US" dirty="0"/>
              <a:t>	</a:t>
            </a: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&lt;string&gt;("</a:t>
            </a:r>
            <a:r>
              <a:rPr lang="en-US" dirty="0" err="1"/>
              <a:t>ghi</a:t>
            </a:r>
            <a:r>
              <a:rPr lang="en-US" dirty="0"/>
              <a:t>"));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remote03:~/2017/Trials&gt;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==4879== HEAP SUMMARY: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==4879==     in use at exit: 0 bytes in 0 blocks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==4879==   total heap usage: 9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9 frees, 268 bytes allocated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==4879== All heap blocks were freed -- no leaks are possible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remote03:~/2017/Trials&gt;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6989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6181" y="2572678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Possible map data structures?</a:t>
            </a:r>
          </a:p>
        </p:txBody>
      </p:sp>
    </p:spTree>
    <p:extLst>
      <p:ext uri="{BB962C8B-B14F-4D97-AF65-F5344CB8AC3E}">
        <p14:creationId xmlns:p14="http://schemas.microsoft.com/office/powerpoint/2010/main" val="211449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50" y="4572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Value oriented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837" y="2102276"/>
            <a:ext cx="10700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structure                             add               find              remove       retrieve</a:t>
            </a:r>
          </a:p>
          <a:p>
            <a:endParaRPr lang="en-US" sz="2400" u="sng" dirty="0"/>
          </a:p>
          <a:p>
            <a:r>
              <a:rPr lang="en-US" sz="2400" dirty="0"/>
              <a:t>vector (unordered)</a:t>
            </a:r>
            <a:br>
              <a:rPr lang="en-US" sz="2400" dirty="0"/>
            </a:br>
            <a:r>
              <a:rPr lang="en-US" sz="2400" dirty="0"/>
              <a:t>             </a:t>
            </a:r>
          </a:p>
          <a:p>
            <a:r>
              <a:rPr lang="en-US" sz="2400" dirty="0"/>
              <a:t>vector (ordered by key)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(unordered)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(ordered by key)</a:t>
            </a:r>
          </a:p>
        </p:txBody>
      </p:sp>
    </p:spTree>
    <p:extLst>
      <p:ext uri="{BB962C8B-B14F-4D97-AF65-F5344CB8AC3E}">
        <p14:creationId xmlns:p14="http://schemas.microsoft.com/office/powerpoint/2010/main" val="681508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98188"/>
            <a:ext cx="10364451" cy="1596177"/>
          </a:xfrm>
        </p:spPr>
        <p:txBody>
          <a:bodyPr/>
          <a:lstStyle/>
          <a:p>
            <a:r>
              <a:rPr lang="en-US" dirty="0"/>
              <a:t>Some map 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838" y="1658931"/>
            <a:ext cx="10700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data structure                            add               find              remove       retrieve</a:t>
            </a:r>
          </a:p>
          <a:p>
            <a:endParaRPr lang="en-US" sz="2400" u="sng" dirty="0"/>
          </a:p>
          <a:p>
            <a:r>
              <a:rPr lang="en-US" sz="2400" dirty="0"/>
              <a:t>array (unordered)                   O(n)*             O(n)               O(n)             O(n)                  </a:t>
            </a:r>
            <a:br>
              <a:rPr lang="en-US" sz="2400" dirty="0"/>
            </a:br>
            <a:r>
              <a:rPr lang="en-US" sz="2400" dirty="0"/>
              <a:t>             </a:t>
            </a:r>
          </a:p>
          <a:p>
            <a:r>
              <a:rPr lang="en-US" sz="2400" dirty="0"/>
              <a:t>array (ordered by key)            O(n)              O(log</a:t>
            </a:r>
            <a:r>
              <a:rPr lang="en-US" sz="2400" baseline="-25000" dirty="0"/>
              <a:t>2</a:t>
            </a:r>
            <a:r>
              <a:rPr lang="en-US" sz="2400" dirty="0"/>
              <a:t> n)        O(n)            O(log</a:t>
            </a:r>
            <a:r>
              <a:rPr lang="en-US" sz="2400" baseline="-25000" dirty="0"/>
              <a:t>2</a:t>
            </a:r>
            <a:r>
              <a:rPr lang="en-US" sz="2400" dirty="0"/>
              <a:t> n)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(unordered)              O(n)*             O(n)               O(n)             O(n)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linked list (ordered by key)        O(n)             O(n)               O(n)             O(n)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7582" y="5458691"/>
            <a:ext cx="485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need to make sure key is unique</a:t>
            </a:r>
          </a:p>
        </p:txBody>
      </p:sp>
    </p:spTree>
    <p:extLst>
      <p:ext uri="{BB962C8B-B14F-4D97-AF65-F5344CB8AC3E}">
        <p14:creationId xmlns:p14="http://schemas.microsoft.com/office/powerpoint/2010/main" val="2246882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10" y="2046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1376" y="1456877"/>
            <a:ext cx="10363826" cy="45038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Self-organizing list</a:t>
            </a:r>
          </a:p>
          <a:p>
            <a:pPr lvl="1"/>
            <a:r>
              <a:rPr lang="en-US" dirty="0"/>
              <a:t>Add:   put at end of a linked list (if not a duplicate key) – O(n)</a:t>
            </a:r>
          </a:p>
          <a:p>
            <a:pPr lvl="1"/>
            <a:r>
              <a:rPr lang="en-US" dirty="0"/>
              <a:t>Find and retrieve:   linear search and then move element to the beginning of the linked list – O(n)</a:t>
            </a:r>
          </a:p>
          <a:p>
            <a:pPr lvl="1"/>
            <a:r>
              <a:rPr lang="en-US" dirty="0"/>
              <a:t>Remove:    linear search and then remove – O(n)</a:t>
            </a:r>
          </a:p>
          <a:p>
            <a:r>
              <a:rPr lang="en-US" dirty="0"/>
              <a:t>Search trees</a:t>
            </a:r>
          </a:p>
          <a:p>
            <a:pPr lvl="1"/>
            <a:r>
              <a:rPr lang="en-US" dirty="0"/>
              <a:t>Binary search tree</a:t>
            </a:r>
          </a:p>
          <a:p>
            <a:pPr lvl="2"/>
            <a:r>
              <a:rPr lang="en-US" dirty="0"/>
              <a:t>Add, find, retrieve and  remove all O(log</a:t>
            </a:r>
            <a:r>
              <a:rPr lang="en-US" baseline="-25000" dirty="0"/>
              <a:t>2</a:t>
            </a:r>
            <a:r>
              <a:rPr lang="en-US" dirty="0"/>
              <a:t> n) in the average case, </a:t>
            </a:r>
            <a:r>
              <a:rPr lang="en-US" b="1" dirty="0"/>
              <a:t>but O(n) in the worst case</a:t>
            </a:r>
          </a:p>
          <a:p>
            <a:pPr lvl="1"/>
            <a:r>
              <a:rPr lang="en-US" dirty="0"/>
              <a:t>Balanced search trees</a:t>
            </a:r>
          </a:p>
          <a:p>
            <a:pPr lvl="2"/>
            <a:r>
              <a:rPr lang="en-US" dirty="0"/>
              <a:t>Guarantee O(log</a:t>
            </a:r>
            <a:r>
              <a:rPr lang="en-US" baseline="-25000" dirty="0"/>
              <a:t>2</a:t>
            </a:r>
            <a:r>
              <a:rPr lang="en-US" dirty="0"/>
              <a:t> n) add, find, retrieve and remove</a:t>
            </a:r>
          </a:p>
          <a:p>
            <a:pPr lvl="3"/>
            <a:r>
              <a:rPr lang="en-US" dirty="0"/>
              <a:t>AVL tree</a:t>
            </a:r>
          </a:p>
          <a:p>
            <a:pPr lvl="3"/>
            <a:r>
              <a:rPr lang="en-US" dirty="0"/>
              <a:t>Red-black tree</a:t>
            </a:r>
          </a:p>
          <a:p>
            <a:pPr lvl="3"/>
            <a:r>
              <a:rPr lang="en-US" dirty="0" err="1"/>
              <a:t>treap</a:t>
            </a:r>
            <a:endParaRPr lang="en-US" dirty="0"/>
          </a:p>
          <a:p>
            <a:r>
              <a:rPr lang="en-US" dirty="0"/>
              <a:t>Hash table</a:t>
            </a:r>
          </a:p>
          <a:p>
            <a:pPr lvl="1"/>
            <a:r>
              <a:rPr lang="en-US" dirty="0"/>
              <a:t>Add, find, retrieve and remove all O(1) </a:t>
            </a:r>
            <a:r>
              <a:rPr lang="en-US" b="1" dirty="0"/>
              <a:t>but</a:t>
            </a:r>
            <a:r>
              <a:rPr lang="en-US" dirty="0"/>
              <a:t> actual performance depends on hash function and load factor</a:t>
            </a:r>
          </a:p>
        </p:txBody>
      </p:sp>
    </p:spTree>
    <p:extLst>
      <p:ext uri="{BB962C8B-B14F-4D97-AF65-F5344CB8AC3E}">
        <p14:creationId xmlns:p14="http://schemas.microsoft.com/office/powerpoint/2010/main" val="2881590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CA8-4581-4C22-BDC3-8B6296EB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20" y="349912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Assignment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8029-E4C7-4062-8644-4E0E6C53A5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0935" y="2243269"/>
            <a:ext cx="10363826" cy="3424107"/>
          </a:xfrm>
        </p:spPr>
        <p:txBody>
          <a:bodyPr/>
          <a:lstStyle/>
          <a:p>
            <a:r>
              <a:rPr lang="en-US" dirty="0"/>
              <a:t>Define and implement a map</a:t>
            </a:r>
          </a:p>
          <a:p>
            <a:pPr lvl="1"/>
            <a:r>
              <a:rPr lang="en-US" dirty="0"/>
              <a:t>Will be a subclass of the abstract class </a:t>
            </a:r>
            <a:r>
              <a:rPr lang="en-US" dirty="0" err="1"/>
              <a:t>MapInterface</a:t>
            </a:r>
            <a:endParaRPr lang="en-US" dirty="0"/>
          </a:p>
          <a:p>
            <a:pPr lvl="1"/>
            <a:r>
              <a:rPr lang="en-US" dirty="0" err="1"/>
              <a:t>Mapinterface</a:t>
            </a:r>
            <a:r>
              <a:rPr lang="en-US" dirty="0"/>
              <a:t> is defined in </a:t>
            </a:r>
            <a:r>
              <a:rPr lang="en-US" dirty="0" err="1"/>
              <a:t>mapinterface.h</a:t>
            </a:r>
            <a:endParaRPr lang="en-US" dirty="0"/>
          </a:p>
          <a:p>
            <a:r>
              <a:rPr lang="en-US" dirty="0"/>
              <a:t>Use a value-oriented linked list as the implementation data structure</a:t>
            </a:r>
          </a:p>
          <a:p>
            <a:pPr lvl="1"/>
            <a:r>
              <a:rPr lang="en-US" dirty="0"/>
              <a:t>store items sorted by key</a:t>
            </a:r>
          </a:p>
          <a:p>
            <a:pPr lvl="1"/>
            <a:r>
              <a:rPr lang="en-US" dirty="0"/>
              <a:t>store items unsorted</a:t>
            </a:r>
          </a:p>
          <a:p>
            <a:pPr lvl="1"/>
            <a:r>
              <a:rPr lang="en-US" dirty="0"/>
              <a:t>Self-organizing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75EF7-133A-492A-ABD1-39ED69848D83}"/>
              </a:ext>
            </a:extLst>
          </p:cNvPr>
          <p:cNvSpPr txBox="1"/>
          <p:nvPr/>
        </p:nvSpPr>
        <p:spPr>
          <a:xfrm>
            <a:off x="5132070" y="1131570"/>
            <a:ext cx="42191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  <a:p>
            <a:r>
              <a:rPr lang="en-US" sz="2400" dirty="0"/>
              <a:t>A</a:t>
            </a:r>
          </a:p>
          <a:p>
            <a:r>
              <a:rPr lang="en-US" sz="2400" dirty="0"/>
              <a:t>P</a:t>
            </a:r>
          </a:p>
          <a:p>
            <a:endParaRPr lang="en-US" sz="2400" dirty="0"/>
          </a:p>
          <a:p>
            <a:r>
              <a:rPr lang="en-US" sz="2400" dirty="0"/>
              <a:t>I</a:t>
            </a:r>
          </a:p>
          <a:p>
            <a:r>
              <a:rPr lang="en-US" sz="2400" dirty="0"/>
              <a:t>N</a:t>
            </a:r>
          </a:p>
          <a:p>
            <a:r>
              <a:rPr lang="en-US" sz="2400" dirty="0"/>
              <a:t>T</a:t>
            </a:r>
          </a:p>
          <a:p>
            <a:r>
              <a:rPr lang="en-US" sz="2400" dirty="0"/>
              <a:t>E</a:t>
            </a:r>
          </a:p>
          <a:p>
            <a:r>
              <a:rPr lang="en-US" sz="2400" dirty="0"/>
              <a:t>R</a:t>
            </a:r>
          </a:p>
          <a:p>
            <a:r>
              <a:rPr lang="en-US" sz="2400" dirty="0"/>
              <a:t>F</a:t>
            </a:r>
          </a:p>
          <a:p>
            <a:r>
              <a:rPr lang="en-US" sz="2400" dirty="0"/>
              <a:t>A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50E44-14F5-424E-A9F8-519582200478}"/>
              </a:ext>
            </a:extLst>
          </p:cNvPr>
          <p:cNvSpPr/>
          <p:nvPr/>
        </p:nvSpPr>
        <p:spPr>
          <a:xfrm>
            <a:off x="4960620" y="1091565"/>
            <a:ext cx="685800" cy="4933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91C1-F05A-4640-B8C9-73FB145F32AF}"/>
              </a:ext>
            </a:extLst>
          </p:cNvPr>
          <p:cNvSpPr txBox="1"/>
          <p:nvPr/>
        </p:nvSpPr>
        <p:spPr>
          <a:xfrm>
            <a:off x="6566535" y="317754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 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D5800-78D8-479B-A3A3-B57278C876F3}"/>
              </a:ext>
            </a:extLst>
          </p:cNvPr>
          <p:cNvSpPr/>
          <p:nvPr/>
        </p:nvSpPr>
        <p:spPr>
          <a:xfrm>
            <a:off x="6520816" y="3051810"/>
            <a:ext cx="3194684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C0397-9607-4F4C-B382-5BE3482A7A94}"/>
              </a:ext>
            </a:extLst>
          </p:cNvPr>
          <p:cNvSpPr txBox="1"/>
          <p:nvPr/>
        </p:nvSpPr>
        <p:spPr>
          <a:xfrm>
            <a:off x="1541534" y="2137410"/>
            <a:ext cx="244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map tester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9CA3D1-C7BD-4C2E-8C25-FA53ADD7A1CA}"/>
              </a:ext>
            </a:extLst>
          </p:cNvPr>
          <p:cNvSpPr/>
          <p:nvPr/>
        </p:nvSpPr>
        <p:spPr>
          <a:xfrm>
            <a:off x="1626557" y="3924419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My map tester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276E5-48E5-43F3-8B24-D47094D14010}"/>
              </a:ext>
            </a:extLst>
          </p:cNvPr>
          <p:cNvSpPr/>
          <p:nvPr/>
        </p:nvSpPr>
        <p:spPr>
          <a:xfrm>
            <a:off x="1474470" y="2080260"/>
            <a:ext cx="2566035" cy="691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25462-3354-4751-ACD8-1F70577CA94D}"/>
              </a:ext>
            </a:extLst>
          </p:cNvPr>
          <p:cNvSpPr/>
          <p:nvPr/>
        </p:nvSpPr>
        <p:spPr>
          <a:xfrm>
            <a:off x="1417321" y="3874770"/>
            <a:ext cx="2566035" cy="691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0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9DD-C14A-423A-B931-B82DA379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50" y="57279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4F25-9A69-46C0-84D9-C2063DFA38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8219" y="2572832"/>
            <a:ext cx="8270231" cy="3424107"/>
          </a:xfrm>
        </p:spPr>
        <p:txBody>
          <a:bodyPr/>
          <a:lstStyle/>
          <a:p>
            <a:r>
              <a:rPr lang="en-US" dirty="0"/>
              <a:t>Next assignment will have same organization as assignment 5 </a:t>
            </a:r>
          </a:p>
          <a:p>
            <a:r>
              <a:rPr lang="en-US" dirty="0"/>
              <a:t>Will implement the map interface using a binary search tree as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7530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C5FF8-0128-4247-A349-B7577DAC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10" y="2475892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Zybook</a:t>
            </a:r>
            <a:r>
              <a:rPr lang="en-US" sz="4900" dirty="0"/>
              <a:t> assignment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before class on Tuesday march 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 Ch.19 –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7711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345" y="468392"/>
            <a:ext cx="8434941" cy="1596177"/>
          </a:xfrm>
        </p:spPr>
        <p:txBody>
          <a:bodyPr>
            <a:normAutofit/>
          </a:bodyPr>
          <a:lstStyle/>
          <a:p>
            <a:r>
              <a:rPr lang="en-US" sz="3200" dirty="0"/>
              <a:t>Ways in which elements of a container class  can be related to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4073" y="2228081"/>
            <a:ext cx="10363826" cy="36947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(1 - to - 1)</a:t>
            </a:r>
          </a:p>
          <a:p>
            <a:pPr lvl="1"/>
            <a:r>
              <a:rPr lang="en-US" dirty="0"/>
              <a:t>Each element has a predecessor and a successor </a:t>
            </a:r>
          </a:p>
          <a:p>
            <a:pPr lvl="2"/>
            <a:r>
              <a:rPr lang="en-US" dirty="0"/>
              <a:t>First element has no predecessor,  last element has no successor</a:t>
            </a:r>
          </a:p>
          <a:p>
            <a:r>
              <a:rPr lang="en-US" dirty="0"/>
              <a:t>Hierarchical (1 – to – many)</a:t>
            </a:r>
          </a:p>
          <a:p>
            <a:pPr lvl="1"/>
            <a:r>
              <a:rPr lang="en-US" dirty="0"/>
              <a:t>Each element has one predecessor and  0 to multiple successors</a:t>
            </a:r>
          </a:p>
          <a:p>
            <a:pPr lvl="2"/>
            <a:r>
              <a:rPr lang="en-US" dirty="0"/>
              <a:t>One element (the root) has no predecessor</a:t>
            </a:r>
          </a:p>
          <a:p>
            <a:r>
              <a:rPr lang="en-US" dirty="0"/>
              <a:t>Graph (many to many)</a:t>
            </a:r>
          </a:p>
          <a:p>
            <a:pPr lvl="1"/>
            <a:r>
              <a:rPr lang="en-US" dirty="0"/>
              <a:t>Each element has 0 to many predecessors and 0 to many successors</a:t>
            </a:r>
          </a:p>
          <a:p>
            <a:r>
              <a:rPr lang="en-US" b="1" dirty="0"/>
              <a:t>Membership </a:t>
            </a:r>
          </a:p>
          <a:p>
            <a:pPr lvl="1"/>
            <a:r>
              <a:rPr lang="en-US" b="1" dirty="0"/>
              <a:t>Elements do not have predecessors or successors</a:t>
            </a:r>
          </a:p>
          <a:p>
            <a:pPr lvl="1"/>
            <a:r>
              <a:rPr lang="en-US" b="1" dirty="0"/>
              <a:t>Elements are related by membership only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8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08" y="390337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5343" y="1892309"/>
            <a:ext cx="10363826" cy="3424107"/>
          </a:xfrm>
        </p:spPr>
        <p:txBody>
          <a:bodyPr/>
          <a:lstStyle/>
          <a:p>
            <a:r>
              <a:rPr lang="en-US" dirty="0"/>
              <a:t>A binary search tree is a binary tree that has the </a:t>
            </a:r>
            <a:r>
              <a:rPr lang="en-US" dirty="0" err="1"/>
              <a:t>bst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Each node holds a value</a:t>
            </a:r>
          </a:p>
          <a:p>
            <a:pPr lvl="1"/>
            <a:r>
              <a:rPr lang="en-US" dirty="0"/>
              <a:t>Its left child is either empty or holds a smaller value</a:t>
            </a:r>
          </a:p>
          <a:p>
            <a:pPr lvl="1"/>
            <a:r>
              <a:rPr lang="en-US" dirty="0"/>
              <a:t>Its right child is either empty or holds a larger value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29711" y="3718682"/>
            <a:ext cx="3629100" cy="2453957"/>
            <a:chOff x="2969272" y="3947282"/>
            <a:chExt cx="3629100" cy="2453957"/>
          </a:xfrm>
        </p:grpSpPr>
        <p:sp>
          <p:nvSpPr>
            <p:cNvPr id="4" name="Oval 3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45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0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8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6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265" y="52149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binary 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0440" y="2311428"/>
            <a:ext cx="6853830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Parent  -  predecessor of an item</a:t>
            </a:r>
          </a:p>
          <a:p>
            <a:r>
              <a:rPr lang="en-US" dirty="0"/>
              <a:t>Child  -  successor of an item</a:t>
            </a:r>
          </a:p>
          <a:p>
            <a:pPr lvl="1"/>
            <a:r>
              <a:rPr lang="en-US" dirty="0"/>
              <a:t>A child is either a left child or a right child</a:t>
            </a:r>
          </a:p>
          <a:p>
            <a:r>
              <a:rPr lang="en-US" dirty="0"/>
              <a:t>Path  -  route from one node to another node</a:t>
            </a:r>
          </a:p>
          <a:p>
            <a:pPr lvl="1"/>
            <a:r>
              <a:rPr lang="en-US" dirty="0"/>
              <a:t>There is a unique path from the root to each node</a:t>
            </a:r>
          </a:p>
          <a:p>
            <a:r>
              <a:rPr lang="en-US" dirty="0"/>
              <a:t>Leaf  -  node with no successors</a:t>
            </a:r>
          </a:p>
          <a:p>
            <a:r>
              <a:rPr lang="en-US" dirty="0"/>
              <a:t>Level  -  root is at level 0, root’s successors are at level 1, etc.</a:t>
            </a:r>
          </a:p>
          <a:p>
            <a:r>
              <a:rPr lang="en-US" dirty="0"/>
              <a:t>Height  -  length of the longest path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9543" y="2531437"/>
            <a:ext cx="3629100" cy="2453957"/>
            <a:chOff x="2969272" y="3947282"/>
            <a:chExt cx="3629100" cy="2453957"/>
          </a:xfrm>
        </p:grpSpPr>
        <p:sp>
          <p:nvSpPr>
            <p:cNvPr id="5" name="Oval 4"/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45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2" name="Straight Connector 11"/>
            <p:cNvCxnSpPr>
              <a:stCxn id="5" idx="4"/>
              <a:endCxn id="6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4"/>
              <a:endCxn id="10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299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714-0749-4BE4-8076-0D58620A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Bsts</a:t>
            </a:r>
            <a:r>
              <a:rPr lang="en-US" sz="4000" dirty="0"/>
              <a:t> can be defined recursively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EA35-6152-4295-8AEB-42957E62D4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3854" y="2487107"/>
            <a:ext cx="10363826" cy="342410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Bst</a:t>
            </a:r>
            <a:r>
              <a:rPr lang="en-US" dirty="0"/>
              <a:t> is either empty or</a:t>
            </a:r>
          </a:p>
          <a:p>
            <a:r>
              <a:rPr lang="en-US" dirty="0"/>
              <a:t>Consists of a root which has</a:t>
            </a:r>
          </a:p>
          <a:p>
            <a:pPr lvl="1"/>
            <a:r>
              <a:rPr lang="en-US" dirty="0"/>
              <a:t>A left child which is a </a:t>
            </a:r>
            <a:r>
              <a:rPr lang="en-US" dirty="0" err="1"/>
              <a:t>bst</a:t>
            </a:r>
            <a:endParaRPr lang="en-US" dirty="0"/>
          </a:p>
          <a:p>
            <a:pPr lvl="1"/>
            <a:r>
              <a:rPr lang="en-US" dirty="0"/>
              <a:t>A right child which is  </a:t>
            </a:r>
            <a:r>
              <a:rPr lang="en-US" dirty="0" err="1"/>
              <a:t>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40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0" y="407062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8064" y="204705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that calls itself is a recursive function</a:t>
            </a:r>
          </a:p>
          <a:p>
            <a:r>
              <a:rPr lang="en-US" dirty="0"/>
              <a:t>Especially useful when dealing with algorithms and data structures that can be defined recursively</a:t>
            </a:r>
          </a:p>
          <a:p>
            <a:r>
              <a:rPr lang="en-US" dirty="0"/>
              <a:t>Recursion is an alternative to a loop</a:t>
            </a:r>
          </a:p>
          <a:p>
            <a:pPr lvl="1"/>
            <a:r>
              <a:rPr lang="en-US" dirty="0"/>
              <a:t>May be simpler to write</a:t>
            </a:r>
          </a:p>
          <a:p>
            <a:pPr lvl="1"/>
            <a:r>
              <a:rPr lang="en-US" dirty="0"/>
              <a:t>May be slower to execute</a:t>
            </a:r>
          </a:p>
          <a:p>
            <a:pPr lvl="1"/>
            <a:r>
              <a:rPr lang="en-US" dirty="0"/>
              <a:t>May take more memory space</a:t>
            </a:r>
          </a:p>
          <a:p>
            <a:r>
              <a:rPr lang="en-US" dirty="0"/>
              <a:t>Is a tool that programmers should know </a:t>
            </a:r>
            <a:r>
              <a:rPr lang="en-US" b="1" dirty="0"/>
              <a:t>how</a:t>
            </a:r>
            <a:r>
              <a:rPr lang="en-US" dirty="0"/>
              <a:t> and </a:t>
            </a:r>
            <a:r>
              <a:rPr lang="en-US" b="1" dirty="0"/>
              <a:t>when</a:t>
            </a:r>
            <a:r>
              <a:rPr lang="en-US" dirty="0"/>
              <a:t> to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20" y="618517"/>
            <a:ext cx="10364451" cy="1596177"/>
          </a:xfrm>
        </p:spPr>
        <p:txBody>
          <a:bodyPr/>
          <a:lstStyle/>
          <a:p>
            <a:r>
              <a:rPr lang="en-US" dirty="0"/>
              <a:t>Outline of a recursive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931" y="2690950"/>
            <a:ext cx="83471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returnType</a:t>
            </a:r>
            <a:r>
              <a:rPr lang="en-US" sz="2400" dirty="0"/>
              <a:t> </a:t>
            </a:r>
            <a:r>
              <a:rPr lang="en-US" sz="2400" dirty="0" err="1"/>
              <a:t>recFunc</a:t>
            </a:r>
            <a:r>
              <a:rPr lang="en-US" sz="2400" dirty="0"/>
              <a:t> (parameters) {</a:t>
            </a:r>
          </a:p>
          <a:p>
            <a:r>
              <a:rPr lang="en-US" sz="2400" dirty="0"/>
              <a:t>	if (answer is known)  //the base case</a:t>
            </a:r>
          </a:p>
          <a:p>
            <a:r>
              <a:rPr lang="en-US" sz="2400" dirty="0"/>
              <a:t>		return answer</a:t>
            </a:r>
          </a:p>
          <a:p>
            <a:r>
              <a:rPr lang="en-US" sz="2400" dirty="0"/>
              <a:t>	else       //the recursive case</a:t>
            </a:r>
          </a:p>
          <a:p>
            <a:r>
              <a:rPr lang="en-US" sz="2400" dirty="0"/>
              <a:t>		call </a:t>
            </a:r>
            <a:r>
              <a:rPr lang="en-US" sz="2400" dirty="0" err="1"/>
              <a:t>recFunc</a:t>
            </a:r>
            <a:r>
              <a:rPr lang="en-US" sz="2400" dirty="0"/>
              <a:t> to solve a </a:t>
            </a:r>
            <a:r>
              <a:rPr lang="en-US" sz="2400" b="1" dirty="0"/>
              <a:t>smaller</a:t>
            </a:r>
            <a:r>
              <a:rPr lang="en-US" sz="2400" dirty="0"/>
              <a:t> version of the same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0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06B7-EB5B-4F4E-AB9B-8469D327A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22944" y="570700"/>
            <a:ext cx="7887366" cy="1096347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/>
              <a:t>Computing 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C4498-D117-4D35-88BD-F3FBA617D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94319" y="1323997"/>
            <a:ext cx="7887366" cy="4911067"/>
          </a:xfrm>
        </p:spPr>
        <p:txBody>
          <a:bodyPr>
            <a:normAutofit/>
          </a:bodyPr>
          <a:lstStyle/>
          <a:p>
            <a:pPr>
              <a:spcAft>
                <a:spcPts val="1283"/>
              </a:spcAft>
            </a:pPr>
            <a:r>
              <a:rPr lang="en-US" sz="1800" dirty="0"/>
              <a:t>Non-recursive definition</a:t>
            </a:r>
          </a:p>
          <a:p>
            <a:pPr lvl="1">
              <a:lnSpc>
                <a:spcPct val="170000"/>
              </a:lnSpc>
              <a:spcBef>
                <a:spcPts val="453"/>
              </a:spcBef>
              <a:buSzPct val="100000"/>
            </a:pPr>
            <a:r>
              <a:rPr lang="en-US" sz="1400" dirty="0">
                <a:solidFill>
                  <a:srgbClr val="000000"/>
                </a:solidFill>
                <a:latin typeface="Calibri" pitchFamily="18"/>
              </a:rPr>
              <a:t>fact(0) = 1</a:t>
            </a:r>
            <a:br>
              <a:rPr lang="en-US" sz="14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18"/>
              </a:rPr>
              <a:t>fact(n) = n * (n-1) * (n-2) * …. * 1     (for n &gt; 0)</a:t>
            </a:r>
            <a:br>
              <a:rPr lang="en-US" sz="1400" dirty="0">
                <a:solidFill>
                  <a:srgbClr val="000000"/>
                </a:solidFill>
                <a:latin typeface="Calibri" pitchFamily="18"/>
              </a:rPr>
            </a:br>
            <a:endParaRPr lang="en-US" sz="1400" dirty="0">
              <a:solidFill>
                <a:srgbClr val="000000"/>
              </a:solidFill>
              <a:latin typeface="Calibri" pitchFamily="18"/>
            </a:endParaRPr>
          </a:p>
          <a:p>
            <a:pPr>
              <a:spcAft>
                <a:spcPts val="1283"/>
              </a:spcAft>
            </a:pPr>
            <a:r>
              <a:rPr lang="en-US" sz="1800" dirty="0"/>
              <a:t>Non-recursive function</a:t>
            </a:r>
          </a:p>
          <a:p>
            <a:pPr lvl="1">
              <a:lnSpc>
                <a:spcPct val="160000"/>
              </a:lnSpc>
              <a:spcBef>
                <a:spcPts val="453"/>
              </a:spcBef>
              <a:buSzPct val="100000"/>
            </a:pP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fact(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n)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	assert(n &gt;= 0);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answer = 1;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	for(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= n;  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 &gt; 0;  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--)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		answer = answer * </a:t>
            </a:r>
            <a:r>
              <a:rPr lang="en-US" sz="1200" dirty="0" err="1">
                <a:solidFill>
                  <a:srgbClr val="000000"/>
                </a:solidFill>
                <a:latin typeface="Calibri" pitchFamily="18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	return answer;</a:t>
            </a:r>
            <a:br>
              <a:rPr lang="en-US" sz="1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1200" dirty="0">
                <a:solidFill>
                  <a:srgbClr val="000000"/>
                </a:solidFill>
                <a:latin typeface="Calibri" pitchFamily="1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005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0F3D-9EC8-45EF-A14A-75856DADFD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15079" y="771703"/>
            <a:ext cx="7887366" cy="1180606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/>
              <a:t>Computing 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999F-7EAB-4777-A106-E4F3B59653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15079" y="2040009"/>
            <a:ext cx="7887366" cy="3852156"/>
          </a:xfrm>
        </p:spPr>
        <p:txBody>
          <a:bodyPr>
            <a:normAutofit fontScale="32500" lnSpcReduction="20000"/>
          </a:bodyPr>
          <a:lstStyle/>
          <a:p>
            <a:pPr>
              <a:spcAft>
                <a:spcPts val="1283"/>
              </a:spcAft>
            </a:pPr>
            <a:r>
              <a:rPr lang="en-US" sz="7400" dirty="0"/>
              <a:t>Recursive definition</a:t>
            </a:r>
          </a:p>
          <a:p>
            <a:pPr lvl="1">
              <a:lnSpc>
                <a:spcPct val="170000"/>
              </a:lnSpc>
              <a:spcBef>
                <a:spcPts val="453"/>
              </a:spcBef>
              <a:buSzPct val="100000"/>
            </a:pPr>
            <a:r>
              <a:rPr lang="en-US" sz="6200" dirty="0">
                <a:solidFill>
                  <a:srgbClr val="000000"/>
                </a:solidFill>
                <a:latin typeface="Calibri" pitchFamily="18"/>
              </a:rPr>
              <a:t>fact(0) = 1    (base case)</a:t>
            </a:r>
            <a:br>
              <a:rPr lang="en-US" sz="6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6200" dirty="0">
                <a:solidFill>
                  <a:srgbClr val="000000"/>
                </a:solidFill>
                <a:latin typeface="Calibri" pitchFamily="18"/>
              </a:rPr>
              <a:t>fact(n) = n * fact(n-1) for n&gt;0     (recursive case)</a:t>
            </a:r>
            <a:br>
              <a:rPr lang="en-US" sz="6200" dirty="0">
                <a:solidFill>
                  <a:srgbClr val="000000"/>
                </a:solidFill>
                <a:latin typeface="Calibri" pitchFamily="18"/>
              </a:rPr>
            </a:br>
            <a:endParaRPr lang="en-US" sz="6200" dirty="0">
              <a:solidFill>
                <a:srgbClr val="000000"/>
              </a:solidFill>
              <a:latin typeface="Calibri" pitchFamily="18"/>
            </a:endParaRPr>
          </a:p>
          <a:p>
            <a:pPr>
              <a:spcAft>
                <a:spcPts val="1283"/>
              </a:spcAft>
            </a:pPr>
            <a:r>
              <a:rPr lang="en-US" sz="7400" dirty="0"/>
              <a:t>Recursive function</a:t>
            </a:r>
          </a:p>
          <a:p>
            <a:pPr lvl="1">
              <a:spcAft>
                <a:spcPts val="1283"/>
              </a:spcAft>
            </a:pPr>
            <a:r>
              <a:rPr lang="en-US" sz="6200" dirty="0"/>
              <a:t>??????</a:t>
            </a:r>
          </a:p>
          <a:p>
            <a:pPr lvl="0">
              <a:buNone/>
            </a:pPr>
            <a:endParaRPr lang="en-US" dirty="0">
              <a:solidFill>
                <a:srgbClr val="000000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201779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999F-7EAB-4777-A106-E4F3B59653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97455" y="1137285"/>
            <a:ext cx="7888288" cy="4457700"/>
          </a:xfrm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1283"/>
              </a:spcAft>
              <a:buNone/>
            </a:pPr>
            <a:endParaRPr lang="en-US" sz="8000" dirty="0"/>
          </a:p>
          <a:p>
            <a:pPr lvl="1">
              <a:lnSpc>
                <a:spcPct val="170000"/>
              </a:lnSpc>
              <a:spcBef>
                <a:spcPts val="453"/>
              </a:spcBef>
              <a:buSzPct val="100000"/>
            </a:pPr>
            <a:r>
              <a:rPr lang="en-US" sz="7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alibri" pitchFamily="18"/>
              </a:rPr>
              <a:t>recFact</a:t>
            </a: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Calibri" pitchFamily="18"/>
              </a:rPr>
              <a:t>int</a:t>
            </a: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n)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{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       assert(n &gt;= 0);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       if (n == 0)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            return 1;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       else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              return n * </a:t>
            </a:r>
            <a:r>
              <a:rPr lang="en-US" sz="7200" dirty="0" err="1">
                <a:solidFill>
                  <a:srgbClr val="000000"/>
                </a:solidFill>
                <a:latin typeface="Calibri" pitchFamily="18"/>
              </a:rPr>
              <a:t>recFact</a:t>
            </a: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(n – 1);</a:t>
            </a:r>
            <a:br>
              <a:rPr lang="en-US" sz="7200" dirty="0">
                <a:solidFill>
                  <a:srgbClr val="000000"/>
                </a:solidFill>
                <a:latin typeface="Calibri" pitchFamily="18"/>
              </a:rPr>
            </a:br>
            <a:r>
              <a:rPr lang="en-US" sz="7200" dirty="0">
                <a:solidFill>
                  <a:srgbClr val="000000"/>
                </a:solidFill>
                <a:latin typeface="Calibri" pitchFamily="18"/>
              </a:rPr>
              <a:t>}</a:t>
            </a:r>
          </a:p>
          <a:p>
            <a:pPr lvl="0">
              <a:buNone/>
            </a:pPr>
            <a:endParaRPr lang="en-US" dirty="0">
              <a:solidFill>
                <a:srgbClr val="000000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4538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BF25-4185-4016-A738-AED4B645F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34891" y="782171"/>
            <a:ext cx="7887366" cy="1061076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/>
              <a:t>How recursion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9897-8FF6-479E-A9C9-7A3139578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84992" y="1937704"/>
            <a:ext cx="8904853" cy="3881142"/>
          </a:xfrm>
        </p:spPr>
        <p:txBody>
          <a:bodyPr>
            <a:normAutofit/>
          </a:bodyPr>
          <a:lstStyle/>
          <a:p>
            <a:pPr>
              <a:spcAft>
                <a:spcPts val="1283"/>
              </a:spcAft>
            </a:pPr>
            <a:r>
              <a:rPr lang="en-US" dirty="0"/>
              <a:t>every function call results in an activation record being pushed onto the run-time stack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alibri" pitchFamily="18"/>
              </a:rPr>
              <a:t>holds values for parameters, local variables, etc.</a:t>
            </a:r>
            <a:br>
              <a:rPr lang="en-US" dirty="0">
                <a:solidFill>
                  <a:srgbClr val="000000"/>
                </a:solidFill>
                <a:latin typeface="Calibri" pitchFamily="18"/>
              </a:rPr>
            </a:br>
            <a:endParaRPr lang="en-US" dirty="0">
              <a:solidFill>
                <a:srgbClr val="000000"/>
              </a:solidFill>
              <a:latin typeface="Calibri" pitchFamily="18"/>
            </a:endParaRPr>
          </a:p>
          <a:p>
            <a:pPr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alibri" pitchFamily="18"/>
              </a:rPr>
              <a:t>as a recursive function is executing there are multiple activation records for that function on the stack</a:t>
            </a:r>
            <a:br>
              <a:rPr lang="en-US" dirty="0">
                <a:solidFill>
                  <a:srgbClr val="000000"/>
                </a:solidFill>
                <a:latin typeface="Calibri" pitchFamily="18"/>
              </a:rPr>
            </a:br>
            <a:endParaRPr lang="en-US" dirty="0">
              <a:solidFill>
                <a:srgbClr val="000000"/>
              </a:solidFill>
              <a:latin typeface="Calibri" pitchFamily="18"/>
            </a:endParaRPr>
          </a:p>
          <a:p>
            <a:pPr>
              <a:spcAft>
                <a:spcPts val="1283"/>
              </a:spcAft>
            </a:pPr>
            <a:r>
              <a:rPr lang="en-US" dirty="0"/>
              <a:t>activation records are popped from the stack as each recursive call returns to its caller</a:t>
            </a:r>
          </a:p>
        </p:txBody>
      </p:sp>
    </p:spTree>
    <p:extLst>
      <p:ext uri="{BB962C8B-B14F-4D97-AF65-F5344CB8AC3E}">
        <p14:creationId xmlns:p14="http://schemas.microsoft.com/office/powerpoint/2010/main" val="3902783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3DA-500E-43CC-AFFA-54E738B2C7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77850" y="730482"/>
            <a:ext cx="7887366" cy="1265518"/>
          </a:xfrm>
        </p:spPr>
        <p:txBody>
          <a:bodyPr vert="horz" wrap="square" lIns="81646" tIns="40823" rIns="81646" bIns="40823" rtlCol="0" anchor="t">
            <a:noAutofit/>
          </a:bodyPr>
          <a:lstStyle/>
          <a:p>
            <a:pPr lvl="0" algn="ctr" hangingPunct="0"/>
            <a:r>
              <a:rPr lang="en-US" sz="4000" dirty="0">
                <a:latin typeface="Albany" pitchFamily="18"/>
              </a:rPr>
              <a:t>factorial = </a:t>
            </a:r>
            <a:r>
              <a:rPr lang="en-US" sz="4000" dirty="0" err="1">
                <a:latin typeface="Albany" pitchFamily="18"/>
              </a:rPr>
              <a:t>recFact</a:t>
            </a:r>
            <a:r>
              <a:rPr lang="en-US" sz="4000" dirty="0">
                <a:latin typeface="Albany" pitchFamily="18"/>
              </a:rPr>
              <a:t>(4);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C6B1-0FE7-46E6-8412-16AC8AC6C3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21887" y="2079369"/>
            <a:ext cx="7887366" cy="3860567"/>
          </a:xfrm>
        </p:spPr>
        <p:txBody>
          <a:bodyPr vert="horz" wrap="square" lIns="81646" tIns="40823" rIns="81646" bIns="40823" rtlCol="0" anchor="t">
            <a:noAutofit/>
          </a:bodyPr>
          <a:lstStyle/>
          <a:p>
            <a:pPr>
              <a:spcAft>
                <a:spcPts val="1283"/>
              </a:spcAft>
            </a:pPr>
            <a:endParaRPr lang="en-US" dirty="0"/>
          </a:p>
          <a:p>
            <a:pPr marL="0" indent="0">
              <a:spcAft>
                <a:spcPts val="1283"/>
              </a:spcAft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67EE4-F340-4227-BB4F-E5123544CEAC}"/>
              </a:ext>
            </a:extLst>
          </p:cNvPr>
          <p:cNvSpPr/>
          <p:nvPr/>
        </p:nvSpPr>
        <p:spPr>
          <a:xfrm>
            <a:off x="4279103" y="1888826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r>
              <a:rPr lang="en-US" sz="1633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C38E7-7196-4BAA-8F84-4032C5463603}"/>
              </a:ext>
            </a:extLst>
          </p:cNvPr>
          <p:cNvSpPr/>
          <p:nvPr/>
        </p:nvSpPr>
        <p:spPr>
          <a:xfrm>
            <a:off x="4279103" y="2591964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C21BB-C490-4426-960A-FB5791557721}"/>
              </a:ext>
            </a:extLst>
          </p:cNvPr>
          <p:cNvSpPr/>
          <p:nvPr/>
        </p:nvSpPr>
        <p:spPr>
          <a:xfrm>
            <a:off x="4279103" y="3294775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34189-7766-40C7-B5E2-4ACF175AAD56}"/>
              </a:ext>
            </a:extLst>
          </p:cNvPr>
          <p:cNvSpPr/>
          <p:nvPr/>
        </p:nvSpPr>
        <p:spPr>
          <a:xfrm>
            <a:off x="4279103" y="3997915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r>
              <a:rPr lang="en-US" sz="1633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9B38B-7F0A-4852-B0C7-EC2BEE4E6C54}"/>
              </a:ext>
            </a:extLst>
          </p:cNvPr>
          <p:cNvSpPr/>
          <p:nvPr/>
        </p:nvSpPr>
        <p:spPr>
          <a:xfrm>
            <a:off x="4274530" y="4700726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8BBB9-25E8-4DB9-A3D2-F68CBBE0BCC1}"/>
              </a:ext>
            </a:extLst>
          </p:cNvPr>
          <p:cNvSpPr txBox="1"/>
          <p:nvPr/>
        </p:nvSpPr>
        <p:spPr>
          <a:xfrm>
            <a:off x="8169691" y="2321101"/>
            <a:ext cx="148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Run-time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D6D9E-E50D-4D52-965E-1B87E58D2004}"/>
              </a:ext>
            </a:extLst>
          </p:cNvPr>
          <p:cNvCxnSpPr>
            <a:cxnSpLocks/>
          </p:cNvCxnSpPr>
          <p:nvPr/>
        </p:nvCxnSpPr>
        <p:spPr>
          <a:xfrm>
            <a:off x="7763926" y="1888826"/>
            <a:ext cx="0" cy="405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E8E02E-DCC7-430E-9B74-73D5FFF1424B}"/>
              </a:ext>
            </a:extLst>
          </p:cNvPr>
          <p:cNvSpPr txBox="1"/>
          <p:nvPr/>
        </p:nvSpPr>
        <p:spPr>
          <a:xfrm>
            <a:off x="3167467" y="1935550"/>
            <a:ext cx="103425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62155-B11A-4942-B64F-5E51F4F4F19D}"/>
              </a:ext>
            </a:extLst>
          </p:cNvPr>
          <p:cNvSpPr txBox="1"/>
          <p:nvPr/>
        </p:nvSpPr>
        <p:spPr>
          <a:xfrm>
            <a:off x="4392077" y="2072322"/>
            <a:ext cx="2383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factorial </a:t>
            </a:r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3B2E293-50D9-40BD-A524-FCCB1EE9C94F}"/>
              </a:ext>
            </a:extLst>
          </p:cNvPr>
          <p:cNvSpPr/>
          <p:nvPr/>
        </p:nvSpPr>
        <p:spPr>
          <a:xfrm>
            <a:off x="4274530" y="5403537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086C2-252F-4A32-A1A9-E0C37E515437}"/>
              </a:ext>
            </a:extLst>
          </p:cNvPr>
          <p:cNvSpPr/>
          <p:nvPr/>
        </p:nvSpPr>
        <p:spPr>
          <a:xfrm>
            <a:off x="5305603" y="2070598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D21C2-49C9-477A-9580-20FDE7BF336B}"/>
              </a:ext>
            </a:extLst>
          </p:cNvPr>
          <p:cNvSpPr/>
          <p:nvPr/>
        </p:nvSpPr>
        <p:spPr>
          <a:xfrm>
            <a:off x="4737927" y="2704019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E0BAE7-D27A-4C27-B3D0-A2DFEE56B3E0}"/>
              </a:ext>
            </a:extLst>
          </p:cNvPr>
          <p:cNvSpPr/>
          <p:nvPr/>
        </p:nvSpPr>
        <p:spPr>
          <a:xfrm>
            <a:off x="4721330" y="3431381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223B88-788D-406A-B030-E9D61B763BC2}"/>
              </a:ext>
            </a:extLst>
          </p:cNvPr>
          <p:cNvSpPr/>
          <p:nvPr/>
        </p:nvSpPr>
        <p:spPr>
          <a:xfrm>
            <a:off x="4725947" y="4246617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46E96B-3E74-4A74-A80A-294B4096B1B3}"/>
              </a:ext>
            </a:extLst>
          </p:cNvPr>
          <p:cNvSpPr/>
          <p:nvPr/>
        </p:nvSpPr>
        <p:spPr>
          <a:xfrm>
            <a:off x="4700029" y="4951256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F81999-1B28-4C69-9707-86248A19738D}"/>
              </a:ext>
            </a:extLst>
          </p:cNvPr>
          <p:cNvSpPr/>
          <p:nvPr/>
        </p:nvSpPr>
        <p:spPr>
          <a:xfrm>
            <a:off x="4721330" y="5596374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404BE-44EB-4848-823D-5CDA4F6EF7F9}"/>
              </a:ext>
            </a:extLst>
          </p:cNvPr>
          <p:cNvSpPr txBox="1"/>
          <p:nvPr/>
        </p:nvSpPr>
        <p:spPr>
          <a:xfrm>
            <a:off x="5381594" y="20743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4642F7-28F1-4A8E-9E19-2C9233DC85F6}"/>
              </a:ext>
            </a:extLst>
          </p:cNvPr>
          <p:cNvSpPr txBox="1"/>
          <p:nvPr/>
        </p:nvSpPr>
        <p:spPr>
          <a:xfrm>
            <a:off x="4781501" y="2690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576B8-058C-4EAE-B6B8-088A1D181CFD}"/>
              </a:ext>
            </a:extLst>
          </p:cNvPr>
          <p:cNvSpPr txBox="1"/>
          <p:nvPr/>
        </p:nvSpPr>
        <p:spPr>
          <a:xfrm>
            <a:off x="4756508" y="3431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7CF01-E8E5-4B67-9D0C-0E0762948600}"/>
              </a:ext>
            </a:extLst>
          </p:cNvPr>
          <p:cNvSpPr txBox="1"/>
          <p:nvPr/>
        </p:nvSpPr>
        <p:spPr>
          <a:xfrm>
            <a:off x="4735412" y="4238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373BC-7B38-4CAD-A7E1-46B273CE994D}"/>
              </a:ext>
            </a:extLst>
          </p:cNvPr>
          <p:cNvSpPr txBox="1"/>
          <p:nvPr/>
        </p:nvSpPr>
        <p:spPr>
          <a:xfrm>
            <a:off x="4762487" y="4950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ACBEB-B781-4CED-8448-ECCD0C589454}"/>
              </a:ext>
            </a:extLst>
          </p:cNvPr>
          <p:cNvSpPr txBox="1"/>
          <p:nvPr/>
        </p:nvSpPr>
        <p:spPr>
          <a:xfrm>
            <a:off x="4730114" y="55643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88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43" y="1225842"/>
            <a:ext cx="9711007" cy="4042193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Adts</a:t>
            </a:r>
            <a:r>
              <a:rPr lang="en-US" dirty="0"/>
              <a:t> that store a collection of items that have no relationship other than membership</a:t>
            </a:r>
          </a:p>
        </p:txBody>
      </p:sp>
    </p:spTree>
    <p:extLst>
      <p:ext uri="{BB962C8B-B14F-4D97-AF65-F5344CB8AC3E}">
        <p14:creationId xmlns:p14="http://schemas.microsoft.com/office/powerpoint/2010/main" val="4035016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3DA-500E-43CC-AFFA-54E738B2C7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77850" y="730482"/>
            <a:ext cx="7887366" cy="1265518"/>
          </a:xfrm>
        </p:spPr>
        <p:txBody>
          <a:bodyPr vert="horz" wrap="square" lIns="81646" tIns="40823" rIns="81646" bIns="40823" rtlCol="0" anchor="t">
            <a:noAutofit/>
          </a:bodyPr>
          <a:lstStyle/>
          <a:p>
            <a:pPr lvl="0" algn="ctr" hangingPunct="0"/>
            <a:r>
              <a:rPr lang="en-US" sz="4000" dirty="0">
                <a:latin typeface="Albany" pitchFamily="18"/>
              </a:rPr>
              <a:t>Unwinding the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C6B1-0FE7-46E6-8412-16AC8AC6C3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87622" y="2127197"/>
            <a:ext cx="7887366" cy="3860567"/>
          </a:xfrm>
        </p:spPr>
        <p:txBody>
          <a:bodyPr vert="horz" wrap="square" lIns="81646" tIns="40823" rIns="81646" bIns="40823" rtlCol="0" anchor="t">
            <a:noAutofit/>
          </a:bodyPr>
          <a:lstStyle/>
          <a:p>
            <a:pPr>
              <a:spcAft>
                <a:spcPts val="1283"/>
              </a:spcAft>
            </a:pPr>
            <a:endParaRPr lang="en-US" dirty="0"/>
          </a:p>
          <a:p>
            <a:pPr marL="0" indent="0">
              <a:spcAft>
                <a:spcPts val="1283"/>
              </a:spcAft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67EE4-F340-4227-BB4F-E5123544CEAC}"/>
              </a:ext>
            </a:extLst>
          </p:cNvPr>
          <p:cNvSpPr/>
          <p:nvPr/>
        </p:nvSpPr>
        <p:spPr>
          <a:xfrm>
            <a:off x="4279103" y="1888826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r>
              <a:rPr lang="en-US" sz="1633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C38E7-7196-4BAA-8F84-4032C5463603}"/>
              </a:ext>
            </a:extLst>
          </p:cNvPr>
          <p:cNvSpPr/>
          <p:nvPr/>
        </p:nvSpPr>
        <p:spPr>
          <a:xfrm>
            <a:off x="4279103" y="2591964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algn="ctr">
              <a:defRPr sz="1800"/>
            </a:pPr>
            <a:endParaRPr lang="en-US" sz="1633">
              <a:solidFill>
                <a:srgbClr val="FFFFFF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C21BB-C490-4426-960A-FB5791557721}"/>
              </a:ext>
            </a:extLst>
          </p:cNvPr>
          <p:cNvSpPr/>
          <p:nvPr/>
        </p:nvSpPr>
        <p:spPr>
          <a:xfrm>
            <a:off x="4279103" y="3294775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34189-7766-40C7-B5E2-4ACF175AAD56}"/>
              </a:ext>
            </a:extLst>
          </p:cNvPr>
          <p:cNvSpPr/>
          <p:nvPr/>
        </p:nvSpPr>
        <p:spPr>
          <a:xfrm>
            <a:off x="4279103" y="3997915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>
              <a:defRPr sz="1800"/>
            </a:pPr>
            <a:r>
              <a:rPr lang="en-US" sz="1633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9B38B-7F0A-4852-B0C7-EC2BEE4E6C54}"/>
              </a:ext>
            </a:extLst>
          </p:cNvPr>
          <p:cNvSpPr/>
          <p:nvPr/>
        </p:nvSpPr>
        <p:spPr>
          <a:xfrm>
            <a:off x="4274530" y="4700726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E02E-DCC7-430E-9B74-73D5FFF1424B}"/>
              </a:ext>
            </a:extLst>
          </p:cNvPr>
          <p:cNvSpPr txBox="1"/>
          <p:nvPr/>
        </p:nvSpPr>
        <p:spPr>
          <a:xfrm>
            <a:off x="3167467" y="1935550"/>
            <a:ext cx="103425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recfact</a:t>
            </a:r>
            <a:endParaRPr lang="en-US" sz="2400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62155-B11A-4942-B64F-5E51F4F4F19D}"/>
              </a:ext>
            </a:extLst>
          </p:cNvPr>
          <p:cNvSpPr txBox="1"/>
          <p:nvPr/>
        </p:nvSpPr>
        <p:spPr>
          <a:xfrm>
            <a:off x="4392077" y="2072322"/>
            <a:ext cx="2383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factorial </a:t>
            </a:r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3B2E293-50D9-40BD-A524-FCCB1EE9C94F}"/>
              </a:ext>
            </a:extLst>
          </p:cNvPr>
          <p:cNvSpPr/>
          <p:nvPr/>
        </p:nvSpPr>
        <p:spPr>
          <a:xfrm>
            <a:off x="4274530" y="5403537"/>
            <a:ext cx="2593742" cy="7028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43729D"/>
            </a:solidFill>
            <a:prstDash val="solid"/>
            <a:miter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086C2-252F-4A32-A1A9-E0C37E515437}"/>
              </a:ext>
            </a:extLst>
          </p:cNvPr>
          <p:cNvSpPr/>
          <p:nvPr/>
        </p:nvSpPr>
        <p:spPr>
          <a:xfrm>
            <a:off x="5305603" y="2070598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D21C2-49C9-477A-9580-20FDE7BF336B}"/>
              </a:ext>
            </a:extLst>
          </p:cNvPr>
          <p:cNvSpPr/>
          <p:nvPr/>
        </p:nvSpPr>
        <p:spPr>
          <a:xfrm>
            <a:off x="4737927" y="2704019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E0BAE7-D27A-4C27-B3D0-A2DFEE56B3E0}"/>
              </a:ext>
            </a:extLst>
          </p:cNvPr>
          <p:cNvSpPr/>
          <p:nvPr/>
        </p:nvSpPr>
        <p:spPr>
          <a:xfrm>
            <a:off x="4721330" y="3431381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223B88-788D-406A-B030-E9D61B763BC2}"/>
              </a:ext>
            </a:extLst>
          </p:cNvPr>
          <p:cNvSpPr/>
          <p:nvPr/>
        </p:nvSpPr>
        <p:spPr>
          <a:xfrm>
            <a:off x="4725947" y="4246617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46E96B-3E74-4A74-A80A-294B4096B1B3}"/>
              </a:ext>
            </a:extLst>
          </p:cNvPr>
          <p:cNvSpPr/>
          <p:nvPr/>
        </p:nvSpPr>
        <p:spPr>
          <a:xfrm>
            <a:off x="4700029" y="4951256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F81999-1B28-4C69-9707-86248A19738D}"/>
              </a:ext>
            </a:extLst>
          </p:cNvPr>
          <p:cNvSpPr/>
          <p:nvPr/>
        </p:nvSpPr>
        <p:spPr>
          <a:xfrm>
            <a:off x="4721330" y="5596374"/>
            <a:ext cx="371475" cy="35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404BE-44EB-4848-823D-5CDA4F6EF7F9}"/>
              </a:ext>
            </a:extLst>
          </p:cNvPr>
          <p:cNvSpPr txBox="1"/>
          <p:nvPr/>
        </p:nvSpPr>
        <p:spPr>
          <a:xfrm>
            <a:off x="5304828" y="20375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4642F7-28F1-4A8E-9E19-2C9233DC85F6}"/>
              </a:ext>
            </a:extLst>
          </p:cNvPr>
          <p:cNvSpPr txBox="1"/>
          <p:nvPr/>
        </p:nvSpPr>
        <p:spPr>
          <a:xfrm>
            <a:off x="4781501" y="2690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576B8-058C-4EAE-B6B8-088A1D181CFD}"/>
              </a:ext>
            </a:extLst>
          </p:cNvPr>
          <p:cNvSpPr txBox="1"/>
          <p:nvPr/>
        </p:nvSpPr>
        <p:spPr>
          <a:xfrm>
            <a:off x="4756508" y="34313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7CF01-E8E5-4B67-9D0C-0E0762948600}"/>
              </a:ext>
            </a:extLst>
          </p:cNvPr>
          <p:cNvSpPr txBox="1"/>
          <p:nvPr/>
        </p:nvSpPr>
        <p:spPr>
          <a:xfrm>
            <a:off x="4735412" y="4238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373BC-7B38-4CAD-A7E1-46B273CE994D}"/>
              </a:ext>
            </a:extLst>
          </p:cNvPr>
          <p:cNvSpPr txBox="1"/>
          <p:nvPr/>
        </p:nvSpPr>
        <p:spPr>
          <a:xfrm>
            <a:off x="4762487" y="4950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ACBEB-B781-4CED-8448-ECCD0C589454}"/>
              </a:ext>
            </a:extLst>
          </p:cNvPr>
          <p:cNvSpPr txBox="1"/>
          <p:nvPr/>
        </p:nvSpPr>
        <p:spPr>
          <a:xfrm>
            <a:off x="4730114" y="55643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852FE-7CDE-4B51-A1D2-47354CBEB79D}"/>
              </a:ext>
            </a:extLst>
          </p:cNvPr>
          <p:cNvSpPr/>
          <p:nvPr/>
        </p:nvSpPr>
        <p:spPr>
          <a:xfrm>
            <a:off x="6937380" y="2626320"/>
            <a:ext cx="3067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returns 4 * 6</a:t>
            </a:r>
          </a:p>
          <a:p>
            <a:pPr>
              <a:defRPr sz="1800"/>
            </a:pPr>
            <a:endParaRPr lang="en-US" sz="2400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returns 3 * 2</a:t>
            </a:r>
          </a:p>
          <a:p>
            <a:pPr>
              <a:defRPr sz="1800"/>
            </a:pPr>
            <a:endParaRPr lang="en-US" sz="2400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returns 2 * 1</a:t>
            </a:r>
          </a:p>
          <a:p>
            <a:pPr>
              <a:defRPr sz="1800"/>
            </a:pPr>
            <a:endParaRPr lang="en-US" sz="2400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returns 1 * 1</a:t>
            </a:r>
          </a:p>
          <a:p>
            <a:pPr>
              <a:defRPr sz="1800"/>
            </a:pPr>
            <a:endParaRPr lang="en-US" sz="2400" dirty="0"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>
              <a:defRPr sz="1800"/>
            </a:pPr>
            <a:r>
              <a:rPr lang="en-US" sz="24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returns 1</a:t>
            </a:r>
          </a:p>
        </p:txBody>
      </p:sp>
    </p:spTree>
    <p:extLst>
      <p:ext uri="{BB962C8B-B14F-4D97-AF65-F5344CB8AC3E}">
        <p14:creationId xmlns:p14="http://schemas.microsoft.com/office/powerpoint/2010/main" val="3485779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5F9A-5F04-4FE4-862F-2E842B4C8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99127" y="523349"/>
            <a:ext cx="7887366" cy="807972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/>
              <a:t>When to use recursion?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2E41-121C-4D1F-9726-BE00A7F94E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60521" y="1781993"/>
            <a:ext cx="8797904" cy="4049986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83"/>
              </a:spcAft>
            </a:pPr>
            <a:r>
              <a:rPr lang="en-US" sz="2600" dirty="0"/>
              <a:t>some languages (Lisp) have no loops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recursion is the only way to cause iteration/repetition</a:t>
            </a:r>
            <a:br>
              <a:rPr lang="en-US" sz="2300" dirty="0">
                <a:solidFill>
                  <a:srgbClr val="000000"/>
                </a:solidFill>
                <a:latin typeface="Calibri" pitchFamily="18"/>
              </a:rPr>
            </a:br>
            <a:endParaRPr lang="en-US" sz="2300" dirty="0">
              <a:solidFill>
                <a:srgbClr val="000000"/>
              </a:solidFill>
              <a:latin typeface="Calibri" pitchFamily="18"/>
            </a:endParaRPr>
          </a:p>
          <a:p>
            <a:pPr>
              <a:spcAft>
                <a:spcPts val="1283"/>
              </a:spcAft>
            </a:pPr>
            <a:r>
              <a:rPr lang="en-US" sz="2600" dirty="0"/>
              <a:t>there are </a:t>
            </a:r>
            <a:r>
              <a:rPr lang="en-US" sz="2600" b="1" dirty="0"/>
              <a:t>no</a:t>
            </a:r>
            <a:r>
              <a:rPr lang="en-US" sz="2600" dirty="0"/>
              <a:t> problems that can </a:t>
            </a:r>
            <a:r>
              <a:rPr lang="en-US" sz="2600" b="1" dirty="0"/>
              <a:t>only</a:t>
            </a:r>
            <a:r>
              <a:rPr lang="en-US" sz="2600" dirty="0"/>
              <a:t> be solved recursively</a:t>
            </a:r>
          </a:p>
          <a:p>
            <a:pPr>
              <a:spcAft>
                <a:spcPts val="1283"/>
              </a:spcAft>
            </a:pPr>
            <a:r>
              <a:rPr lang="en-US" sz="2600" dirty="0"/>
              <a:t>what to consider in deciding between recursion and a loop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which leads to an easier to understand solution?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are there multiple recursive calls in the recursive solution?</a:t>
            </a:r>
          </a:p>
          <a:p>
            <a:pPr lvl="2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binary search, quicksort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is the data structure defined recursively?</a:t>
            </a:r>
          </a:p>
          <a:p>
            <a:pPr lvl="2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binary search tree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does the recursive solution require </a:t>
            </a:r>
            <a:r>
              <a:rPr lang="en-US" sz="2300" dirty="0" err="1">
                <a:solidFill>
                  <a:srgbClr val="000000"/>
                </a:solidFill>
                <a:latin typeface="Calibri" pitchFamily="18"/>
              </a:rPr>
              <a:t>recomputing</a:t>
            </a: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 values?</a:t>
            </a:r>
          </a:p>
          <a:p>
            <a:pPr lvl="2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finding the nth Fibonacci number</a:t>
            </a:r>
          </a:p>
          <a:p>
            <a:pPr lvl="1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how deep is the recursion?</a:t>
            </a:r>
          </a:p>
          <a:p>
            <a:pPr lvl="2">
              <a:lnSpc>
                <a:spcPct val="90000"/>
              </a:lnSpc>
              <a:spcBef>
                <a:spcPts val="453"/>
              </a:spcBef>
              <a:buSzPct val="100000"/>
            </a:pPr>
            <a:r>
              <a:rPr lang="en-US" sz="2300" dirty="0">
                <a:solidFill>
                  <a:srgbClr val="000000"/>
                </a:solidFill>
                <a:latin typeface="Calibri" pitchFamily="18"/>
              </a:rPr>
              <a:t>recursive solution could result in stack overflow</a:t>
            </a:r>
          </a:p>
          <a:p>
            <a:pPr lvl="0">
              <a:buNone/>
            </a:pPr>
            <a:endParaRPr lang="en-US" dirty="0">
              <a:solidFill>
                <a:srgbClr val="000000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6688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27" y="714052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Set and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32389" y="2503569"/>
            <a:ext cx="10363826" cy="3424107"/>
          </a:xfrm>
        </p:spPr>
        <p:txBody>
          <a:bodyPr/>
          <a:lstStyle/>
          <a:p>
            <a:r>
              <a:rPr lang="en-US" dirty="0"/>
              <a:t>Both are value oriented</a:t>
            </a:r>
          </a:p>
          <a:p>
            <a:r>
              <a:rPr lang="en-US" dirty="0"/>
              <a:t>Both  have operations to</a:t>
            </a:r>
          </a:p>
          <a:p>
            <a:pPr lvl="1"/>
            <a:r>
              <a:rPr lang="en-US" dirty="0"/>
              <a:t>Add an element</a:t>
            </a:r>
          </a:p>
          <a:p>
            <a:pPr lvl="1"/>
            <a:r>
              <a:rPr lang="en-US" dirty="0"/>
              <a:t>Remove an element</a:t>
            </a:r>
          </a:p>
          <a:p>
            <a:pPr lvl="1"/>
            <a:r>
              <a:rPr lang="en-US" dirty="0"/>
              <a:t>Find out if an element is a member of the collection</a:t>
            </a:r>
          </a:p>
          <a:p>
            <a:r>
              <a:rPr lang="en-US" dirty="0"/>
              <a:t>Both can be implemented using the same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043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21" y="46025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4939" y="2056432"/>
            <a:ext cx="10363826" cy="3679746"/>
          </a:xfrm>
        </p:spPr>
        <p:txBody>
          <a:bodyPr>
            <a:normAutofit/>
          </a:bodyPr>
          <a:lstStyle/>
          <a:p>
            <a:r>
              <a:rPr lang="en-US" dirty="0"/>
              <a:t>Empty() - return true if set is empty; else return false</a:t>
            </a:r>
          </a:p>
          <a:p>
            <a:r>
              <a:rPr lang="en-US" dirty="0"/>
              <a:t>Size() - return the number of elements in the set</a:t>
            </a:r>
          </a:p>
          <a:p>
            <a:r>
              <a:rPr lang="en-US" dirty="0"/>
              <a:t>Find(element) - return true if this element is In the set; </a:t>
            </a:r>
            <a:br>
              <a:rPr lang="en-US" dirty="0"/>
            </a:br>
            <a:r>
              <a:rPr lang="en-US" dirty="0"/>
              <a:t>                         else return false</a:t>
            </a:r>
          </a:p>
          <a:p>
            <a:r>
              <a:rPr lang="en-US" dirty="0"/>
              <a:t>Add(element) – if this element is not in the set, add it to the set and return true;</a:t>
            </a:r>
            <a:br>
              <a:rPr lang="en-US" dirty="0"/>
            </a:br>
            <a:r>
              <a:rPr lang="en-US" dirty="0"/>
              <a:t>                         else return false</a:t>
            </a:r>
          </a:p>
          <a:p>
            <a:r>
              <a:rPr lang="en-US" dirty="0"/>
              <a:t>Remove(element) – if this element is in the set, remove it and return true; </a:t>
            </a:r>
            <a:br>
              <a:rPr lang="en-US" dirty="0"/>
            </a:br>
            <a:r>
              <a:rPr lang="en-US" dirty="0"/>
              <a:t>                                else return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2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4" y="71816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Some examples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98521" y="2578632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words that appear in a document</a:t>
            </a:r>
          </a:p>
          <a:p>
            <a:pPr lvl="1"/>
            <a:r>
              <a:rPr lang="en-US" sz="2400" dirty="0"/>
              <a:t>Each word in the document is a member of the set</a:t>
            </a:r>
          </a:p>
          <a:p>
            <a:r>
              <a:rPr lang="en-US" sz="2400" dirty="0" err="1"/>
              <a:t>ip</a:t>
            </a:r>
            <a:r>
              <a:rPr lang="en-US" sz="2400" dirty="0"/>
              <a:t> addresses that are known to be spammers</a:t>
            </a:r>
          </a:p>
          <a:p>
            <a:pPr lvl="1"/>
            <a:r>
              <a:rPr lang="en-US" sz="2400" dirty="0" err="1"/>
              <a:t>Ip</a:t>
            </a:r>
            <a:r>
              <a:rPr lang="en-US" sz="2400" dirty="0"/>
              <a:t> addresses can be added to and removed from the set</a:t>
            </a:r>
          </a:p>
          <a:p>
            <a:r>
              <a:rPr lang="en-US" sz="2400" dirty="0"/>
              <a:t>Set of prime numbers</a:t>
            </a:r>
          </a:p>
        </p:txBody>
      </p:sp>
    </p:spTree>
    <p:extLst>
      <p:ext uri="{BB962C8B-B14F-4D97-AF65-F5344CB8AC3E}">
        <p14:creationId xmlns:p14="http://schemas.microsoft.com/office/powerpoint/2010/main" val="18701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is a map different from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69967" y="2787830"/>
            <a:ext cx="10363826" cy="342410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map </a:t>
            </a:r>
            <a:r>
              <a:rPr lang="en-US" sz="2400" dirty="0"/>
              <a:t>stores elements that are  </a:t>
            </a:r>
            <a:r>
              <a:rPr lang="en-US" sz="2400" b="1" dirty="0"/>
              <a:t>key-value pairs</a:t>
            </a:r>
          </a:p>
          <a:p>
            <a:pPr lvl="1"/>
            <a:r>
              <a:rPr lang="en-US" sz="2000" dirty="0"/>
              <a:t>Key is unique identifier</a:t>
            </a:r>
          </a:p>
          <a:p>
            <a:pPr lvl="1"/>
            <a:r>
              <a:rPr lang="en-US" sz="2000" dirty="0"/>
              <a:t>Value is other information about the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11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3560</TotalTime>
  <Words>1939</Words>
  <Application>Microsoft Office PowerPoint</Application>
  <PresentationFormat>Widescreen</PresentationFormat>
  <Paragraphs>566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Microsoft YaHei</vt:lpstr>
      <vt:lpstr>Albany</vt:lpstr>
      <vt:lpstr>Arial</vt:lpstr>
      <vt:lpstr>Calibri</vt:lpstr>
      <vt:lpstr>Courier New</vt:lpstr>
      <vt:lpstr>Mangal</vt:lpstr>
      <vt:lpstr>Tw Cen MT</vt:lpstr>
      <vt:lpstr>Droplet</vt:lpstr>
      <vt:lpstr>Assignment 3</vt:lpstr>
      <vt:lpstr>Assignment 4?</vt:lpstr>
      <vt:lpstr>Zybook assignment   before class on Thursday Ch.17 - recursion</vt:lpstr>
      <vt:lpstr>Ways in which elements of a container class  can be related to each other</vt:lpstr>
      <vt:lpstr>Two Adts that store a collection of items that have no relationship other than membership</vt:lpstr>
      <vt:lpstr>Set and map</vt:lpstr>
      <vt:lpstr>set interface</vt:lpstr>
      <vt:lpstr>Some examples of a set</vt:lpstr>
      <vt:lpstr>How is a map different from a set?</vt:lpstr>
      <vt:lpstr>Some examples of a map</vt:lpstr>
      <vt:lpstr>Map interface</vt:lpstr>
      <vt:lpstr>How does a map differ from a set?</vt:lpstr>
      <vt:lpstr>Dealing with key-value pair</vt:lpstr>
      <vt:lpstr>Pair&lt;T1, T2&gt;</vt:lpstr>
      <vt:lpstr>Some pair&lt;t1, t2&gt; operations</vt:lpstr>
      <vt:lpstr>PowerPoint Presentation</vt:lpstr>
      <vt:lpstr>Changing an item stored in a container</vt:lpstr>
      <vt:lpstr>What will happen?</vt:lpstr>
      <vt:lpstr>Why?</vt:lpstr>
      <vt:lpstr>A solution</vt:lpstr>
      <vt:lpstr>Another solution</vt:lpstr>
      <vt:lpstr>PowerPoint Presentation</vt:lpstr>
      <vt:lpstr>PowerPoint Presentation</vt:lpstr>
      <vt:lpstr>What if there is nothing to retrieve?</vt:lpstr>
      <vt:lpstr>Another issue</vt:lpstr>
      <vt:lpstr>Whose job is it to return the space allocated for the value?</vt:lpstr>
      <vt:lpstr>Shared_ptr</vt:lpstr>
      <vt:lpstr>The basic idea – raw pointers</vt:lpstr>
      <vt:lpstr>The basic idea – shared pointers</vt:lpstr>
      <vt:lpstr>PowerPoint Presentation</vt:lpstr>
      <vt:lpstr>PowerPoint Presentation</vt:lpstr>
      <vt:lpstr>Possible map data structures?</vt:lpstr>
      <vt:lpstr>Value oriented list</vt:lpstr>
      <vt:lpstr>Some map data structures</vt:lpstr>
      <vt:lpstr>Can we do better?</vt:lpstr>
      <vt:lpstr>Assignment 5</vt:lpstr>
      <vt:lpstr>PowerPoint Presentation</vt:lpstr>
      <vt:lpstr>Looking ahead</vt:lpstr>
      <vt:lpstr>Zybook assignment   before class on Tuesday march 20  do Ch.19 – binary search trees</vt:lpstr>
      <vt:lpstr>binary search tree</vt:lpstr>
      <vt:lpstr>Some binary tree terminology</vt:lpstr>
      <vt:lpstr>Bsts can be defined recursively</vt:lpstr>
      <vt:lpstr>recursion</vt:lpstr>
      <vt:lpstr>Outline of a recursive function</vt:lpstr>
      <vt:lpstr>Computing n!</vt:lpstr>
      <vt:lpstr>Computing n!</vt:lpstr>
      <vt:lpstr>PowerPoint Presentation</vt:lpstr>
      <vt:lpstr>How recursion works</vt:lpstr>
      <vt:lpstr>factorial = recFact(4);</vt:lpstr>
      <vt:lpstr>Unwinding the recursion</vt:lpstr>
      <vt:lpstr>When to use recursion?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250</cp:revision>
  <cp:lastPrinted>2018-03-01T15:27:01Z</cp:lastPrinted>
  <dcterms:created xsi:type="dcterms:W3CDTF">2017-02-17T20:53:32Z</dcterms:created>
  <dcterms:modified xsi:type="dcterms:W3CDTF">2018-03-15T19:25:57Z</dcterms:modified>
</cp:coreProperties>
</file>