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47" r:id="rId2"/>
    <p:sldId id="341" r:id="rId3"/>
    <p:sldId id="383" r:id="rId4"/>
    <p:sldId id="398" r:id="rId5"/>
    <p:sldId id="384" r:id="rId6"/>
    <p:sldId id="385" r:id="rId7"/>
    <p:sldId id="386" r:id="rId8"/>
    <p:sldId id="388" r:id="rId9"/>
    <p:sldId id="387" r:id="rId10"/>
    <p:sldId id="390" r:id="rId11"/>
    <p:sldId id="389" r:id="rId12"/>
    <p:sldId id="391" r:id="rId13"/>
    <p:sldId id="353" r:id="rId14"/>
    <p:sldId id="355" r:id="rId15"/>
    <p:sldId id="356" r:id="rId16"/>
    <p:sldId id="357" r:id="rId17"/>
    <p:sldId id="358" r:id="rId18"/>
    <p:sldId id="359" r:id="rId19"/>
    <p:sldId id="378" r:id="rId20"/>
    <p:sldId id="363" r:id="rId21"/>
    <p:sldId id="364" r:id="rId22"/>
    <p:sldId id="365" r:id="rId23"/>
    <p:sldId id="379" r:id="rId24"/>
    <p:sldId id="366" r:id="rId25"/>
    <p:sldId id="392" r:id="rId26"/>
    <p:sldId id="393" r:id="rId27"/>
    <p:sldId id="39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22788" autoAdjust="0"/>
    <p:restoredTop sz="94660"/>
  </p:normalViewPr>
  <p:slideViewPr>
    <p:cSldViewPr snapToGrid="0">
      <p:cViewPr varScale="1">
        <p:scale>
          <a:sx n="64" d="100"/>
          <a:sy n="64" d="100"/>
        </p:scale>
        <p:origin x="4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97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49DF8-8472-462E-826F-F24DD106BAAA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E55D7C-1150-4886-81F8-805B4DC5E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318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E2469E-0A17-4BAC-AB04-D8C1FB8BABC0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FFE983-8606-4E00-8AA9-AF3E54D02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065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4557" y="563099"/>
            <a:ext cx="10364451" cy="1596177"/>
          </a:xfrm>
        </p:spPr>
        <p:txBody>
          <a:bodyPr>
            <a:normAutofit/>
          </a:bodyPr>
          <a:lstStyle/>
          <a:p>
            <a:r>
              <a:rPr lang="en-US" sz="4000" dirty="0"/>
              <a:t>Map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308805" y="2013803"/>
            <a:ext cx="10363826" cy="367974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Empty() - return true if the map is empty; else return false</a:t>
            </a:r>
          </a:p>
          <a:p>
            <a:r>
              <a:rPr lang="en-US" dirty="0"/>
              <a:t>Size() - return the number of elements in the map</a:t>
            </a:r>
          </a:p>
          <a:p>
            <a:r>
              <a:rPr lang="en-US" dirty="0"/>
              <a:t>Find(key) - if there is an element with this key return true;</a:t>
            </a:r>
            <a:br>
              <a:rPr lang="en-US" dirty="0"/>
            </a:br>
            <a:r>
              <a:rPr lang="en-US" dirty="0"/>
              <a:t>                  else return false</a:t>
            </a:r>
          </a:p>
          <a:p>
            <a:r>
              <a:rPr lang="en-US" dirty="0"/>
              <a:t>Add(element) – if there is no element with this element’s key, add it to the map and return true;</a:t>
            </a:r>
            <a:br>
              <a:rPr lang="en-US" dirty="0"/>
            </a:br>
            <a:r>
              <a:rPr lang="en-US" dirty="0"/>
              <a:t>                             else return false</a:t>
            </a:r>
          </a:p>
          <a:p>
            <a:r>
              <a:rPr lang="en-US" dirty="0"/>
              <a:t>Remove(key) – if there is an element with this key, remove it from the map and return</a:t>
            </a:r>
            <a:br>
              <a:rPr lang="en-US" dirty="0"/>
            </a:br>
            <a:r>
              <a:rPr lang="en-US" dirty="0"/>
              <a:t>                         true; else return false</a:t>
            </a:r>
          </a:p>
          <a:p>
            <a:r>
              <a:rPr lang="en-US" dirty="0"/>
              <a:t>Retrieve(key) – if there is an element with this key, return the value; </a:t>
            </a:r>
            <a:br>
              <a:rPr lang="en-US" dirty="0"/>
            </a:br>
            <a:r>
              <a:rPr lang="en-US" dirty="0"/>
              <a:t>                         else return null</a:t>
            </a:r>
          </a:p>
        </p:txBody>
      </p:sp>
    </p:spTree>
    <p:extLst>
      <p:ext uri="{BB962C8B-B14F-4D97-AF65-F5344CB8AC3E}">
        <p14:creationId xmlns:p14="http://schemas.microsoft.com/office/powerpoint/2010/main" val="518596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7E0B4-7DDE-4221-8CDC-9EBE34A28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191" y="452043"/>
            <a:ext cx="10364451" cy="1596177"/>
          </a:xfrm>
        </p:spPr>
        <p:txBody>
          <a:bodyPr>
            <a:normAutofit/>
          </a:bodyPr>
          <a:lstStyle/>
          <a:p>
            <a:r>
              <a:rPr lang="en-US" sz="4000" dirty="0"/>
              <a:t>Architecture of assignment 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D3E2FF-E7F8-4F34-9924-F018D5F15514}"/>
              </a:ext>
            </a:extLst>
          </p:cNvPr>
          <p:cNvSpPr/>
          <p:nvPr/>
        </p:nvSpPr>
        <p:spPr>
          <a:xfrm>
            <a:off x="1455692" y="2426634"/>
            <a:ext cx="1908313" cy="100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AD489F-8940-41FD-A36C-E72EFDC604EA}"/>
              </a:ext>
            </a:extLst>
          </p:cNvPr>
          <p:cNvSpPr txBox="1"/>
          <p:nvPr/>
        </p:nvSpPr>
        <p:spPr>
          <a:xfrm>
            <a:off x="1695293" y="2665956"/>
            <a:ext cx="1429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program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D6E739-E0C3-49FD-845E-C2BD2AB4DA65}"/>
              </a:ext>
            </a:extLst>
          </p:cNvPr>
          <p:cNvCxnSpPr/>
          <p:nvPr/>
        </p:nvCxnSpPr>
        <p:spPr>
          <a:xfrm>
            <a:off x="3364005" y="2927567"/>
            <a:ext cx="1709532" cy="126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E17A97E-CBE2-4203-84BE-242303FF41D4}"/>
              </a:ext>
            </a:extLst>
          </p:cNvPr>
          <p:cNvSpPr/>
          <p:nvPr/>
        </p:nvSpPr>
        <p:spPr>
          <a:xfrm>
            <a:off x="5073537" y="2497413"/>
            <a:ext cx="1733384" cy="111318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B0C1C6-CD7A-4290-8624-008F4AB86FBF}"/>
              </a:ext>
            </a:extLst>
          </p:cNvPr>
          <p:cNvSpPr txBox="1"/>
          <p:nvPr/>
        </p:nvSpPr>
        <p:spPr>
          <a:xfrm>
            <a:off x="5117035" y="2790001"/>
            <a:ext cx="1689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CallCente</a:t>
            </a:r>
            <a:r>
              <a:rPr lang="en-US" sz="2400" dirty="0" err="1"/>
              <a:t>r</a:t>
            </a:r>
            <a:endParaRPr lang="en-US" sz="24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D0D01FA-46E6-4CEC-849C-858D1F0BCE57}"/>
              </a:ext>
            </a:extLst>
          </p:cNvPr>
          <p:cNvSpPr/>
          <p:nvPr/>
        </p:nvSpPr>
        <p:spPr>
          <a:xfrm>
            <a:off x="8454167" y="2823171"/>
            <a:ext cx="1733384" cy="111318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2CA931D-E84D-48BB-BDE2-2DF736233201}"/>
              </a:ext>
            </a:extLst>
          </p:cNvPr>
          <p:cNvSpPr/>
          <p:nvPr/>
        </p:nvSpPr>
        <p:spPr>
          <a:xfrm>
            <a:off x="4951600" y="4510419"/>
            <a:ext cx="1733384" cy="111318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7CE54DD-7365-4E8A-8D43-B2C1A3D6992E}"/>
              </a:ext>
            </a:extLst>
          </p:cNvPr>
          <p:cNvCxnSpPr>
            <a:endCxn id="9" idx="1"/>
          </p:cNvCxnSpPr>
          <p:nvPr/>
        </p:nvCxnSpPr>
        <p:spPr>
          <a:xfrm>
            <a:off x="6806921" y="3379762"/>
            <a:ext cx="164724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F3C48E7-D40E-4803-9309-78D6C69E4FD9}"/>
              </a:ext>
            </a:extLst>
          </p:cNvPr>
          <p:cNvCxnSpPr/>
          <p:nvPr/>
        </p:nvCxnSpPr>
        <p:spPr>
          <a:xfrm flipV="1">
            <a:off x="6720783" y="3690110"/>
            <a:ext cx="1733384" cy="1184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6C999A5-2F15-4BEF-9726-80243A8BDDC2}"/>
              </a:ext>
            </a:extLst>
          </p:cNvPr>
          <p:cNvSpPr txBox="1"/>
          <p:nvPr/>
        </p:nvSpPr>
        <p:spPr>
          <a:xfrm>
            <a:off x="8711557" y="2902708"/>
            <a:ext cx="12186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Priority</a:t>
            </a:r>
          </a:p>
          <a:p>
            <a:r>
              <a:rPr lang="en-US" sz="2800" dirty="0"/>
              <a:t>Queue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1646C5-8D7E-4CDB-B562-C060E80D5A87}"/>
              </a:ext>
            </a:extLst>
          </p:cNvPr>
          <p:cNvSpPr txBox="1"/>
          <p:nvPr/>
        </p:nvSpPr>
        <p:spPr>
          <a:xfrm>
            <a:off x="5439823" y="4769635"/>
            <a:ext cx="756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Call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99F7F0-54E0-495D-B386-DB01E2713190}"/>
              </a:ext>
            </a:extLst>
          </p:cNvPr>
          <p:cNvSpPr txBox="1"/>
          <p:nvPr/>
        </p:nvSpPr>
        <p:spPr>
          <a:xfrm>
            <a:off x="3864922" y="2497413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has-a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446BDC-5B1F-4619-AE22-277DE56633D7}"/>
              </a:ext>
            </a:extLst>
          </p:cNvPr>
          <p:cNvSpPr/>
          <p:nvPr/>
        </p:nvSpPr>
        <p:spPr>
          <a:xfrm>
            <a:off x="7188286" y="2884749"/>
            <a:ext cx="864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has-a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D2F3D1-91B1-4010-A4E9-DBFD3BDADA68}"/>
              </a:ext>
            </a:extLst>
          </p:cNvPr>
          <p:cNvSpPr txBox="1"/>
          <p:nvPr/>
        </p:nvSpPr>
        <p:spPr>
          <a:xfrm>
            <a:off x="7331707" y="4691974"/>
            <a:ext cx="1348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has-many</a:t>
            </a:r>
          </a:p>
        </p:txBody>
      </p:sp>
    </p:spTree>
    <p:extLst>
      <p:ext uri="{BB962C8B-B14F-4D97-AF65-F5344CB8AC3E}">
        <p14:creationId xmlns:p14="http://schemas.microsoft.com/office/powerpoint/2010/main" val="3509352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BC985F-43CA-47F3-84F6-870A6E093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182" y="297766"/>
            <a:ext cx="10364451" cy="1596177"/>
          </a:xfrm>
        </p:spPr>
        <p:txBody>
          <a:bodyPr>
            <a:normAutofit/>
          </a:bodyPr>
          <a:lstStyle/>
          <a:p>
            <a:r>
              <a:rPr lang="en-US" sz="4000" dirty="0"/>
              <a:t>Which is better?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A5009D-7AE8-40DE-97EB-A4874D61A217}"/>
              </a:ext>
            </a:extLst>
          </p:cNvPr>
          <p:cNvSpPr/>
          <p:nvPr/>
        </p:nvSpPr>
        <p:spPr>
          <a:xfrm>
            <a:off x="2217403" y="1994437"/>
            <a:ext cx="1197979" cy="711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FDD668-5306-41F1-B080-EACACD2B62A7}"/>
              </a:ext>
            </a:extLst>
          </p:cNvPr>
          <p:cNvSpPr/>
          <p:nvPr/>
        </p:nvSpPr>
        <p:spPr>
          <a:xfrm>
            <a:off x="7688982" y="2297992"/>
            <a:ext cx="1197979" cy="711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A8297C-AAA4-4F71-936E-06D7C4129319}"/>
              </a:ext>
            </a:extLst>
          </p:cNvPr>
          <p:cNvSpPr/>
          <p:nvPr/>
        </p:nvSpPr>
        <p:spPr>
          <a:xfrm>
            <a:off x="6216258" y="3793137"/>
            <a:ext cx="1433021" cy="711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C711EE-EE75-4BE2-B186-4D35C74F5752}"/>
              </a:ext>
            </a:extLst>
          </p:cNvPr>
          <p:cNvSpPr/>
          <p:nvPr/>
        </p:nvSpPr>
        <p:spPr>
          <a:xfrm>
            <a:off x="8911076" y="3793136"/>
            <a:ext cx="1197979" cy="711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AFF98E-E10C-4E1C-A5B2-0795801934A0}"/>
              </a:ext>
            </a:extLst>
          </p:cNvPr>
          <p:cNvSpPr/>
          <p:nvPr/>
        </p:nvSpPr>
        <p:spPr>
          <a:xfrm>
            <a:off x="2099878" y="3332204"/>
            <a:ext cx="1433022" cy="711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1CB77C-4276-44FC-AE06-D8DFCBCCA491}"/>
              </a:ext>
            </a:extLst>
          </p:cNvPr>
          <p:cNvSpPr/>
          <p:nvPr/>
        </p:nvSpPr>
        <p:spPr>
          <a:xfrm>
            <a:off x="2217402" y="4566837"/>
            <a:ext cx="1197979" cy="711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315D7A-18C7-4ADB-B858-FE9986E9CA62}"/>
              </a:ext>
            </a:extLst>
          </p:cNvPr>
          <p:cNvSpPr txBox="1"/>
          <p:nvPr/>
        </p:nvSpPr>
        <p:spPr>
          <a:xfrm>
            <a:off x="2435517" y="2119525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B3D079-91A8-4EDC-B13F-4A5658E0ED8E}"/>
              </a:ext>
            </a:extLst>
          </p:cNvPr>
          <p:cNvSpPr txBox="1"/>
          <p:nvPr/>
        </p:nvSpPr>
        <p:spPr>
          <a:xfrm>
            <a:off x="7863692" y="2423082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main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188625-745E-48A8-B5D7-19FB1DF59244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2816389" y="2706280"/>
            <a:ext cx="4" cy="625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9F417BD-BF19-4E17-9F26-2E12BFD694A5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2816389" y="4044047"/>
            <a:ext cx="3" cy="522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B407B9F-82D1-467E-A95F-7EC42C744285}"/>
              </a:ext>
            </a:extLst>
          </p:cNvPr>
          <p:cNvCxnSpPr>
            <a:stCxn id="6" idx="2"/>
          </p:cNvCxnSpPr>
          <p:nvPr/>
        </p:nvCxnSpPr>
        <p:spPr>
          <a:xfrm>
            <a:off x="8287972" y="3009835"/>
            <a:ext cx="15432" cy="399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5CD4A2A-4696-4FB9-BD89-72B8F635EA5A}"/>
              </a:ext>
            </a:extLst>
          </p:cNvPr>
          <p:cNvCxnSpPr/>
          <p:nvPr/>
        </p:nvCxnSpPr>
        <p:spPr>
          <a:xfrm>
            <a:off x="6932769" y="3409244"/>
            <a:ext cx="2577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F629824-C7BF-49A2-853B-CDD874CD9C49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932769" y="3409244"/>
            <a:ext cx="0" cy="383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5B8CB3-BBDD-4476-B807-1335F24408EB}"/>
              </a:ext>
            </a:extLst>
          </p:cNvPr>
          <p:cNvCxnSpPr>
            <a:endCxn id="8" idx="0"/>
          </p:cNvCxnSpPr>
          <p:nvPr/>
        </p:nvCxnSpPr>
        <p:spPr>
          <a:xfrm>
            <a:off x="9510065" y="3409244"/>
            <a:ext cx="1" cy="383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7D6577A-9D9C-43F7-8402-B8D09A429F08}"/>
              </a:ext>
            </a:extLst>
          </p:cNvPr>
          <p:cNvSpPr txBox="1"/>
          <p:nvPr/>
        </p:nvSpPr>
        <p:spPr>
          <a:xfrm>
            <a:off x="2217402" y="3485662"/>
            <a:ext cx="1119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getSysVar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D5A24F0-58D0-46D1-90D8-5B589AA2BB17}"/>
              </a:ext>
            </a:extLst>
          </p:cNvPr>
          <p:cNvSpPr txBox="1"/>
          <p:nvPr/>
        </p:nvSpPr>
        <p:spPr>
          <a:xfrm>
            <a:off x="6373095" y="3932490"/>
            <a:ext cx="1119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getSysVar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53EF26-4A0D-4982-971F-76E6AF77848A}"/>
              </a:ext>
            </a:extLst>
          </p:cNvPr>
          <p:cNvSpPr txBox="1"/>
          <p:nvPr/>
        </p:nvSpPr>
        <p:spPr>
          <a:xfrm>
            <a:off x="2352255" y="4669971"/>
            <a:ext cx="928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simulate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71B3F9C-6985-43D4-A219-830CEC1A9CBB}"/>
              </a:ext>
            </a:extLst>
          </p:cNvPr>
          <p:cNvSpPr txBox="1"/>
          <p:nvPr/>
        </p:nvSpPr>
        <p:spPr>
          <a:xfrm>
            <a:off x="9045931" y="3928207"/>
            <a:ext cx="928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simulate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42020EC-F71B-45EA-BC1E-DFEC1227FF71}"/>
              </a:ext>
            </a:extLst>
          </p:cNvPr>
          <p:cNvCxnSpPr>
            <a:cxnSpLocks/>
          </p:cNvCxnSpPr>
          <p:nvPr/>
        </p:nvCxnSpPr>
        <p:spPr>
          <a:xfrm flipV="1">
            <a:off x="7531759" y="3010281"/>
            <a:ext cx="283970" cy="782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2A3D74E-3E25-4C8B-A788-A8117EAEF230}"/>
              </a:ext>
            </a:extLst>
          </p:cNvPr>
          <p:cNvSpPr txBox="1"/>
          <p:nvPr/>
        </p:nvSpPr>
        <p:spPr>
          <a:xfrm>
            <a:off x="6615280" y="3034394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int,double</a:t>
            </a: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EA73D0E-29CA-4B0C-A3E9-C5B1CD97C353}"/>
              </a:ext>
            </a:extLst>
          </p:cNvPr>
          <p:cNvCxnSpPr/>
          <p:nvPr/>
        </p:nvCxnSpPr>
        <p:spPr>
          <a:xfrm>
            <a:off x="8714305" y="3037297"/>
            <a:ext cx="474562" cy="755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2B046DB-4830-49D0-AE57-C77E3AC9824B}"/>
              </a:ext>
            </a:extLst>
          </p:cNvPr>
          <p:cNvSpPr txBox="1"/>
          <p:nvPr/>
        </p:nvSpPr>
        <p:spPr>
          <a:xfrm>
            <a:off x="8886961" y="3020993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, double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65073CF-C545-4436-9A11-96D96D5B1282}"/>
              </a:ext>
            </a:extLst>
          </p:cNvPr>
          <p:cNvCxnSpPr>
            <a:cxnSpLocks/>
          </p:cNvCxnSpPr>
          <p:nvPr/>
        </p:nvCxnSpPr>
        <p:spPr>
          <a:xfrm>
            <a:off x="3051936" y="4063971"/>
            <a:ext cx="69725" cy="502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181ECBA-FB39-4C60-895D-2E7482CCF3F5}"/>
              </a:ext>
            </a:extLst>
          </p:cNvPr>
          <p:cNvSpPr txBox="1"/>
          <p:nvPr/>
        </p:nvSpPr>
        <p:spPr>
          <a:xfrm>
            <a:off x="3224592" y="4047667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, double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2666806-6C0B-4369-87B9-A39337B6AA06}"/>
              </a:ext>
            </a:extLst>
          </p:cNvPr>
          <p:cNvSpPr txBox="1"/>
          <p:nvPr/>
        </p:nvSpPr>
        <p:spPr>
          <a:xfrm flipH="1">
            <a:off x="1065141" y="3578611"/>
            <a:ext cx="55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6010389-5766-4A7E-BB4A-956E4F5F3672}"/>
              </a:ext>
            </a:extLst>
          </p:cNvPr>
          <p:cNvCxnSpPr>
            <a:cxnSpLocks/>
          </p:cNvCxnSpPr>
          <p:nvPr/>
        </p:nvCxnSpPr>
        <p:spPr>
          <a:xfrm flipV="1">
            <a:off x="1575338" y="3725701"/>
            <a:ext cx="481465" cy="75151"/>
          </a:xfrm>
          <a:prstGeom prst="line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5D91A8B-27E0-46D5-8C4F-117F2C7BA2A0}"/>
              </a:ext>
            </a:extLst>
          </p:cNvPr>
          <p:cNvSpPr txBox="1"/>
          <p:nvPr/>
        </p:nvSpPr>
        <p:spPr>
          <a:xfrm flipH="1">
            <a:off x="5171608" y="4044047"/>
            <a:ext cx="55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A411A7D-A5FC-419C-B91D-383A51633E59}"/>
              </a:ext>
            </a:extLst>
          </p:cNvPr>
          <p:cNvCxnSpPr>
            <a:cxnSpLocks/>
          </p:cNvCxnSpPr>
          <p:nvPr/>
        </p:nvCxnSpPr>
        <p:spPr>
          <a:xfrm flipV="1">
            <a:off x="5681805" y="4191137"/>
            <a:ext cx="481465" cy="75151"/>
          </a:xfrm>
          <a:prstGeom prst="line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EFE8735-CA53-4066-92A0-300E5634AF7A}"/>
              </a:ext>
            </a:extLst>
          </p:cNvPr>
          <p:cNvCxnSpPr/>
          <p:nvPr/>
        </p:nvCxnSpPr>
        <p:spPr>
          <a:xfrm>
            <a:off x="3415381" y="5039303"/>
            <a:ext cx="420313" cy="68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36C7CAD-165D-4409-8986-52CD3798270A}"/>
              </a:ext>
            </a:extLst>
          </p:cNvPr>
          <p:cNvSpPr txBox="1"/>
          <p:nvPr/>
        </p:nvSpPr>
        <p:spPr>
          <a:xfrm>
            <a:off x="3835694" y="4889024"/>
            <a:ext cx="928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terminal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8AAF91D-E9DD-4C81-9D8E-D684433B1C18}"/>
              </a:ext>
            </a:extLst>
          </p:cNvPr>
          <p:cNvCxnSpPr/>
          <p:nvPr/>
        </p:nvCxnSpPr>
        <p:spPr>
          <a:xfrm>
            <a:off x="10109053" y="4078486"/>
            <a:ext cx="420313" cy="68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81ACB08-E989-49E9-99C0-F27505AF0A24}"/>
              </a:ext>
            </a:extLst>
          </p:cNvPr>
          <p:cNvSpPr txBox="1"/>
          <p:nvPr/>
        </p:nvSpPr>
        <p:spPr>
          <a:xfrm>
            <a:off x="10529366" y="3928207"/>
            <a:ext cx="928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terminal</a:t>
            </a:r>
          </a:p>
        </p:txBody>
      </p:sp>
    </p:spTree>
    <p:extLst>
      <p:ext uri="{BB962C8B-B14F-4D97-AF65-F5344CB8AC3E}">
        <p14:creationId xmlns:p14="http://schemas.microsoft.com/office/powerpoint/2010/main" val="3828313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46B77-31EA-42D8-9CA1-756EA89B5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666" y="2701961"/>
            <a:ext cx="10364451" cy="1596177"/>
          </a:xfrm>
        </p:spPr>
        <p:txBody>
          <a:bodyPr>
            <a:normAutofit/>
          </a:bodyPr>
          <a:lstStyle/>
          <a:p>
            <a:r>
              <a:rPr lang="en-US" sz="4800" dirty="0"/>
              <a:t>Binary search trees</a:t>
            </a:r>
          </a:p>
        </p:txBody>
      </p:sp>
    </p:spTree>
    <p:extLst>
      <p:ext uri="{BB962C8B-B14F-4D97-AF65-F5344CB8AC3E}">
        <p14:creationId xmlns:p14="http://schemas.microsoft.com/office/powerpoint/2010/main" val="751435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674" y="172567"/>
            <a:ext cx="10364451" cy="1596177"/>
          </a:xfrm>
        </p:spPr>
        <p:txBody>
          <a:bodyPr>
            <a:normAutofit/>
          </a:bodyPr>
          <a:lstStyle/>
          <a:p>
            <a:r>
              <a:rPr lang="en-US" sz="4000" dirty="0"/>
              <a:t>binary search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94832" y="1610795"/>
            <a:ext cx="10363826" cy="3424107"/>
          </a:xfrm>
        </p:spPr>
        <p:txBody>
          <a:bodyPr/>
          <a:lstStyle/>
          <a:p>
            <a:r>
              <a:rPr lang="en-US" dirty="0"/>
              <a:t>A binary search tree is a binary tree that has the </a:t>
            </a:r>
            <a:r>
              <a:rPr lang="en-US" dirty="0" err="1"/>
              <a:t>bst</a:t>
            </a:r>
            <a:r>
              <a:rPr lang="en-US" dirty="0"/>
              <a:t> property</a:t>
            </a:r>
          </a:p>
          <a:p>
            <a:pPr lvl="1"/>
            <a:r>
              <a:rPr lang="en-US" dirty="0"/>
              <a:t>Each item holds a value</a:t>
            </a:r>
          </a:p>
          <a:p>
            <a:pPr lvl="1"/>
            <a:r>
              <a:rPr lang="en-US" dirty="0"/>
              <a:t>Its left child is either empty or holds a smaller value</a:t>
            </a:r>
          </a:p>
          <a:p>
            <a:pPr lvl="1"/>
            <a:r>
              <a:rPr lang="en-US" dirty="0"/>
              <a:t>Its right child is either empty or holds a larger value  </a:t>
            </a:r>
          </a:p>
          <a:p>
            <a:r>
              <a:rPr lang="en-US" dirty="0"/>
              <a:t>Are recursive 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246131" y="3689746"/>
            <a:ext cx="3629100" cy="2453957"/>
            <a:chOff x="2969272" y="3947282"/>
            <a:chExt cx="3629100" cy="2453957"/>
          </a:xfrm>
        </p:grpSpPr>
        <p:sp>
          <p:nvSpPr>
            <p:cNvPr id="4" name="Oval 3"/>
            <p:cNvSpPr/>
            <p:nvPr/>
          </p:nvSpPr>
          <p:spPr>
            <a:xfrm>
              <a:off x="4682614" y="3947282"/>
              <a:ext cx="641555" cy="3244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/>
                <a:t>45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564194" y="4593755"/>
              <a:ext cx="641555" cy="3244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36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5391462" y="4591295"/>
              <a:ext cx="641555" cy="3244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56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3986063" y="5299213"/>
              <a:ext cx="641555" cy="3244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42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2969272" y="5338539"/>
              <a:ext cx="641555" cy="3244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25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5070684" y="5299214"/>
              <a:ext cx="641555" cy="3244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52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5956817" y="5277095"/>
              <a:ext cx="641555" cy="3244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60</a:t>
              </a:r>
            </a:p>
          </p:txBody>
        </p:sp>
        <p:cxnSp>
          <p:nvCxnSpPr>
            <p:cNvPr id="15" name="Straight Connector 14"/>
            <p:cNvCxnSpPr>
              <a:stCxn id="4" idx="4"/>
              <a:endCxn id="6" idx="0"/>
            </p:cNvCxnSpPr>
            <p:nvPr/>
          </p:nvCxnSpPr>
          <p:spPr>
            <a:xfrm flipH="1">
              <a:off x="3884972" y="4271747"/>
              <a:ext cx="1118419" cy="32200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758263" y="4172612"/>
              <a:ext cx="1035091" cy="46292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endCxn id="10" idx="0"/>
            </p:cNvCxnSpPr>
            <p:nvPr/>
          </p:nvCxnSpPr>
          <p:spPr>
            <a:xfrm flipH="1">
              <a:off x="3290050" y="4932151"/>
              <a:ext cx="491371" cy="4063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8" idx="4"/>
              <a:endCxn id="11" idx="0"/>
            </p:cNvCxnSpPr>
            <p:nvPr/>
          </p:nvCxnSpPr>
          <p:spPr>
            <a:xfrm flipH="1">
              <a:off x="5391462" y="4915760"/>
              <a:ext cx="320778" cy="38345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833844" y="4855942"/>
              <a:ext cx="424479" cy="42115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endCxn id="9" idx="0"/>
            </p:cNvCxnSpPr>
            <p:nvPr/>
          </p:nvCxnSpPr>
          <p:spPr>
            <a:xfrm>
              <a:off x="4019952" y="4918218"/>
              <a:ext cx="286889" cy="38099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3460643" y="6076774"/>
              <a:ext cx="641555" cy="3244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4650018" y="6064479"/>
              <a:ext cx="641555" cy="3244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/>
                <a:t>50</a:t>
              </a:r>
              <a:endParaRPr lang="en-US" dirty="0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3409235" y="5663004"/>
              <a:ext cx="286889" cy="38099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endCxn id="28" idx="0"/>
            </p:cNvCxnSpPr>
            <p:nvPr/>
          </p:nvCxnSpPr>
          <p:spPr>
            <a:xfrm flipH="1">
              <a:off x="4970796" y="5577791"/>
              <a:ext cx="420665" cy="4866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665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79" y="504328"/>
            <a:ext cx="10364451" cy="1596177"/>
          </a:xfrm>
        </p:spPr>
        <p:txBody>
          <a:bodyPr>
            <a:normAutofit/>
          </a:bodyPr>
          <a:lstStyle/>
          <a:p>
            <a:r>
              <a:rPr lang="en-US" sz="4000" dirty="0"/>
              <a:t>Storing the elements of a </a:t>
            </a:r>
            <a:r>
              <a:rPr lang="en-US" sz="4000" dirty="0" err="1"/>
              <a:t>bst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2817" y="2034233"/>
            <a:ext cx="10363826" cy="3913261"/>
          </a:xfrm>
        </p:spPr>
        <p:txBody>
          <a:bodyPr/>
          <a:lstStyle/>
          <a:p>
            <a:r>
              <a:rPr lang="en-US" dirty="0"/>
              <a:t>Have to store each element along with how that element is related to other elements</a:t>
            </a:r>
          </a:p>
          <a:p>
            <a:pPr lvl="1"/>
            <a:r>
              <a:rPr lang="en-US" sz="2000" dirty="0"/>
              <a:t>Parent, left child, right child</a:t>
            </a:r>
          </a:p>
          <a:p>
            <a:r>
              <a:rPr lang="en-US" dirty="0"/>
              <a:t>can we store the elements in a vector so we can calculate where an element’s parent, left child and right child are stored?</a:t>
            </a:r>
          </a:p>
          <a:p>
            <a:pPr lvl="1"/>
            <a:r>
              <a:rPr lang="en-US" dirty="0"/>
              <a:t>Yes, but very inefficient for a binary search tree</a:t>
            </a:r>
          </a:p>
          <a:p>
            <a:r>
              <a:rPr lang="en-US" dirty="0"/>
              <a:t>Linked storage stores each element in a node along with pointers to its children and (maybe) its parent</a:t>
            </a:r>
          </a:p>
          <a:p>
            <a:pPr lvl="1"/>
            <a:r>
              <a:rPr lang="en-US" dirty="0"/>
              <a:t>Needs a pointer to the root  (like head for a linked list)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23053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/>
          <p:cNvGrpSpPr/>
          <p:nvPr/>
        </p:nvGrpSpPr>
        <p:grpSpPr>
          <a:xfrm>
            <a:off x="1522908" y="701104"/>
            <a:ext cx="7092712" cy="5043951"/>
            <a:chOff x="2624344" y="652613"/>
            <a:chExt cx="7092712" cy="5043951"/>
          </a:xfrm>
        </p:grpSpPr>
        <p:grpSp>
          <p:nvGrpSpPr>
            <p:cNvPr id="91" name="Group 90"/>
            <p:cNvGrpSpPr/>
            <p:nvPr/>
          </p:nvGrpSpPr>
          <p:grpSpPr>
            <a:xfrm>
              <a:off x="2624344" y="652613"/>
              <a:ext cx="7092712" cy="5043951"/>
              <a:chOff x="4843977" y="409265"/>
              <a:chExt cx="7092712" cy="5043951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7567228" y="1873045"/>
                <a:ext cx="1393722" cy="538316"/>
                <a:chOff x="7654413" y="1865671"/>
                <a:chExt cx="1393722" cy="538316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7654413" y="1880419"/>
                  <a:ext cx="1393722" cy="52356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" name="Straight Connector 23"/>
                <p:cNvCxnSpPr/>
                <p:nvPr/>
              </p:nvCxnSpPr>
              <p:spPr>
                <a:xfrm>
                  <a:off x="7971504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8691716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Rectangle 28"/>
                <p:cNvSpPr/>
                <p:nvPr/>
              </p:nvSpPr>
              <p:spPr>
                <a:xfrm flipH="1">
                  <a:off x="8079713" y="1880419"/>
                  <a:ext cx="540663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/>
                    <a:t>45</a:t>
                  </a:r>
                  <a:r>
                    <a:rPr lang="en-US" dirty="0"/>
                    <a:t> </a:t>
                  </a:r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5832932" y="2826772"/>
                <a:ext cx="1393722" cy="538316"/>
                <a:chOff x="7654413" y="1865671"/>
                <a:chExt cx="1393722" cy="538316"/>
              </a:xfrm>
            </p:grpSpPr>
            <p:sp>
              <p:nvSpPr>
                <p:cNvPr id="32" name="Rectangle 31"/>
                <p:cNvSpPr/>
                <p:nvPr/>
              </p:nvSpPr>
              <p:spPr>
                <a:xfrm>
                  <a:off x="7654413" y="1880419"/>
                  <a:ext cx="1393722" cy="52356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7971504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8691716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Rectangle 34"/>
                <p:cNvSpPr/>
                <p:nvPr/>
              </p:nvSpPr>
              <p:spPr>
                <a:xfrm flipH="1">
                  <a:off x="8079713" y="1880419"/>
                  <a:ext cx="540663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/>
                    <a:t>36</a:t>
                  </a:r>
                  <a:r>
                    <a:rPr lang="en-US" dirty="0"/>
                    <a:t> </a:t>
                  </a:r>
                </a:p>
              </p:txBody>
            </p:sp>
          </p:grpSp>
          <p:grpSp>
            <p:nvGrpSpPr>
              <p:cNvPr id="37" name="Group 36"/>
              <p:cNvGrpSpPr/>
              <p:nvPr/>
            </p:nvGrpSpPr>
            <p:grpSpPr>
              <a:xfrm>
                <a:off x="9345562" y="2750565"/>
                <a:ext cx="1393722" cy="538316"/>
                <a:chOff x="7654413" y="1865671"/>
                <a:chExt cx="1393722" cy="538316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7654413" y="1880419"/>
                  <a:ext cx="1393722" cy="52356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7971504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8691716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Rectangle 40"/>
                <p:cNvSpPr/>
                <p:nvPr/>
              </p:nvSpPr>
              <p:spPr>
                <a:xfrm flipH="1">
                  <a:off x="8079713" y="1880419"/>
                  <a:ext cx="540663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/>
                    <a:t>56</a:t>
                  </a:r>
                  <a:r>
                    <a:rPr lang="en-US" dirty="0"/>
                    <a:t> </a:t>
                  </a:r>
                </a:p>
              </p:txBody>
            </p:sp>
          </p:grpSp>
          <p:grpSp>
            <p:nvGrpSpPr>
              <p:cNvPr id="42" name="Group 41"/>
              <p:cNvGrpSpPr/>
              <p:nvPr/>
            </p:nvGrpSpPr>
            <p:grpSpPr>
              <a:xfrm>
                <a:off x="4843977" y="3796481"/>
                <a:ext cx="1393722" cy="538316"/>
                <a:chOff x="7654413" y="1865671"/>
                <a:chExt cx="1393722" cy="538316"/>
              </a:xfrm>
            </p:grpSpPr>
            <p:sp>
              <p:nvSpPr>
                <p:cNvPr id="43" name="Rectangle 42"/>
                <p:cNvSpPr/>
                <p:nvPr/>
              </p:nvSpPr>
              <p:spPr>
                <a:xfrm>
                  <a:off x="7654413" y="1880419"/>
                  <a:ext cx="1393722" cy="52356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7971504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8691716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Rectangle 45"/>
                <p:cNvSpPr/>
                <p:nvPr/>
              </p:nvSpPr>
              <p:spPr>
                <a:xfrm flipH="1">
                  <a:off x="8079713" y="1880419"/>
                  <a:ext cx="540663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/>
                    <a:t>25</a:t>
                  </a:r>
                  <a:r>
                    <a:rPr lang="en-US" dirty="0"/>
                    <a:t> </a:t>
                  </a:r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6838066" y="3818599"/>
                <a:ext cx="1393722" cy="538316"/>
                <a:chOff x="7654413" y="1865671"/>
                <a:chExt cx="1393722" cy="538316"/>
              </a:xfrm>
            </p:grpSpPr>
            <p:sp>
              <p:nvSpPr>
                <p:cNvPr id="48" name="Rectangle 47"/>
                <p:cNvSpPr/>
                <p:nvPr/>
              </p:nvSpPr>
              <p:spPr>
                <a:xfrm>
                  <a:off x="7654413" y="1880419"/>
                  <a:ext cx="1393722" cy="52356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7971504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8691716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Rectangle 50"/>
                <p:cNvSpPr/>
                <p:nvPr/>
              </p:nvSpPr>
              <p:spPr>
                <a:xfrm flipH="1">
                  <a:off x="8079713" y="1880419"/>
                  <a:ext cx="540663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/>
                    <a:t>42</a:t>
                  </a:r>
                  <a:r>
                    <a:rPr lang="en-US" dirty="0"/>
                    <a:t> </a:t>
                  </a:r>
                </a:p>
              </p:txBody>
            </p:sp>
          </p:grpSp>
          <p:grpSp>
            <p:nvGrpSpPr>
              <p:cNvPr id="52" name="Group 51"/>
              <p:cNvGrpSpPr/>
              <p:nvPr/>
            </p:nvGrpSpPr>
            <p:grpSpPr>
              <a:xfrm>
                <a:off x="8610930" y="3818599"/>
                <a:ext cx="1393722" cy="538316"/>
                <a:chOff x="7654413" y="1865671"/>
                <a:chExt cx="1393722" cy="538316"/>
              </a:xfrm>
            </p:grpSpPr>
            <p:sp>
              <p:nvSpPr>
                <p:cNvPr id="53" name="Rectangle 52"/>
                <p:cNvSpPr/>
                <p:nvPr/>
              </p:nvSpPr>
              <p:spPr>
                <a:xfrm>
                  <a:off x="7654413" y="1880419"/>
                  <a:ext cx="1393722" cy="52356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7971504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8691716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Rectangle 55"/>
                <p:cNvSpPr/>
                <p:nvPr/>
              </p:nvSpPr>
              <p:spPr>
                <a:xfrm flipH="1">
                  <a:off x="8079713" y="1880419"/>
                  <a:ext cx="540663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/>
                    <a:t>52</a:t>
                  </a:r>
                  <a:r>
                    <a:rPr lang="en-US" dirty="0"/>
                    <a:t> </a:t>
                  </a:r>
                </a:p>
              </p:txBody>
            </p:sp>
          </p:grpSp>
          <p:grpSp>
            <p:nvGrpSpPr>
              <p:cNvPr id="57" name="Group 56"/>
              <p:cNvGrpSpPr/>
              <p:nvPr/>
            </p:nvGrpSpPr>
            <p:grpSpPr>
              <a:xfrm>
                <a:off x="10542967" y="3798061"/>
                <a:ext cx="1393722" cy="538316"/>
                <a:chOff x="7654413" y="1865671"/>
                <a:chExt cx="1393722" cy="538316"/>
              </a:xfrm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7654413" y="1880419"/>
                  <a:ext cx="1393722" cy="52356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7971504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8691716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Rectangle 60"/>
                <p:cNvSpPr/>
                <p:nvPr/>
              </p:nvSpPr>
              <p:spPr>
                <a:xfrm flipH="1">
                  <a:off x="8079713" y="1880419"/>
                  <a:ext cx="540663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/>
                    <a:t>60</a:t>
                  </a:r>
                  <a:r>
                    <a:rPr lang="en-US" dirty="0"/>
                    <a:t> </a:t>
                  </a:r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5615809" y="4907526"/>
                <a:ext cx="1393722" cy="538316"/>
                <a:chOff x="7654413" y="1865671"/>
                <a:chExt cx="1393722" cy="538316"/>
              </a:xfrm>
            </p:grpSpPr>
            <p:sp>
              <p:nvSpPr>
                <p:cNvPr id="63" name="Rectangle 62"/>
                <p:cNvSpPr/>
                <p:nvPr/>
              </p:nvSpPr>
              <p:spPr>
                <a:xfrm>
                  <a:off x="7654413" y="1880419"/>
                  <a:ext cx="1393722" cy="52356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7971504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8691716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Rectangle 65"/>
                <p:cNvSpPr/>
                <p:nvPr/>
              </p:nvSpPr>
              <p:spPr>
                <a:xfrm flipH="1">
                  <a:off x="8079713" y="1880419"/>
                  <a:ext cx="540663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/>
                    <a:t>30</a:t>
                  </a:r>
                  <a:r>
                    <a:rPr lang="en-US" dirty="0"/>
                    <a:t> </a:t>
                  </a:r>
                </a:p>
              </p:txBody>
            </p:sp>
          </p:grpSp>
          <p:grpSp>
            <p:nvGrpSpPr>
              <p:cNvPr id="67" name="Group 66"/>
              <p:cNvGrpSpPr/>
              <p:nvPr/>
            </p:nvGrpSpPr>
            <p:grpSpPr>
              <a:xfrm>
                <a:off x="7899067" y="4914900"/>
                <a:ext cx="1393722" cy="538316"/>
                <a:chOff x="7654413" y="1865671"/>
                <a:chExt cx="1393722" cy="538316"/>
              </a:xfrm>
            </p:grpSpPr>
            <p:sp>
              <p:nvSpPr>
                <p:cNvPr id="68" name="Rectangle 67"/>
                <p:cNvSpPr/>
                <p:nvPr/>
              </p:nvSpPr>
              <p:spPr>
                <a:xfrm>
                  <a:off x="7654413" y="1880419"/>
                  <a:ext cx="1393722" cy="52356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7971504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8691716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1" name="Rectangle 70"/>
                <p:cNvSpPr/>
                <p:nvPr/>
              </p:nvSpPr>
              <p:spPr>
                <a:xfrm flipH="1">
                  <a:off x="8079713" y="1880419"/>
                  <a:ext cx="540663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/>
                    <a:t>50</a:t>
                  </a:r>
                  <a:r>
                    <a:rPr lang="en-US" dirty="0"/>
                    <a:t> </a:t>
                  </a:r>
                </a:p>
              </p:txBody>
            </p:sp>
          </p:grpSp>
          <p:cxnSp>
            <p:nvCxnSpPr>
              <p:cNvPr id="73" name="Straight Arrow Connector 72"/>
              <p:cNvCxnSpPr/>
              <p:nvPr/>
            </p:nvCxnSpPr>
            <p:spPr>
              <a:xfrm flipH="1">
                <a:off x="6667860" y="2149577"/>
                <a:ext cx="1045546" cy="6366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>
                <a:endCxn id="46" idx="0"/>
              </p:cNvCxnSpPr>
              <p:nvPr/>
            </p:nvCxnSpPr>
            <p:spPr>
              <a:xfrm flipH="1">
                <a:off x="5539608" y="3181348"/>
                <a:ext cx="549206" cy="6298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 flipH="1">
                <a:off x="8462790" y="4211799"/>
                <a:ext cx="358564" cy="6895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 flipH="1">
                <a:off x="9138387" y="3095930"/>
                <a:ext cx="358564" cy="6895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>
                <a:endCxn id="41" idx="0"/>
              </p:cNvCxnSpPr>
              <p:nvPr/>
            </p:nvCxnSpPr>
            <p:spPr>
              <a:xfrm>
                <a:off x="8758952" y="2176612"/>
                <a:ext cx="1282241" cy="5887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>
                <a:endCxn id="61" idx="0"/>
              </p:cNvCxnSpPr>
              <p:nvPr/>
            </p:nvCxnSpPr>
            <p:spPr>
              <a:xfrm>
                <a:off x="10514817" y="3019723"/>
                <a:ext cx="723781" cy="7930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/>
              <p:nvPr/>
            </p:nvCxnSpPr>
            <p:spPr>
              <a:xfrm>
                <a:off x="7091930" y="3103304"/>
                <a:ext cx="575364" cy="7079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>
                <a:off x="6048553" y="4103726"/>
                <a:ext cx="378929" cy="7566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Rectangle 86"/>
              <p:cNvSpPr/>
              <p:nvPr/>
            </p:nvSpPr>
            <p:spPr>
              <a:xfrm>
                <a:off x="6798895" y="840658"/>
                <a:ext cx="427759" cy="6268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8" name="Straight Arrow Connector 87"/>
              <p:cNvCxnSpPr>
                <a:endCxn id="29" idx="0"/>
              </p:cNvCxnSpPr>
              <p:nvPr/>
            </p:nvCxnSpPr>
            <p:spPr>
              <a:xfrm>
                <a:off x="7026173" y="1173114"/>
                <a:ext cx="1236686" cy="7146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TextBox 89"/>
              <p:cNvSpPr txBox="1"/>
              <p:nvPr/>
            </p:nvSpPr>
            <p:spPr>
              <a:xfrm>
                <a:off x="6598450" y="409265"/>
                <a:ext cx="6722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root</a:t>
                </a:r>
              </a:p>
            </p:txBody>
          </p:sp>
        </p:grpSp>
        <p:cxnSp>
          <p:nvCxnSpPr>
            <p:cNvPr id="93" name="Straight Arrow Connector 92"/>
            <p:cNvCxnSpPr/>
            <p:nvPr/>
          </p:nvCxnSpPr>
          <p:spPr>
            <a:xfrm>
              <a:off x="4800842" y="4228520"/>
              <a:ext cx="7374" cy="2371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>
              <a:off x="7606809" y="4228520"/>
              <a:ext cx="7374" cy="2371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6894946" y="5316226"/>
              <a:ext cx="7374" cy="2371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>
              <a:off x="8506590" y="4188973"/>
              <a:ext cx="7374" cy="2371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>
              <a:off x="9535159" y="4188973"/>
              <a:ext cx="7374" cy="2371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>
              <a:off x="4622220" y="5308852"/>
              <a:ext cx="7374" cy="2371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>
              <a:off x="3600140" y="5308852"/>
              <a:ext cx="7374" cy="2371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2799765" y="4143812"/>
              <a:ext cx="7374" cy="2371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>
              <a:off x="5867730" y="4188973"/>
              <a:ext cx="7374" cy="2371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>
              <a:off x="5841742" y="5285274"/>
              <a:ext cx="7374" cy="2371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7335980" y="1253836"/>
            <a:ext cx="4052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Each node holds a key-value pair, only the key is shown here</a:t>
            </a:r>
          </a:p>
        </p:txBody>
      </p:sp>
      <p:sp>
        <p:nvSpPr>
          <p:cNvPr id="3" name="Rectangle 2"/>
          <p:cNvSpPr/>
          <p:nvPr/>
        </p:nvSpPr>
        <p:spPr>
          <a:xfrm>
            <a:off x="7221898" y="1253836"/>
            <a:ext cx="4111120" cy="9257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45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13542" y="292505"/>
            <a:ext cx="10364451" cy="1596177"/>
          </a:xfrm>
        </p:spPr>
        <p:txBody>
          <a:bodyPr>
            <a:normAutofit/>
          </a:bodyPr>
          <a:lstStyle/>
          <a:p>
            <a:r>
              <a:rPr lang="en-US" sz="4000" dirty="0"/>
              <a:t>How do we find/retrieve an element?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277981" y="1810132"/>
            <a:ext cx="5950536" cy="3788708"/>
            <a:chOff x="2624344" y="580264"/>
            <a:chExt cx="7092712" cy="5230026"/>
          </a:xfrm>
        </p:grpSpPr>
        <p:grpSp>
          <p:nvGrpSpPr>
            <p:cNvPr id="5" name="Group 4"/>
            <p:cNvGrpSpPr/>
            <p:nvPr/>
          </p:nvGrpSpPr>
          <p:grpSpPr>
            <a:xfrm>
              <a:off x="2624344" y="580264"/>
              <a:ext cx="7092712" cy="5230026"/>
              <a:chOff x="4843977" y="336916"/>
              <a:chExt cx="7092712" cy="5230026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7567228" y="1873045"/>
                <a:ext cx="1393722" cy="652042"/>
                <a:chOff x="7654413" y="1865671"/>
                <a:chExt cx="1393722" cy="652042"/>
              </a:xfrm>
            </p:grpSpPr>
            <p:sp>
              <p:nvSpPr>
                <p:cNvPr id="69" name="Rectangle 68"/>
                <p:cNvSpPr/>
                <p:nvPr/>
              </p:nvSpPr>
              <p:spPr>
                <a:xfrm>
                  <a:off x="7654413" y="1880419"/>
                  <a:ext cx="1393722" cy="52356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7971504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8691716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Rectangle 71"/>
                <p:cNvSpPr/>
                <p:nvPr/>
              </p:nvSpPr>
              <p:spPr>
                <a:xfrm flipH="1">
                  <a:off x="8079712" y="1880419"/>
                  <a:ext cx="620245" cy="63729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/>
                    <a:t>45</a:t>
                  </a:r>
                  <a:r>
                    <a:rPr lang="en-US" dirty="0"/>
                    <a:t> </a:t>
                  </a:r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5832932" y="2810415"/>
                <a:ext cx="1393722" cy="637294"/>
                <a:chOff x="7654413" y="1849314"/>
                <a:chExt cx="1393722" cy="637294"/>
              </a:xfrm>
            </p:grpSpPr>
            <p:sp>
              <p:nvSpPr>
                <p:cNvPr id="65" name="Rectangle 64"/>
                <p:cNvSpPr/>
                <p:nvPr/>
              </p:nvSpPr>
              <p:spPr>
                <a:xfrm>
                  <a:off x="7654413" y="1880419"/>
                  <a:ext cx="1393722" cy="52356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7971504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8691716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Rectangle 67"/>
                <p:cNvSpPr/>
                <p:nvPr/>
              </p:nvSpPr>
              <p:spPr>
                <a:xfrm flipH="1">
                  <a:off x="8096367" y="1849314"/>
                  <a:ext cx="831793" cy="63729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/>
                    <a:t>36</a:t>
                  </a:r>
                  <a:r>
                    <a:rPr lang="en-US" dirty="0"/>
                    <a:t> </a:t>
                  </a:r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9345562" y="2750565"/>
                <a:ext cx="1393722" cy="652042"/>
                <a:chOff x="7654413" y="1865671"/>
                <a:chExt cx="1393722" cy="652042"/>
              </a:xfrm>
            </p:grpSpPr>
            <p:sp>
              <p:nvSpPr>
                <p:cNvPr id="61" name="Rectangle 60"/>
                <p:cNvSpPr/>
                <p:nvPr/>
              </p:nvSpPr>
              <p:spPr>
                <a:xfrm>
                  <a:off x="7654413" y="1880419"/>
                  <a:ext cx="1393722" cy="52356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7971504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8691716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" name="Rectangle 63"/>
                <p:cNvSpPr/>
                <p:nvPr/>
              </p:nvSpPr>
              <p:spPr>
                <a:xfrm flipH="1">
                  <a:off x="8079712" y="1880419"/>
                  <a:ext cx="743954" cy="63729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/>
                    <a:t>56</a:t>
                  </a:r>
                  <a:r>
                    <a:rPr lang="en-US" dirty="0"/>
                    <a:t> </a:t>
                  </a:r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4843977" y="3796481"/>
                <a:ext cx="1393722" cy="652042"/>
                <a:chOff x="7654413" y="1865671"/>
                <a:chExt cx="1393722" cy="652042"/>
              </a:xfrm>
            </p:grpSpPr>
            <p:sp>
              <p:nvSpPr>
                <p:cNvPr id="57" name="Rectangle 56"/>
                <p:cNvSpPr/>
                <p:nvPr/>
              </p:nvSpPr>
              <p:spPr>
                <a:xfrm>
                  <a:off x="7654413" y="1880419"/>
                  <a:ext cx="1393722" cy="52356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7971504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8691716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Rectangle 59"/>
                <p:cNvSpPr/>
                <p:nvPr/>
              </p:nvSpPr>
              <p:spPr>
                <a:xfrm flipH="1">
                  <a:off x="8079712" y="1880419"/>
                  <a:ext cx="823996" cy="63729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/>
                    <a:t>25</a:t>
                  </a:r>
                  <a:r>
                    <a:rPr lang="en-US" dirty="0"/>
                    <a:t> </a:t>
                  </a:r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6838066" y="3818599"/>
                <a:ext cx="1393722" cy="652042"/>
                <a:chOff x="7654413" y="1865671"/>
                <a:chExt cx="1393722" cy="652042"/>
              </a:xfrm>
            </p:grpSpPr>
            <p:sp>
              <p:nvSpPr>
                <p:cNvPr id="53" name="Rectangle 52"/>
                <p:cNvSpPr/>
                <p:nvPr/>
              </p:nvSpPr>
              <p:spPr>
                <a:xfrm>
                  <a:off x="7654413" y="1880419"/>
                  <a:ext cx="1393722" cy="52356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7971504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8691716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Rectangle 55"/>
                <p:cNvSpPr/>
                <p:nvPr/>
              </p:nvSpPr>
              <p:spPr>
                <a:xfrm flipH="1">
                  <a:off x="8079712" y="1880419"/>
                  <a:ext cx="764313" cy="63729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/>
                    <a:t>42</a:t>
                  </a:r>
                  <a:r>
                    <a:rPr lang="en-US" dirty="0"/>
                    <a:t> </a:t>
                  </a:r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8610930" y="3818599"/>
                <a:ext cx="1393722" cy="652042"/>
                <a:chOff x="7654413" y="1865671"/>
                <a:chExt cx="1393722" cy="652042"/>
              </a:xfrm>
            </p:grpSpPr>
            <p:sp>
              <p:nvSpPr>
                <p:cNvPr id="49" name="Rectangle 48"/>
                <p:cNvSpPr/>
                <p:nvPr/>
              </p:nvSpPr>
              <p:spPr>
                <a:xfrm>
                  <a:off x="7654413" y="1880419"/>
                  <a:ext cx="1393722" cy="52356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7971504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8691716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Rectangle 51"/>
                <p:cNvSpPr/>
                <p:nvPr/>
              </p:nvSpPr>
              <p:spPr>
                <a:xfrm flipH="1">
                  <a:off x="8079712" y="1880419"/>
                  <a:ext cx="734631" cy="63729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/>
                    <a:t>52</a:t>
                  </a:r>
                  <a:r>
                    <a:rPr lang="en-US" dirty="0"/>
                    <a:t> </a:t>
                  </a:r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10542967" y="3798061"/>
                <a:ext cx="1393722" cy="652042"/>
                <a:chOff x="7654413" y="1865671"/>
                <a:chExt cx="1393722" cy="652042"/>
              </a:xfrm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7654413" y="1880419"/>
                  <a:ext cx="1393722" cy="52356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7971504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8691716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Rectangle 47"/>
                <p:cNvSpPr/>
                <p:nvPr/>
              </p:nvSpPr>
              <p:spPr>
                <a:xfrm flipH="1">
                  <a:off x="8079712" y="1880419"/>
                  <a:ext cx="645315" cy="63729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/>
                    <a:t>60</a:t>
                  </a:r>
                  <a:r>
                    <a:rPr lang="en-US" dirty="0"/>
                    <a:t> </a:t>
                  </a:r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5615809" y="4907526"/>
                <a:ext cx="1393722" cy="652042"/>
                <a:chOff x="7654413" y="1865671"/>
                <a:chExt cx="1393722" cy="652042"/>
              </a:xfrm>
            </p:grpSpPr>
            <p:sp>
              <p:nvSpPr>
                <p:cNvPr id="41" name="Rectangle 40"/>
                <p:cNvSpPr/>
                <p:nvPr/>
              </p:nvSpPr>
              <p:spPr>
                <a:xfrm>
                  <a:off x="7654413" y="1880419"/>
                  <a:ext cx="1393722" cy="52356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7971504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8691716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Rectangle 43"/>
                <p:cNvSpPr/>
                <p:nvPr/>
              </p:nvSpPr>
              <p:spPr>
                <a:xfrm flipH="1">
                  <a:off x="8079712" y="1880419"/>
                  <a:ext cx="968422" cy="63729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/>
                    <a:t>30</a:t>
                  </a:r>
                  <a:r>
                    <a:rPr lang="en-US" dirty="0"/>
                    <a:t> </a:t>
                  </a:r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7899067" y="4914900"/>
                <a:ext cx="1393722" cy="652042"/>
                <a:chOff x="7654413" y="1865671"/>
                <a:chExt cx="1393722" cy="652042"/>
              </a:xfrm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7654413" y="1880419"/>
                  <a:ext cx="1393722" cy="52356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7971504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8691716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Rectangle 39"/>
                <p:cNvSpPr/>
                <p:nvPr/>
              </p:nvSpPr>
              <p:spPr>
                <a:xfrm flipH="1">
                  <a:off x="8079712" y="1880419"/>
                  <a:ext cx="951009" cy="63729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/>
                    <a:t>50</a:t>
                  </a:r>
                  <a:r>
                    <a:rPr lang="en-US" dirty="0"/>
                    <a:t> </a:t>
                  </a:r>
                </a:p>
              </p:txBody>
            </p:sp>
          </p:grpSp>
          <p:cxnSp>
            <p:nvCxnSpPr>
              <p:cNvPr id="26" name="Straight Arrow Connector 25"/>
              <p:cNvCxnSpPr/>
              <p:nvPr/>
            </p:nvCxnSpPr>
            <p:spPr>
              <a:xfrm flipH="1">
                <a:off x="6667860" y="2149577"/>
                <a:ext cx="1045546" cy="6366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endCxn id="60" idx="0"/>
              </p:cNvCxnSpPr>
              <p:nvPr/>
            </p:nvCxnSpPr>
            <p:spPr>
              <a:xfrm flipH="1">
                <a:off x="5681274" y="3181347"/>
                <a:ext cx="407543" cy="6298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flipH="1">
                <a:off x="8462790" y="4211799"/>
                <a:ext cx="358564" cy="6895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H="1">
                <a:off x="9138387" y="3095930"/>
                <a:ext cx="358564" cy="6895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endCxn id="64" idx="0"/>
              </p:cNvCxnSpPr>
              <p:nvPr/>
            </p:nvCxnSpPr>
            <p:spPr>
              <a:xfrm>
                <a:off x="8758952" y="2176612"/>
                <a:ext cx="1383886" cy="5887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endCxn id="48" idx="0"/>
              </p:cNvCxnSpPr>
              <p:nvPr/>
            </p:nvCxnSpPr>
            <p:spPr>
              <a:xfrm>
                <a:off x="10514817" y="3019723"/>
                <a:ext cx="776106" cy="7930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7091930" y="3103304"/>
                <a:ext cx="575364" cy="7079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>
                <a:off x="6048553" y="4103726"/>
                <a:ext cx="378929" cy="7566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Rectangle 33"/>
              <p:cNvSpPr/>
              <p:nvPr/>
            </p:nvSpPr>
            <p:spPr>
              <a:xfrm>
                <a:off x="6798895" y="840658"/>
                <a:ext cx="427759" cy="6268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/>
              <p:cNvCxnSpPr>
                <a:endCxn id="72" idx="0"/>
              </p:cNvCxnSpPr>
              <p:nvPr/>
            </p:nvCxnSpPr>
            <p:spPr>
              <a:xfrm>
                <a:off x="7026173" y="1173114"/>
                <a:ext cx="1276477" cy="7146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6604914" y="336916"/>
                <a:ext cx="6722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root</a:t>
                </a:r>
              </a:p>
            </p:txBody>
          </p:sp>
        </p:grpSp>
        <p:cxnSp>
          <p:nvCxnSpPr>
            <p:cNvPr id="6" name="Straight Arrow Connector 5"/>
            <p:cNvCxnSpPr/>
            <p:nvPr/>
          </p:nvCxnSpPr>
          <p:spPr>
            <a:xfrm>
              <a:off x="4800842" y="4228520"/>
              <a:ext cx="7374" cy="2371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7606809" y="4228520"/>
              <a:ext cx="7374" cy="2371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6894946" y="5316226"/>
              <a:ext cx="7374" cy="2371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8506590" y="4188973"/>
              <a:ext cx="7374" cy="2371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9535159" y="4188973"/>
              <a:ext cx="7374" cy="2371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622220" y="5308852"/>
              <a:ext cx="7374" cy="2371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3600140" y="5308852"/>
              <a:ext cx="7374" cy="2371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2799765" y="4143812"/>
              <a:ext cx="7374" cy="2371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5867730" y="4188973"/>
              <a:ext cx="7374" cy="2371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841742" y="5285274"/>
              <a:ext cx="7374" cy="2371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863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75493" y="477062"/>
            <a:ext cx="10364451" cy="1596177"/>
          </a:xfrm>
        </p:spPr>
        <p:txBody>
          <a:bodyPr>
            <a:normAutofit/>
          </a:bodyPr>
          <a:lstStyle/>
          <a:p>
            <a:r>
              <a:rPr lang="en-US" sz="4000" dirty="0"/>
              <a:t>How do we add an element?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624345" y="1990241"/>
            <a:ext cx="5950536" cy="3788708"/>
            <a:chOff x="2624344" y="580264"/>
            <a:chExt cx="7092712" cy="5230026"/>
          </a:xfrm>
        </p:grpSpPr>
        <p:grpSp>
          <p:nvGrpSpPr>
            <p:cNvPr id="5" name="Group 4"/>
            <p:cNvGrpSpPr/>
            <p:nvPr/>
          </p:nvGrpSpPr>
          <p:grpSpPr>
            <a:xfrm>
              <a:off x="2624344" y="580264"/>
              <a:ext cx="7092712" cy="5230026"/>
              <a:chOff x="4843977" y="336916"/>
              <a:chExt cx="7092712" cy="5230026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7567228" y="1873045"/>
                <a:ext cx="1393722" cy="652042"/>
                <a:chOff x="7654413" y="1865671"/>
                <a:chExt cx="1393722" cy="652042"/>
              </a:xfrm>
            </p:grpSpPr>
            <p:sp>
              <p:nvSpPr>
                <p:cNvPr id="69" name="Rectangle 68"/>
                <p:cNvSpPr/>
                <p:nvPr/>
              </p:nvSpPr>
              <p:spPr>
                <a:xfrm>
                  <a:off x="7654413" y="1880419"/>
                  <a:ext cx="1393722" cy="52356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7971504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8691716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Rectangle 71"/>
                <p:cNvSpPr/>
                <p:nvPr/>
              </p:nvSpPr>
              <p:spPr>
                <a:xfrm flipH="1">
                  <a:off x="8079712" y="1880419"/>
                  <a:ext cx="620245" cy="63729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/>
                    <a:t>45</a:t>
                  </a:r>
                  <a:r>
                    <a:rPr lang="en-US" dirty="0"/>
                    <a:t> </a:t>
                  </a:r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5832932" y="2810415"/>
                <a:ext cx="1393722" cy="637294"/>
                <a:chOff x="7654413" y="1849314"/>
                <a:chExt cx="1393722" cy="637294"/>
              </a:xfrm>
            </p:grpSpPr>
            <p:sp>
              <p:nvSpPr>
                <p:cNvPr id="65" name="Rectangle 64"/>
                <p:cNvSpPr/>
                <p:nvPr/>
              </p:nvSpPr>
              <p:spPr>
                <a:xfrm>
                  <a:off x="7654413" y="1880419"/>
                  <a:ext cx="1393722" cy="52356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7971504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8691716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Rectangle 67"/>
                <p:cNvSpPr/>
                <p:nvPr/>
              </p:nvSpPr>
              <p:spPr>
                <a:xfrm flipH="1">
                  <a:off x="8096367" y="1849314"/>
                  <a:ext cx="831793" cy="63729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/>
                    <a:t>36</a:t>
                  </a:r>
                  <a:r>
                    <a:rPr lang="en-US" dirty="0"/>
                    <a:t> </a:t>
                  </a:r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9345562" y="2750565"/>
                <a:ext cx="1393722" cy="652042"/>
                <a:chOff x="7654413" y="1865671"/>
                <a:chExt cx="1393722" cy="652042"/>
              </a:xfrm>
            </p:grpSpPr>
            <p:sp>
              <p:nvSpPr>
                <p:cNvPr id="61" name="Rectangle 60"/>
                <p:cNvSpPr/>
                <p:nvPr/>
              </p:nvSpPr>
              <p:spPr>
                <a:xfrm>
                  <a:off x="7654413" y="1880419"/>
                  <a:ext cx="1393722" cy="52356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7971504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8691716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" name="Rectangle 63"/>
                <p:cNvSpPr/>
                <p:nvPr/>
              </p:nvSpPr>
              <p:spPr>
                <a:xfrm flipH="1">
                  <a:off x="8079712" y="1880419"/>
                  <a:ext cx="743954" cy="63729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/>
                    <a:t>56</a:t>
                  </a:r>
                  <a:r>
                    <a:rPr lang="en-US" dirty="0"/>
                    <a:t> </a:t>
                  </a:r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4843977" y="3796481"/>
                <a:ext cx="1393722" cy="652042"/>
                <a:chOff x="7654413" y="1865671"/>
                <a:chExt cx="1393722" cy="652042"/>
              </a:xfrm>
            </p:grpSpPr>
            <p:sp>
              <p:nvSpPr>
                <p:cNvPr id="57" name="Rectangle 56"/>
                <p:cNvSpPr/>
                <p:nvPr/>
              </p:nvSpPr>
              <p:spPr>
                <a:xfrm>
                  <a:off x="7654413" y="1880419"/>
                  <a:ext cx="1393722" cy="52356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7971504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8691716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Rectangle 59"/>
                <p:cNvSpPr/>
                <p:nvPr/>
              </p:nvSpPr>
              <p:spPr>
                <a:xfrm flipH="1">
                  <a:off x="8079712" y="1880419"/>
                  <a:ext cx="823996" cy="63729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/>
                    <a:t>25</a:t>
                  </a:r>
                  <a:r>
                    <a:rPr lang="en-US" dirty="0"/>
                    <a:t> </a:t>
                  </a:r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6838066" y="3818599"/>
                <a:ext cx="1393722" cy="652042"/>
                <a:chOff x="7654413" y="1865671"/>
                <a:chExt cx="1393722" cy="652042"/>
              </a:xfrm>
            </p:grpSpPr>
            <p:sp>
              <p:nvSpPr>
                <p:cNvPr id="53" name="Rectangle 52"/>
                <p:cNvSpPr/>
                <p:nvPr/>
              </p:nvSpPr>
              <p:spPr>
                <a:xfrm>
                  <a:off x="7654413" y="1880419"/>
                  <a:ext cx="1393722" cy="52356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7971504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8691716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Rectangle 55"/>
                <p:cNvSpPr/>
                <p:nvPr/>
              </p:nvSpPr>
              <p:spPr>
                <a:xfrm flipH="1">
                  <a:off x="8079712" y="1880419"/>
                  <a:ext cx="764313" cy="63729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/>
                    <a:t>42</a:t>
                  </a:r>
                  <a:r>
                    <a:rPr lang="en-US" dirty="0"/>
                    <a:t> </a:t>
                  </a:r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8610930" y="3818599"/>
                <a:ext cx="1393722" cy="652042"/>
                <a:chOff x="7654413" y="1865671"/>
                <a:chExt cx="1393722" cy="652042"/>
              </a:xfrm>
            </p:grpSpPr>
            <p:sp>
              <p:nvSpPr>
                <p:cNvPr id="49" name="Rectangle 48"/>
                <p:cNvSpPr/>
                <p:nvPr/>
              </p:nvSpPr>
              <p:spPr>
                <a:xfrm>
                  <a:off x="7654413" y="1880419"/>
                  <a:ext cx="1393722" cy="52356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7971504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8691716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Rectangle 51"/>
                <p:cNvSpPr/>
                <p:nvPr/>
              </p:nvSpPr>
              <p:spPr>
                <a:xfrm flipH="1">
                  <a:off x="8079712" y="1880419"/>
                  <a:ext cx="734631" cy="63729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/>
                    <a:t>52</a:t>
                  </a:r>
                  <a:r>
                    <a:rPr lang="en-US" dirty="0"/>
                    <a:t> </a:t>
                  </a:r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10542967" y="3798061"/>
                <a:ext cx="1393722" cy="652042"/>
                <a:chOff x="7654413" y="1865671"/>
                <a:chExt cx="1393722" cy="652042"/>
              </a:xfrm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7654413" y="1880419"/>
                  <a:ext cx="1393722" cy="52356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7971504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8691716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Rectangle 47"/>
                <p:cNvSpPr/>
                <p:nvPr/>
              </p:nvSpPr>
              <p:spPr>
                <a:xfrm flipH="1">
                  <a:off x="8079712" y="1880419"/>
                  <a:ext cx="645315" cy="63729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/>
                    <a:t>60</a:t>
                  </a:r>
                  <a:r>
                    <a:rPr lang="en-US" dirty="0"/>
                    <a:t> </a:t>
                  </a:r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5615809" y="4907526"/>
                <a:ext cx="1393722" cy="652042"/>
                <a:chOff x="7654413" y="1865671"/>
                <a:chExt cx="1393722" cy="652042"/>
              </a:xfrm>
            </p:grpSpPr>
            <p:sp>
              <p:nvSpPr>
                <p:cNvPr id="41" name="Rectangle 40"/>
                <p:cNvSpPr/>
                <p:nvPr/>
              </p:nvSpPr>
              <p:spPr>
                <a:xfrm>
                  <a:off x="7654413" y="1880419"/>
                  <a:ext cx="1393722" cy="52356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7971504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8691716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Rectangle 43"/>
                <p:cNvSpPr/>
                <p:nvPr/>
              </p:nvSpPr>
              <p:spPr>
                <a:xfrm flipH="1">
                  <a:off x="8079712" y="1880419"/>
                  <a:ext cx="968422" cy="63729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/>
                    <a:t>30</a:t>
                  </a:r>
                  <a:r>
                    <a:rPr lang="en-US" dirty="0"/>
                    <a:t> </a:t>
                  </a:r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7899067" y="4914900"/>
                <a:ext cx="1393722" cy="652042"/>
                <a:chOff x="7654413" y="1865671"/>
                <a:chExt cx="1393722" cy="652042"/>
              </a:xfrm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7654413" y="1880419"/>
                  <a:ext cx="1393722" cy="52356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7971504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8691716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Rectangle 39"/>
                <p:cNvSpPr/>
                <p:nvPr/>
              </p:nvSpPr>
              <p:spPr>
                <a:xfrm flipH="1">
                  <a:off x="8079712" y="1880419"/>
                  <a:ext cx="951009" cy="63729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/>
                    <a:t>50</a:t>
                  </a:r>
                  <a:r>
                    <a:rPr lang="en-US" dirty="0"/>
                    <a:t> </a:t>
                  </a:r>
                </a:p>
              </p:txBody>
            </p:sp>
          </p:grpSp>
          <p:cxnSp>
            <p:nvCxnSpPr>
              <p:cNvPr id="26" name="Straight Arrow Connector 25"/>
              <p:cNvCxnSpPr/>
              <p:nvPr/>
            </p:nvCxnSpPr>
            <p:spPr>
              <a:xfrm flipH="1">
                <a:off x="6667860" y="2149577"/>
                <a:ext cx="1045546" cy="6366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endCxn id="60" idx="0"/>
              </p:cNvCxnSpPr>
              <p:nvPr/>
            </p:nvCxnSpPr>
            <p:spPr>
              <a:xfrm flipH="1">
                <a:off x="5681274" y="3181347"/>
                <a:ext cx="407543" cy="6298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flipH="1">
                <a:off x="8462790" y="4211799"/>
                <a:ext cx="358564" cy="6895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H="1">
                <a:off x="9138387" y="3095930"/>
                <a:ext cx="358564" cy="6895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endCxn id="64" idx="0"/>
              </p:cNvCxnSpPr>
              <p:nvPr/>
            </p:nvCxnSpPr>
            <p:spPr>
              <a:xfrm>
                <a:off x="8758952" y="2176612"/>
                <a:ext cx="1383886" cy="5887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endCxn id="48" idx="0"/>
              </p:cNvCxnSpPr>
              <p:nvPr/>
            </p:nvCxnSpPr>
            <p:spPr>
              <a:xfrm>
                <a:off x="10514817" y="3019723"/>
                <a:ext cx="776106" cy="7930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7091930" y="3103304"/>
                <a:ext cx="575364" cy="7079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>
                <a:off x="6048553" y="4103726"/>
                <a:ext cx="378929" cy="7566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Rectangle 33"/>
              <p:cNvSpPr/>
              <p:nvPr/>
            </p:nvSpPr>
            <p:spPr>
              <a:xfrm>
                <a:off x="6798895" y="840658"/>
                <a:ext cx="427759" cy="6268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/>
              <p:cNvCxnSpPr>
                <a:endCxn id="72" idx="0"/>
              </p:cNvCxnSpPr>
              <p:nvPr/>
            </p:nvCxnSpPr>
            <p:spPr>
              <a:xfrm>
                <a:off x="7026173" y="1173114"/>
                <a:ext cx="1276477" cy="7146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6604914" y="336916"/>
                <a:ext cx="6722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root</a:t>
                </a:r>
              </a:p>
            </p:txBody>
          </p:sp>
        </p:grpSp>
        <p:cxnSp>
          <p:nvCxnSpPr>
            <p:cNvPr id="6" name="Straight Arrow Connector 5"/>
            <p:cNvCxnSpPr/>
            <p:nvPr/>
          </p:nvCxnSpPr>
          <p:spPr>
            <a:xfrm>
              <a:off x="4800842" y="4228520"/>
              <a:ext cx="7374" cy="2371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7606809" y="4228520"/>
              <a:ext cx="7374" cy="2371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6894946" y="5316226"/>
              <a:ext cx="7374" cy="2371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8506590" y="4188973"/>
              <a:ext cx="7374" cy="2371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9535159" y="4188973"/>
              <a:ext cx="7374" cy="2371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622220" y="5308852"/>
              <a:ext cx="7374" cy="2371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3600140" y="5308852"/>
              <a:ext cx="7374" cy="2371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2799765" y="4143812"/>
              <a:ext cx="7374" cy="2371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5867730" y="4188973"/>
              <a:ext cx="7374" cy="2371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841742" y="5285274"/>
              <a:ext cx="7374" cy="2371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9830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An exercise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765828" y="2367092"/>
            <a:ext cx="8902171" cy="3424107"/>
          </a:xfrm>
        </p:spPr>
        <p:txBody>
          <a:bodyPr>
            <a:normAutofit/>
          </a:bodyPr>
          <a:lstStyle/>
          <a:p>
            <a:r>
              <a:rPr lang="en-US" sz="2800" dirty="0"/>
              <a:t>Starting with an empty binary search tree</a:t>
            </a:r>
          </a:p>
          <a:p>
            <a:pPr lvl="1"/>
            <a:r>
              <a:rPr lang="en-US" sz="2400" dirty="0"/>
              <a:t>Draw the BST that results from adding (in the order shown) elements with the following keys</a:t>
            </a:r>
          </a:p>
          <a:p>
            <a:pPr lvl="2"/>
            <a:r>
              <a:rPr lang="en-US" sz="2000" dirty="0"/>
              <a:t>52  23  67  12  36  98  25  73  30</a:t>
            </a:r>
          </a:p>
          <a:p>
            <a:pPr lvl="1"/>
            <a:r>
              <a:rPr lang="en-US" sz="2400" dirty="0"/>
              <a:t>Repeat with</a:t>
            </a:r>
          </a:p>
          <a:p>
            <a:pPr lvl="2"/>
            <a:r>
              <a:rPr lang="en-US" sz="2000" dirty="0"/>
              <a:t>6  8  7  12  25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53926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6636" y="1780310"/>
            <a:ext cx="4890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000" dirty="0"/>
              <a:t>52  23  67  12  36  98  25  73  30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6636" y="2680855"/>
            <a:ext cx="59851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       </a:t>
            </a:r>
            <a:r>
              <a:rPr lang="en-US" sz="2000" dirty="0"/>
              <a:t>52</a:t>
            </a:r>
          </a:p>
          <a:p>
            <a:r>
              <a:rPr lang="en-US" sz="2000" dirty="0"/>
              <a:t>                                  /     \</a:t>
            </a:r>
          </a:p>
          <a:p>
            <a:r>
              <a:rPr lang="en-US" sz="2000" dirty="0"/>
              <a:t>                               23      67</a:t>
            </a:r>
          </a:p>
          <a:p>
            <a:r>
              <a:rPr lang="en-US" sz="2000" dirty="0"/>
              <a:t>                             /    \        \</a:t>
            </a:r>
          </a:p>
          <a:p>
            <a:r>
              <a:rPr lang="en-US" sz="2000" dirty="0"/>
              <a:t>                           12    36       98</a:t>
            </a:r>
          </a:p>
          <a:p>
            <a:r>
              <a:rPr lang="en-US" sz="2000" dirty="0"/>
              <a:t>                                 /          /</a:t>
            </a:r>
          </a:p>
          <a:p>
            <a:r>
              <a:rPr lang="en-US" sz="2000" dirty="0"/>
              <a:t>                              25        73</a:t>
            </a:r>
          </a:p>
          <a:p>
            <a:r>
              <a:rPr lang="en-US" sz="2000" dirty="0"/>
              <a:t>                                  \</a:t>
            </a:r>
          </a:p>
          <a:p>
            <a:r>
              <a:rPr lang="en-US" sz="2000" dirty="0"/>
              <a:t>                                   30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76653" y="1780310"/>
            <a:ext cx="3096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000" dirty="0"/>
              <a:t>6  8  7  12  25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481455" y="2874818"/>
            <a:ext cx="3810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</a:t>
            </a:r>
            <a:r>
              <a:rPr lang="en-US" sz="2000" dirty="0"/>
              <a:t>6</a:t>
            </a:r>
          </a:p>
          <a:p>
            <a:r>
              <a:rPr lang="en-US" sz="2000" dirty="0"/>
              <a:t>             \</a:t>
            </a:r>
          </a:p>
          <a:p>
            <a:r>
              <a:rPr lang="en-US" sz="2000" dirty="0"/>
              <a:t>              8</a:t>
            </a:r>
          </a:p>
          <a:p>
            <a:r>
              <a:rPr lang="en-US" sz="2000" dirty="0"/>
              <a:t>            /   \</a:t>
            </a:r>
          </a:p>
          <a:p>
            <a:r>
              <a:rPr lang="en-US" sz="2000" dirty="0"/>
              <a:t>          7      12</a:t>
            </a:r>
          </a:p>
          <a:p>
            <a:r>
              <a:rPr lang="en-US" sz="2000" dirty="0"/>
              <a:t>                      \</a:t>
            </a:r>
          </a:p>
          <a:p>
            <a:r>
              <a:rPr lang="en-US" sz="2000" dirty="0"/>
              <a:t>                       25</a:t>
            </a:r>
          </a:p>
        </p:txBody>
      </p:sp>
    </p:spTree>
    <p:extLst>
      <p:ext uri="{BB962C8B-B14F-4D97-AF65-F5344CB8AC3E}">
        <p14:creationId xmlns:p14="http://schemas.microsoft.com/office/powerpoint/2010/main" val="2497744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40457" y="851599"/>
            <a:ext cx="10364451" cy="1596177"/>
          </a:xfrm>
        </p:spPr>
        <p:txBody>
          <a:bodyPr>
            <a:normAutofit/>
          </a:bodyPr>
          <a:lstStyle/>
          <a:p>
            <a:r>
              <a:rPr lang="en-US" sz="4000" dirty="0"/>
              <a:t>Many ways to store the elements </a:t>
            </a:r>
            <a:br>
              <a:rPr lang="en-US" sz="4000" dirty="0"/>
            </a:br>
            <a:r>
              <a:rPr lang="en-US" sz="4000" dirty="0"/>
              <a:t>of a map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18CFA5-1646-421C-B263-9F098A48E4C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50650" y="2679609"/>
            <a:ext cx="10363826" cy="3424107"/>
          </a:xfrm>
        </p:spPr>
        <p:txBody>
          <a:bodyPr/>
          <a:lstStyle/>
          <a:p>
            <a:r>
              <a:rPr lang="en-US" dirty="0"/>
              <a:t>Linked list</a:t>
            </a:r>
          </a:p>
          <a:p>
            <a:r>
              <a:rPr lang="en-US" dirty="0"/>
              <a:t>Vector</a:t>
            </a:r>
          </a:p>
          <a:p>
            <a:r>
              <a:rPr lang="en-US" dirty="0"/>
              <a:t>Binary search tree</a:t>
            </a:r>
          </a:p>
          <a:p>
            <a:r>
              <a:rPr lang="en-US" dirty="0"/>
              <a:t>Balanced search tree</a:t>
            </a:r>
          </a:p>
          <a:p>
            <a:r>
              <a:rPr lang="en-US" dirty="0"/>
              <a:t>Hash table</a:t>
            </a:r>
          </a:p>
        </p:txBody>
      </p:sp>
    </p:spTree>
    <p:extLst>
      <p:ext uri="{BB962C8B-B14F-4D97-AF65-F5344CB8AC3E}">
        <p14:creationId xmlns:p14="http://schemas.microsoft.com/office/powerpoint/2010/main" val="2114490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9363" y="479302"/>
            <a:ext cx="9365673" cy="1596177"/>
          </a:xfrm>
        </p:spPr>
        <p:txBody>
          <a:bodyPr>
            <a:normAutofit/>
          </a:bodyPr>
          <a:lstStyle/>
          <a:p>
            <a:r>
              <a:rPr lang="en-US" dirty="0"/>
              <a:t>operations all start by searching for element with given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428851" y="2151676"/>
            <a:ext cx="10363826" cy="3642876"/>
          </a:xfrm>
        </p:spPr>
        <p:txBody>
          <a:bodyPr>
            <a:normAutofit fontScale="85000" lnSpcReduction="20000"/>
          </a:bodyPr>
          <a:lstStyle/>
          <a:p>
            <a:r>
              <a:rPr lang="en-US" sz="1800" dirty="0"/>
              <a:t>Find – follow path from root </a:t>
            </a:r>
          </a:p>
          <a:p>
            <a:pPr lvl="1"/>
            <a:r>
              <a:rPr lang="en-US" sz="1600" dirty="0"/>
              <a:t>If found return true</a:t>
            </a:r>
          </a:p>
          <a:p>
            <a:pPr lvl="1"/>
            <a:r>
              <a:rPr lang="en-US" sz="1600" dirty="0"/>
              <a:t>If not found return false</a:t>
            </a:r>
          </a:p>
          <a:p>
            <a:r>
              <a:rPr lang="en-US" sz="1800" dirty="0"/>
              <a:t>Retrieve – follow path from root</a:t>
            </a:r>
          </a:p>
          <a:p>
            <a:pPr lvl="1"/>
            <a:r>
              <a:rPr lang="en-US" sz="1600" dirty="0"/>
              <a:t>If found return value</a:t>
            </a:r>
          </a:p>
          <a:p>
            <a:pPr lvl="1"/>
            <a:r>
              <a:rPr lang="en-US" sz="1600" dirty="0"/>
              <a:t>If not found return null</a:t>
            </a:r>
          </a:p>
          <a:p>
            <a:r>
              <a:rPr lang="en-US" sz="1800" dirty="0"/>
              <a:t>add – follow path from root </a:t>
            </a:r>
          </a:p>
          <a:p>
            <a:pPr lvl="1"/>
            <a:r>
              <a:rPr lang="en-US" sz="1600" dirty="0"/>
              <a:t>If found return false</a:t>
            </a:r>
          </a:p>
          <a:p>
            <a:pPr lvl="1"/>
            <a:r>
              <a:rPr lang="en-US" sz="1600" dirty="0"/>
              <a:t>If not found add node at end of the path followed and return true</a:t>
            </a:r>
          </a:p>
          <a:p>
            <a:r>
              <a:rPr lang="en-US" sz="1800" dirty="0"/>
              <a:t>remove – follow path from root </a:t>
            </a:r>
          </a:p>
          <a:p>
            <a:pPr lvl="1"/>
            <a:r>
              <a:rPr lang="en-US" sz="1600" dirty="0"/>
              <a:t>If not found return false</a:t>
            </a:r>
          </a:p>
          <a:p>
            <a:pPr lvl="1"/>
            <a:r>
              <a:rPr lang="en-US" sz="1600" dirty="0"/>
              <a:t>If found delete that node (or another node) and return true</a:t>
            </a:r>
          </a:p>
          <a:p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258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Searching a </a:t>
            </a:r>
            <a:r>
              <a:rPr lang="en-US" sz="4000" dirty="0" err="1"/>
              <a:t>bst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03576" y="2569961"/>
            <a:ext cx="9184848" cy="3424107"/>
          </a:xfrm>
        </p:spPr>
        <p:txBody>
          <a:bodyPr>
            <a:normAutofit/>
          </a:bodyPr>
          <a:lstStyle/>
          <a:p>
            <a:r>
              <a:rPr lang="en-US" sz="2400" dirty="0"/>
              <a:t>Search algorithm can be iterative or recursive</a:t>
            </a:r>
          </a:p>
          <a:p>
            <a:r>
              <a:rPr lang="en-US" sz="2400" dirty="0" err="1"/>
              <a:t>Zybook</a:t>
            </a:r>
            <a:r>
              <a:rPr lang="en-US" sz="2400" dirty="0"/>
              <a:t> shows iterative search algorithm</a:t>
            </a:r>
          </a:p>
          <a:p>
            <a:r>
              <a:rPr lang="en-US" sz="2400" dirty="0"/>
              <a:t>Will look at recursive search algorithm in class</a:t>
            </a:r>
          </a:p>
          <a:p>
            <a:pPr lvl="1"/>
            <a:r>
              <a:rPr lang="en-US" sz="2200" dirty="0"/>
              <a:t>A </a:t>
            </a:r>
            <a:r>
              <a:rPr lang="en-US" sz="2200" dirty="0" err="1"/>
              <a:t>bst</a:t>
            </a:r>
            <a:r>
              <a:rPr lang="en-US" sz="2200" dirty="0"/>
              <a:t> is recursively defined</a:t>
            </a:r>
          </a:p>
        </p:txBody>
      </p:sp>
    </p:spTree>
    <p:extLst>
      <p:ext uri="{BB962C8B-B14F-4D97-AF65-F5344CB8AC3E}">
        <p14:creationId xmlns:p14="http://schemas.microsoft.com/office/powerpoint/2010/main" val="36679813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50151" y="854250"/>
            <a:ext cx="10295967" cy="1596177"/>
          </a:xfrm>
        </p:spPr>
        <p:txBody>
          <a:bodyPr>
            <a:normAutofit/>
          </a:bodyPr>
          <a:lstStyle/>
          <a:p>
            <a:r>
              <a:rPr lang="en-US" sz="4000" dirty="0"/>
              <a:t>Outline for A recursive search function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30413" y="2738731"/>
            <a:ext cx="936227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bool search (</a:t>
            </a:r>
            <a:r>
              <a:rPr lang="en-US" sz="2800" dirty="0" err="1">
                <a:solidFill>
                  <a:srgbClr val="FF0000"/>
                </a:solidFill>
              </a:rPr>
              <a:t>nodePointer</a:t>
            </a:r>
            <a:r>
              <a:rPr lang="en-US" sz="2800" dirty="0"/>
              <a:t>, key)</a:t>
            </a:r>
          </a:p>
          <a:p>
            <a:r>
              <a:rPr lang="en-US" sz="2800" dirty="0"/>
              <a:t>	if </a:t>
            </a:r>
            <a:r>
              <a:rPr lang="en-US" sz="2800" dirty="0" err="1"/>
              <a:t>nodePointer</a:t>
            </a:r>
            <a:r>
              <a:rPr lang="en-US" sz="2800" dirty="0"/>
              <a:t> is null  // base case #1</a:t>
            </a:r>
          </a:p>
          <a:p>
            <a:r>
              <a:rPr lang="en-US" sz="2800" dirty="0"/>
              <a:t>     else if element in this node has the key  // base case #2</a:t>
            </a:r>
          </a:p>
          <a:p>
            <a:r>
              <a:rPr lang="en-US" sz="2800" dirty="0"/>
              <a:t>            else if key &lt; key of element in this node</a:t>
            </a:r>
          </a:p>
          <a:p>
            <a:r>
              <a:rPr lang="en-US" sz="2800" dirty="0"/>
              <a:t>						 search left subtree</a:t>
            </a:r>
          </a:p>
          <a:p>
            <a:r>
              <a:rPr lang="en-US" sz="2800" dirty="0"/>
              <a:t>                   else  search right subtree</a:t>
            </a:r>
          </a:p>
        </p:txBody>
      </p:sp>
    </p:spTree>
    <p:extLst>
      <p:ext uri="{BB962C8B-B14F-4D97-AF65-F5344CB8AC3E}">
        <p14:creationId xmlns:p14="http://schemas.microsoft.com/office/powerpoint/2010/main" val="40617012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866" y="667008"/>
            <a:ext cx="10364451" cy="1596177"/>
          </a:xfrm>
        </p:spPr>
        <p:txBody>
          <a:bodyPr>
            <a:normAutofit/>
          </a:bodyPr>
          <a:lstStyle/>
          <a:p>
            <a:r>
              <a:rPr lang="en-US" sz="4000" dirty="0"/>
              <a:t>Implementing map methods recursively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338951" y="2441466"/>
            <a:ext cx="9306279" cy="3424107"/>
          </a:xfrm>
        </p:spPr>
        <p:txBody>
          <a:bodyPr>
            <a:normAutofit/>
          </a:bodyPr>
          <a:lstStyle/>
          <a:p>
            <a:r>
              <a:rPr lang="en-US" dirty="0"/>
              <a:t>find,  add, retrieve and remove methods do not have a node* as a parameter</a:t>
            </a:r>
          </a:p>
          <a:p>
            <a:r>
              <a:rPr lang="en-US" dirty="0"/>
              <a:t>Find, add, remove, retrieve need to call recursive helper methods</a:t>
            </a:r>
          </a:p>
          <a:p>
            <a:pPr lvl="1"/>
            <a:r>
              <a:rPr lang="en-US" sz="2000" dirty="0"/>
              <a:t>These will have a node* as a parameter</a:t>
            </a:r>
          </a:p>
          <a:p>
            <a:r>
              <a:rPr lang="en-US" dirty="0"/>
              <a:t>Each recursive call will search a smaller BST</a:t>
            </a:r>
          </a:p>
          <a:p>
            <a:r>
              <a:rPr lang="en-US" dirty="0"/>
              <a:t>What happens when a base case is reached is different for each method</a:t>
            </a:r>
          </a:p>
        </p:txBody>
      </p:sp>
    </p:spTree>
    <p:extLst>
      <p:ext uri="{BB962C8B-B14F-4D97-AF65-F5344CB8AC3E}">
        <p14:creationId xmlns:p14="http://schemas.microsoft.com/office/powerpoint/2010/main" val="27175606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69739" y="639298"/>
            <a:ext cx="8077825" cy="1596177"/>
          </a:xfrm>
        </p:spPr>
        <p:txBody>
          <a:bodyPr>
            <a:normAutofit/>
          </a:bodyPr>
          <a:lstStyle/>
          <a:p>
            <a:r>
              <a:rPr lang="en-US" sz="4000" dirty="0"/>
              <a:t>Recursive helper methods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450162" y="2367500"/>
            <a:ext cx="8757650" cy="3424107"/>
          </a:xfrm>
        </p:spPr>
        <p:txBody>
          <a:bodyPr/>
          <a:lstStyle/>
          <a:p>
            <a:r>
              <a:rPr lang="en-US" dirty="0"/>
              <a:t>Are called by map methods</a:t>
            </a:r>
          </a:p>
          <a:p>
            <a:r>
              <a:rPr lang="en-US" dirty="0"/>
              <a:t>Need to be defined as private methods (in .h)</a:t>
            </a:r>
          </a:p>
          <a:p>
            <a:pPr lvl="1"/>
            <a:r>
              <a:rPr lang="en-US" dirty="0"/>
              <a:t>Ex:    Bool find(</a:t>
            </a:r>
            <a:r>
              <a:rPr lang="en-US" dirty="0" err="1"/>
              <a:t>keytype</a:t>
            </a:r>
            <a:r>
              <a:rPr lang="en-US" dirty="0"/>
              <a:t> key, node* p);</a:t>
            </a:r>
          </a:p>
          <a:p>
            <a:r>
              <a:rPr lang="en-US" dirty="0"/>
              <a:t>Should the node* parameter be</a:t>
            </a:r>
          </a:p>
          <a:p>
            <a:pPr lvl="1"/>
            <a:r>
              <a:rPr lang="en-US" dirty="0"/>
              <a:t>Pass by value?</a:t>
            </a:r>
          </a:p>
          <a:p>
            <a:pPr lvl="1"/>
            <a:r>
              <a:rPr lang="en-US" dirty="0"/>
              <a:t>Pass by reference?</a:t>
            </a:r>
          </a:p>
          <a:p>
            <a:pPr lvl="1"/>
            <a:r>
              <a:rPr lang="en-US" dirty="0"/>
              <a:t>Pass by </a:t>
            </a:r>
            <a:r>
              <a:rPr lang="en-US" dirty="0" err="1"/>
              <a:t>const</a:t>
            </a:r>
            <a:r>
              <a:rPr lang="en-US" dirty="0"/>
              <a:t> reference?</a:t>
            </a:r>
          </a:p>
        </p:txBody>
      </p:sp>
    </p:spTree>
    <p:extLst>
      <p:ext uri="{BB962C8B-B14F-4D97-AF65-F5344CB8AC3E}">
        <p14:creationId xmlns:p14="http://schemas.microsoft.com/office/powerpoint/2010/main" val="25707334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68488" y="388724"/>
            <a:ext cx="10364451" cy="1596177"/>
          </a:xfrm>
        </p:spPr>
        <p:txBody>
          <a:bodyPr>
            <a:normAutofit/>
          </a:bodyPr>
          <a:lstStyle/>
          <a:p>
            <a:r>
              <a:rPr lang="en-US" sz="4800" dirty="0"/>
              <a:t>How do we remove an item?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624345" y="1990241"/>
            <a:ext cx="5950536" cy="3788708"/>
            <a:chOff x="2624344" y="580264"/>
            <a:chExt cx="7092712" cy="5230026"/>
          </a:xfrm>
        </p:grpSpPr>
        <p:grpSp>
          <p:nvGrpSpPr>
            <p:cNvPr id="5" name="Group 4"/>
            <p:cNvGrpSpPr/>
            <p:nvPr/>
          </p:nvGrpSpPr>
          <p:grpSpPr>
            <a:xfrm>
              <a:off x="2624344" y="580264"/>
              <a:ext cx="7092712" cy="5230026"/>
              <a:chOff x="4843977" y="336916"/>
              <a:chExt cx="7092712" cy="5230026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7567228" y="1873045"/>
                <a:ext cx="1393722" cy="652042"/>
                <a:chOff x="7654413" y="1865671"/>
                <a:chExt cx="1393722" cy="652042"/>
              </a:xfrm>
            </p:grpSpPr>
            <p:sp>
              <p:nvSpPr>
                <p:cNvPr id="69" name="Rectangle 68"/>
                <p:cNvSpPr/>
                <p:nvPr/>
              </p:nvSpPr>
              <p:spPr>
                <a:xfrm>
                  <a:off x="7654413" y="1880419"/>
                  <a:ext cx="1393722" cy="52356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7971504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8691716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Rectangle 71"/>
                <p:cNvSpPr/>
                <p:nvPr/>
              </p:nvSpPr>
              <p:spPr>
                <a:xfrm flipH="1">
                  <a:off x="8079712" y="1880419"/>
                  <a:ext cx="620245" cy="63729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/>
                    <a:t>45</a:t>
                  </a:r>
                  <a:r>
                    <a:rPr lang="en-US" dirty="0"/>
                    <a:t> </a:t>
                  </a:r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5832932" y="2810415"/>
                <a:ext cx="1393722" cy="637294"/>
                <a:chOff x="7654413" y="1849314"/>
                <a:chExt cx="1393722" cy="637294"/>
              </a:xfrm>
            </p:grpSpPr>
            <p:sp>
              <p:nvSpPr>
                <p:cNvPr id="65" name="Rectangle 64"/>
                <p:cNvSpPr/>
                <p:nvPr/>
              </p:nvSpPr>
              <p:spPr>
                <a:xfrm>
                  <a:off x="7654413" y="1880419"/>
                  <a:ext cx="1393722" cy="52356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7971504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8691716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Rectangle 67"/>
                <p:cNvSpPr/>
                <p:nvPr/>
              </p:nvSpPr>
              <p:spPr>
                <a:xfrm flipH="1">
                  <a:off x="8096367" y="1849314"/>
                  <a:ext cx="831793" cy="63729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/>
                    <a:t>36</a:t>
                  </a:r>
                  <a:r>
                    <a:rPr lang="en-US" dirty="0"/>
                    <a:t> </a:t>
                  </a:r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9345562" y="2750565"/>
                <a:ext cx="1393722" cy="652042"/>
                <a:chOff x="7654413" y="1865671"/>
                <a:chExt cx="1393722" cy="652042"/>
              </a:xfrm>
            </p:grpSpPr>
            <p:sp>
              <p:nvSpPr>
                <p:cNvPr id="61" name="Rectangle 60"/>
                <p:cNvSpPr/>
                <p:nvPr/>
              </p:nvSpPr>
              <p:spPr>
                <a:xfrm>
                  <a:off x="7654413" y="1880419"/>
                  <a:ext cx="1393722" cy="52356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7971504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8691716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" name="Rectangle 63"/>
                <p:cNvSpPr/>
                <p:nvPr/>
              </p:nvSpPr>
              <p:spPr>
                <a:xfrm flipH="1">
                  <a:off x="8079712" y="1880419"/>
                  <a:ext cx="743954" cy="63729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/>
                    <a:t>56</a:t>
                  </a:r>
                  <a:r>
                    <a:rPr lang="en-US" dirty="0"/>
                    <a:t> </a:t>
                  </a:r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4843977" y="3796481"/>
                <a:ext cx="1393722" cy="652042"/>
                <a:chOff x="7654413" y="1865671"/>
                <a:chExt cx="1393722" cy="652042"/>
              </a:xfrm>
            </p:grpSpPr>
            <p:sp>
              <p:nvSpPr>
                <p:cNvPr id="57" name="Rectangle 56"/>
                <p:cNvSpPr/>
                <p:nvPr/>
              </p:nvSpPr>
              <p:spPr>
                <a:xfrm>
                  <a:off x="7654413" y="1880419"/>
                  <a:ext cx="1393722" cy="52356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7971504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8691716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Rectangle 59"/>
                <p:cNvSpPr/>
                <p:nvPr/>
              </p:nvSpPr>
              <p:spPr>
                <a:xfrm flipH="1">
                  <a:off x="8079712" y="1880419"/>
                  <a:ext cx="823996" cy="63729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/>
                    <a:t>25</a:t>
                  </a:r>
                  <a:r>
                    <a:rPr lang="en-US" dirty="0"/>
                    <a:t> </a:t>
                  </a:r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6838066" y="3818599"/>
                <a:ext cx="1393722" cy="652042"/>
                <a:chOff x="7654413" y="1865671"/>
                <a:chExt cx="1393722" cy="652042"/>
              </a:xfrm>
            </p:grpSpPr>
            <p:sp>
              <p:nvSpPr>
                <p:cNvPr id="53" name="Rectangle 52"/>
                <p:cNvSpPr/>
                <p:nvPr/>
              </p:nvSpPr>
              <p:spPr>
                <a:xfrm>
                  <a:off x="7654413" y="1880419"/>
                  <a:ext cx="1393722" cy="52356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7971504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8691716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Rectangle 55"/>
                <p:cNvSpPr/>
                <p:nvPr/>
              </p:nvSpPr>
              <p:spPr>
                <a:xfrm flipH="1">
                  <a:off x="8079712" y="1880419"/>
                  <a:ext cx="764313" cy="63729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/>
                    <a:t>42</a:t>
                  </a:r>
                  <a:r>
                    <a:rPr lang="en-US" dirty="0"/>
                    <a:t> </a:t>
                  </a:r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8610930" y="3818599"/>
                <a:ext cx="1393722" cy="652042"/>
                <a:chOff x="7654413" y="1865671"/>
                <a:chExt cx="1393722" cy="652042"/>
              </a:xfrm>
            </p:grpSpPr>
            <p:sp>
              <p:nvSpPr>
                <p:cNvPr id="49" name="Rectangle 48"/>
                <p:cNvSpPr/>
                <p:nvPr/>
              </p:nvSpPr>
              <p:spPr>
                <a:xfrm>
                  <a:off x="7654413" y="1880419"/>
                  <a:ext cx="1393722" cy="52356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7971504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8691716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Rectangle 51"/>
                <p:cNvSpPr/>
                <p:nvPr/>
              </p:nvSpPr>
              <p:spPr>
                <a:xfrm flipH="1">
                  <a:off x="8079712" y="1880419"/>
                  <a:ext cx="734631" cy="63729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/>
                    <a:t>52</a:t>
                  </a:r>
                  <a:r>
                    <a:rPr lang="en-US" dirty="0"/>
                    <a:t> </a:t>
                  </a:r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10542967" y="3798061"/>
                <a:ext cx="1393722" cy="652042"/>
                <a:chOff x="7654413" y="1865671"/>
                <a:chExt cx="1393722" cy="652042"/>
              </a:xfrm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7654413" y="1880419"/>
                  <a:ext cx="1393722" cy="52356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7971504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8691716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Rectangle 47"/>
                <p:cNvSpPr/>
                <p:nvPr/>
              </p:nvSpPr>
              <p:spPr>
                <a:xfrm flipH="1">
                  <a:off x="8079712" y="1880419"/>
                  <a:ext cx="645315" cy="63729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/>
                    <a:t>60</a:t>
                  </a:r>
                  <a:r>
                    <a:rPr lang="en-US" dirty="0"/>
                    <a:t> </a:t>
                  </a:r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5615809" y="4907526"/>
                <a:ext cx="1393722" cy="652042"/>
                <a:chOff x="7654413" y="1865671"/>
                <a:chExt cx="1393722" cy="652042"/>
              </a:xfrm>
            </p:grpSpPr>
            <p:sp>
              <p:nvSpPr>
                <p:cNvPr id="41" name="Rectangle 40"/>
                <p:cNvSpPr/>
                <p:nvPr/>
              </p:nvSpPr>
              <p:spPr>
                <a:xfrm>
                  <a:off x="7654413" y="1880419"/>
                  <a:ext cx="1393722" cy="52356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7971504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8691716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Rectangle 43"/>
                <p:cNvSpPr/>
                <p:nvPr/>
              </p:nvSpPr>
              <p:spPr>
                <a:xfrm flipH="1">
                  <a:off x="8079712" y="1880419"/>
                  <a:ext cx="968422" cy="63729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/>
                    <a:t>30</a:t>
                  </a:r>
                  <a:r>
                    <a:rPr lang="en-US" dirty="0"/>
                    <a:t> </a:t>
                  </a:r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7899067" y="4914900"/>
                <a:ext cx="1393722" cy="652042"/>
                <a:chOff x="7654413" y="1865671"/>
                <a:chExt cx="1393722" cy="652042"/>
              </a:xfrm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7654413" y="1880419"/>
                  <a:ext cx="1393722" cy="52356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7971504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8691716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Rectangle 39"/>
                <p:cNvSpPr/>
                <p:nvPr/>
              </p:nvSpPr>
              <p:spPr>
                <a:xfrm flipH="1">
                  <a:off x="8079712" y="1880419"/>
                  <a:ext cx="951009" cy="63729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/>
                    <a:t>50</a:t>
                  </a:r>
                  <a:r>
                    <a:rPr lang="en-US" dirty="0"/>
                    <a:t> </a:t>
                  </a:r>
                </a:p>
              </p:txBody>
            </p:sp>
          </p:grpSp>
          <p:cxnSp>
            <p:nvCxnSpPr>
              <p:cNvPr id="26" name="Straight Arrow Connector 25"/>
              <p:cNvCxnSpPr/>
              <p:nvPr/>
            </p:nvCxnSpPr>
            <p:spPr>
              <a:xfrm flipH="1">
                <a:off x="6667860" y="2149577"/>
                <a:ext cx="1045546" cy="6366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endCxn id="60" idx="0"/>
              </p:cNvCxnSpPr>
              <p:nvPr/>
            </p:nvCxnSpPr>
            <p:spPr>
              <a:xfrm flipH="1">
                <a:off x="5681274" y="3181347"/>
                <a:ext cx="407543" cy="6298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flipH="1">
                <a:off x="8462790" y="4211799"/>
                <a:ext cx="358564" cy="6895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H="1">
                <a:off x="9138387" y="3095930"/>
                <a:ext cx="358564" cy="6895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endCxn id="64" idx="0"/>
              </p:cNvCxnSpPr>
              <p:nvPr/>
            </p:nvCxnSpPr>
            <p:spPr>
              <a:xfrm>
                <a:off x="8758952" y="2176612"/>
                <a:ext cx="1383886" cy="5887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endCxn id="48" idx="0"/>
              </p:cNvCxnSpPr>
              <p:nvPr/>
            </p:nvCxnSpPr>
            <p:spPr>
              <a:xfrm>
                <a:off x="10514817" y="3019723"/>
                <a:ext cx="776106" cy="7930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7091930" y="3103304"/>
                <a:ext cx="575364" cy="7079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>
                <a:off x="6048553" y="4103726"/>
                <a:ext cx="378929" cy="7566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Rectangle 33"/>
              <p:cNvSpPr/>
              <p:nvPr/>
            </p:nvSpPr>
            <p:spPr>
              <a:xfrm>
                <a:off x="6798895" y="840658"/>
                <a:ext cx="427759" cy="6268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/>
              <p:cNvCxnSpPr>
                <a:endCxn id="72" idx="0"/>
              </p:cNvCxnSpPr>
              <p:nvPr/>
            </p:nvCxnSpPr>
            <p:spPr>
              <a:xfrm>
                <a:off x="7026173" y="1173114"/>
                <a:ext cx="1276477" cy="7146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6604914" y="336916"/>
                <a:ext cx="6722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root</a:t>
                </a:r>
              </a:p>
            </p:txBody>
          </p:sp>
        </p:grpSp>
        <p:cxnSp>
          <p:nvCxnSpPr>
            <p:cNvPr id="6" name="Straight Arrow Connector 5"/>
            <p:cNvCxnSpPr/>
            <p:nvPr/>
          </p:nvCxnSpPr>
          <p:spPr>
            <a:xfrm>
              <a:off x="4800842" y="4228520"/>
              <a:ext cx="7374" cy="2371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7606809" y="4228520"/>
              <a:ext cx="7374" cy="2371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6894946" y="5316226"/>
              <a:ext cx="7374" cy="2371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8506590" y="4188973"/>
              <a:ext cx="7374" cy="2371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9535159" y="4188973"/>
              <a:ext cx="7374" cy="2371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622220" y="5308852"/>
              <a:ext cx="7374" cy="2371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3600140" y="5308852"/>
              <a:ext cx="7374" cy="2371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2799765" y="4143812"/>
              <a:ext cx="7374" cy="2371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5867730" y="4188973"/>
              <a:ext cx="7374" cy="2371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841742" y="5285274"/>
              <a:ext cx="7374" cy="2371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00415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434162"/>
            <a:ext cx="10364451" cy="1596177"/>
          </a:xfrm>
        </p:spPr>
        <p:txBody>
          <a:bodyPr>
            <a:normAutofit/>
          </a:bodyPr>
          <a:lstStyle/>
          <a:p>
            <a:r>
              <a:rPr lang="en-US" sz="4000" dirty="0"/>
              <a:t>Removing an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900486"/>
            <a:ext cx="10363826" cy="433115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Start by searching for the element with the given key</a:t>
            </a:r>
          </a:p>
          <a:p>
            <a:r>
              <a:rPr lang="en-US" dirty="0"/>
              <a:t>If element not found return false</a:t>
            </a:r>
          </a:p>
          <a:p>
            <a:r>
              <a:rPr lang="en-US" dirty="0"/>
              <a:t>If element found</a:t>
            </a:r>
          </a:p>
          <a:p>
            <a:pPr lvl="1"/>
            <a:r>
              <a:rPr lang="en-US" dirty="0"/>
              <a:t>Case 1: element is in a leaf node</a:t>
            </a:r>
          </a:p>
          <a:p>
            <a:pPr lvl="2"/>
            <a:r>
              <a:rPr lang="en-US" dirty="0"/>
              <a:t>Change pointer from parent to null and delete node</a:t>
            </a:r>
          </a:p>
          <a:p>
            <a:pPr lvl="1"/>
            <a:r>
              <a:rPr lang="en-US" dirty="0"/>
              <a:t>Case 2: element is in a node with one empty subtree</a:t>
            </a:r>
          </a:p>
          <a:p>
            <a:pPr lvl="2"/>
            <a:r>
              <a:rPr lang="en-US" dirty="0"/>
              <a:t>Change pointer from parent to point to the non-empty subtree and delete node</a:t>
            </a:r>
          </a:p>
          <a:p>
            <a:pPr lvl="1"/>
            <a:r>
              <a:rPr lang="en-US" dirty="0"/>
              <a:t>Case 3: element is in a node with no empty subtrees</a:t>
            </a:r>
          </a:p>
          <a:p>
            <a:pPr lvl="2"/>
            <a:r>
              <a:rPr lang="en-US" dirty="0"/>
              <a:t>Find smallest item in the right subtree (or largest in the left subtree)</a:t>
            </a:r>
          </a:p>
          <a:p>
            <a:pPr lvl="2"/>
            <a:r>
              <a:rPr lang="en-US" dirty="0"/>
              <a:t>Replace the element to be deleted with that element</a:t>
            </a:r>
          </a:p>
          <a:p>
            <a:pPr lvl="2"/>
            <a:r>
              <a:rPr lang="en-US" dirty="0"/>
              <a:t>Delete the node containing that element</a:t>
            </a:r>
          </a:p>
          <a:p>
            <a:pPr lvl="3"/>
            <a:r>
              <a:rPr lang="en-US" dirty="0"/>
              <a:t>It will have at least one empty subtree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2619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/>
          <p:cNvGrpSpPr/>
          <p:nvPr/>
        </p:nvGrpSpPr>
        <p:grpSpPr>
          <a:xfrm>
            <a:off x="1592180" y="832722"/>
            <a:ext cx="7092712" cy="5043951"/>
            <a:chOff x="2624344" y="652613"/>
            <a:chExt cx="7092712" cy="5043951"/>
          </a:xfrm>
        </p:grpSpPr>
        <p:grpSp>
          <p:nvGrpSpPr>
            <p:cNvPr id="91" name="Group 90"/>
            <p:cNvGrpSpPr/>
            <p:nvPr/>
          </p:nvGrpSpPr>
          <p:grpSpPr>
            <a:xfrm>
              <a:off x="2624344" y="652613"/>
              <a:ext cx="7092712" cy="5043951"/>
              <a:chOff x="4843977" y="409265"/>
              <a:chExt cx="7092712" cy="5043951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7567228" y="1873045"/>
                <a:ext cx="1393722" cy="538316"/>
                <a:chOff x="7654413" y="1865671"/>
                <a:chExt cx="1393722" cy="538316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7654413" y="1880419"/>
                  <a:ext cx="1393722" cy="52356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" name="Straight Connector 23"/>
                <p:cNvCxnSpPr/>
                <p:nvPr/>
              </p:nvCxnSpPr>
              <p:spPr>
                <a:xfrm>
                  <a:off x="7971504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8691716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Rectangle 28"/>
                <p:cNvSpPr/>
                <p:nvPr/>
              </p:nvSpPr>
              <p:spPr>
                <a:xfrm flipH="1">
                  <a:off x="8079713" y="1880419"/>
                  <a:ext cx="540663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/>
                    <a:t>45</a:t>
                  </a:r>
                  <a:r>
                    <a:rPr lang="en-US" dirty="0"/>
                    <a:t> </a:t>
                  </a:r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5832932" y="2826772"/>
                <a:ext cx="1393722" cy="538316"/>
                <a:chOff x="7654413" y="1865671"/>
                <a:chExt cx="1393722" cy="538316"/>
              </a:xfrm>
            </p:grpSpPr>
            <p:sp>
              <p:nvSpPr>
                <p:cNvPr id="32" name="Rectangle 31"/>
                <p:cNvSpPr/>
                <p:nvPr/>
              </p:nvSpPr>
              <p:spPr>
                <a:xfrm>
                  <a:off x="7654413" y="1880419"/>
                  <a:ext cx="1393722" cy="52356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7971504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8691716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Rectangle 34"/>
                <p:cNvSpPr/>
                <p:nvPr/>
              </p:nvSpPr>
              <p:spPr>
                <a:xfrm flipH="1">
                  <a:off x="8079713" y="1880419"/>
                  <a:ext cx="540663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/>
                    <a:t>36</a:t>
                  </a:r>
                  <a:r>
                    <a:rPr lang="en-US" dirty="0"/>
                    <a:t> </a:t>
                  </a:r>
                </a:p>
              </p:txBody>
            </p:sp>
          </p:grpSp>
          <p:grpSp>
            <p:nvGrpSpPr>
              <p:cNvPr id="37" name="Group 36"/>
              <p:cNvGrpSpPr/>
              <p:nvPr/>
            </p:nvGrpSpPr>
            <p:grpSpPr>
              <a:xfrm>
                <a:off x="9345562" y="2750565"/>
                <a:ext cx="1393722" cy="538316"/>
                <a:chOff x="7654413" y="1865671"/>
                <a:chExt cx="1393722" cy="538316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7654413" y="1880419"/>
                  <a:ext cx="1393722" cy="52356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7971504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8691716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Rectangle 40"/>
                <p:cNvSpPr/>
                <p:nvPr/>
              </p:nvSpPr>
              <p:spPr>
                <a:xfrm flipH="1">
                  <a:off x="8079713" y="1880419"/>
                  <a:ext cx="540663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/>
                    <a:t>56</a:t>
                  </a:r>
                  <a:r>
                    <a:rPr lang="en-US" dirty="0"/>
                    <a:t> </a:t>
                  </a:r>
                </a:p>
              </p:txBody>
            </p:sp>
          </p:grpSp>
          <p:grpSp>
            <p:nvGrpSpPr>
              <p:cNvPr id="42" name="Group 41"/>
              <p:cNvGrpSpPr/>
              <p:nvPr/>
            </p:nvGrpSpPr>
            <p:grpSpPr>
              <a:xfrm>
                <a:off x="4843977" y="3796481"/>
                <a:ext cx="1393722" cy="538316"/>
                <a:chOff x="7654413" y="1865671"/>
                <a:chExt cx="1393722" cy="538316"/>
              </a:xfrm>
            </p:grpSpPr>
            <p:sp>
              <p:nvSpPr>
                <p:cNvPr id="43" name="Rectangle 42"/>
                <p:cNvSpPr/>
                <p:nvPr/>
              </p:nvSpPr>
              <p:spPr>
                <a:xfrm>
                  <a:off x="7654413" y="1880419"/>
                  <a:ext cx="1393722" cy="52356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7971504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8691716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Rectangle 45"/>
                <p:cNvSpPr/>
                <p:nvPr/>
              </p:nvSpPr>
              <p:spPr>
                <a:xfrm flipH="1">
                  <a:off x="8079713" y="1880419"/>
                  <a:ext cx="540663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/>
                    <a:t>25</a:t>
                  </a:r>
                  <a:r>
                    <a:rPr lang="en-US" dirty="0"/>
                    <a:t> </a:t>
                  </a:r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6838066" y="3818599"/>
                <a:ext cx="1393722" cy="538316"/>
                <a:chOff x="7654413" y="1865671"/>
                <a:chExt cx="1393722" cy="538316"/>
              </a:xfrm>
            </p:grpSpPr>
            <p:sp>
              <p:nvSpPr>
                <p:cNvPr id="48" name="Rectangle 47"/>
                <p:cNvSpPr/>
                <p:nvPr/>
              </p:nvSpPr>
              <p:spPr>
                <a:xfrm>
                  <a:off x="7654413" y="1880419"/>
                  <a:ext cx="1393722" cy="52356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7971504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8691716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Rectangle 50"/>
                <p:cNvSpPr/>
                <p:nvPr/>
              </p:nvSpPr>
              <p:spPr>
                <a:xfrm flipH="1">
                  <a:off x="8079713" y="1880419"/>
                  <a:ext cx="540663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/>
                    <a:t>42</a:t>
                  </a:r>
                  <a:r>
                    <a:rPr lang="en-US" dirty="0"/>
                    <a:t> </a:t>
                  </a:r>
                </a:p>
              </p:txBody>
            </p:sp>
          </p:grpSp>
          <p:grpSp>
            <p:nvGrpSpPr>
              <p:cNvPr id="52" name="Group 51"/>
              <p:cNvGrpSpPr/>
              <p:nvPr/>
            </p:nvGrpSpPr>
            <p:grpSpPr>
              <a:xfrm>
                <a:off x="8610930" y="3818599"/>
                <a:ext cx="1393722" cy="538316"/>
                <a:chOff x="7654413" y="1865671"/>
                <a:chExt cx="1393722" cy="538316"/>
              </a:xfrm>
            </p:grpSpPr>
            <p:sp>
              <p:nvSpPr>
                <p:cNvPr id="53" name="Rectangle 52"/>
                <p:cNvSpPr/>
                <p:nvPr/>
              </p:nvSpPr>
              <p:spPr>
                <a:xfrm>
                  <a:off x="7654413" y="1880419"/>
                  <a:ext cx="1393722" cy="52356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7971504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8691716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Rectangle 55"/>
                <p:cNvSpPr/>
                <p:nvPr/>
              </p:nvSpPr>
              <p:spPr>
                <a:xfrm flipH="1">
                  <a:off x="8079713" y="1880419"/>
                  <a:ext cx="540663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/>
                    <a:t>52</a:t>
                  </a:r>
                  <a:r>
                    <a:rPr lang="en-US" dirty="0"/>
                    <a:t> </a:t>
                  </a:r>
                </a:p>
              </p:txBody>
            </p:sp>
          </p:grpSp>
          <p:grpSp>
            <p:nvGrpSpPr>
              <p:cNvPr id="57" name="Group 56"/>
              <p:cNvGrpSpPr/>
              <p:nvPr/>
            </p:nvGrpSpPr>
            <p:grpSpPr>
              <a:xfrm>
                <a:off x="10542967" y="3798061"/>
                <a:ext cx="1393722" cy="538316"/>
                <a:chOff x="7654413" y="1865671"/>
                <a:chExt cx="1393722" cy="538316"/>
              </a:xfrm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7654413" y="1880419"/>
                  <a:ext cx="1393722" cy="52356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7971504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8691716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Rectangle 60"/>
                <p:cNvSpPr/>
                <p:nvPr/>
              </p:nvSpPr>
              <p:spPr>
                <a:xfrm flipH="1">
                  <a:off x="8079713" y="1880419"/>
                  <a:ext cx="540663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/>
                    <a:t>60</a:t>
                  </a:r>
                  <a:r>
                    <a:rPr lang="en-US" dirty="0"/>
                    <a:t> </a:t>
                  </a:r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5615809" y="4907526"/>
                <a:ext cx="1393722" cy="538316"/>
                <a:chOff x="7654413" y="1865671"/>
                <a:chExt cx="1393722" cy="538316"/>
              </a:xfrm>
            </p:grpSpPr>
            <p:sp>
              <p:nvSpPr>
                <p:cNvPr id="63" name="Rectangle 62"/>
                <p:cNvSpPr/>
                <p:nvPr/>
              </p:nvSpPr>
              <p:spPr>
                <a:xfrm>
                  <a:off x="7654413" y="1880419"/>
                  <a:ext cx="1393722" cy="52356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7971504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8691716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Rectangle 65"/>
                <p:cNvSpPr/>
                <p:nvPr/>
              </p:nvSpPr>
              <p:spPr>
                <a:xfrm flipH="1">
                  <a:off x="8079713" y="1880419"/>
                  <a:ext cx="540663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/>
                    <a:t>30</a:t>
                  </a:r>
                  <a:r>
                    <a:rPr lang="en-US" dirty="0"/>
                    <a:t> </a:t>
                  </a:r>
                </a:p>
              </p:txBody>
            </p:sp>
          </p:grpSp>
          <p:grpSp>
            <p:nvGrpSpPr>
              <p:cNvPr id="67" name="Group 66"/>
              <p:cNvGrpSpPr/>
              <p:nvPr/>
            </p:nvGrpSpPr>
            <p:grpSpPr>
              <a:xfrm>
                <a:off x="7899067" y="4914900"/>
                <a:ext cx="1393722" cy="538316"/>
                <a:chOff x="7654413" y="1865671"/>
                <a:chExt cx="1393722" cy="538316"/>
              </a:xfrm>
            </p:grpSpPr>
            <p:sp>
              <p:nvSpPr>
                <p:cNvPr id="68" name="Rectangle 67"/>
                <p:cNvSpPr/>
                <p:nvPr/>
              </p:nvSpPr>
              <p:spPr>
                <a:xfrm>
                  <a:off x="7654413" y="1880419"/>
                  <a:ext cx="1393722" cy="52356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7971504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8691716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1" name="Rectangle 70"/>
                <p:cNvSpPr/>
                <p:nvPr/>
              </p:nvSpPr>
              <p:spPr>
                <a:xfrm flipH="1">
                  <a:off x="8079713" y="1880419"/>
                  <a:ext cx="540663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/>
                    <a:t>50</a:t>
                  </a:r>
                  <a:r>
                    <a:rPr lang="en-US" dirty="0"/>
                    <a:t> </a:t>
                  </a:r>
                </a:p>
              </p:txBody>
            </p:sp>
          </p:grpSp>
          <p:cxnSp>
            <p:nvCxnSpPr>
              <p:cNvPr id="73" name="Straight Arrow Connector 72"/>
              <p:cNvCxnSpPr/>
              <p:nvPr/>
            </p:nvCxnSpPr>
            <p:spPr>
              <a:xfrm flipH="1">
                <a:off x="6667860" y="2149577"/>
                <a:ext cx="1045546" cy="6366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>
                <a:endCxn id="46" idx="0"/>
              </p:cNvCxnSpPr>
              <p:nvPr/>
            </p:nvCxnSpPr>
            <p:spPr>
              <a:xfrm flipH="1">
                <a:off x="5539608" y="3181348"/>
                <a:ext cx="549206" cy="6298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 flipH="1">
                <a:off x="8462790" y="4211799"/>
                <a:ext cx="358564" cy="6895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 flipH="1">
                <a:off x="9138387" y="3095930"/>
                <a:ext cx="358564" cy="6895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>
                <a:endCxn id="41" idx="0"/>
              </p:cNvCxnSpPr>
              <p:nvPr/>
            </p:nvCxnSpPr>
            <p:spPr>
              <a:xfrm>
                <a:off x="8758952" y="2176612"/>
                <a:ext cx="1282241" cy="5887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>
                <a:endCxn id="61" idx="0"/>
              </p:cNvCxnSpPr>
              <p:nvPr/>
            </p:nvCxnSpPr>
            <p:spPr>
              <a:xfrm>
                <a:off x="10514817" y="3019723"/>
                <a:ext cx="723781" cy="7930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/>
              <p:nvPr/>
            </p:nvCxnSpPr>
            <p:spPr>
              <a:xfrm>
                <a:off x="7091930" y="3103304"/>
                <a:ext cx="575364" cy="7079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>
                <a:off x="6048553" y="4103726"/>
                <a:ext cx="378929" cy="7566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Rectangle 86"/>
              <p:cNvSpPr/>
              <p:nvPr/>
            </p:nvSpPr>
            <p:spPr>
              <a:xfrm>
                <a:off x="6798895" y="840658"/>
                <a:ext cx="427759" cy="6268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8" name="Straight Arrow Connector 87"/>
              <p:cNvCxnSpPr>
                <a:endCxn id="29" idx="0"/>
              </p:cNvCxnSpPr>
              <p:nvPr/>
            </p:nvCxnSpPr>
            <p:spPr>
              <a:xfrm>
                <a:off x="7026173" y="1173114"/>
                <a:ext cx="1236686" cy="7146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TextBox 89"/>
              <p:cNvSpPr txBox="1"/>
              <p:nvPr/>
            </p:nvSpPr>
            <p:spPr>
              <a:xfrm>
                <a:off x="6598450" y="409265"/>
                <a:ext cx="6722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root</a:t>
                </a:r>
              </a:p>
            </p:txBody>
          </p:sp>
        </p:grpSp>
        <p:cxnSp>
          <p:nvCxnSpPr>
            <p:cNvPr id="93" name="Straight Arrow Connector 92"/>
            <p:cNvCxnSpPr/>
            <p:nvPr/>
          </p:nvCxnSpPr>
          <p:spPr>
            <a:xfrm>
              <a:off x="4800842" y="4228520"/>
              <a:ext cx="7374" cy="2371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>
              <a:off x="7606809" y="4228520"/>
              <a:ext cx="7374" cy="2371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6894946" y="5316226"/>
              <a:ext cx="7374" cy="2371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>
              <a:off x="8506590" y="4188973"/>
              <a:ext cx="7374" cy="2371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>
              <a:off x="9535159" y="4188973"/>
              <a:ext cx="7374" cy="2371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>
              <a:off x="4622220" y="5308852"/>
              <a:ext cx="7374" cy="2371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>
              <a:off x="3600140" y="5308852"/>
              <a:ext cx="7374" cy="2371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2799765" y="4143812"/>
              <a:ext cx="7374" cy="2371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>
              <a:off x="5867730" y="4188973"/>
              <a:ext cx="7374" cy="2371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>
              <a:off x="5841742" y="5285274"/>
              <a:ext cx="7374" cy="2371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8328473" y="1577518"/>
            <a:ext cx="33666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remove (50)</a:t>
            </a:r>
          </a:p>
          <a:p>
            <a:r>
              <a:rPr lang="en-US" sz="2800" dirty="0"/>
              <a:t>remove (25)</a:t>
            </a:r>
          </a:p>
          <a:p>
            <a:r>
              <a:rPr lang="en-US" sz="2800" dirty="0"/>
              <a:t>remove (45)</a:t>
            </a:r>
          </a:p>
        </p:txBody>
      </p:sp>
    </p:spTree>
    <p:extLst>
      <p:ext uri="{BB962C8B-B14F-4D97-AF65-F5344CB8AC3E}">
        <p14:creationId xmlns:p14="http://schemas.microsoft.com/office/powerpoint/2010/main" val="304877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FE8B7-FB47-4423-A8BE-1D172E70F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Assignments 5 and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05529-AF6D-460F-AACE-C9783197E91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628980" y="2214694"/>
            <a:ext cx="8934039" cy="3424107"/>
          </a:xfrm>
        </p:spPr>
        <p:txBody>
          <a:bodyPr/>
          <a:lstStyle/>
          <a:p>
            <a:r>
              <a:rPr lang="en-US" dirty="0"/>
              <a:t>Both require implementing a map (as defined in </a:t>
            </a:r>
            <a:r>
              <a:rPr lang="en-US" dirty="0" err="1"/>
              <a:t>mapinterface.h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Assignment 5  -  using a linked list</a:t>
            </a:r>
          </a:p>
          <a:p>
            <a:pPr lvl="1"/>
            <a:r>
              <a:rPr lang="en-US" dirty="0"/>
              <a:t>Assignment 6  -  using a binary search tree</a:t>
            </a:r>
            <a:br>
              <a:rPr lang="en-US" dirty="0"/>
            </a:br>
            <a:endParaRPr lang="en-US" dirty="0"/>
          </a:p>
          <a:p>
            <a:r>
              <a:rPr lang="en-US" dirty="0"/>
              <a:t>You do not know what the map is going to be used for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will a program that wants to use your map class need to do in order to use it?</a:t>
            </a:r>
          </a:p>
        </p:txBody>
      </p:sp>
    </p:spTree>
    <p:extLst>
      <p:ext uri="{BB962C8B-B14F-4D97-AF65-F5344CB8AC3E}">
        <p14:creationId xmlns:p14="http://schemas.microsoft.com/office/powerpoint/2010/main" val="3125350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02CEB2-1F2A-4C1B-90AD-024E4E1AF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575" y="2429387"/>
            <a:ext cx="9150601" cy="2256166"/>
          </a:xfrm>
        </p:spPr>
        <p:txBody>
          <a:bodyPr>
            <a:normAutofit/>
          </a:bodyPr>
          <a:lstStyle/>
          <a:p>
            <a:r>
              <a:rPr lang="en-US" dirty="0"/>
              <a:t>If you are storing the elements of a map in a linked list that is sorted based on the key values do you need to write a sort algorithm?</a:t>
            </a:r>
          </a:p>
        </p:txBody>
      </p:sp>
    </p:spTree>
    <p:extLst>
      <p:ext uri="{BB962C8B-B14F-4D97-AF65-F5344CB8AC3E}">
        <p14:creationId xmlns:p14="http://schemas.microsoft.com/office/powerpoint/2010/main" val="3660255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B7EC187-74FD-4A3A-AC52-B16596C00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549" y="2470467"/>
            <a:ext cx="9358757" cy="1596177"/>
          </a:xfrm>
        </p:spPr>
        <p:txBody>
          <a:bodyPr>
            <a:normAutofit fontScale="90000"/>
          </a:bodyPr>
          <a:lstStyle/>
          <a:p>
            <a:r>
              <a:rPr lang="en-US" dirty="0"/>
              <a:t>If you were writing a program that needed to use a priority queue could you use the priority queue class you wrote for Assignment 4?</a:t>
            </a:r>
          </a:p>
        </p:txBody>
      </p:sp>
    </p:spTree>
    <p:extLst>
      <p:ext uri="{BB962C8B-B14F-4D97-AF65-F5344CB8AC3E}">
        <p14:creationId xmlns:p14="http://schemas.microsoft.com/office/powerpoint/2010/main" val="169543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7598" y="543282"/>
            <a:ext cx="10364451" cy="1596177"/>
          </a:xfrm>
        </p:spPr>
        <p:txBody>
          <a:bodyPr>
            <a:normAutofit/>
          </a:bodyPr>
          <a:lstStyle/>
          <a:p>
            <a:r>
              <a:rPr lang="en-US" sz="4000" dirty="0"/>
              <a:t>The priority Queue interface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032000" y="2584102"/>
          <a:ext cx="7760269" cy="26975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8935">
                  <a:extLst>
                    <a:ext uri="{9D8B030D-6E8A-4147-A177-3AD203B41FA5}">
                      <a16:colId xmlns:a16="http://schemas.microsoft.com/office/drawing/2014/main" val="2280041135"/>
                    </a:ext>
                  </a:extLst>
                </a:gridCol>
                <a:gridCol w="5461334">
                  <a:extLst>
                    <a:ext uri="{9D8B030D-6E8A-4147-A177-3AD203B41FA5}">
                      <a16:colId xmlns:a16="http://schemas.microsoft.com/office/drawing/2014/main" val="3287113341"/>
                    </a:ext>
                  </a:extLst>
                </a:gridCol>
              </a:tblGrid>
              <a:tr h="444453"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741450"/>
                  </a:ext>
                </a:extLst>
              </a:tr>
              <a:tr h="450626">
                <a:tc>
                  <a:txBody>
                    <a:bodyPr/>
                    <a:lstStyle/>
                    <a:p>
                      <a:r>
                        <a:rPr lang="en-US" dirty="0"/>
                        <a:t>size()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number</a:t>
                      </a:r>
                      <a:r>
                        <a:rPr lang="en-US" baseline="0" dirty="0"/>
                        <a:t> of elements in the PQ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921701"/>
                  </a:ext>
                </a:extLst>
              </a:tr>
              <a:tr h="450626">
                <a:tc>
                  <a:txBody>
                    <a:bodyPr/>
                    <a:lstStyle/>
                    <a:p>
                      <a:r>
                        <a:rPr lang="en-US" dirty="0" err="1"/>
                        <a:t>isEmpty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true if PQ is empty, else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98076"/>
                  </a:ext>
                </a:extLst>
              </a:tr>
              <a:tr h="450626">
                <a:tc>
                  <a:txBody>
                    <a:bodyPr/>
                    <a:lstStyle/>
                    <a:p>
                      <a:r>
                        <a:rPr lang="en-US" dirty="0"/>
                        <a:t>enqueue(element)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element to the PQ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362279"/>
                  </a:ext>
                </a:extLst>
              </a:tr>
              <a:tr h="450626">
                <a:tc>
                  <a:txBody>
                    <a:bodyPr/>
                    <a:lstStyle/>
                    <a:p>
                      <a:r>
                        <a:rPr lang="en-US" dirty="0"/>
                        <a:t>dequeue()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 element with the highest priority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919769"/>
                  </a:ext>
                </a:extLst>
              </a:tr>
              <a:tr h="450626">
                <a:tc>
                  <a:txBody>
                    <a:bodyPr/>
                    <a:lstStyle/>
                    <a:p>
                      <a:r>
                        <a:rPr lang="en-US" dirty="0"/>
                        <a:t>front()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element with the highest priority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089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6509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D02E1-A99C-4076-8BD8-2E61216D5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309" y="543282"/>
            <a:ext cx="9445567" cy="1596177"/>
          </a:xfrm>
        </p:spPr>
        <p:txBody>
          <a:bodyPr/>
          <a:lstStyle/>
          <a:p>
            <a:r>
              <a:rPr lang="en-US" dirty="0"/>
              <a:t>Writing a </a:t>
            </a:r>
            <a:r>
              <a:rPr lang="en-US" dirty="0" err="1"/>
              <a:t>c++</a:t>
            </a:r>
            <a:r>
              <a:rPr lang="en-US" dirty="0"/>
              <a:t> class that provides priority queue 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12C0C-A467-4798-A911-B45815CFF2A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72589" y="2457762"/>
            <a:ext cx="9092540" cy="3424107"/>
          </a:xfrm>
        </p:spPr>
        <p:txBody>
          <a:bodyPr>
            <a:normAutofit fontScale="77500" lnSpcReduction="20000"/>
          </a:bodyPr>
          <a:lstStyle/>
          <a:p>
            <a:r>
              <a:rPr lang="en-US" sz="1800" b="1" dirty="0"/>
              <a:t>(optional) </a:t>
            </a:r>
            <a:r>
              <a:rPr lang="en-US" sz="1800" dirty="0"/>
              <a:t>define a </a:t>
            </a:r>
            <a:r>
              <a:rPr lang="en-US" sz="1800" dirty="0" err="1"/>
              <a:t>Priorityqueueinterface</a:t>
            </a:r>
            <a:r>
              <a:rPr lang="en-US" sz="1800" dirty="0"/>
              <a:t> </a:t>
            </a:r>
            <a:r>
              <a:rPr lang="en-US" sz="1800" b="1" dirty="0"/>
              <a:t>abstract</a:t>
            </a:r>
            <a:r>
              <a:rPr lang="en-US" sz="1800" dirty="0"/>
              <a:t> class</a:t>
            </a:r>
            <a:br>
              <a:rPr lang="en-US" sz="1800" dirty="0"/>
            </a:br>
            <a:endParaRPr lang="en-US" sz="1800" dirty="0"/>
          </a:p>
          <a:p>
            <a:r>
              <a:rPr lang="en-US" sz="1800" dirty="0"/>
              <a:t>Define the class in </a:t>
            </a:r>
            <a:r>
              <a:rPr lang="en-US" sz="1800" dirty="0" err="1"/>
              <a:t>pq.h</a:t>
            </a:r>
            <a:endParaRPr lang="en-US" sz="1800" dirty="0"/>
          </a:p>
          <a:p>
            <a:pPr lvl="1"/>
            <a:r>
              <a:rPr lang="en-US" sz="1600" dirty="0"/>
              <a:t>typedef statement for </a:t>
            </a:r>
            <a:r>
              <a:rPr lang="en-US" sz="1600" dirty="0" err="1"/>
              <a:t>itemtype</a:t>
            </a:r>
            <a:endParaRPr lang="en-US" sz="1600" dirty="0"/>
          </a:p>
          <a:p>
            <a:pPr lvl="1"/>
            <a:r>
              <a:rPr lang="en-US" sz="1600" dirty="0"/>
              <a:t>Public section</a:t>
            </a:r>
          </a:p>
          <a:p>
            <a:pPr lvl="2"/>
            <a:r>
              <a:rPr lang="en-US" sz="1400" dirty="0"/>
              <a:t>Method Prototype with comment describing behavior for each operation in the interface</a:t>
            </a:r>
          </a:p>
          <a:p>
            <a:pPr lvl="2"/>
            <a:r>
              <a:rPr lang="en-US" sz="1400" dirty="0"/>
              <a:t>Default constructor</a:t>
            </a:r>
          </a:p>
          <a:p>
            <a:pPr lvl="2"/>
            <a:r>
              <a:rPr lang="en-US" sz="1400" dirty="0"/>
              <a:t>Big 3 methods as needed</a:t>
            </a:r>
          </a:p>
          <a:p>
            <a:pPr lvl="2"/>
            <a:r>
              <a:rPr lang="en-US" sz="1400" dirty="0"/>
              <a:t>Nothing else!</a:t>
            </a:r>
          </a:p>
          <a:p>
            <a:pPr lvl="1"/>
            <a:r>
              <a:rPr lang="en-US" sz="1600" dirty="0"/>
              <a:t>Private section</a:t>
            </a:r>
          </a:p>
          <a:p>
            <a:pPr lvl="2"/>
            <a:r>
              <a:rPr lang="en-US" sz="1400" dirty="0"/>
              <a:t>Data members depending on how items are being stored</a:t>
            </a:r>
            <a:br>
              <a:rPr lang="en-US" sz="1400" dirty="0"/>
            </a:br>
            <a:endParaRPr lang="en-US" sz="1400" dirty="0"/>
          </a:p>
          <a:p>
            <a:r>
              <a:rPr lang="en-US" sz="1800" dirty="0"/>
              <a:t>Implement the class in pq.cpp</a:t>
            </a:r>
          </a:p>
          <a:p>
            <a:endParaRPr lang="en-US" sz="1800" dirty="0"/>
          </a:p>
          <a:p>
            <a:pPr marL="1371600" lvl="3" indent="0">
              <a:buNone/>
            </a:pP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711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60C1B9-2FDC-4E73-8CEE-375721EF1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707" y="2592000"/>
            <a:ext cx="10364451" cy="1596177"/>
          </a:xfrm>
        </p:spPr>
        <p:txBody>
          <a:bodyPr>
            <a:normAutofit/>
          </a:bodyPr>
          <a:lstStyle/>
          <a:p>
            <a:r>
              <a:rPr lang="en-US" sz="6600" dirty="0"/>
              <a:t>Divide and conquer</a:t>
            </a:r>
          </a:p>
        </p:txBody>
      </p:sp>
    </p:spTree>
    <p:extLst>
      <p:ext uri="{BB962C8B-B14F-4D97-AF65-F5344CB8AC3E}">
        <p14:creationId xmlns:p14="http://schemas.microsoft.com/office/powerpoint/2010/main" val="3102691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C48C3-58D8-4360-888B-DC8BEEBCA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069" y="873160"/>
            <a:ext cx="10354179" cy="1596177"/>
          </a:xfrm>
        </p:spPr>
        <p:txBody>
          <a:bodyPr/>
          <a:lstStyle/>
          <a:p>
            <a:r>
              <a:rPr lang="en-US" dirty="0"/>
              <a:t> 2 ways to apply divide and conquer strategy when writing a program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93657-BD33-4104-A3C1-0F2DF56C31D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07318" y="2703463"/>
            <a:ext cx="10363826" cy="3424107"/>
          </a:xfrm>
        </p:spPr>
        <p:txBody>
          <a:bodyPr/>
          <a:lstStyle/>
          <a:p>
            <a:r>
              <a:rPr lang="en-US" dirty="0"/>
              <a:t>Using classes that do pieces of what the program needs to do</a:t>
            </a:r>
          </a:p>
          <a:p>
            <a:pPr lvl="1"/>
            <a:r>
              <a:rPr lang="en-US" dirty="0"/>
              <a:t>Container classes </a:t>
            </a:r>
          </a:p>
          <a:p>
            <a:pPr lvl="2"/>
            <a:r>
              <a:rPr lang="en-US" dirty="0"/>
              <a:t>List, stack, queue, priority queue, map, graph</a:t>
            </a:r>
          </a:p>
          <a:p>
            <a:pPr lvl="1"/>
            <a:r>
              <a:rPr lang="en-US" dirty="0"/>
              <a:t>Classes specific to the program</a:t>
            </a:r>
          </a:p>
          <a:p>
            <a:pPr lvl="2"/>
            <a:r>
              <a:rPr lang="en-US" dirty="0"/>
              <a:t>Type of items – </a:t>
            </a:r>
            <a:r>
              <a:rPr lang="en-US" dirty="0" err="1"/>
              <a:t>itemtoPurchase</a:t>
            </a:r>
            <a:r>
              <a:rPr lang="en-US" dirty="0"/>
              <a:t>, call</a:t>
            </a:r>
          </a:p>
          <a:p>
            <a:pPr lvl="2"/>
            <a:r>
              <a:rPr lang="en-US" dirty="0"/>
              <a:t>Shopping cart</a:t>
            </a:r>
          </a:p>
          <a:p>
            <a:pPr lvl="2"/>
            <a:r>
              <a:rPr lang="en-US" dirty="0"/>
              <a:t>Call center</a:t>
            </a:r>
          </a:p>
          <a:p>
            <a:r>
              <a:rPr lang="en-US" dirty="0"/>
              <a:t>Functional decomposition</a:t>
            </a:r>
          </a:p>
          <a:p>
            <a:pPr marL="914400" lvl="2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08726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2608</TotalTime>
  <Words>1022</Words>
  <Application>Microsoft Office PowerPoint</Application>
  <PresentationFormat>Widescreen</PresentationFormat>
  <Paragraphs>236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Tw Cen MT</vt:lpstr>
      <vt:lpstr>Droplet</vt:lpstr>
      <vt:lpstr>Map interface</vt:lpstr>
      <vt:lpstr>Many ways to store the elements  of a map</vt:lpstr>
      <vt:lpstr>Assignments 5 and 6</vt:lpstr>
      <vt:lpstr>If you are storing the elements of a map in a linked list that is sorted based on the key values do you need to write a sort algorithm?</vt:lpstr>
      <vt:lpstr>If you were writing a program that needed to use a priority queue could you use the priority queue class you wrote for Assignment 4?</vt:lpstr>
      <vt:lpstr>The priority Queue interface</vt:lpstr>
      <vt:lpstr>Writing a c++ class that provides priority queue behavior</vt:lpstr>
      <vt:lpstr>Divide and conquer</vt:lpstr>
      <vt:lpstr> 2 ways to apply divide and conquer strategy when writing a program </vt:lpstr>
      <vt:lpstr>Architecture of assignment 4</vt:lpstr>
      <vt:lpstr>Which is better?</vt:lpstr>
      <vt:lpstr>Binary search trees</vt:lpstr>
      <vt:lpstr>binary search tree</vt:lpstr>
      <vt:lpstr>Storing the elements of a bst</vt:lpstr>
      <vt:lpstr>PowerPoint Presentation</vt:lpstr>
      <vt:lpstr>How do we find/retrieve an element?</vt:lpstr>
      <vt:lpstr>How do we add an element?</vt:lpstr>
      <vt:lpstr>An exercise</vt:lpstr>
      <vt:lpstr>PowerPoint Presentation</vt:lpstr>
      <vt:lpstr>operations all start by searching for element with given key</vt:lpstr>
      <vt:lpstr>Searching a bst</vt:lpstr>
      <vt:lpstr>Outline for A recursive search function</vt:lpstr>
      <vt:lpstr>Implementing map methods recursively</vt:lpstr>
      <vt:lpstr>Recursive helper methods</vt:lpstr>
      <vt:lpstr>How do we remove an item?</vt:lpstr>
      <vt:lpstr>Removing an element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Margaret Iwobi</dc:creator>
  <cp:lastModifiedBy>Margaret Iwobi</cp:lastModifiedBy>
  <cp:revision>221</cp:revision>
  <cp:lastPrinted>2017-03-15T16:22:55Z</cp:lastPrinted>
  <dcterms:created xsi:type="dcterms:W3CDTF">2017-02-17T20:53:32Z</dcterms:created>
  <dcterms:modified xsi:type="dcterms:W3CDTF">2018-03-20T17:55:23Z</dcterms:modified>
</cp:coreProperties>
</file>