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47" r:id="rId2"/>
    <p:sldId id="341" r:id="rId3"/>
    <p:sldId id="383" r:id="rId4"/>
    <p:sldId id="384" r:id="rId5"/>
    <p:sldId id="385" r:id="rId6"/>
    <p:sldId id="386" r:id="rId7"/>
    <p:sldId id="388" r:id="rId8"/>
    <p:sldId id="387" r:id="rId9"/>
    <p:sldId id="390" r:id="rId10"/>
    <p:sldId id="389" r:id="rId11"/>
    <p:sldId id="391" r:id="rId12"/>
    <p:sldId id="353" r:id="rId13"/>
    <p:sldId id="355" r:id="rId14"/>
    <p:sldId id="356" r:id="rId15"/>
    <p:sldId id="357" r:id="rId16"/>
    <p:sldId id="358" r:id="rId17"/>
    <p:sldId id="359" r:id="rId18"/>
    <p:sldId id="378" r:id="rId19"/>
    <p:sldId id="363" r:id="rId20"/>
    <p:sldId id="364" r:id="rId21"/>
    <p:sldId id="365" r:id="rId22"/>
    <p:sldId id="379" r:id="rId23"/>
    <p:sldId id="366" r:id="rId24"/>
    <p:sldId id="392" r:id="rId25"/>
    <p:sldId id="393" r:id="rId26"/>
    <p:sldId id="394" r:id="rId27"/>
    <p:sldId id="398" r:id="rId28"/>
    <p:sldId id="367" r:id="rId29"/>
    <p:sldId id="368" r:id="rId30"/>
    <p:sldId id="369" r:id="rId31"/>
    <p:sldId id="370" r:id="rId32"/>
    <p:sldId id="371" r:id="rId33"/>
    <p:sldId id="372" r:id="rId34"/>
    <p:sldId id="396" r:id="rId35"/>
    <p:sldId id="373" r:id="rId36"/>
    <p:sldId id="380" r:id="rId37"/>
    <p:sldId id="382" r:id="rId38"/>
    <p:sldId id="377" r:id="rId39"/>
    <p:sldId id="397" r:id="rId40"/>
    <p:sldId id="403" r:id="rId41"/>
    <p:sldId id="399" r:id="rId42"/>
    <p:sldId id="401" r:id="rId43"/>
    <p:sldId id="402" r:id="rId44"/>
    <p:sldId id="407" r:id="rId45"/>
    <p:sldId id="406" r:id="rId46"/>
    <p:sldId id="408" r:id="rId47"/>
    <p:sldId id="409" r:id="rId48"/>
    <p:sldId id="410" r:id="rId4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7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DF8-8472-462E-826F-F24DD106BAA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55D7C-1150-4886-81F8-805B4DC5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2469E-0A17-4BAC-AB04-D8C1FB8BABC0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FE983-8606-4E00-8AA9-AF3E54D0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557" y="5630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8805" y="2013803"/>
            <a:ext cx="10363826" cy="36797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Empty() - return true if the map is empty; else return false</a:t>
            </a:r>
          </a:p>
          <a:p>
            <a:r>
              <a:rPr lang="en-US" dirty="0"/>
              <a:t>Size() - return the number of elements in the map</a:t>
            </a:r>
          </a:p>
          <a:p>
            <a:r>
              <a:rPr lang="en-US" dirty="0"/>
              <a:t>Find(key) - if there is an element with this key return true;</a:t>
            </a:r>
            <a:br>
              <a:rPr lang="en-US" dirty="0"/>
            </a:br>
            <a:r>
              <a:rPr lang="en-US" dirty="0"/>
              <a:t>                  else return false</a:t>
            </a:r>
          </a:p>
          <a:p>
            <a:r>
              <a:rPr lang="en-US" dirty="0"/>
              <a:t>Add(element) – if there is no element with this element’s key, add it to the map and return true;</a:t>
            </a:r>
            <a:br>
              <a:rPr lang="en-US" dirty="0"/>
            </a:br>
            <a:r>
              <a:rPr lang="en-US" dirty="0"/>
              <a:t>                             else return false</a:t>
            </a:r>
          </a:p>
          <a:p>
            <a:r>
              <a:rPr lang="en-US" dirty="0"/>
              <a:t>Remove(key) – if there is an element with this key, remove it from the map and return</a:t>
            </a:r>
            <a:br>
              <a:rPr lang="en-US" dirty="0"/>
            </a:br>
            <a:r>
              <a:rPr lang="en-US" dirty="0"/>
              <a:t>                         true; else return false</a:t>
            </a:r>
          </a:p>
          <a:p>
            <a:r>
              <a:rPr lang="en-US" dirty="0"/>
              <a:t>Retrieve(key) – if there is an element with this key, return the value; </a:t>
            </a:r>
            <a:br>
              <a:rPr lang="en-US" dirty="0"/>
            </a:br>
            <a:r>
              <a:rPr lang="en-US" dirty="0"/>
              <a:t>                         else return null</a:t>
            </a:r>
          </a:p>
        </p:txBody>
      </p:sp>
    </p:spTree>
    <p:extLst>
      <p:ext uri="{BB962C8B-B14F-4D97-AF65-F5344CB8AC3E}">
        <p14:creationId xmlns:p14="http://schemas.microsoft.com/office/powerpoint/2010/main" val="51859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BC985F-43CA-47F3-84F6-870A6E09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82" y="29776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Which is better?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009D-7AE8-40DE-97EB-A4874D61A217}"/>
              </a:ext>
            </a:extLst>
          </p:cNvPr>
          <p:cNvSpPr/>
          <p:nvPr/>
        </p:nvSpPr>
        <p:spPr>
          <a:xfrm>
            <a:off x="2217403" y="1994437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DD668-5306-41F1-B080-EACACD2B62A7}"/>
              </a:ext>
            </a:extLst>
          </p:cNvPr>
          <p:cNvSpPr/>
          <p:nvPr/>
        </p:nvSpPr>
        <p:spPr>
          <a:xfrm>
            <a:off x="7688982" y="2297992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8297C-AAA4-4F71-936E-06D7C4129319}"/>
              </a:ext>
            </a:extLst>
          </p:cNvPr>
          <p:cNvSpPr/>
          <p:nvPr/>
        </p:nvSpPr>
        <p:spPr>
          <a:xfrm>
            <a:off x="6216258" y="3793137"/>
            <a:ext cx="1433021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711EE-EE75-4BE2-B186-4D35C74F5752}"/>
              </a:ext>
            </a:extLst>
          </p:cNvPr>
          <p:cNvSpPr/>
          <p:nvPr/>
        </p:nvSpPr>
        <p:spPr>
          <a:xfrm>
            <a:off x="8911076" y="3793136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FF98E-E10C-4E1C-A5B2-0795801934A0}"/>
              </a:ext>
            </a:extLst>
          </p:cNvPr>
          <p:cNvSpPr/>
          <p:nvPr/>
        </p:nvSpPr>
        <p:spPr>
          <a:xfrm>
            <a:off x="2099878" y="3332204"/>
            <a:ext cx="1433022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CB77C-4276-44FC-AE06-D8DFCBCCA491}"/>
              </a:ext>
            </a:extLst>
          </p:cNvPr>
          <p:cNvSpPr/>
          <p:nvPr/>
        </p:nvSpPr>
        <p:spPr>
          <a:xfrm>
            <a:off x="2217402" y="4566837"/>
            <a:ext cx="1197979" cy="71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15D7A-18C7-4ADB-B858-FE9986E9CA62}"/>
              </a:ext>
            </a:extLst>
          </p:cNvPr>
          <p:cNvSpPr txBox="1"/>
          <p:nvPr/>
        </p:nvSpPr>
        <p:spPr>
          <a:xfrm>
            <a:off x="2435517" y="211952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3D079-91A8-4EDC-B13F-4A5658E0ED8E}"/>
              </a:ext>
            </a:extLst>
          </p:cNvPr>
          <p:cNvSpPr txBox="1"/>
          <p:nvPr/>
        </p:nvSpPr>
        <p:spPr>
          <a:xfrm>
            <a:off x="7863692" y="242308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188625-745E-48A8-B5D7-19FB1DF592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816389" y="2706280"/>
            <a:ext cx="4" cy="62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F417BD-BF19-4E17-9F26-2E12BFD694A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816389" y="4044047"/>
            <a:ext cx="3" cy="52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7B9F-82D1-467E-A95F-7EC42C744285}"/>
              </a:ext>
            </a:extLst>
          </p:cNvPr>
          <p:cNvCxnSpPr>
            <a:stCxn id="6" idx="2"/>
          </p:cNvCxnSpPr>
          <p:nvPr/>
        </p:nvCxnSpPr>
        <p:spPr>
          <a:xfrm>
            <a:off x="8287972" y="3009835"/>
            <a:ext cx="15432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CD4A2A-4696-4FB9-BD89-72B8F635EA5A}"/>
              </a:ext>
            </a:extLst>
          </p:cNvPr>
          <p:cNvCxnSpPr/>
          <p:nvPr/>
        </p:nvCxnSpPr>
        <p:spPr>
          <a:xfrm>
            <a:off x="6932769" y="3409244"/>
            <a:ext cx="257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629824-C7BF-49A2-853B-CDD874CD9C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32769" y="3409244"/>
            <a:ext cx="0" cy="38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5B8CB3-BBDD-4476-B807-1335F24408EB}"/>
              </a:ext>
            </a:extLst>
          </p:cNvPr>
          <p:cNvCxnSpPr>
            <a:endCxn id="8" idx="0"/>
          </p:cNvCxnSpPr>
          <p:nvPr/>
        </p:nvCxnSpPr>
        <p:spPr>
          <a:xfrm>
            <a:off x="9510065" y="3409244"/>
            <a:ext cx="1" cy="38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D6577A-9D9C-43F7-8402-B8D09A429F08}"/>
              </a:ext>
            </a:extLst>
          </p:cNvPr>
          <p:cNvSpPr txBox="1"/>
          <p:nvPr/>
        </p:nvSpPr>
        <p:spPr>
          <a:xfrm>
            <a:off x="2217402" y="3485662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getSysVar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A24F0-58D0-46D1-90D8-5B589AA2BB17}"/>
              </a:ext>
            </a:extLst>
          </p:cNvPr>
          <p:cNvSpPr txBox="1"/>
          <p:nvPr/>
        </p:nvSpPr>
        <p:spPr>
          <a:xfrm>
            <a:off x="6373095" y="3932490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getSysVar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3EF26-4A0D-4982-971F-76E6AF77848A}"/>
              </a:ext>
            </a:extLst>
          </p:cNvPr>
          <p:cNvSpPr txBox="1"/>
          <p:nvPr/>
        </p:nvSpPr>
        <p:spPr>
          <a:xfrm>
            <a:off x="2352255" y="4669971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1B3F9C-6985-43D4-A219-830CEC1A9CBB}"/>
              </a:ext>
            </a:extLst>
          </p:cNvPr>
          <p:cNvSpPr txBox="1"/>
          <p:nvPr/>
        </p:nvSpPr>
        <p:spPr>
          <a:xfrm>
            <a:off x="9045931" y="3928207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2020EC-F71B-45EA-BC1E-DFEC1227FF71}"/>
              </a:ext>
            </a:extLst>
          </p:cNvPr>
          <p:cNvCxnSpPr>
            <a:cxnSpLocks/>
          </p:cNvCxnSpPr>
          <p:nvPr/>
        </p:nvCxnSpPr>
        <p:spPr>
          <a:xfrm flipV="1">
            <a:off x="7531759" y="3010281"/>
            <a:ext cx="283970" cy="78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A3D74E-3E25-4C8B-A788-A8117EAEF230}"/>
              </a:ext>
            </a:extLst>
          </p:cNvPr>
          <p:cNvSpPr txBox="1"/>
          <p:nvPr/>
        </p:nvSpPr>
        <p:spPr>
          <a:xfrm>
            <a:off x="6615280" y="303439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int,double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73D0E-29CA-4B0C-A3E9-C5B1CD97C353}"/>
              </a:ext>
            </a:extLst>
          </p:cNvPr>
          <p:cNvCxnSpPr/>
          <p:nvPr/>
        </p:nvCxnSpPr>
        <p:spPr>
          <a:xfrm>
            <a:off x="8714305" y="3037297"/>
            <a:ext cx="474562" cy="75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B046DB-4830-49D0-AE57-C77E3AC9824B}"/>
              </a:ext>
            </a:extLst>
          </p:cNvPr>
          <p:cNvSpPr txBox="1"/>
          <p:nvPr/>
        </p:nvSpPr>
        <p:spPr>
          <a:xfrm>
            <a:off x="8886961" y="302099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, double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5073CF-C545-4436-9A11-96D96D5B1282}"/>
              </a:ext>
            </a:extLst>
          </p:cNvPr>
          <p:cNvCxnSpPr>
            <a:cxnSpLocks/>
          </p:cNvCxnSpPr>
          <p:nvPr/>
        </p:nvCxnSpPr>
        <p:spPr>
          <a:xfrm>
            <a:off x="3051936" y="4063971"/>
            <a:ext cx="69725" cy="50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181ECBA-FB39-4C60-895D-2E7482CCF3F5}"/>
              </a:ext>
            </a:extLst>
          </p:cNvPr>
          <p:cNvSpPr txBox="1"/>
          <p:nvPr/>
        </p:nvSpPr>
        <p:spPr>
          <a:xfrm>
            <a:off x="3224592" y="404766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, double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66806-6C0B-4369-87B9-A39337B6AA06}"/>
              </a:ext>
            </a:extLst>
          </p:cNvPr>
          <p:cNvSpPr txBox="1"/>
          <p:nvPr/>
        </p:nvSpPr>
        <p:spPr>
          <a:xfrm flipH="1">
            <a:off x="1065141" y="3578611"/>
            <a:ext cx="5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010389-5766-4A7E-BB4A-956E4F5F3672}"/>
              </a:ext>
            </a:extLst>
          </p:cNvPr>
          <p:cNvCxnSpPr>
            <a:cxnSpLocks/>
          </p:cNvCxnSpPr>
          <p:nvPr/>
        </p:nvCxnSpPr>
        <p:spPr>
          <a:xfrm flipV="1">
            <a:off x="1575338" y="3725701"/>
            <a:ext cx="481465" cy="75151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D91A8B-27E0-46D5-8C4F-117F2C7BA2A0}"/>
              </a:ext>
            </a:extLst>
          </p:cNvPr>
          <p:cNvSpPr txBox="1"/>
          <p:nvPr/>
        </p:nvSpPr>
        <p:spPr>
          <a:xfrm flipH="1">
            <a:off x="5171608" y="4044047"/>
            <a:ext cx="5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411A7D-A5FC-419C-B91D-383A51633E59}"/>
              </a:ext>
            </a:extLst>
          </p:cNvPr>
          <p:cNvCxnSpPr>
            <a:cxnSpLocks/>
          </p:cNvCxnSpPr>
          <p:nvPr/>
        </p:nvCxnSpPr>
        <p:spPr>
          <a:xfrm flipV="1">
            <a:off x="5681805" y="4191137"/>
            <a:ext cx="481465" cy="75151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FE8735-CA53-4066-92A0-300E5634AF7A}"/>
              </a:ext>
            </a:extLst>
          </p:cNvPr>
          <p:cNvCxnSpPr/>
          <p:nvPr/>
        </p:nvCxnSpPr>
        <p:spPr>
          <a:xfrm>
            <a:off x="3415381" y="5039303"/>
            <a:ext cx="420313" cy="6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6C7CAD-165D-4409-8986-52CD3798270A}"/>
              </a:ext>
            </a:extLst>
          </p:cNvPr>
          <p:cNvSpPr txBox="1"/>
          <p:nvPr/>
        </p:nvSpPr>
        <p:spPr>
          <a:xfrm>
            <a:off x="3835694" y="4889024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AAF91D-E9DD-4C81-9D8E-D684433B1C18}"/>
              </a:ext>
            </a:extLst>
          </p:cNvPr>
          <p:cNvCxnSpPr/>
          <p:nvPr/>
        </p:nvCxnSpPr>
        <p:spPr>
          <a:xfrm>
            <a:off x="10109053" y="4078486"/>
            <a:ext cx="420313" cy="6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1ACB08-E989-49E9-99C0-F27505AF0A24}"/>
              </a:ext>
            </a:extLst>
          </p:cNvPr>
          <p:cNvSpPr txBox="1"/>
          <p:nvPr/>
        </p:nvSpPr>
        <p:spPr>
          <a:xfrm>
            <a:off x="10529366" y="3928207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82831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6B77-31EA-42D8-9CA1-756EA89B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66" y="2701961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75143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74" y="1725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4832" y="1610795"/>
            <a:ext cx="10363826" cy="3424107"/>
          </a:xfrm>
        </p:spPr>
        <p:txBody>
          <a:bodyPr/>
          <a:lstStyle/>
          <a:p>
            <a:r>
              <a:rPr lang="en-US" dirty="0"/>
              <a:t>A binary search tree is a binary tree that has the </a:t>
            </a:r>
            <a:r>
              <a:rPr lang="en-US" dirty="0" err="1"/>
              <a:t>bst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Each item holds a value</a:t>
            </a:r>
          </a:p>
          <a:p>
            <a:pPr lvl="1"/>
            <a:r>
              <a:rPr lang="en-US" dirty="0"/>
              <a:t>Its left child is either empty or holds a smaller value</a:t>
            </a:r>
          </a:p>
          <a:p>
            <a:pPr lvl="1"/>
            <a:r>
              <a:rPr lang="en-US" dirty="0"/>
              <a:t>Its right child is either empty or holds a larger value  </a:t>
            </a:r>
          </a:p>
          <a:p>
            <a:r>
              <a:rPr lang="en-US" dirty="0"/>
              <a:t>Are recursive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46131" y="3689746"/>
            <a:ext cx="3629100" cy="2453957"/>
            <a:chOff x="2969272" y="3947282"/>
            <a:chExt cx="3629100" cy="2453957"/>
          </a:xfrm>
        </p:grpSpPr>
        <p:sp>
          <p:nvSpPr>
            <p:cNvPr id="4" name="Oval 3"/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45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0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1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8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6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9" y="50432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Storing the elements of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2817" y="2034233"/>
            <a:ext cx="10363826" cy="3913261"/>
          </a:xfrm>
        </p:spPr>
        <p:txBody>
          <a:bodyPr/>
          <a:lstStyle/>
          <a:p>
            <a:r>
              <a:rPr lang="en-US" dirty="0"/>
              <a:t>Have to store each element along with how that element is related to other elements</a:t>
            </a:r>
          </a:p>
          <a:p>
            <a:pPr lvl="1"/>
            <a:r>
              <a:rPr lang="en-US" sz="2000" dirty="0"/>
              <a:t>Parent, left child, right child</a:t>
            </a:r>
          </a:p>
          <a:p>
            <a:r>
              <a:rPr lang="en-US" dirty="0"/>
              <a:t>can we store the elements in a vector so we can calculate where an element’s parent, left child and right child are stored?</a:t>
            </a:r>
          </a:p>
          <a:p>
            <a:pPr lvl="1"/>
            <a:r>
              <a:rPr lang="en-US" dirty="0"/>
              <a:t>Yes, but very inefficient for a binary search tree</a:t>
            </a:r>
          </a:p>
          <a:p>
            <a:r>
              <a:rPr lang="en-US" dirty="0"/>
              <a:t>Linked storage stores each element in a node along with pointers to its children and (maybe) its parent</a:t>
            </a:r>
          </a:p>
          <a:p>
            <a:pPr lvl="1"/>
            <a:r>
              <a:rPr lang="en-US" dirty="0"/>
              <a:t>Needs a pointer to the root  (like head for a linked list)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305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2908" y="701104"/>
            <a:ext cx="7092712" cy="5043951"/>
            <a:chOff x="2624344" y="652613"/>
            <a:chExt cx="7092712" cy="5043951"/>
          </a:xfrm>
        </p:grpSpPr>
        <p:grpSp>
          <p:nvGrpSpPr>
            <p:cNvPr id="91" name="Group 90"/>
            <p:cNvGrpSpPr/>
            <p:nvPr/>
          </p:nvGrpSpPr>
          <p:grpSpPr>
            <a:xfrm>
              <a:off x="2624344" y="652613"/>
              <a:ext cx="7092712" cy="5043951"/>
              <a:chOff x="4843977" y="409265"/>
              <a:chExt cx="7092712" cy="504395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567228" y="187304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32932" y="2826772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5562" y="275056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843977" y="379648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38066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8610930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0542967" y="379806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615809" y="4907526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899067" y="4914900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46" idx="0"/>
              </p:cNvCxnSpPr>
              <p:nvPr/>
            </p:nvCxnSpPr>
            <p:spPr>
              <a:xfrm flipH="1">
                <a:off x="5539608" y="3181348"/>
                <a:ext cx="549206" cy="629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41" idx="0"/>
              </p:cNvCxnSpPr>
              <p:nvPr/>
            </p:nvCxnSpPr>
            <p:spPr>
              <a:xfrm>
                <a:off x="8758952" y="2176612"/>
                <a:ext cx="1282241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endCxn id="61" idx="0"/>
              </p:cNvCxnSpPr>
              <p:nvPr/>
            </p:nvCxnSpPr>
            <p:spPr>
              <a:xfrm>
                <a:off x="10514817" y="3019723"/>
                <a:ext cx="723781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endCxn id="29" idx="0"/>
              </p:cNvCxnSpPr>
              <p:nvPr/>
            </p:nvCxnSpPr>
            <p:spPr>
              <a:xfrm>
                <a:off x="7026173" y="1173114"/>
                <a:ext cx="1236686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6598450" y="409265"/>
                <a:ext cx="67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335980" y="1253836"/>
            <a:ext cx="405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node holds a key-value pair, only the key is shown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21898" y="1253836"/>
            <a:ext cx="4111120" cy="92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3542" y="29250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How do we find/retrieve an element?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7981" y="1810132"/>
            <a:ext cx="5950536" cy="3788708"/>
            <a:chOff x="2624344" y="580264"/>
            <a:chExt cx="7092712" cy="5230026"/>
          </a:xfrm>
        </p:grpSpPr>
        <p:grpSp>
          <p:nvGrpSpPr>
            <p:cNvPr id="5" name="Group 4"/>
            <p:cNvGrpSpPr/>
            <p:nvPr/>
          </p:nvGrpSpPr>
          <p:grpSpPr>
            <a:xfrm>
              <a:off x="2624344" y="580264"/>
              <a:ext cx="7092712" cy="5230026"/>
              <a:chOff x="4843977" y="336916"/>
              <a:chExt cx="7092712" cy="52300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67228" y="187304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 flipH="1">
                  <a:off x="8079712" y="1880419"/>
                  <a:ext cx="62024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32932" y="2810415"/>
                <a:ext cx="1393722" cy="637294"/>
                <a:chOff x="7654413" y="1849314"/>
                <a:chExt cx="1393722" cy="63729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 flipH="1">
                  <a:off x="8096367" y="1849314"/>
                  <a:ext cx="83179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345562" y="275056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 flipH="1">
                  <a:off x="8079712" y="1880419"/>
                  <a:ext cx="743954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43977" y="379648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 flipH="1">
                  <a:off x="8079712" y="1880419"/>
                  <a:ext cx="823996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8066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2" y="1880419"/>
                  <a:ext cx="76431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610930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 flipH="1">
                  <a:off x="8079712" y="1880419"/>
                  <a:ext cx="734631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542967" y="379806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 flipH="1">
                  <a:off x="8079712" y="1880419"/>
                  <a:ext cx="64531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615809" y="4907526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 flipH="1">
                  <a:off x="8079712" y="1880419"/>
                  <a:ext cx="968422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899067" y="4914900"/>
                <a:ext cx="1393722" cy="652042"/>
                <a:chOff x="7654413" y="1865671"/>
                <a:chExt cx="1393722" cy="6520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 flipH="1">
                  <a:off x="8079712" y="1880419"/>
                  <a:ext cx="951009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0" idx="0"/>
              </p:cNvCxnSpPr>
              <p:nvPr/>
            </p:nvCxnSpPr>
            <p:spPr>
              <a:xfrm flipH="1">
                <a:off x="5681274" y="3181347"/>
                <a:ext cx="407543" cy="62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4" idx="0"/>
              </p:cNvCxnSpPr>
              <p:nvPr/>
            </p:nvCxnSpPr>
            <p:spPr>
              <a:xfrm>
                <a:off x="8758952" y="2176612"/>
                <a:ext cx="1383886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48" idx="0"/>
              </p:cNvCxnSpPr>
              <p:nvPr/>
            </p:nvCxnSpPr>
            <p:spPr>
              <a:xfrm>
                <a:off x="10514817" y="3019723"/>
                <a:ext cx="776106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72" idx="0"/>
              </p:cNvCxnSpPr>
              <p:nvPr/>
            </p:nvCxnSpPr>
            <p:spPr>
              <a:xfrm>
                <a:off x="7026173" y="1173114"/>
                <a:ext cx="1276477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604914" y="336916"/>
                <a:ext cx="67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6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493" y="4770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How do we add an element?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4345" y="1990241"/>
            <a:ext cx="5950536" cy="3788708"/>
            <a:chOff x="2624344" y="580264"/>
            <a:chExt cx="7092712" cy="5230026"/>
          </a:xfrm>
        </p:grpSpPr>
        <p:grpSp>
          <p:nvGrpSpPr>
            <p:cNvPr id="5" name="Group 4"/>
            <p:cNvGrpSpPr/>
            <p:nvPr/>
          </p:nvGrpSpPr>
          <p:grpSpPr>
            <a:xfrm>
              <a:off x="2624344" y="580264"/>
              <a:ext cx="7092712" cy="5230026"/>
              <a:chOff x="4843977" y="336916"/>
              <a:chExt cx="7092712" cy="52300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67228" y="187304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 flipH="1">
                  <a:off x="8079712" y="1880419"/>
                  <a:ext cx="62024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32932" y="2810415"/>
                <a:ext cx="1393722" cy="637294"/>
                <a:chOff x="7654413" y="1849314"/>
                <a:chExt cx="1393722" cy="63729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 flipH="1">
                  <a:off x="8096367" y="1849314"/>
                  <a:ext cx="83179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345562" y="275056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 flipH="1">
                  <a:off x="8079712" y="1880419"/>
                  <a:ext cx="743954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43977" y="379648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 flipH="1">
                  <a:off x="8079712" y="1880419"/>
                  <a:ext cx="823996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8066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2" y="1880419"/>
                  <a:ext cx="76431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610930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 flipH="1">
                  <a:off x="8079712" y="1880419"/>
                  <a:ext cx="734631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542967" y="379806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 flipH="1">
                  <a:off x="8079712" y="1880419"/>
                  <a:ext cx="64531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615809" y="4907526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 flipH="1">
                  <a:off x="8079712" y="1880419"/>
                  <a:ext cx="968422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899067" y="4914900"/>
                <a:ext cx="1393722" cy="652042"/>
                <a:chOff x="7654413" y="1865671"/>
                <a:chExt cx="1393722" cy="6520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 flipH="1">
                  <a:off x="8079712" y="1880419"/>
                  <a:ext cx="951009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0" idx="0"/>
              </p:cNvCxnSpPr>
              <p:nvPr/>
            </p:nvCxnSpPr>
            <p:spPr>
              <a:xfrm flipH="1">
                <a:off x="5681274" y="3181347"/>
                <a:ext cx="407543" cy="62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4" idx="0"/>
              </p:cNvCxnSpPr>
              <p:nvPr/>
            </p:nvCxnSpPr>
            <p:spPr>
              <a:xfrm>
                <a:off x="8758952" y="2176612"/>
                <a:ext cx="1383886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48" idx="0"/>
              </p:cNvCxnSpPr>
              <p:nvPr/>
            </p:nvCxnSpPr>
            <p:spPr>
              <a:xfrm>
                <a:off x="10514817" y="3019723"/>
                <a:ext cx="776106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72" idx="0"/>
              </p:cNvCxnSpPr>
              <p:nvPr/>
            </p:nvCxnSpPr>
            <p:spPr>
              <a:xfrm>
                <a:off x="7026173" y="1173114"/>
                <a:ext cx="1276477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604914" y="336916"/>
                <a:ext cx="67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83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765828" y="2367092"/>
            <a:ext cx="8902171" cy="3424107"/>
          </a:xfrm>
        </p:spPr>
        <p:txBody>
          <a:bodyPr>
            <a:normAutofit/>
          </a:bodyPr>
          <a:lstStyle/>
          <a:p>
            <a:r>
              <a:rPr lang="en-US" sz="2800" dirty="0"/>
              <a:t>Starting with an empty binary search tree</a:t>
            </a:r>
          </a:p>
          <a:p>
            <a:pPr lvl="1"/>
            <a:r>
              <a:rPr lang="en-US" sz="2400" dirty="0"/>
              <a:t>Draw the BST that results from adding (in the order shown) elements with the following keys</a:t>
            </a:r>
          </a:p>
          <a:p>
            <a:pPr lvl="2"/>
            <a:r>
              <a:rPr lang="en-US" sz="2000" dirty="0"/>
              <a:t>52  23  67  12  36  98  25  73  30</a:t>
            </a:r>
          </a:p>
          <a:p>
            <a:pPr lvl="1"/>
            <a:r>
              <a:rPr lang="en-US" sz="2400" dirty="0"/>
              <a:t>Repeat with</a:t>
            </a:r>
          </a:p>
          <a:p>
            <a:pPr lvl="2"/>
            <a:r>
              <a:rPr lang="en-US" sz="2000" dirty="0"/>
              <a:t>6  8  7  12  25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92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36" y="1780310"/>
            <a:ext cx="489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52  23  67  12  36  98  25  73  30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636" y="2680855"/>
            <a:ext cx="5985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</a:t>
            </a:r>
            <a:r>
              <a:rPr lang="en-US" sz="2000" dirty="0"/>
              <a:t>52</a:t>
            </a:r>
          </a:p>
          <a:p>
            <a:r>
              <a:rPr lang="en-US" sz="2000" dirty="0"/>
              <a:t>                                  /     \</a:t>
            </a:r>
          </a:p>
          <a:p>
            <a:r>
              <a:rPr lang="en-US" sz="2000" dirty="0"/>
              <a:t>                               23      67</a:t>
            </a:r>
          </a:p>
          <a:p>
            <a:r>
              <a:rPr lang="en-US" sz="2000" dirty="0"/>
              <a:t>                             /    \        \</a:t>
            </a:r>
          </a:p>
          <a:p>
            <a:r>
              <a:rPr lang="en-US" sz="2000" dirty="0"/>
              <a:t>                           12    36       98</a:t>
            </a:r>
          </a:p>
          <a:p>
            <a:r>
              <a:rPr lang="en-US" sz="2000" dirty="0"/>
              <a:t>                                 /          /</a:t>
            </a:r>
          </a:p>
          <a:p>
            <a:r>
              <a:rPr lang="en-US" sz="2000" dirty="0"/>
              <a:t>                              25        73</a:t>
            </a:r>
          </a:p>
          <a:p>
            <a:r>
              <a:rPr lang="en-US" sz="2000" dirty="0"/>
              <a:t>                                  \</a:t>
            </a:r>
          </a:p>
          <a:p>
            <a:r>
              <a:rPr lang="en-US" sz="2000" dirty="0"/>
              <a:t>                                   30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653" y="1780310"/>
            <a:ext cx="309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6  8  7  12  25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81455" y="2874818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2000" dirty="0"/>
              <a:t>6</a:t>
            </a:r>
          </a:p>
          <a:p>
            <a:r>
              <a:rPr lang="en-US" sz="2000" dirty="0"/>
              <a:t>             \</a:t>
            </a:r>
          </a:p>
          <a:p>
            <a:r>
              <a:rPr lang="en-US" sz="2000" dirty="0"/>
              <a:t>              8</a:t>
            </a:r>
          </a:p>
          <a:p>
            <a:r>
              <a:rPr lang="en-US" sz="2000" dirty="0"/>
              <a:t>            /   \</a:t>
            </a:r>
          </a:p>
          <a:p>
            <a:r>
              <a:rPr lang="en-US" sz="2000" dirty="0"/>
              <a:t>          7      12</a:t>
            </a:r>
          </a:p>
          <a:p>
            <a:r>
              <a:rPr lang="en-US" sz="2000" dirty="0"/>
              <a:t>                      \</a:t>
            </a:r>
          </a:p>
          <a:p>
            <a:r>
              <a:rPr lang="en-US" sz="2000" dirty="0"/>
              <a:t>                       25</a:t>
            </a:r>
          </a:p>
        </p:txBody>
      </p:sp>
    </p:spTree>
    <p:extLst>
      <p:ext uri="{BB962C8B-B14F-4D97-AF65-F5344CB8AC3E}">
        <p14:creationId xmlns:p14="http://schemas.microsoft.com/office/powerpoint/2010/main" val="249774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63" y="479302"/>
            <a:ext cx="9365673" cy="1596177"/>
          </a:xfrm>
        </p:spPr>
        <p:txBody>
          <a:bodyPr>
            <a:normAutofit/>
          </a:bodyPr>
          <a:lstStyle/>
          <a:p>
            <a:r>
              <a:rPr lang="en-US" dirty="0"/>
              <a:t>operations all start by searching for element with given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8851" y="2151676"/>
            <a:ext cx="10363826" cy="3642876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Find – follow path from root </a:t>
            </a:r>
          </a:p>
          <a:p>
            <a:pPr lvl="1"/>
            <a:r>
              <a:rPr lang="en-US" sz="1600" dirty="0"/>
              <a:t>If found return true</a:t>
            </a:r>
          </a:p>
          <a:p>
            <a:pPr lvl="1"/>
            <a:r>
              <a:rPr lang="en-US" sz="1600" dirty="0"/>
              <a:t>If not found return false</a:t>
            </a:r>
          </a:p>
          <a:p>
            <a:r>
              <a:rPr lang="en-US" sz="1800" dirty="0"/>
              <a:t>Retrieve – follow path from root</a:t>
            </a:r>
          </a:p>
          <a:p>
            <a:pPr lvl="1"/>
            <a:r>
              <a:rPr lang="en-US" sz="1600" dirty="0"/>
              <a:t>If found return value</a:t>
            </a:r>
          </a:p>
          <a:p>
            <a:pPr lvl="1"/>
            <a:r>
              <a:rPr lang="en-US" sz="1600" dirty="0"/>
              <a:t>If not found return null</a:t>
            </a:r>
          </a:p>
          <a:p>
            <a:r>
              <a:rPr lang="en-US" sz="1800" dirty="0"/>
              <a:t>add – follow path from root </a:t>
            </a:r>
          </a:p>
          <a:p>
            <a:pPr lvl="1"/>
            <a:r>
              <a:rPr lang="en-US" sz="1600" dirty="0"/>
              <a:t>If found return false</a:t>
            </a:r>
          </a:p>
          <a:p>
            <a:pPr lvl="1"/>
            <a:r>
              <a:rPr lang="en-US" sz="1600" dirty="0"/>
              <a:t>If not found add node at end of the path followed and return true</a:t>
            </a:r>
          </a:p>
          <a:p>
            <a:r>
              <a:rPr lang="en-US" sz="1800" dirty="0"/>
              <a:t>remove – follow path from root </a:t>
            </a:r>
          </a:p>
          <a:p>
            <a:pPr lvl="1"/>
            <a:r>
              <a:rPr lang="en-US" sz="1600" dirty="0"/>
              <a:t>If not found return false</a:t>
            </a:r>
          </a:p>
          <a:p>
            <a:pPr lvl="1"/>
            <a:r>
              <a:rPr lang="en-US" sz="1600" dirty="0"/>
              <a:t>If found delete that node (or another node) and return true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0457" y="8515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Many ways to store the elements </a:t>
            </a:r>
            <a:br>
              <a:rPr lang="en-US" sz="4000" dirty="0"/>
            </a:br>
            <a:r>
              <a:rPr lang="en-US" sz="4000" dirty="0"/>
              <a:t>of a map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8CFA5-1646-421C-B263-9F098A48E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0650" y="2679609"/>
            <a:ext cx="10363826" cy="3424107"/>
          </a:xfrm>
        </p:spPr>
        <p:txBody>
          <a:bodyPr/>
          <a:lstStyle/>
          <a:p>
            <a:r>
              <a:rPr lang="en-US" dirty="0"/>
              <a:t>Linked list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Balanced search tree</a:t>
            </a:r>
          </a:p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11449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Searching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03576" y="2569961"/>
            <a:ext cx="9184848" cy="3424107"/>
          </a:xfrm>
        </p:spPr>
        <p:txBody>
          <a:bodyPr>
            <a:normAutofit/>
          </a:bodyPr>
          <a:lstStyle/>
          <a:p>
            <a:r>
              <a:rPr lang="en-US" sz="2400" dirty="0"/>
              <a:t>Search algorithm can be iterative or recursive</a:t>
            </a:r>
          </a:p>
          <a:p>
            <a:r>
              <a:rPr lang="en-US" sz="2400" dirty="0" err="1"/>
              <a:t>Zybook</a:t>
            </a:r>
            <a:r>
              <a:rPr lang="en-US" sz="2400" dirty="0"/>
              <a:t> shows iterative search algorithm</a:t>
            </a:r>
          </a:p>
          <a:p>
            <a:r>
              <a:rPr lang="en-US" sz="2400" dirty="0"/>
              <a:t>Will look at recursive search algorithm in class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 err="1"/>
              <a:t>bst</a:t>
            </a:r>
            <a:r>
              <a:rPr lang="en-US" sz="2200" dirty="0"/>
              <a:t> is recursively defined</a:t>
            </a:r>
          </a:p>
        </p:txBody>
      </p:sp>
    </p:spTree>
    <p:extLst>
      <p:ext uri="{BB962C8B-B14F-4D97-AF65-F5344CB8AC3E}">
        <p14:creationId xmlns:p14="http://schemas.microsoft.com/office/powerpoint/2010/main" val="366798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151" y="854250"/>
            <a:ext cx="1029596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Outline for A recursive search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413" y="2738731"/>
            <a:ext cx="9362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bool search (</a:t>
            </a:r>
            <a:r>
              <a:rPr lang="en-US" sz="2800" dirty="0" err="1">
                <a:solidFill>
                  <a:srgbClr val="FF0000"/>
                </a:solidFill>
              </a:rPr>
              <a:t>nodePointer</a:t>
            </a:r>
            <a:r>
              <a:rPr lang="en-US" sz="2800" dirty="0"/>
              <a:t>, key)</a:t>
            </a:r>
          </a:p>
          <a:p>
            <a:r>
              <a:rPr lang="en-US" sz="2800" dirty="0"/>
              <a:t>	if </a:t>
            </a:r>
            <a:r>
              <a:rPr lang="en-US" sz="2800" dirty="0" err="1"/>
              <a:t>nodePointer</a:t>
            </a:r>
            <a:r>
              <a:rPr lang="en-US" sz="2800" dirty="0"/>
              <a:t> is null  // base case #1</a:t>
            </a:r>
          </a:p>
          <a:p>
            <a:r>
              <a:rPr lang="en-US" sz="2800" dirty="0"/>
              <a:t>     else if element in this node has the key  // base case #2</a:t>
            </a:r>
          </a:p>
          <a:p>
            <a:r>
              <a:rPr lang="en-US" sz="2800" dirty="0"/>
              <a:t>            else if key &lt; key of element in this node</a:t>
            </a:r>
          </a:p>
          <a:p>
            <a:r>
              <a:rPr lang="en-US" sz="2800" dirty="0"/>
              <a:t>						 search left subtree</a:t>
            </a:r>
          </a:p>
          <a:p>
            <a:r>
              <a:rPr lang="en-US" sz="2800" dirty="0"/>
              <a:t>                   else  search right subtree</a:t>
            </a:r>
          </a:p>
        </p:txBody>
      </p:sp>
    </p:spTree>
    <p:extLst>
      <p:ext uri="{BB962C8B-B14F-4D97-AF65-F5344CB8AC3E}">
        <p14:creationId xmlns:p14="http://schemas.microsoft.com/office/powerpoint/2010/main" val="406170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66" y="66700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Implementing map methods recursively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8951" y="2441466"/>
            <a:ext cx="9306279" cy="3424107"/>
          </a:xfrm>
        </p:spPr>
        <p:txBody>
          <a:bodyPr>
            <a:normAutofit/>
          </a:bodyPr>
          <a:lstStyle/>
          <a:p>
            <a:r>
              <a:rPr lang="en-US" dirty="0"/>
              <a:t>find,  add, retrieve and remove methods do not have a node* as a parameter</a:t>
            </a:r>
          </a:p>
          <a:p>
            <a:r>
              <a:rPr lang="en-US" dirty="0"/>
              <a:t>Find, add, remove, retrieve need to call recursive helper methods</a:t>
            </a:r>
          </a:p>
          <a:p>
            <a:pPr lvl="1"/>
            <a:r>
              <a:rPr lang="en-US" sz="2000" dirty="0"/>
              <a:t>These will have a node* as a parameter</a:t>
            </a:r>
          </a:p>
          <a:p>
            <a:r>
              <a:rPr lang="en-US" dirty="0"/>
              <a:t>Each recursive call will search a smaller BST</a:t>
            </a:r>
          </a:p>
          <a:p>
            <a:r>
              <a:rPr lang="en-US" dirty="0"/>
              <a:t>What happens when a base case is reached is different for each method</a:t>
            </a:r>
          </a:p>
        </p:txBody>
      </p:sp>
    </p:spTree>
    <p:extLst>
      <p:ext uri="{BB962C8B-B14F-4D97-AF65-F5344CB8AC3E}">
        <p14:creationId xmlns:p14="http://schemas.microsoft.com/office/powerpoint/2010/main" val="271756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739" y="639298"/>
            <a:ext cx="8077825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Recursive helper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450162" y="2367500"/>
            <a:ext cx="8757650" cy="3424107"/>
          </a:xfrm>
        </p:spPr>
        <p:txBody>
          <a:bodyPr/>
          <a:lstStyle/>
          <a:p>
            <a:r>
              <a:rPr lang="en-US" dirty="0"/>
              <a:t>Are called by map methods</a:t>
            </a:r>
          </a:p>
          <a:p>
            <a:r>
              <a:rPr lang="en-US" dirty="0"/>
              <a:t>Need to be defined as private methods (in .h)</a:t>
            </a:r>
          </a:p>
          <a:p>
            <a:pPr lvl="1"/>
            <a:r>
              <a:rPr lang="en-US" dirty="0"/>
              <a:t>Ex:    Bool find(</a:t>
            </a:r>
            <a:r>
              <a:rPr lang="en-US" dirty="0" err="1"/>
              <a:t>keytype</a:t>
            </a:r>
            <a:r>
              <a:rPr lang="en-US" dirty="0"/>
              <a:t> key, node* p);</a:t>
            </a:r>
          </a:p>
          <a:p>
            <a:r>
              <a:rPr lang="en-US" dirty="0"/>
              <a:t>Should the node* parameter be</a:t>
            </a:r>
          </a:p>
          <a:p>
            <a:pPr lvl="1"/>
            <a:r>
              <a:rPr lang="en-US" dirty="0"/>
              <a:t>Pass by value?</a:t>
            </a:r>
          </a:p>
          <a:p>
            <a:pPr lvl="1"/>
            <a:r>
              <a:rPr lang="en-US" dirty="0"/>
              <a:t>Pass by reference?</a:t>
            </a:r>
          </a:p>
          <a:p>
            <a:pPr lvl="1"/>
            <a:r>
              <a:rPr lang="en-US" dirty="0"/>
              <a:t>Pass by </a:t>
            </a:r>
            <a:r>
              <a:rPr lang="en-US" dirty="0" err="1"/>
              <a:t>const</a:t>
            </a:r>
            <a:r>
              <a:rPr lang="en-US" dirty="0"/>
              <a:t> reference?</a:t>
            </a:r>
          </a:p>
        </p:txBody>
      </p:sp>
    </p:spTree>
    <p:extLst>
      <p:ext uri="{BB962C8B-B14F-4D97-AF65-F5344CB8AC3E}">
        <p14:creationId xmlns:p14="http://schemas.microsoft.com/office/powerpoint/2010/main" val="257073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488" y="388724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How do we remove an item?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4345" y="1990241"/>
            <a:ext cx="5950536" cy="3788708"/>
            <a:chOff x="2624344" y="580264"/>
            <a:chExt cx="7092712" cy="5230026"/>
          </a:xfrm>
        </p:grpSpPr>
        <p:grpSp>
          <p:nvGrpSpPr>
            <p:cNvPr id="5" name="Group 4"/>
            <p:cNvGrpSpPr/>
            <p:nvPr/>
          </p:nvGrpSpPr>
          <p:grpSpPr>
            <a:xfrm>
              <a:off x="2624344" y="580264"/>
              <a:ext cx="7092712" cy="5230026"/>
              <a:chOff x="4843977" y="336916"/>
              <a:chExt cx="7092712" cy="52300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67228" y="187304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 flipH="1">
                  <a:off x="8079712" y="1880419"/>
                  <a:ext cx="62024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32932" y="2810415"/>
                <a:ext cx="1393722" cy="637294"/>
                <a:chOff x="7654413" y="1849314"/>
                <a:chExt cx="1393722" cy="63729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 flipH="1">
                  <a:off x="8096367" y="1849314"/>
                  <a:ext cx="83179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345562" y="2750565"/>
                <a:ext cx="1393722" cy="652042"/>
                <a:chOff x="7654413" y="1865671"/>
                <a:chExt cx="1393722" cy="652042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 flipH="1">
                  <a:off x="8079712" y="1880419"/>
                  <a:ext cx="743954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843977" y="379648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 flipH="1">
                  <a:off x="8079712" y="1880419"/>
                  <a:ext cx="823996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38066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2" y="1880419"/>
                  <a:ext cx="764313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610930" y="3818599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 flipH="1">
                  <a:off x="8079712" y="1880419"/>
                  <a:ext cx="734631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542967" y="3798061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 flipH="1">
                  <a:off x="8079712" y="1880419"/>
                  <a:ext cx="645315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615809" y="4907526"/>
                <a:ext cx="1393722" cy="652042"/>
                <a:chOff x="7654413" y="1865671"/>
                <a:chExt cx="1393722" cy="65204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 flipH="1">
                  <a:off x="8079712" y="1880419"/>
                  <a:ext cx="968422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899067" y="4914900"/>
                <a:ext cx="1393722" cy="652042"/>
                <a:chOff x="7654413" y="1865671"/>
                <a:chExt cx="1393722" cy="6520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 flipH="1">
                  <a:off x="8079712" y="1880419"/>
                  <a:ext cx="951009" cy="6372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0" idx="0"/>
              </p:cNvCxnSpPr>
              <p:nvPr/>
            </p:nvCxnSpPr>
            <p:spPr>
              <a:xfrm flipH="1">
                <a:off x="5681274" y="3181347"/>
                <a:ext cx="407543" cy="62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64" idx="0"/>
              </p:cNvCxnSpPr>
              <p:nvPr/>
            </p:nvCxnSpPr>
            <p:spPr>
              <a:xfrm>
                <a:off x="8758952" y="2176612"/>
                <a:ext cx="1383886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48" idx="0"/>
              </p:cNvCxnSpPr>
              <p:nvPr/>
            </p:nvCxnSpPr>
            <p:spPr>
              <a:xfrm>
                <a:off x="10514817" y="3019723"/>
                <a:ext cx="776106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72" idx="0"/>
              </p:cNvCxnSpPr>
              <p:nvPr/>
            </p:nvCxnSpPr>
            <p:spPr>
              <a:xfrm>
                <a:off x="7026173" y="1173114"/>
                <a:ext cx="1276477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604914" y="336916"/>
                <a:ext cx="67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04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341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Removing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00486"/>
            <a:ext cx="10363826" cy="43311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by searching for the element with the given key</a:t>
            </a:r>
          </a:p>
          <a:p>
            <a:r>
              <a:rPr lang="en-US" dirty="0"/>
              <a:t>If element not found return false</a:t>
            </a:r>
          </a:p>
          <a:p>
            <a:r>
              <a:rPr lang="en-US" dirty="0"/>
              <a:t>If element found</a:t>
            </a:r>
          </a:p>
          <a:p>
            <a:pPr lvl="1"/>
            <a:r>
              <a:rPr lang="en-US" dirty="0"/>
              <a:t>Case 1: element is in a leaf node</a:t>
            </a:r>
          </a:p>
          <a:p>
            <a:pPr lvl="2"/>
            <a:r>
              <a:rPr lang="en-US" dirty="0"/>
              <a:t>Change pointer from parent to null and delete node</a:t>
            </a:r>
          </a:p>
          <a:p>
            <a:pPr lvl="1"/>
            <a:r>
              <a:rPr lang="en-US" dirty="0"/>
              <a:t>Case 2: element is in a node with one empty subtree</a:t>
            </a:r>
          </a:p>
          <a:p>
            <a:pPr lvl="2"/>
            <a:r>
              <a:rPr lang="en-US" dirty="0"/>
              <a:t>Change pointer from parent to point to the non-empty subtree and delete node</a:t>
            </a:r>
          </a:p>
          <a:p>
            <a:pPr lvl="1"/>
            <a:r>
              <a:rPr lang="en-US" dirty="0"/>
              <a:t>Case 3: element is in a node with no empty subtrees</a:t>
            </a:r>
          </a:p>
          <a:p>
            <a:pPr lvl="2"/>
            <a:r>
              <a:rPr lang="en-US" dirty="0"/>
              <a:t>Find smallest item in the right subtree (or largest in the left subtree)</a:t>
            </a:r>
          </a:p>
          <a:p>
            <a:pPr lvl="2"/>
            <a:r>
              <a:rPr lang="en-US" dirty="0"/>
              <a:t>Replace the element to be deleted with that element</a:t>
            </a:r>
          </a:p>
          <a:p>
            <a:pPr lvl="2"/>
            <a:r>
              <a:rPr lang="en-US" dirty="0"/>
              <a:t>Delete the node containing that element</a:t>
            </a:r>
          </a:p>
          <a:p>
            <a:pPr lvl="3"/>
            <a:r>
              <a:rPr lang="en-US" dirty="0"/>
              <a:t>It will have at least one empty subtree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6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92180" y="832722"/>
            <a:ext cx="7092712" cy="5043951"/>
            <a:chOff x="2624344" y="652613"/>
            <a:chExt cx="7092712" cy="5043951"/>
          </a:xfrm>
        </p:grpSpPr>
        <p:grpSp>
          <p:nvGrpSpPr>
            <p:cNvPr id="91" name="Group 90"/>
            <p:cNvGrpSpPr/>
            <p:nvPr/>
          </p:nvGrpSpPr>
          <p:grpSpPr>
            <a:xfrm>
              <a:off x="2624344" y="652613"/>
              <a:ext cx="7092712" cy="5043951"/>
              <a:chOff x="4843977" y="409265"/>
              <a:chExt cx="7092712" cy="504395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567228" y="187304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32932" y="2826772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345562" y="2750565"/>
                <a:ext cx="1393722" cy="538316"/>
                <a:chOff x="7654413" y="1865671"/>
                <a:chExt cx="1393722" cy="53831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56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843977" y="379648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25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838066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42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8610930" y="3818599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52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0542967" y="3798061"/>
                <a:ext cx="1393722" cy="538316"/>
                <a:chOff x="7654413" y="1865671"/>
                <a:chExt cx="1393722" cy="53831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60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615809" y="4907526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30</a:t>
                  </a:r>
                  <a:r>
                    <a:rPr lang="en-US" dirty="0"/>
                    <a:t> 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899067" y="4914900"/>
                <a:ext cx="1393722" cy="538316"/>
                <a:chOff x="7654413" y="1865671"/>
                <a:chExt cx="1393722" cy="53831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654413" y="1880419"/>
                  <a:ext cx="1393722" cy="52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971504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91716" y="1865671"/>
                  <a:ext cx="14748" cy="5383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/>
                <p:cNvSpPr/>
                <p:nvPr/>
              </p:nvSpPr>
              <p:spPr>
                <a:xfrm flipH="1">
                  <a:off x="8079713" y="1880419"/>
                  <a:ext cx="54066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50</a:t>
                  </a:r>
                  <a:r>
                    <a:rPr lang="en-US" dirty="0"/>
                    <a:t> </a:t>
                  </a:r>
                </a:p>
              </p:txBody>
            </p:sp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667860" y="2149577"/>
                <a:ext cx="1045546" cy="6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46" idx="0"/>
              </p:cNvCxnSpPr>
              <p:nvPr/>
            </p:nvCxnSpPr>
            <p:spPr>
              <a:xfrm flipH="1">
                <a:off x="5539608" y="3181348"/>
                <a:ext cx="549206" cy="629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8462790" y="4211799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9138387" y="3095930"/>
                <a:ext cx="358564" cy="689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41" idx="0"/>
              </p:cNvCxnSpPr>
              <p:nvPr/>
            </p:nvCxnSpPr>
            <p:spPr>
              <a:xfrm>
                <a:off x="8758952" y="2176612"/>
                <a:ext cx="1282241" cy="588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endCxn id="61" idx="0"/>
              </p:cNvCxnSpPr>
              <p:nvPr/>
            </p:nvCxnSpPr>
            <p:spPr>
              <a:xfrm>
                <a:off x="10514817" y="3019723"/>
                <a:ext cx="723781" cy="793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91930" y="3103304"/>
                <a:ext cx="575364" cy="70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6048553" y="4103726"/>
                <a:ext cx="378929" cy="756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6798895" y="840658"/>
                <a:ext cx="427759" cy="6268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endCxn id="29" idx="0"/>
              </p:cNvCxnSpPr>
              <p:nvPr/>
            </p:nvCxnSpPr>
            <p:spPr>
              <a:xfrm>
                <a:off x="7026173" y="1173114"/>
                <a:ext cx="1236686" cy="71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6598450" y="409265"/>
                <a:ext cx="67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root</a:t>
                </a: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>
              <a:off x="4800842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606809" y="4228520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894946" y="5316226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50659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9535159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62222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00140" y="530885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799765" y="4143812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5867730" y="4188973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841742" y="5285274"/>
              <a:ext cx="7374" cy="23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328473" y="1577518"/>
            <a:ext cx="3366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remove (50)</a:t>
            </a:r>
          </a:p>
          <a:p>
            <a:r>
              <a:rPr lang="en-US" sz="2800" dirty="0"/>
              <a:t>remove (25)</a:t>
            </a:r>
          </a:p>
          <a:p>
            <a:r>
              <a:rPr lang="en-US" sz="2800" dirty="0"/>
              <a:t>remove (45)</a:t>
            </a:r>
          </a:p>
        </p:txBody>
      </p:sp>
    </p:spTree>
    <p:extLst>
      <p:ext uri="{BB962C8B-B14F-4D97-AF65-F5344CB8AC3E}">
        <p14:creationId xmlns:p14="http://schemas.microsoft.com/office/powerpoint/2010/main" val="304877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2CEB2-1F2A-4C1B-90AD-024E4E1A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504" y="2345716"/>
            <a:ext cx="9150601" cy="2256166"/>
          </a:xfrm>
        </p:spPr>
        <p:txBody>
          <a:bodyPr>
            <a:normAutofit/>
          </a:bodyPr>
          <a:lstStyle/>
          <a:p>
            <a:r>
              <a:rPr lang="en-US" dirty="0"/>
              <a:t>If you are storing the elements of a map in a linked list that is sorted based on the key values do you need to write a sort function or method?</a:t>
            </a:r>
          </a:p>
        </p:txBody>
      </p:sp>
    </p:spTree>
    <p:extLst>
      <p:ext uri="{BB962C8B-B14F-4D97-AF65-F5344CB8AC3E}">
        <p14:creationId xmlns:p14="http://schemas.microsoft.com/office/powerpoint/2010/main" val="38942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5702" y="5349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Traversing a collection of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23980" y="2316387"/>
            <a:ext cx="9800929" cy="375570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“visit” each item in the collection once</a:t>
            </a:r>
          </a:p>
          <a:p>
            <a:pPr lvl="1"/>
            <a:r>
              <a:rPr lang="en-US" sz="2300" dirty="0"/>
              <a:t>visit is some action to be taken with each item</a:t>
            </a:r>
          </a:p>
          <a:p>
            <a:pPr lvl="1"/>
            <a:r>
              <a:rPr lang="en-US" sz="2300" dirty="0"/>
              <a:t>There is more than one order in which the items can be visited</a:t>
            </a:r>
          </a:p>
          <a:p>
            <a:r>
              <a:rPr lang="en-US" sz="2600" dirty="0"/>
              <a:t>In what orders can the items in a list be visited?</a:t>
            </a:r>
          </a:p>
          <a:p>
            <a:pPr lvl="1"/>
            <a:r>
              <a:rPr lang="en-US" sz="2300" dirty="0"/>
              <a:t>First to last</a:t>
            </a:r>
          </a:p>
          <a:p>
            <a:pPr lvl="1"/>
            <a:r>
              <a:rPr lang="en-US" sz="2300" dirty="0"/>
              <a:t>Last to first</a:t>
            </a:r>
          </a:p>
          <a:p>
            <a:r>
              <a:rPr lang="en-US" sz="2600" dirty="0"/>
              <a:t>Some operations that require traversing a collection of items</a:t>
            </a:r>
          </a:p>
          <a:p>
            <a:pPr lvl="1"/>
            <a:r>
              <a:rPr lang="en-US" sz="2300" dirty="0"/>
              <a:t>Displaying all items</a:t>
            </a:r>
          </a:p>
          <a:p>
            <a:pPr lvl="1"/>
            <a:r>
              <a:rPr lang="en-US" sz="2300" dirty="0"/>
              <a:t>Making a copy of a linked list (or BST)</a:t>
            </a:r>
          </a:p>
          <a:p>
            <a:pPr lvl="1"/>
            <a:r>
              <a:rPr lang="en-US" sz="2300" dirty="0"/>
              <a:t>Destructor for a linked list (or </a:t>
            </a:r>
            <a:r>
              <a:rPr lang="en-US" sz="2300" dirty="0" err="1"/>
              <a:t>bst</a:t>
            </a:r>
            <a:r>
              <a:rPr lang="en-US" sz="23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34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41" y="389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Traversing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3048" y="1882630"/>
            <a:ext cx="10363826" cy="44643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common orders in which to visit the items in a </a:t>
            </a:r>
            <a:r>
              <a:rPr lang="en-US" dirty="0" err="1"/>
              <a:t>Bst</a:t>
            </a:r>
            <a:endParaRPr lang="en-US" dirty="0"/>
          </a:p>
          <a:p>
            <a:pPr lvl="1"/>
            <a:r>
              <a:rPr lang="en-US" dirty="0"/>
              <a:t>Preorder</a:t>
            </a:r>
          </a:p>
          <a:p>
            <a:pPr lvl="2"/>
            <a:r>
              <a:rPr lang="en-US" dirty="0"/>
              <a:t>Visit the root</a:t>
            </a:r>
          </a:p>
          <a:p>
            <a:pPr lvl="2"/>
            <a:r>
              <a:rPr lang="en-US" dirty="0"/>
              <a:t>Traverse the left subtree</a:t>
            </a:r>
          </a:p>
          <a:p>
            <a:pPr lvl="2"/>
            <a:r>
              <a:rPr lang="en-US" dirty="0"/>
              <a:t>Traverse the right subtree</a:t>
            </a:r>
          </a:p>
          <a:p>
            <a:pPr lvl="1"/>
            <a:r>
              <a:rPr lang="en-US" dirty="0" err="1"/>
              <a:t>Postorder</a:t>
            </a:r>
            <a:endParaRPr lang="en-US" dirty="0"/>
          </a:p>
          <a:p>
            <a:pPr lvl="2"/>
            <a:r>
              <a:rPr lang="en-US" dirty="0"/>
              <a:t>Traverse the left subtree</a:t>
            </a:r>
          </a:p>
          <a:p>
            <a:pPr lvl="2"/>
            <a:r>
              <a:rPr lang="en-US" dirty="0"/>
              <a:t>Traverse the right subtree</a:t>
            </a:r>
          </a:p>
          <a:p>
            <a:pPr lvl="2"/>
            <a:r>
              <a:rPr lang="en-US" dirty="0"/>
              <a:t>Visit the root</a:t>
            </a:r>
          </a:p>
          <a:p>
            <a:pPr lvl="1"/>
            <a:r>
              <a:rPr lang="en-US" dirty="0" err="1"/>
              <a:t>Inorder</a:t>
            </a:r>
            <a:endParaRPr lang="en-US" dirty="0"/>
          </a:p>
          <a:p>
            <a:pPr lvl="2"/>
            <a:r>
              <a:rPr lang="en-US" dirty="0"/>
              <a:t>Traverse the left subtree</a:t>
            </a:r>
          </a:p>
          <a:p>
            <a:pPr lvl="2"/>
            <a:r>
              <a:rPr lang="en-US" dirty="0"/>
              <a:t>Visit the root</a:t>
            </a:r>
          </a:p>
          <a:p>
            <a:pPr lvl="2"/>
            <a:r>
              <a:rPr lang="en-US" dirty="0"/>
              <a:t>Traverse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13272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E8B7-FB47-4423-A8BE-1D172E70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Assignments 5 and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5529-AF6D-460F-AACE-C9783197E9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8980" y="2214694"/>
            <a:ext cx="8934039" cy="3424107"/>
          </a:xfrm>
        </p:spPr>
        <p:txBody>
          <a:bodyPr/>
          <a:lstStyle/>
          <a:p>
            <a:r>
              <a:rPr lang="en-US" dirty="0"/>
              <a:t>Both require implementing a map (as defined in </a:t>
            </a:r>
            <a:r>
              <a:rPr lang="en-US" dirty="0" err="1"/>
              <a:t>mapinterface.h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 5  -  using a linked list</a:t>
            </a:r>
          </a:p>
          <a:p>
            <a:pPr lvl="1"/>
            <a:r>
              <a:rPr lang="en-US" dirty="0"/>
              <a:t>Assignment 6  -  using a binary search tree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do not know what the map is going to be used for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will a program that wants to use your map class need to do in order to use it?</a:t>
            </a:r>
          </a:p>
        </p:txBody>
      </p:sp>
    </p:spTree>
    <p:extLst>
      <p:ext uri="{BB962C8B-B14F-4D97-AF65-F5344CB8AC3E}">
        <p14:creationId xmlns:p14="http://schemas.microsoft.com/office/powerpoint/2010/main" val="3125350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77194" y="1307321"/>
            <a:ext cx="3629100" cy="2453957"/>
            <a:chOff x="2969272" y="3947282"/>
            <a:chExt cx="3629100" cy="2453957"/>
          </a:xfrm>
        </p:grpSpPr>
        <p:sp>
          <p:nvSpPr>
            <p:cNvPr id="4" name="Oval 3"/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45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1" name="Straight Connector 10"/>
            <p:cNvCxnSpPr>
              <a:stCxn id="4" idx="4"/>
              <a:endCxn id="5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9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7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570704" y="4306529"/>
            <a:ext cx="14446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preorder:</a:t>
            </a:r>
          </a:p>
          <a:p>
            <a:endParaRPr lang="en-US" sz="2400" dirty="0"/>
          </a:p>
          <a:p>
            <a:r>
              <a:rPr lang="en-US" sz="2400" dirty="0" err="1"/>
              <a:t>postorder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inorder</a:t>
            </a:r>
            <a:r>
              <a:rPr lang="en-US" sz="2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1683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00213" y="1019728"/>
            <a:ext cx="3629100" cy="2453957"/>
            <a:chOff x="2969272" y="3947282"/>
            <a:chExt cx="3629100" cy="2453957"/>
          </a:xfrm>
        </p:grpSpPr>
        <p:sp>
          <p:nvSpPr>
            <p:cNvPr id="4" name="Oval 3"/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45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1" name="Straight Connector 10"/>
            <p:cNvCxnSpPr>
              <a:stCxn id="4" idx="4"/>
              <a:endCxn id="5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8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9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7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774350" y="3902190"/>
            <a:ext cx="9180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preorder:  45  36  25  30  42  56  52  50  60</a:t>
            </a:r>
          </a:p>
          <a:p>
            <a:endParaRPr lang="en-US" sz="2400" dirty="0"/>
          </a:p>
          <a:p>
            <a:r>
              <a:rPr lang="en-US" sz="2400" dirty="0" err="1"/>
              <a:t>postorder</a:t>
            </a:r>
            <a:r>
              <a:rPr lang="en-US" sz="2400" dirty="0"/>
              <a:t>:  30  25  42  36  50  52  60  56  45</a:t>
            </a:r>
          </a:p>
          <a:p>
            <a:endParaRPr lang="en-US" sz="2400" dirty="0"/>
          </a:p>
          <a:p>
            <a:r>
              <a:rPr lang="en-US" sz="2400" dirty="0" err="1"/>
              <a:t>inorder</a:t>
            </a:r>
            <a:r>
              <a:rPr lang="en-US" sz="2400" dirty="0"/>
              <a:t>:  25  30  36  42  45  50  52  56  60</a:t>
            </a:r>
          </a:p>
        </p:txBody>
      </p:sp>
    </p:spTree>
    <p:extLst>
      <p:ext uri="{BB962C8B-B14F-4D97-AF65-F5344CB8AC3E}">
        <p14:creationId xmlns:p14="http://schemas.microsoft.com/office/powerpoint/2010/main" val="773949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55" y="389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Backing up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65563" y="2124639"/>
            <a:ext cx="10363826" cy="3810022"/>
          </a:xfrm>
        </p:spPr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bst</a:t>
            </a:r>
            <a:r>
              <a:rPr lang="en-US" dirty="0"/>
              <a:t> follows a path of successors</a:t>
            </a:r>
          </a:p>
          <a:p>
            <a:pPr lvl="1"/>
            <a:r>
              <a:rPr lang="en-US" dirty="0"/>
              <a:t>Do not need to go from a node to its parent</a:t>
            </a:r>
          </a:p>
          <a:p>
            <a:r>
              <a:rPr lang="en-US" dirty="0"/>
              <a:t>Traversing a </a:t>
            </a:r>
            <a:r>
              <a:rPr lang="en-US" dirty="0" err="1"/>
              <a:t>bst</a:t>
            </a:r>
            <a:r>
              <a:rPr lang="en-US" dirty="0"/>
              <a:t> requires backing up the tree</a:t>
            </a:r>
          </a:p>
          <a:p>
            <a:pPr lvl="1"/>
            <a:r>
              <a:rPr lang="en-US" dirty="0"/>
              <a:t>Go from a node to its parent</a:t>
            </a:r>
          </a:p>
          <a:p>
            <a:r>
              <a:rPr lang="en-US" dirty="0"/>
              <a:t>3 ways to do this</a:t>
            </a:r>
          </a:p>
          <a:p>
            <a:pPr lvl="1"/>
            <a:r>
              <a:rPr lang="en-US" dirty="0"/>
              <a:t>Each node has a parent pointer</a:t>
            </a:r>
          </a:p>
          <a:p>
            <a:pPr lvl="1"/>
            <a:r>
              <a:rPr lang="en-US" dirty="0"/>
              <a:t>Use recursion</a:t>
            </a:r>
          </a:p>
          <a:p>
            <a:pPr lvl="1"/>
            <a:r>
              <a:rPr lang="en-US" dirty="0"/>
              <a:t>Keep a stack of node pointers that is used to back up the tree</a:t>
            </a:r>
          </a:p>
        </p:txBody>
      </p:sp>
    </p:spTree>
    <p:extLst>
      <p:ext uri="{BB962C8B-B14F-4D97-AF65-F5344CB8AC3E}">
        <p14:creationId xmlns:p14="http://schemas.microsoft.com/office/powerpoint/2010/main" val="2855722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45" y="322164"/>
            <a:ext cx="9627577" cy="1596177"/>
          </a:xfrm>
        </p:spPr>
        <p:txBody>
          <a:bodyPr>
            <a:normAutofit/>
          </a:bodyPr>
          <a:lstStyle/>
          <a:p>
            <a:r>
              <a:rPr lang="en-US" dirty="0"/>
              <a:t>Outline for a recursive traversal of a </a:t>
            </a:r>
            <a:r>
              <a:rPr lang="en-US" dirty="0" err="1"/>
              <a:t>bst</a:t>
            </a:r>
            <a:r>
              <a:rPr lang="en-US" dirty="0"/>
              <a:t>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37944" y="1654243"/>
            <a:ext cx="6630513" cy="2385037"/>
            <a:chOff x="1578305" y="1958363"/>
            <a:chExt cx="6630513" cy="2385037"/>
          </a:xfrm>
        </p:grpSpPr>
        <p:sp>
          <p:nvSpPr>
            <p:cNvPr id="4" name="Rectangle 3"/>
            <p:cNvSpPr/>
            <p:nvPr/>
          </p:nvSpPr>
          <p:spPr>
            <a:xfrm>
              <a:off x="1578305" y="1958363"/>
              <a:ext cx="663051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400" dirty="0"/>
            </a:p>
            <a:p>
              <a:r>
                <a:rPr lang="en-US" sz="2400" dirty="0"/>
                <a:t>	if BST is empty</a:t>
              </a:r>
            </a:p>
            <a:p>
              <a:r>
                <a:rPr lang="en-US" sz="2400" dirty="0"/>
                <a:t>		return  // base case – no tree to traverse</a:t>
              </a:r>
            </a:p>
            <a:p>
              <a:r>
                <a:rPr lang="en-US" sz="2400" dirty="0"/>
                <a:t>	visit the root</a:t>
              </a:r>
            </a:p>
            <a:p>
              <a:r>
                <a:rPr lang="en-US" sz="2400" dirty="0"/>
                <a:t>	traverse the left subtree</a:t>
              </a:r>
            </a:p>
            <a:p>
              <a:r>
                <a:rPr lang="en-US" sz="2400" dirty="0"/>
                <a:t>	traverse the right subtree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766454" y="2251363"/>
              <a:ext cx="6040581" cy="2092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7174" y="4492350"/>
            <a:ext cx="4294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parameter(s) are required? </a:t>
            </a:r>
          </a:p>
          <a:p>
            <a:r>
              <a:rPr lang="en-US" sz="2400" dirty="0"/>
              <a:t>what kind of traversal is done?</a:t>
            </a:r>
          </a:p>
          <a:p>
            <a:r>
              <a:rPr lang="en-US" sz="2400" dirty="0"/>
              <a:t>how to do other traversals?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84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45" y="322164"/>
            <a:ext cx="9627577" cy="1596177"/>
          </a:xfrm>
        </p:spPr>
        <p:txBody>
          <a:bodyPr>
            <a:normAutofit/>
          </a:bodyPr>
          <a:lstStyle/>
          <a:p>
            <a:r>
              <a:rPr lang="en-US" dirty="0"/>
              <a:t>Outline for a recursive traversal of a </a:t>
            </a:r>
            <a:r>
              <a:rPr lang="en-US" dirty="0" err="1"/>
              <a:t>bst</a:t>
            </a:r>
            <a:r>
              <a:rPr lang="en-US" dirty="0"/>
              <a:t>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37944" y="1654243"/>
            <a:ext cx="6630513" cy="2385037"/>
            <a:chOff x="1578305" y="1958363"/>
            <a:chExt cx="6630513" cy="2385037"/>
          </a:xfrm>
        </p:grpSpPr>
        <p:sp>
          <p:nvSpPr>
            <p:cNvPr id="4" name="Rectangle 3"/>
            <p:cNvSpPr/>
            <p:nvPr/>
          </p:nvSpPr>
          <p:spPr>
            <a:xfrm>
              <a:off x="1578305" y="1958363"/>
              <a:ext cx="663051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400" dirty="0"/>
            </a:p>
            <a:p>
              <a:r>
                <a:rPr lang="en-US" sz="2400" dirty="0"/>
                <a:t>	if BST is empty</a:t>
              </a:r>
            </a:p>
            <a:p>
              <a:r>
                <a:rPr lang="en-US" sz="2400" dirty="0"/>
                <a:t>		return  // base case – no tree to traverse</a:t>
              </a:r>
            </a:p>
            <a:p>
              <a:r>
                <a:rPr lang="en-US" sz="2400" dirty="0"/>
                <a:t>	visit the root</a:t>
              </a:r>
            </a:p>
            <a:p>
              <a:r>
                <a:rPr lang="en-US" sz="2400" dirty="0"/>
                <a:t>	traverse the left subtree</a:t>
              </a:r>
            </a:p>
            <a:p>
              <a:r>
                <a:rPr lang="en-US" sz="2400" dirty="0"/>
                <a:t>	traverse the right subtree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766454" y="2251363"/>
              <a:ext cx="6040581" cy="2092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8751" y="4408679"/>
            <a:ext cx="8160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parameter(s) are required?   -   </a:t>
            </a:r>
            <a:r>
              <a:rPr lang="en-US" sz="2400" dirty="0">
                <a:solidFill>
                  <a:srgbClr val="FF0000"/>
                </a:solidFill>
              </a:rPr>
              <a:t>Node* p</a:t>
            </a:r>
          </a:p>
          <a:p>
            <a:r>
              <a:rPr lang="en-US" sz="2400" dirty="0"/>
              <a:t>what kind of traversal is done?      -    </a:t>
            </a:r>
            <a:r>
              <a:rPr lang="en-US" sz="2400" dirty="0">
                <a:solidFill>
                  <a:srgbClr val="FF0000"/>
                </a:solidFill>
              </a:rPr>
              <a:t>preorder</a:t>
            </a:r>
          </a:p>
          <a:p>
            <a:r>
              <a:rPr lang="en-US" sz="2400" dirty="0"/>
              <a:t>how to do other traversals?            -   </a:t>
            </a:r>
            <a:r>
              <a:rPr lang="en-US" sz="2400" dirty="0">
                <a:solidFill>
                  <a:srgbClr val="FF0000"/>
                </a:solidFill>
              </a:rPr>
              <a:t>move “visit the root”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reasons to traverse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28520" y="2332456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Display elements in the </a:t>
            </a:r>
            <a:r>
              <a:rPr lang="en-US" dirty="0" err="1"/>
              <a:t>bst</a:t>
            </a:r>
            <a:endParaRPr lang="en-US" dirty="0"/>
          </a:p>
          <a:p>
            <a:pPr lvl="1"/>
            <a:r>
              <a:rPr lang="en-US" dirty="0"/>
              <a:t>Traversal order?</a:t>
            </a:r>
          </a:p>
          <a:p>
            <a:pPr lvl="1"/>
            <a:r>
              <a:rPr lang="en-US" dirty="0"/>
              <a:t>What does visit mean?</a:t>
            </a:r>
          </a:p>
          <a:p>
            <a:r>
              <a:rPr lang="en-US" dirty="0"/>
              <a:t>Free all the nodes of a </a:t>
            </a:r>
            <a:r>
              <a:rPr lang="en-US" dirty="0" err="1"/>
              <a:t>bst</a:t>
            </a:r>
            <a:r>
              <a:rPr lang="en-US" dirty="0"/>
              <a:t> (destructor)</a:t>
            </a:r>
          </a:p>
          <a:p>
            <a:pPr lvl="1"/>
            <a:r>
              <a:rPr lang="en-US" dirty="0"/>
              <a:t>Traversal order?</a:t>
            </a:r>
          </a:p>
          <a:p>
            <a:pPr lvl="1"/>
            <a:r>
              <a:rPr lang="en-US" dirty="0"/>
              <a:t>What does visit mean?</a:t>
            </a:r>
          </a:p>
          <a:p>
            <a:r>
              <a:rPr lang="en-US" dirty="0"/>
              <a:t>Make a copy of a </a:t>
            </a:r>
            <a:r>
              <a:rPr lang="en-US" dirty="0" err="1"/>
              <a:t>bst</a:t>
            </a:r>
            <a:r>
              <a:rPr lang="en-US" dirty="0"/>
              <a:t> (copy constructor)</a:t>
            </a:r>
          </a:p>
          <a:p>
            <a:pPr lvl="1"/>
            <a:r>
              <a:rPr lang="en-US" dirty="0"/>
              <a:t>Traversal order?</a:t>
            </a:r>
          </a:p>
          <a:p>
            <a:pPr lvl="1"/>
            <a:r>
              <a:rPr lang="en-US" dirty="0"/>
              <a:t>What does visit mean?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reasons to traverse a </a:t>
            </a:r>
            <a:r>
              <a:rPr lang="en-US" sz="4000" dirty="0" err="1"/>
              <a:t>bst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40114" y="2270111"/>
            <a:ext cx="9511771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Display elements in the </a:t>
            </a:r>
            <a:r>
              <a:rPr lang="en-US" dirty="0" err="1"/>
              <a:t>bst</a:t>
            </a:r>
            <a:endParaRPr lang="en-US" dirty="0"/>
          </a:p>
          <a:p>
            <a:pPr lvl="1"/>
            <a:r>
              <a:rPr lang="en-US" dirty="0"/>
              <a:t>Traversal order  --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(most likely)</a:t>
            </a:r>
          </a:p>
          <a:p>
            <a:pPr lvl="1"/>
            <a:r>
              <a:rPr lang="en-US" dirty="0"/>
              <a:t>What does visit mean  --  </a:t>
            </a:r>
            <a:r>
              <a:rPr lang="en-US" dirty="0">
                <a:solidFill>
                  <a:srgbClr val="FF0000"/>
                </a:solidFill>
              </a:rPr>
              <a:t>insert element into an </a:t>
            </a:r>
            <a:r>
              <a:rPr lang="en-US" dirty="0" err="1">
                <a:solidFill>
                  <a:srgbClr val="FF0000"/>
                </a:solidFill>
              </a:rPr>
              <a:t>istream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Free all the nodes of a </a:t>
            </a:r>
            <a:r>
              <a:rPr lang="en-US" dirty="0" err="1"/>
              <a:t>bst</a:t>
            </a:r>
            <a:r>
              <a:rPr lang="en-US" dirty="0"/>
              <a:t> (destructor)</a:t>
            </a:r>
          </a:p>
          <a:p>
            <a:pPr lvl="1"/>
            <a:r>
              <a:rPr lang="en-US" dirty="0"/>
              <a:t>Traversal order -- </a:t>
            </a:r>
            <a:r>
              <a:rPr lang="en-US" dirty="0" err="1">
                <a:solidFill>
                  <a:srgbClr val="FF0000"/>
                </a:solidFill>
              </a:rPr>
              <a:t>postorder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What does visit mean -- </a:t>
            </a:r>
            <a:r>
              <a:rPr lang="en-US" dirty="0">
                <a:solidFill>
                  <a:srgbClr val="FF0000"/>
                </a:solidFill>
              </a:rPr>
              <a:t>delete a node</a:t>
            </a:r>
          </a:p>
          <a:p>
            <a:r>
              <a:rPr lang="en-US" dirty="0"/>
              <a:t>Make a copy of a </a:t>
            </a:r>
            <a:r>
              <a:rPr lang="en-US" dirty="0" err="1"/>
              <a:t>bst</a:t>
            </a:r>
            <a:r>
              <a:rPr lang="en-US" dirty="0"/>
              <a:t> (copy constructor)</a:t>
            </a:r>
          </a:p>
          <a:p>
            <a:pPr lvl="1"/>
            <a:r>
              <a:rPr lang="en-US" dirty="0"/>
              <a:t>Traversal order -- </a:t>
            </a:r>
            <a:r>
              <a:rPr lang="en-US" dirty="0">
                <a:solidFill>
                  <a:srgbClr val="FF0000"/>
                </a:solidFill>
              </a:rPr>
              <a:t>preorder</a:t>
            </a:r>
          </a:p>
          <a:p>
            <a:pPr lvl="1"/>
            <a:r>
              <a:rPr lang="en-US" dirty="0"/>
              <a:t>What does visit mean </a:t>
            </a:r>
            <a:r>
              <a:rPr lang="en-US" dirty="0">
                <a:solidFill>
                  <a:srgbClr val="FF0000"/>
                </a:solidFill>
              </a:rPr>
              <a:t>-- allocate a node and store an element in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30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98188"/>
            <a:ext cx="10364451" cy="1596177"/>
          </a:xfrm>
        </p:spPr>
        <p:txBody>
          <a:bodyPr/>
          <a:lstStyle/>
          <a:p>
            <a:r>
              <a:rPr lang="en-US" dirty="0"/>
              <a:t>Some map data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838" y="1589658"/>
            <a:ext cx="10700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structure                            add               find              remove       retrieve</a:t>
            </a:r>
          </a:p>
          <a:p>
            <a:endParaRPr lang="en-US" sz="2400" u="sng" dirty="0"/>
          </a:p>
          <a:p>
            <a:r>
              <a:rPr lang="en-US" sz="2400" dirty="0"/>
              <a:t>array (unordered)                   O(n)*             O(n)               O(n)             O(n)                  </a:t>
            </a:r>
            <a:br>
              <a:rPr lang="en-US" sz="2400" dirty="0"/>
            </a:br>
            <a:r>
              <a:rPr lang="en-US" sz="2400" dirty="0"/>
              <a:t>             </a:t>
            </a:r>
          </a:p>
          <a:p>
            <a:r>
              <a:rPr lang="en-US" sz="2400" dirty="0"/>
              <a:t>array (ordered by key)            O(n)              O(log</a:t>
            </a:r>
            <a:r>
              <a:rPr lang="en-US" sz="2400" baseline="-25000" dirty="0"/>
              <a:t>2</a:t>
            </a:r>
            <a:r>
              <a:rPr lang="en-US" sz="2400" dirty="0"/>
              <a:t> n)        O(n)            O(log</a:t>
            </a:r>
            <a:r>
              <a:rPr lang="en-US" sz="2400" baseline="-25000" dirty="0"/>
              <a:t>2</a:t>
            </a:r>
            <a:r>
              <a:rPr lang="en-US" sz="2400" dirty="0"/>
              <a:t> n)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linked list (unordered)              O(n) *            O(n)               O(n)             O(n)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linked list (ordered by key)        O(n)            O(n)               O(n)             O(n)</a:t>
            </a:r>
          </a:p>
          <a:p>
            <a:endParaRPr lang="en-US" sz="2400" dirty="0"/>
          </a:p>
          <a:p>
            <a:r>
              <a:rPr lang="en-US" sz="2400" dirty="0"/>
              <a:t>binary search tree                     ??                   ??                 ??                 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838" y="5908964"/>
            <a:ext cx="485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key must be unique</a:t>
            </a:r>
          </a:p>
        </p:txBody>
      </p:sp>
    </p:spTree>
    <p:extLst>
      <p:ext uri="{BB962C8B-B14F-4D97-AF65-F5344CB8AC3E}">
        <p14:creationId xmlns:p14="http://schemas.microsoft.com/office/powerpoint/2010/main" val="730844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852" y="684885"/>
            <a:ext cx="8916025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Big o depends on length of search path followed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6806" y="2704084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Length of search paths depends on height of the tree</a:t>
            </a:r>
          </a:p>
          <a:p>
            <a:r>
              <a:rPr lang="en-US" dirty="0"/>
              <a:t>Height of the tree depends on order in which items were added</a:t>
            </a:r>
          </a:p>
          <a:p>
            <a:pPr lvl="1"/>
            <a:r>
              <a:rPr lang="en-US" dirty="0"/>
              <a:t>Suppose we added the items in order of their keys?</a:t>
            </a:r>
          </a:p>
          <a:p>
            <a:r>
              <a:rPr lang="en-US" dirty="0"/>
              <a:t>Height of a </a:t>
            </a:r>
            <a:r>
              <a:rPr lang="en-US" dirty="0" err="1"/>
              <a:t>bst</a:t>
            </a:r>
            <a:r>
              <a:rPr lang="en-US" dirty="0"/>
              <a:t> containing n items</a:t>
            </a:r>
          </a:p>
          <a:p>
            <a:pPr lvl="1"/>
            <a:r>
              <a:rPr lang="en-US" dirty="0"/>
              <a:t>Worst case:  </a:t>
            </a:r>
          </a:p>
          <a:p>
            <a:pPr lvl="1"/>
            <a:r>
              <a:rPr lang="en-US" dirty="0"/>
              <a:t>Best case:  </a:t>
            </a:r>
          </a:p>
          <a:p>
            <a:pPr lvl="1"/>
            <a:r>
              <a:rPr lang="en-US" dirty="0"/>
              <a:t>Average case:  </a:t>
            </a:r>
          </a:p>
        </p:txBody>
      </p:sp>
    </p:spTree>
    <p:extLst>
      <p:ext uri="{BB962C8B-B14F-4D97-AF65-F5344CB8AC3E}">
        <p14:creationId xmlns:p14="http://schemas.microsoft.com/office/powerpoint/2010/main" val="3545904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852" y="684885"/>
            <a:ext cx="8916025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Big o depends on length of search path followed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6806" y="2704084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Length of search paths depends on height of the tree</a:t>
            </a:r>
          </a:p>
          <a:p>
            <a:r>
              <a:rPr lang="en-US" dirty="0"/>
              <a:t>Height of the tree depends on order in which items were added</a:t>
            </a:r>
          </a:p>
          <a:p>
            <a:pPr lvl="1"/>
            <a:r>
              <a:rPr lang="en-US" dirty="0"/>
              <a:t>Suppose we added the items in order of their keys?</a:t>
            </a:r>
          </a:p>
          <a:p>
            <a:r>
              <a:rPr lang="en-US" dirty="0"/>
              <a:t>Height of a </a:t>
            </a:r>
            <a:r>
              <a:rPr lang="en-US" dirty="0" err="1"/>
              <a:t>bst</a:t>
            </a:r>
            <a:r>
              <a:rPr lang="en-US" dirty="0"/>
              <a:t> containing n items</a:t>
            </a:r>
          </a:p>
          <a:p>
            <a:pPr lvl="1"/>
            <a:r>
              <a:rPr lang="en-US" dirty="0"/>
              <a:t>Worst case:  </a:t>
            </a:r>
            <a:r>
              <a:rPr lang="en-US" dirty="0">
                <a:solidFill>
                  <a:srgbClr val="FF0000"/>
                </a:solidFill>
              </a:rPr>
              <a:t>n-1</a:t>
            </a:r>
          </a:p>
          <a:p>
            <a:pPr lvl="1"/>
            <a:r>
              <a:rPr lang="en-US" dirty="0"/>
              <a:t>Best case:  </a:t>
            </a:r>
            <a:r>
              <a:rPr lang="en-US" dirty="0">
                <a:solidFill>
                  <a:srgbClr val="FF0000"/>
                </a:solidFill>
              </a:rPr>
              <a:t>floor (log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  <a:p>
            <a:pPr lvl="1"/>
            <a:r>
              <a:rPr lang="en-US" dirty="0"/>
              <a:t>Average case:  </a:t>
            </a:r>
            <a:r>
              <a:rPr lang="en-US" dirty="0">
                <a:solidFill>
                  <a:srgbClr val="FF0000"/>
                </a:solidFill>
              </a:rPr>
              <a:t>1.5 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9619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7EC187-74FD-4A3A-AC52-B16596C0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49" y="2470467"/>
            <a:ext cx="9358757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were writing a program that needed to use a priority queue could you use the priority queue class you wrote for Assignment 4?</a:t>
            </a:r>
          </a:p>
        </p:txBody>
      </p:sp>
    </p:spTree>
    <p:extLst>
      <p:ext uri="{BB962C8B-B14F-4D97-AF65-F5344CB8AC3E}">
        <p14:creationId xmlns:p14="http://schemas.microsoft.com/office/powerpoint/2010/main" val="169543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F8FFB-78E6-4018-86DE-C9383F47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70" y="2590753"/>
            <a:ext cx="7853707" cy="1596177"/>
          </a:xfrm>
        </p:spPr>
        <p:txBody>
          <a:bodyPr/>
          <a:lstStyle/>
          <a:p>
            <a:r>
              <a:rPr lang="en-US" dirty="0"/>
              <a:t>Why storing a </a:t>
            </a:r>
            <a:r>
              <a:rPr lang="en-US" dirty="0" err="1"/>
              <a:t>bst</a:t>
            </a:r>
            <a:r>
              <a:rPr lang="en-US" dirty="0"/>
              <a:t> in an array is too inefficient to be </a:t>
            </a:r>
            <a:r>
              <a:rPr lang="en-US" dirty="0" err="1"/>
              <a:t>usble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7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63" y="501081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1086" y="2322549"/>
            <a:ext cx="10363826" cy="3424107"/>
          </a:xfrm>
        </p:spPr>
        <p:txBody>
          <a:bodyPr/>
          <a:lstStyle/>
          <a:p>
            <a:r>
              <a:rPr lang="en-US" dirty="0"/>
              <a:t>All levels except the bottom most have all possible nodes</a:t>
            </a:r>
          </a:p>
          <a:p>
            <a:r>
              <a:rPr lang="en-US" dirty="0"/>
              <a:t>Nodes on the bottom most level fill the left most positions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82361" y="3623002"/>
            <a:ext cx="4177173" cy="2348945"/>
            <a:chOff x="2568683" y="3805522"/>
            <a:chExt cx="4177173" cy="2348945"/>
          </a:xfrm>
        </p:grpSpPr>
        <p:sp>
          <p:nvSpPr>
            <p:cNvPr id="4" name="Oval 3"/>
            <p:cNvSpPr/>
            <p:nvPr/>
          </p:nvSpPr>
          <p:spPr>
            <a:xfrm>
              <a:off x="4830097" y="380552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11678" y="44519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538946" y="444953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33547" y="515745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16756" y="51967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18168" y="515745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04301" y="513533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flipH="1">
              <a:off x="4032456" y="412998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05747" y="403085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29138" y="5419068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1" idx="0"/>
            </p:cNvCxnSpPr>
            <p:nvPr/>
          </p:nvCxnSpPr>
          <p:spPr>
            <a:xfrm flipH="1">
              <a:off x="5538946" y="477400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981328" y="471418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4167436" y="477645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608127" y="5817030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68683" y="583000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56719" y="552124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563980" y="4794892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233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557102"/>
            <a:ext cx="9684338" cy="1596177"/>
          </a:xfrm>
        </p:spPr>
        <p:txBody>
          <a:bodyPr/>
          <a:lstStyle/>
          <a:p>
            <a:r>
              <a:rPr lang="en-US" dirty="0"/>
              <a:t>A complete binary tree can be efficiently stored in an array</a:t>
            </a:r>
          </a:p>
        </p:txBody>
      </p:sp>
      <p:pic>
        <p:nvPicPr>
          <p:cNvPr id="9" name="Picture 4">
            <a:extLst/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04157" y="2224922"/>
            <a:ext cx="6070838" cy="32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606722" y="5506872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1    2     3    4    5    6     7     8    9   10   11  12    -----</a:t>
            </a:r>
          </a:p>
        </p:txBody>
      </p:sp>
    </p:spTree>
    <p:extLst>
      <p:ext uri="{BB962C8B-B14F-4D97-AF65-F5344CB8AC3E}">
        <p14:creationId xmlns:p14="http://schemas.microsoft.com/office/powerpoint/2010/main" val="1212445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79" y="557102"/>
            <a:ext cx="9302200" cy="1596177"/>
          </a:xfrm>
        </p:spPr>
        <p:txBody>
          <a:bodyPr>
            <a:normAutofit/>
          </a:bodyPr>
          <a:lstStyle/>
          <a:p>
            <a:r>
              <a:rPr lang="en-US" sz="3200" dirty="0"/>
              <a:t>Allows </a:t>
            </a:r>
            <a:r>
              <a:rPr lang="en-US" sz="3200" b="1" dirty="0"/>
              <a:t>computation</a:t>
            </a:r>
            <a:r>
              <a:rPr lang="en-US" sz="3200" dirty="0"/>
              <a:t> of location of an element’s parent, left child and right child</a:t>
            </a:r>
          </a:p>
        </p:txBody>
      </p:sp>
      <p:pic>
        <p:nvPicPr>
          <p:cNvPr id="9" name="Picture 4">
            <a:extLst/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9394" y="2588308"/>
            <a:ext cx="5272433" cy="2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941696" y="5450582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 3    4    5    6    7     8    9   10   11  12    -----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0317" y="2496822"/>
            <a:ext cx="39669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left child of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is at   2 *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+ 1            </a:t>
            </a:r>
          </a:p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right child of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is at   2 * 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 + 2</a:t>
            </a:r>
          </a:p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parent of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is at   (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– 1) /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3241" y="4204539"/>
            <a:ext cx="48404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How can we tell if there is no left or right child?</a:t>
            </a:r>
          </a:p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How can we tell if there is no parent?</a:t>
            </a:r>
          </a:p>
        </p:txBody>
      </p:sp>
    </p:spTree>
    <p:extLst>
      <p:ext uri="{BB962C8B-B14F-4D97-AF65-F5344CB8AC3E}">
        <p14:creationId xmlns:p14="http://schemas.microsoft.com/office/powerpoint/2010/main" val="3038113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09F9-4593-47FB-8607-C9AF57A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memory space for all possible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4444-9542-4F68-B55A-56F1CA68F3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0056" y="2393988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en-US" dirty="0"/>
              <a:t>Level number       possible number of items             total possible number of items in a</a:t>
            </a:r>
            <a:br>
              <a:rPr lang="en-US" dirty="0"/>
            </a:br>
            <a:r>
              <a:rPr lang="en-US" dirty="0"/>
              <a:t>                                        at this level                         binary tree with this many levels</a:t>
            </a:r>
          </a:p>
          <a:p>
            <a:pPr lvl="1"/>
            <a:r>
              <a:rPr lang="en-US" dirty="0"/>
              <a:t>Level 0                                  1                                                         1</a:t>
            </a:r>
          </a:p>
          <a:p>
            <a:pPr lvl="1"/>
            <a:r>
              <a:rPr lang="en-US" dirty="0"/>
              <a:t>Level 1                                  2                                                         3                                   </a:t>
            </a:r>
          </a:p>
          <a:p>
            <a:pPr lvl="1"/>
            <a:r>
              <a:rPr lang="en-US" dirty="0"/>
              <a:t>Level 2                                  4                                                         7 </a:t>
            </a:r>
          </a:p>
          <a:p>
            <a:pPr lvl="1"/>
            <a:r>
              <a:rPr lang="en-US" dirty="0"/>
              <a:t>Level 3                                  8                                                        15</a:t>
            </a:r>
          </a:p>
          <a:p>
            <a:pPr lvl="1"/>
            <a:r>
              <a:rPr lang="en-US" dirty="0"/>
              <a:t>Level 4                                16                                                        31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Level n                                 2</a:t>
            </a:r>
            <a:r>
              <a:rPr lang="en-US" baseline="30000" dirty="0"/>
              <a:t>n</a:t>
            </a:r>
            <a:r>
              <a:rPr lang="en-US" dirty="0"/>
              <a:t>                                                       2</a:t>
            </a:r>
            <a:r>
              <a:rPr lang="en-US" baseline="30000" dirty="0"/>
              <a:t>n+1 </a:t>
            </a:r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9273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36" y="1780310"/>
            <a:ext cx="489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What size array is needed?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636" y="2680855"/>
            <a:ext cx="5985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</a:t>
            </a:r>
            <a:r>
              <a:rPr lang="en-US" sz="2000" dirty="0"/>
              <a:t>52</a:t>
            </a:r>
          </a:p>
          <a:p>
            <a:r>
              <a:rPr lang="en-US" sz="2000" dirty="0"/>
              <a:t>                                  /     \</a:t>
            </a:r>
          </a:p>
          <a:p>
            <a:r>
              <a:rPr lang="en-US" sz="2000" dirty="0"/>
              <a:t>                               23      67</a:t>
            </a:r>
          </a:p>
          <a:p>
            <a:r>
              <a:rPr lang="en-US" sz="2000" dirty="0"/>
              <a:t>                             /    \        \</a:t>
            </a:r>
          </a:p>
          <a:p>
            <a:r>
              <a:rPr lang="en-US" sz="2000" dirty="0"/>
              <a:t>                           12    36       98</a:t>
            </a:r>
          </a:p>
          <a:p>
            <a:r>
              <a:rPr lang="en-US" sz="2000" dirty="0"/>
              <a:t>                                 /          /</a:t>
            </a:r>
          </a:p>
          <a:p>
            <a:r>
              <a:rPr lang="en-US" sz="2000" dirty="0"/>
              <a:t>                              25        73</a:t>
            </a:r>
          </a:p>
          <a:p>
            <a:r>
              <a:rPr lang="en-US" sz="2000" dirty="0"/>
              <a:t>                                  \</a:t>
            </a:r>
          </a:p>
          <a:p>
            <a:r>
              <a:rPr lang="en-US" sz="2000" dirty="0"/>
              <a:t>                                   30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4588" y="1780310"/>
            <a:ext cx="483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What size array is needed?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1455" y="2874818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2000" dirty="0"/>
              <a:t>6</a:t>
            </a:r>
          </a:p>
          <a:p>
            <a:r>
              <a:rPr lang="en-US" sz="2000" dirty="0"/>
              <a:t>             \</a:t>
            </a:r>
          </a:p>
          <a:p>
            <a:r>
              <a:rPr lang="en-US" sz="2000" dirty="0"/>
              <a:t>              8</a:t>
            </a:r>
          </a:p>
          <a:p>
            <a:r>
              <a:rPr lang="en-US" sz="2000" dirty="0"/>
              <a:t>            /   \</a:t>
            </a:r>
          </a:p>
          <a:p>
            <a:r>
              <a:rPr lang="en-US" sz="2000" dirty="0"/>
              <a:t>          7      12</a:t>
            </a:r>
          </a:p>
          <a:p>
            <a:r>
              <a:rPr lang="en-US" sz="2000" dirty="0"/>
              <a:t>                      \</a:t>
            </a:r>
          </a:p>
          <a:p>
            <a:r>
              <a:rPr lang="en-US" sz="2000" dirty="0"/>
              <a:t>                       25</a:t>
            </a:r>
          </a:p>
        </p:txBody>
      </p:sp>
    </p:spTree>
    <p:extLst>
      <p:ext uri="{BB962C8B-B14F-4D97-AF65-F5344CB8AC3E}">
        <p14:creationId xmlns:p14="http://schemas.microsoft.com/office/powerpoint/2010/main" val="2300154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0189" y="1329920"/>
            <a:ext cx="489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What size array is needed?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612" y="2101137"/>
            <a:ext cx="5985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</a:t>
            </a:r>
            <a:r>
              <a:rPr lang="en-US" sz="2000" dirty="0"/>
              <a:t>52</a:t>
            </a:r>
          </a:p>
          <a:p>
            <a:r>
              <a:rPr lang="en-US" sz="2000" dirty="0"/>
              <a:t>                                  /     \</a:t>
            </a:r>
          </a:p>
          <a:p>
            <a:r>
              <a:rPr lang="en-US" sz="2000" dirty="0"/>
              <a:t>                               23      67</a:t>
            </a:r>
          </a:p>
          <a:p>
            <a:r>
              <a:rPr lang="en-US" sz="2000" dirty="0"/>
              <a:t>                             /    \        \</a:t>
            </a:r>
          </a:p>
          <a:p>
            <a:r>
              <a:rPr lang="en-US" sz="2000" dirty="0"/>
              <a:t>                           12    36       98</a:t>
            </a:r>
          </a:p>
          <a:p>
            <a:r>
              <a:rPr lang="en-US" sz="2000" dirty="0"/>
              <a:t>                                 /          /</a:t>
            </a:r>
          </a:p>
          <a:p>
            <a:r>
              <a:rPr lang="en-US" sz="2000" dirty="0"/>
              <a:t>                              25        73</a:t>
            </a:r>
          </a:p>
          <a:p>
            <a:r>
              <a:rPr lang="en-US" sz="2000" dirty="0"/>
              <a:t>                                  \</a:t>
            </a:r>
          </a:p>
          <a:p>
            <a:r>
              <a:rPr lang="en-US" sz="2000" dirty="0"/>
              <a:t>                                   30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1388" y="1329919"/>
            <a:ext cx="483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What size array is needed?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2819" y="2169595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2000" dirty="0"/>
              <a:t>6</a:t>
            </a:r>
          </a:p>
          <a:p>
            <a:r>
              <a:rPr lang="en-US" sz="2000" dirty="0"/>
              <a:t>             \</a:t>
            </a:r>
          </a:p>
          <a:p>
            <a:r>
              <a:rPr lang="en-US" sz="2000" dirty="0"/>
              <a:t>              8</a:t>
            </a:r>
          </a:p>
          <a:p>
            <a:r>
              <a:rPr lang="en-US" sz="2000" dirty="0"/>
              <a:t>            /   \</a:t>
            </a:r>
          </a:p>
          <a:p>
            <a:r>
              <a:rPr lang="en-US" sz="2000" dirty="0"/>
              <a:t>          7      12</a:t>
            </a:r>
          </a:p>
          <a:p>
            <a:r>
              <a:rPr lang="en-US" sz="2000" dirty="0"/>
              <a:t>                      \</a:t>
            </a:r>
          </a:p>
          <a:p>
            <a:r>
              <a:rPr lang="en-US" sz="2000" dirty="0"/>
              <a:t>                       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7AD9E-149B-444E-975D-4837FCCEEFF0}"/>
              </a:ext>
            </a:extLst>
          </p:cNvPr>
          <p:cNvSpPr txBox="1"/>
          <p:nvPr/>
        </p:nvSpPr>
        <p:spPr>
          <a:xfrm>
            <a:off x="2055905" y="555489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31 to hold 9 actual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807C-7EF3-4280-8DA0-6CB4CCDC2F84}"/>
              </a:ext>
            </a:extLst>
          </p:cNvPr>
          <p:cNvSpPr txBox="1"/>
          <p:nvPr/>
        </p:nvSpPr>
        <p:spPr>
          <a:xfrm>
            <a:off x="7273364" y="4963459"/>
            <a:ext cx="372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15 to hold 5 actual elements </a:t>
            </a:r>
          </a:p>
        </p:txBody>
      </p:sp>
    </p:spTree>
    <p:extLst>
      <p:ext uri="{BB962C8B-B14F-4D97-AF65-F5344CB8AC3E}">
        <p14:creationId xmlns:p14="http://schemas.microsoft.com/office/powerpoint/2010/main" val="720862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72E8-F2AE-4FFA-8CCC-463B3AC6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10" y="1795882"/>
            <a:ext cx="10364451" cy="2698424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Zybook</a:t>
            </a:r>
            <a:r>
              <a:rPr lang="en-US" sz="4800" dirty="0"/>
              <a:t> assignment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before Tuesday’s class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 ch.20 – hash tables</a:t>
            </a:r>
          </a:p>
        </p:txBody>
      </p:sp>
    </p:spTree>
    <p:extLst>
      <p:ext uri="{BB962C8B-B14F-4D97-AF65-F5344CB8AC3E}">
        <p14:creationId xmlns:p14="http://schemas.microsoft.com/office/powerpoint/2010/main" val="1321789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0641-D079-4ED3-AB8A-B722E573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98" y="50795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Exam 2 Thursday March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699E-5ED5-46B9-B322-B7C9BBC3B9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6974" y="2026433"/>
            <a:ext cx="10363826" cy="4081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Run-time stack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Big 3 methods (destructor, copy constructor, operator=)</a:t>
            </a:r>
          </a:p>
          <a:p>
            <a:r>
              <a:rPr lang="en-US" dirty="0"/>
              <a:t>Hierarchical collections</a:t>
            </a:r>
          </a:p>
          <a:p>
            <a:pPr lvl="1"/>
            <a:r>
              <a:rPr lang="en-US" dirty="0"/>
              <a:t>General Trees</a:t>
            </a:r>
          </a:p>
          <a:p>
            <a:r>
              <a:rPr lang="en-US" dirty="0"/>
              <a:t>Priority queue </a:t>
            </a:r>
            <a:r>
              <a:rPr lang="en-US" dirty="0" err="1"/>
              <a:t>adt</a:t>
            </a:r>
            <a:endParaRPr lang="en-US" dirty="0"/>
          </a:p>
          <a:p>
            <a:pPr lvl="1"/>
            <a:r>
              <a:rPr lang="en-US" dirty="0"/>
              <a:t>implementations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Set and map </a:t>
            </a:r>
            <a:r>
              <a:rPr lang="en-US" dirty="0" err="1"/>
              <a:t>adts</a:t>
            </a:r>
            <a:endParaRPr lang="en-US" dirty="0"/>
          </a:p>
          <a:p>
            <a:pPr lvl="1"/>
            <a:r>
              <a:rPr lang="en-US" dirty="0"/>
              <a:t>implementations</a:t>
            </a:r>
          </a:p>
          <a:p>
            <a:r>
              <a:rPr lang="en-US" dirty="0"/>
              <a:t>Binary search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3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598" y="54328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priority Queue interface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0" y="2584102"/>
          <a:ext cx="7760269" cy="2697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35">
                  <a:extLst>
                    <a:ext uri="{9D8B030D-6E8A-4147-A177-3AD203B41FA5}">
                      <a16:colId xmlns:a16="http://schemas.microsoft.com/office/drawing/2014/main" val="2280041135"/>
                    </a:ext>
                  </a:extLst>
                </a:gridCol>
                <a:gridCol w="5461334">
                  <a:extLst>
                    <a:ext uri="{9D8B030D-6E8A-4147-A177-3AD203B41FA5}">
                      <a16:colId xmlns:a16="http://schemas.microsoft.com/office/drawing/2014/main" val="3287113341"/>
                    </a:ext>
                  </a:extLst>
                </a:gridCol>
              </a:tblGrid>
              <a:tr h="44445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1450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number</a:t>
                      </a:r>
                      <a:r>
                        <a:rPr lang="en-US" baseline="0" dirty="0"/>
                        <a:t> of elements in the PQ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21701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PQ is empty, else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8076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enqueue(element)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element to the PQ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62279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element with the highest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19769"/>
                  </a:ext>
                </a:extLst>
              </a:tr>
              <a:tr h="450626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element with the highest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8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02E1-A99C-4076-8BD8-2E61216D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09" y="543282"/>
            <a:ext cx="9445567" cy="1596177"/>
          </a:xfrm>
        </p:spPr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c++</a:t>
            </a:r>
            <a:r>
              <a:rPr lang="en-US" dirty="0"/>
              <a:t> class that provides priority queue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2C0C-A467-4798-A911-B45815CFF2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2589" y="2457762"/>
            <a:ext cx="9092540" cy="3424107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(optional) </a:t>
            </a:r>
            <a:r>
              <a:rPr lang="en-US" sz="1800" dirty="0"/>
              <a:t>define a </a:t>
            </a:r>
            <a:r>
              <a:rPr lang="en-US" sz="1800" dirty="0" err="1"/>
              <a:t>Priorityqueueinterface</a:t>
            </a:r>
            <a:r>
              <a:rPr lang="en-US" sz="1800" dirty="0"/>
              <a:t> </a:t>
            </a:r>
            <a:r>
              <a:rPr lang="en-US" sz="1800" b="1" dirty="0"/>
              <a:t>abstract</a:t>
            </a:r>
            <a:r>
              <a:rPr lang="en-US" sz="1800" dirty="0"/>
              <a:t> class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Define the class in </a:t>
            </a:r>
            <a:r>
              <a:rPr lang="en-US" sz="1800" dirty="0" err="1"/>
              <a:t>pq.h</a:t>
            </a:r>
            <a:endParaRPr lang="en-US" sz="1800" dirty="0"/>
          </a:p>
          <a:p>
            <a:pPr lvl="1"/>
            <a:r>
              <a:rPr lang="en-US" sz="1600" dirty="0"/>
              <a:t>typedef statement for </a:t>
            </a:r>
            <a:r>
              <a:rPr lang="en-US" sz="1600" dirty="0" err="1"/>
              <a:t>itemtype</a:t>
            </a:r>
            <a:endParaRPr lang="en-US" sz="1600" dirty="0"/>
          </a:p>
          <a:p>
            <a:pPr lvl="1"/>
            <a:r>
              <a:rPr lang="en-US" sz="1600" dirty="0"/>
              <a:t>Public section</a:t>
            </a:r>
          </a:p>
          <a:p>
            <a:pPr lvl="2"/>
            <a:r>
              <a:rPr lang="en-US" sz="1400" dirty="0"/>
              <a:t>Method Prototype with comment describing behavior for each operation in the interface</a:t>
            </a:r>
          </a:p>
          <a:p>
            <a:pPr lvl="2"/>
            <a:r>
              <a:rPr lang="en-US" sz="1400" dirty="0"/>
              <a:t>Default constructor</a:t>
            </a:r>
          </a:p>
          <a:p>
            <a:pPr lvl="2"/>
            <a:r>
              <a:rPr lang="en-US" sz="1400" dirty="0"/>
              <a:t>Big 3 methods as needed</a:t>
            </a:r>
          </a:p>
          <a:p>
            <a:pPr lvl="2"/>
            <a:r>
              <a:rPr lang="en-US" sz="1400" dirty="0"/>
              <a:t>Nothing else!</a:t>
            </a:r>
          </a:p>
          <a:p>
            <a:pPr lvl="1"/>
            <a:r>
              <a:rPr lang="en-US" sz="1600" dirty="0"/>
              <a:t>Private section</a:t>
            </a:r>
          </a:p>
          <a:p>
            <a:pPr lvl="2"/>
            <a:r>
              <a:rPr lang="en-US" sz="1400" dirty="0"/>
              <a:t>Data members depending on how items are being stored</a:t>
            </a:r>
            <a:br>
              <a:rPr lang="en-US" sz="1400" dirty="0"/>
            </a:br>
            <a:endParaRPr lang="en-US" sz="1400" dirty="0"/>
          </a:p>
          <a:p>
            <a:r>
              <a:rPr lang="en-US" sz="1800" dirty="0"/>
              <a:t>Implement the class in pq.cpp</a:t>
            </a:r>
          </a:p>
          <a:p>
            <a:endParaRPr lang="en-US" sz="1800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0C1B9-2FDC-4E73-8CEE-375721EF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7" y="2592000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1026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48C3-58D8-4360-888B-DC8BEEBC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69" y="873160"/>
            <a:ext cx="10354179" cy="1596177"/>
          </a:xfrm>
        </p:spPr>
        <p:txBody>
          <a:bodyPr/>
          <a:lstStyle/>
          <a:p>
            <a:r>
              <a:rPr lang="en-US" dirty="0"/>
              <a:t> 2 ways to apply divide and conquer strategy when writing a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657-BD33-4104-A3C1-0F2DF56C31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7318" y="2703463"/>
            <a:ext cx="10363826" cy="3424107"/>
          </a:xfrm>
        </p:spPr>
        <p:txBody>
          <a:bodyPr/>
          <a:lstStyle/>
          <a:p>
            <a:r>
              <a:rPr lang="en-US" dirty="0"/>
              <a:t>Using classes that do pieces of what the program needs to do</a:t>
            </a:r>
          </a:p>
          <a:p>
            <a:pPr lvl="1"/>
            <a:r>
              <a:rPr lang="en-US" dirty="0"/>
              <a:t>Container classes </a:t>
            </a:r>
          </a:p>
          <a:p>
            <a:pPr lvl="2"/>
            <a:r>
              <a:rPr lang="en-US" dirty="0"/>
              <a:t>List, stack, queue, priority queue, map, graph</a:t>
            </a:r>
          </a:p>
          <a:p>
            <a:pPr lvl="1"/>
            <a:r>
              <a:rPr lang="en-US" dirty="0"/>
              <a:t>Classes specific to the program</a:t>
            </a:r>
          </a:p>
          <a:p>
            <a:pPr lvl="2"/>
            <a:r>
              <a:rPr lang="en-US" dirty="0"/>
              <a:t>Type of items – </a:t>
            </a:r>
            <a:r>
              <a:rPr lang="en-US" dirty="0" err="1"/>
              <a:t>itemtoPurchase</a:t>
            </a:r>
            <a:r>
              <a:rPr lang="en-US" dirty="0"/>
              <a:t>, call</a:t>
            </a:r>
          </a:p>
          <a:p>
            <a:pPr lvl="2"/>
            <a:r>
              <a:rPr lang="en-US" dirty="0"/>
              <a:t>Shopping cart</a:t>
            </a:r>
          </a:p>
          <a:p>
            <a:pPr lvl="2"/>
            <a:r>
              <a:rPr lang="en-US" dirty="0"/>
              <a:t>Call center</a:t>
            </a:r>
          </a:p>
          <a:p>
            <a:r>
              <a:rPr lang="en-US" dirty="0"/>
              <a:t>Functional decomposition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8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E0B4-7DDE-4221-8CDC-9EBE34A2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91" y="45204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Architecture of assignment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3E2FF-E7F8-4F34-9924-F018D5F15514}"/>
              </a:ext>
            </a:extLst>
          </p:cNvPr>
          <p:cNvSpPr/>
          <p:nvPr/>
        </p:nvSpPr>
        <p:spPr>
          <a:xfrm>
            <a:off x="1455692" y="2426634"/>
            <a:ext cx="1908313" cy="100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D489F-8940-41FD-A36C-E72EFDC604EA}"/>
              </a:ext>
            </a:extLst>
          </p:cNvPr>
          <p:cNvSpPr txBox="1"/>
          <p:nvPr/>
        </p:nvSpPr>
        <p:spPr>
          <a:xfrm>
            <a:off x="1695293" y="2665956"/>
            <a:ext cx="14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D6E739-E0C3-49FD-845E-C2BD2AB4DA65}"/>
              </a:ext>
            </a:extLst>
          </p:cNvPr>
          <p:cNvCxnSpPr/>
          <p:nvPr/>
        </p:nvCxnSpPr>
        <p:spPr>
          <a:xfrm>
            <a:off x="3364005" y="2927567"/>
            <a:ext cx="1709532" cy="12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7A97E-CBE2-4203-84BE-242303FF41D4}"/>
              </a:ext>
            </a:extLst>
          </p:cNvPr>
          <p:cNvSpPr/>
          <p:nvPr/>
        </p:nvSpPr>
        <p:spPr>
          <a:xfrm>
            <a:off x="5073537" y="2497413"/>
            <a:ext cx="1733384" cy="1113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0C1C6-CD7A-4290-8624-008F4AB86FBF}"/>
              </a:ext>
            </a:extLst>
          </p:cNvPr>
          <p:cNvSpPr txBox="1"/>
          <p:nvPr/>
        </p:nvSpPr>
        <p:spPr>
          <a:xfrm>
            <a:off x="5117035" y="279000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CallCente</a:t>
            </a:r>
            <a:r>
              <a:rPr lang="en-US" sz="2400" dirty="0" err="1"/>
              <a:t>r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0D01FA-46E6-4CEC-849C-858D1F0BCE57}"/>
              </a:ext>
            </a:extLst>
          </p:cNvPr>
          <p:cNvSpPr/>
          <p:nvPr/>
        </p:nvSpPr>
        <p:spPr>
          <a:xfrm>
            <a:off x="8454167" y="2823171"/>
            <a:ext cx="1733384" cy="1113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A931D-E84D-48BB-BDE2-2DF736233201}"/>
              </a:ext>
            </a:extLst>
          </p:cNvPr>
          <p:cNvSpPr/>
          <p:nvPr/>
        </p:nvSpPr>
        <p:spPr>
          <a:xfrm>
            <a:off x="4951600" y="4510419"/>
            <a:ext cx="1733384" cy="1113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E54DD-7365-4E8A-8D43-B2C1A3D6992E}"/>
              </a:ext>
            </a:extLst>
          </p:cNvPr>
          <p:cNvCxnSpPr>
            <a:endCxn id="9" idx="1"/>
          </p:cNvCxnSpPr>
          <p:nvPr/>
        </p:nvCxnSpPr>
        <p:spPr>
          <a:xfrm>
            <a:off x="6806921" y="3379762"/>
            <a:ext cx="1647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3C48E7-D40E-4803-9309-78D6C69E4FD9}"/>
              </a:ext>
            </a:extLst>
          </p:cNvPr>
          <p:cNvCxnSpPr/>
          <p:nvPr/>
        </p:nvCxnSpPr>
        <p:spPr>
          <a:xfrm flipV="1">
            <a:off x="6720783" y="3690110"/>
            <a:ext cx="1733384" cy="118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C999A5-2F15-4BEF-9726-80243A8BDDC2}"/>
              </a:ext>
            </a:extLst>
          </p:cNvPr>
          <p:cNvSpPr txBox="1"/>
          <p:nvPr/>
        </p:nvSpPr>
        <p:spPr>
          <a:xfrm>
            <a:off x="8711557" y="2902708"/>
            <a:ext cx="1218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Priority</a:t>
            </a:r>
          </a:p>
          <a:p>
            <a:r>
              <a:rPr lang="en-US" sz="2800" dirty="0"/>
              <a:t>Queue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646C5-8D7E-4CDB-B562-C060E80D5A87}"/>
              </a:ext>
            </a:extLst>
          </p:cNvPr>
          <p:cNvSpPr txBox="1"/>
          <p:nvPr/>
        </p:nvSpPr>
        <p:spPr>
          <a:xfrm>
            <a:off x="5439823" y="4769635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9F7F0-54E0-495D-B386-DB01E2713190}"/>
              </a:ext>
            </a:extLst>
          </p:cNvPr>
          <p:cNvSpPr txBox="1"/>
          <p:nvPr/>
        </p:nvSpPr>
        <p:spPr>
          <a:xfrm>
            <a:off x="3864922" y="24974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has-a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46BDC-5B1F-4619-AE22-277DE56633D7}"/>
              </a:ext>
            </a:extLst>
          </p:cNvPr>
          <p:cNvSpPr/>
          <p:nvPr/>
        </p:nvSpPr>
        <p:spPr>
          <a:xfrm>
            <a:off x="7188286" y="2884749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has-a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2F3D1-91B1-4010-A4E9-DBFD3BDADA68}"/>
              </a:ext>
            </a:extLst>
          </p:cNvPr>
          <p:cNvSpPr txBox="1"/>
          <p:nvPr/>
        </p:nvSpPr>
        <p:spPr>
          <a:xfrm>
            <a:off x="7331707" y="4691974"/>
            <a:ext cx="134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has-many</a:t>
            </a:r>
          </a:p>
        </p:txBody>
      </p:sp>
    </p:spTree>
    <p:extLst>
      <p:ext uri="{BB962C8B-B14F-4D97-AF65-F5344CB8AC3E}">
        <p14:creationId xmlns:p14="http://schemas.microsoft.com/office/powerpoint/2010/main" val="35093524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2664</TotalTime>
  <Words>1979</Words>
  <Application>Microsoft Office PowerPoint</Application>
  <PresentationFormat>Widescreen</PresentationFormat>
  <Paragraphs>438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Microsoft YaHei</vt:lpstr>
      <vt:lpstr>Arial</vt:lpstr>
      <vt:lpstr>Calibri</vt:lpstr>
      <vt:lpstr>Mangal</vt:lpstr>
      <vt:lpstr>Tw Cen MT</vt:lpstr>
      <vt:lpstr>Droplet</vt:lpstr>
      <vt:lpstr>Map interface</vt:lpstr>
      <vt:lpstr>Many ways to store the elements  of a map</vt:lpstr>
      <vt:lpstr>Assignments 5 and 6</vt:lpstr>
      <vt:lpstr>If you were writing a program that needed to use a priority queue could you use the priority queue class you wrote for Assignment 4?</vt:lpstr>
      <vt:lpstr>The priority Queue interface</vt:lpstr>
      <vt:lpstr>Writing a c++ class that provides priority queue behavior</vt:lpstr>
      <vt:lpstr>Divide and conquer</vt:lpstr>
      <vt:lpstr> 2 ways to apply divide and conquer strategy when writing a program </vt:lpstr>
      <vt:lpstr>Architecture of assignment 4</vt:lpstr>
      <vt:lpstr>Which is better?</vt:lpstr>
      <vt:lpstr>Binary search trees</vt:lpstr>
      <vt:lpstr>binary search tree</vt:lpstr>
      <vt:lpstr>Storing the elements of a bst</vt:lpstr>
      <vt:lpstr>PowerPoint Presentation</vt:lpstr>
      <vt:lpstr>How do we find/retrieve an element?</vt:lpstr>
      <vt:lpstr>How do we add an element?</vt:lpstr>
      <vt:lpstr>An exercise</vt:lpstr>
      <vt:lpstr>PowerPoint Presentation</vt:lpstr>
      <vt:lpstr>operations all start by searching for element with given key</vt:lpstr>
      <vt:lpstr>Searching a bst</vt:lpstr>
      <vt:lpstr>Outline for A recursive search function</vt:lpstr>
      <vt:lpstr>Implementing map methods recursively</vt:lpstr>
      <vt:lpstr>Recursive helper methods</vt:lpstr>
      <vt:lpstr>How do we remove an item?</vt:lpstr>
      <vt:lpstr>Removing an element</vt:lpstr>
      <vt:lpstr>PowerPoint Presentation</vt:lpstr>
      <vt:lpstr>If you are storing the elements of a map in a linked list that is sorted based on the key values do you need to write a sort function or method?</vt:lpstr>
      <vt:lpstr>Traversing a collection of items</vt:lpstr>
      <vt:lpstr>Traversing a bst</vt:lpstr>
      <vt:lpstr>PowerPoint Presentation</vt:lpstr>
      <vt:lpstr>PowerPoint Presentation</vt:lpstr>
      <vt:lpstr>Backing up a bst</vt:lpstr>
      <vt:lpstr>Outline for a recursive traversal of a bst  </vt:lpstr>
      <vt:lpstr>Outline for a recursive traversal of a bst  </vt:lpstr>
      <vt:lpstr>Some reasons to traverse a bst</vt:lpstr>
      <vt:lpstr>Some reasons to traverse a bst</vt:lpstr>
      <vt:lpstr>Some map data structures</vt:lpstr>
      <vt:lpstr>Big o depends on length of search path followed</vt:lpstr>
      <vt:lpstr>Big o depends on length of search path followed</vt:lpstr>
      <vt:lpstr>Why storing a bst in an array is too inefficient to be usble</vt:lpstr>
      <vt:lpstr>A complete binary tree</vt:lpstr>
      <vt:lpstr>A complete binary tree can be efficiently stored in an array</vt:lpstr>
      <vt:lpstr>Allows computation of location of an element’s parent, left child and right child</vt:lpstr>
      <vt:lpstr>Requires memory space for all possible items </vt:lpstr>
      <vt:lpstr>PowerPoint Presentation</vt:lpstr>
      <vt:lpstr>PowerPoint Presentation</vt:lpstr>
      <vt:lpstr>Zybook assignment  before Tuesday’s class  do ch.20 – hash tables</vt:lpstr>
      <vt:lpstr>Exam 2 Thursday March 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Iwobi</dc:creator>
  <cp:lastModifiedBy>Margaret Iwobi</cp:lastModifiedBy>
  <cp:revision>227</cp:revision>
  <cp:lastPrinted>2018-03-20T20:45:00Z</cp:lastPrinted>
  <dcterms:created xsi:type="dcterms:W3CDTF">2017-02-17T20:53:32Z</dcterms:created>
  <dcterms:modified xsi:type="dcterms:W3CDTF">2018-03-20T20:46:50Z</dcterms:modified>
</cp:coreProperties>
</file>