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Dosis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Arv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GJGCXcF1YqPhCmhTdq5PEThoN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Arvo-bold.fntdata"/><Relationship Id="rId23" Type="http://schemas.openxmlformats.org/officeDocument/2006/relationships/font" Target="fonts/Arv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vo-boldItalic.fntdata"/><Relationship Id="rId25" Type="http://schemas.openxmlformats.org/officeDocument/2006/relationships/font" Target="fonts/Arv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osis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font" Target="fonts/Dosi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64fd3ea5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64fd3ea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64fd3ea5f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64fd3ea5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64fd3ea5f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64fd3ea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7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7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85" name="Google Shape;85;p26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6" name="Google Shape;86;p2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93" name="Google Shape;93;p26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94" name="Google Shape;94;p26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254"/>
            </a:srgbClr>
          </a:solidFill>
          <a:ln>
            <a:noFill/>
          </a:ln>
        </p:spPr>
      </p:sp>
      <p:sp>
        <p:nvSpPr>
          <p:cNvPr id="98" name="Google Shape;98;p2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8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9" name="Google Shape;109;p28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0" name="Google Shape;110;p28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1" name="Google Shape;111;p28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28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5" name="Google Shape;115;p28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28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28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28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8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0" name="Google Shape;120;p28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1" name="Google Shape;121;p28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2" name="Google Shape;122;p28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3" name="Google Shape;123;p28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4" name="Google Shape;124;p28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17" name="Google Shape;17;p18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8" name="Google Shape;18;p1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0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27" name="Google Shape;27;p20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8" name="Google Shape;28;p20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0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254"/>
            </a:srgbClr>
          </a:solidFill>
          <a:ln>
            <a:noFill/>
          </a:ln>
        </p:spPr>
      </p:sp>
      <p:sp>
        <p:nvSpPr>
          <p:cNvPr id="38" name="Google Shape;38;p2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2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22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4" name="Google Shape;44;p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46" name="Google Shape;46;p23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7" name="Google Shape;47;p23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3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3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0" name="Google Shape;50;p23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3" name="Google Shape;53;p2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4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4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9" name="Google Shape;59;p19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7" name="Google Shape;67;p2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73" name="Google Shape;73;p25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74" name="Google Shape;74;p2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5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81" name="Google Shape;81;p25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jeromeblanchet/fannie-mae-freddie-mac-public-use-database" TargetMode="External"/><Relationship Id="rId4" Type="http://schemas.openxmlformats.org/officeDocument/2006/relationships/hyperlink" Target="https://www.bls.gov/developers/api_signature_v2.htm" TargetMode="External"/><Relationship Id="rId9" Type="http://schemas.openxmlformats.org/officeDocument/2006/relationships/hyperlink" Target="https://www.renolon.com/can-money-buy-happiness-statistics/" TargetMode="External"/><Relationship Id="rId5" Type="http://schemas.openxmlformats.org/officeDocument/2006/relationships/hyperlink" Target="https://ourworldindata.org/happiness-and-life-satisfaction" TargetMode="External"/><Relationship Id="rId6" Type="http://schemas.openxmlformats.org/officeDocument/2006/relationships/hyperlink" Target="https://ourworldindata.org/literacy#:~:text=While%20only%2012%25%20of%20the,1960%20to%2086%25%20in%202015" TargetMode="External"/><Relationship Id="rId7" Type="http://schemas.openxmlformats.org/officeDocument/2006/relationships/hyperlink" Target="https://inequality.stanford.edu/research" TargetMode="External"/><Relationship Id="rId8" Type="http://schemas.openxmlformats.org/officeDocument/2006/relationships/hyperlink" Target="https://www.kaggle.com/datasets/cdc/mortalit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>
            <p:ph type="ctrTitle"/>
          </p:nvPr>
        </p:nvSpPr>
        <p:spPr>
          <a:xfrm>
            <a:off x="122250" y="0"/>
            <a:ext cx="6732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100"/>
              <a:t>Big Data Analytics Project Proposal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100"/>
              <a:t>Topic - Social Health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100"/>
              <a:t>Team - EcoStats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100"/>
              <a:t>Karan Sheth, Wing Au, Liting Chiang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64fd3ea5f_0_1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Work</a:t>
            </a:r>
            <a:endParaRPr/>
          </a:p>
        </p:txBody>
      </p:sp>
      <p:sp>
        <p:nvSpPr>
          <p:cNvPr id="220" name="Google Shape;220;g1264fd3ea5f_0_19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00"/>
              <a:buFont typeface="Calibri"/>
              <a:buChar char="▸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Data Collection - 				Karan, Wing, Liting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▸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Data Cleaning - 				Wing, Karan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▸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Feature Extraction				Liting, Wing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▸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Dimensionality Reduction		Liting	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▸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Machine Learning/TensorFlow 	Karan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▸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Similarity Search 				Wing, Liting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▸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Model Evaluation 				Karan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264fd3ea5f_0_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64fd3ea5f_1_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27" name="Google Shape;227;g1264fd3ea5f_1_7"/>
          <p:cNvSpPr txBox="1"/>
          <p:nvPr>
            <p:ph idx="1" type="body"/>
          </p:nvPr>
        </p:nvSpPr>
        <p:spPr>
          <a:xfrm>
            <a:off x="1104900" y="1117000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Guven, Cahit, and Rudy Saloumidis. "Life satisfaction and longevity: longitudinal evidence from the German socio-economic panel." </a:t>
            </a:r>
            <a:r>
              <a:rPr i="1"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German economic review</a:t>
            </a:r>
            <a:r>
              <a:rPr lang="en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15.4 (2014): 453-472.</a:t>
            </a:r>
            <a:endParaRPr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Lee, Hyunjung, and Gopal K Singh. “Inequalities in Life Expectancy and All-Cause Mortality in the United States by Levels of Happiness and Life Satisfaction: A Longitudinal Study.” </a:t>
            </a:r>
            <a:r>
              <a:rPr i="1" lang="en" sz="12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International journal of MCH and AIDS</a:t>
            </a:r>
            <a:r>
              <a:rPr lang="en" sz="12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vol. 9,3 (2020): 305-315. doi:10.21106/ijma.392</a:t>
            </a:r>
            <a:endParaRPr sz="12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Zhang, Wei et al. “The educational, racial and gender crossovers in life satisfaction: Findings from the longitudinal Health and Retirement Study.” </a:t>
            </a:r>
            <a:r>
              <a:rPr i="1" lang="en" sz="12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Archives of gerontology and geriatrics</a:t>
            </a:r>
            <a:r>
              <a:rPr lang="en" sz="12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vol. 73 (2017): 60-68. doi:10.1016/j.archger.2017.07.014</a:t>
            </a:r>
            <a:endParaRPr sz="12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https://www.kaggle.com/datasets/jeromeblanchet/fannie-mae-freddie-mac-public-use-database</a:t>
            </a:r>
            <a:endParaRPr sz="12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https://www.bls.gov/developers/api_signature_v2.htm</a:t>
            </a:r>
            <a:endParaRPr sz="12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https://ourworldindata.org/happiness-and-life-satisfaction</a:t>
            </a:r>
            <a:endParaRPr sz="12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https://ourworldindata.org/literacy#:~:text=While%20only%2012%25%20of%20the,1960%20to%2086%25%20in%202015</a:t>
            </a:r>
            <a:r>
              <a:rPr lang="en" sz="12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https://inequality.stanford.edu/research</a:t>
            </a:r>
            <a:endParaRPr sz="12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https://www.kaggle.com/datasets/cdc/mortality</a:t>
            </a:r>
            <a:endParaRPr sz="12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https://www.renolon.com/can-money-buy-happiness-statistics/</a:t>
            </a:r>
            <a:endParaRPr sz="12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0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264fd3ea5f_1_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>
            <p:ph idx="4294967295" type="ctrTitle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b="0" i="0" lang="en" sz="6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Thank You!</a:t>
            </a:r>
            <a:endParaRPr b="0" i="0" sz="60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4" name="Google Shape;234;p15"/>
          <p:cNvSpPr txBox="1"/>
          <p:nvPr>
            <p:ph idx="4294967295" type="subTitle"/>
          </p:nvPr>
        </p:nvSpPr>
        <p:spPr>
          <a:xfrm>
            <a:off x="5081000" y="2319925"/>
            <a:ext cx="38232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None/>
            </a:pPr>
            <a:r>
              <a:rPr b="1" lang="en" sz="2400">
                <a:solidFill>
                  <a:srgbClr val="FFFFFF"/>
                </a:solidFill>
              </a:rPr>
              <a:t>Team - EcoStats</a:t>
            </a:r>
            <a:endParaRPr b="1" sz="2400">
              <a:solidFill>
                <a:srgbClr val="FFFFFF"/>
              </a:solidFill>
            </a:endParaRPr>
          </a:p>
          <a:p>
            <a:pPr indent="0" lvl="0" marL="45720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Karan Sheth</a:t>
            </a:r>
            <a:endParaRPr b="1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W</a:t>
            </a:r>
            <a:r>
              <a:rPr b="1" lang="en" sz="2400">
                <a:solidFill>
                  <a:srgbClr val="FFFFFF"/>
                </a:solidFill>
              </a:rPr>
              <a:t>ing Au</a:t>
            </a:r>
            <a:endParaRPr b="1" sz="2400">
              <a:solidFill>
                <a:srgbClr val="FFFFFF"/>
              </a:solidFill>
            </a:endParaRPr>
          </a:p>
          <a:p>
            <a:pPr indent="0" lvl="0" marL="45720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Liting Chiang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35" name="Google Shape;235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10.jpg" id="236" name="Google Shape;236;p15"/>
          <p:cNvPicPr preferRelativeResize="0"/>
          <p:nvPr/>
        </p:nvPicPr>
        <p:blipFill rotWithShape="1">
          <a:blip r:embed="rId3">
            <a:alphaModFix/>
          </a:blip>
          <a:srcRect b="9481" l="11422" r="20220" t="2216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992300" y="2394675"/>
            <a:ext cx="1629300" cy="7491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"/>
          <p:cNvSpPr/>
          <p:nvPr/>
        </p:nvSpPr>
        <p:spPr>
          <a:xfrm>
            <a:off x="2442205" y="2394675"/>
            <a:ext cx="1529100" cy="7491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3791788" y="2394675"/>
            <a:ext cx="1671300" cy="7491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0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5276511" y="2394675"/>
            <a:ext cx="1529100" cy="7491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Potential</a:t>
            </a:r>
            <a:endParaRPr b="0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0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6622586" y="2394675"/>
            <a:ext cx="1529100" cy="7491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Takeaway</a:t>
            </a:r>
            <a:endParaRPr b="0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883875" y="1575075"/>
            <a:ext cx="7445100" cy="29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FF8700"/>
                </a:solidFill>
                <a:latin typeface="Arial"/>
                <a:ea typeface="Arial"/>
                <a:cs typeface="Arial"/>
                <a:sym typeface="Arial"/>
              </a:rPr>
              <a:t>Aim: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How do different factors affect the social health of people?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Focus - 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Evaluate and analyze different factors that affect social Health such as Presence of Healthcare, Education, alcoholism, drug use, mortality, and overall life satisfaction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How confidence and trust of people on the country system and policy affect their happiness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How alcohol/drug consumption affects the living condition of people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Economic Stability relates to social life of people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idx="1" type="body"/>
          </p:nvPr>
        </p:nvSpPr>
        <p:spPr>
          <a:xfrm>
            <a:off x="594900" y="1236000"/>
            <a:ext cx="809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▸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health, life expectancy, income, and life satisfaction are all intricately related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▸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research has shown that increased life satisfaction and overall happiness have lead to longer life expectancies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▹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2013 German study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found that li</a:t>
            </a:r>
            <a:r>
              <a:rPr lang="en" sz="11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 satisfaction is a powerful risk-factor for later mortality and is more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 of mortali</a:t>
            </a:r>
            <a:r>
              <a:rPr lang="en" sz="11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 than a host of other variables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▹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similar result was produced in a 2020 longitudinal study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performed in the US that found life expectancies at age 18 could be nearly 9 years longer for individuals with high life satisfaction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▸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the socio-economic conditions that can contribute to higher life satisfaction and happiness can inform better public policy decisions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▹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higher education levels have been linked to increased life satisfaction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3000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▸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ten percent annual income rise increases an individual’s happiness by a similar percentage irrespective of the amount of money they earn each year.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aseline="3000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▸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2018 survey by Purdue University that used Gallup World Poll data, found out that with a yearly financial gain of 95000 USD, people can experience satisfaction in life.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aseline="3000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Background: Why do we care?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</a:t>
            </a:r>
            <a:r>
              <a:rPr lang="en"/>
              <a:t>Methods Proposed</a:t>
            </a:r>
            <a:endParaRPr/>
          </a:p>
        </p:txBody>
      </p:sp>
      <p:sp>
        <p:nvSpPr>
          <p:cNvPr id="160" name="Google Shape;160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358950" y="3258000"/>
            <a:ext cx="2289000" cy="552075"/>
          </a:xfrm>
          <a:prstGeom prst="flowChartPredefinedProcess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( Dimensionality Reduction 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3080575" y="3258000"/>
            <a:ext cx="2447338" cy="552075"/>
          </a:xfrm>
          <a:prstGeom prst="flowChartPredefinedProcess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Feature Assessment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( Similarity Search, Clustering)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358950" y="4264275"/>
            <a:ext cx="2289000" cy="552075"/>
          </a:xfrm>
          <a:prstGeom prst="flowChartPredefinedProcess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( Machine Learning/ Distributed TensorFlow 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358950" y="2251725"/>
            <a:ext cx="2289000" cy="552075"/>
          </a:xfrm>
          <a:prstGeom prst="flowChartPredefinedProcess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Data Pipeline Preprocessing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( Spark 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" name="Google Shape;165;p6"/>
          <p:cNvSpPr/>
          <p:nvPr/>
        </p:nvSpPr>
        <p:spPr>
          <a:xfrm>
            <a:off x="358950" y="1245475"/>
            <a:ext cx="1455900" cy="552075"/>
          </a:xfrm>
          <a:prstGeom prst="flowChartPredefinedProcess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Social Factor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Healthcare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6" name="Google Shape;166;p6"/>
          <p:cNvSpPr/>
          <p:nvPr/>
        </p:nvSpPr>
        <p:spPr>
          <a:xfrm>
            <a:off x="2101501" y="1245450"/>
            <a:ext cx="1455900" cy="552075"/>
          </a:xfrm>
          <a:prstGeom prst="flowChartPredefinedProcess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Social Factor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3844051" y="1245375"/>
            <a:ext cx="1455900" cy="552075"/>
          </a:xfrm>
          <a:prstGeom prst="flowChartPredefinedProcess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Social Factor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Life Satisfaction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" name="Google Shape;168;p6"/>
          <p:cNvSpPr/>
          <p:nvPr/>
        </p:nvSpPr>
        <p:spPr>
          <a:xfrm>
            <a:off x="5586600" y="1245475"/>
            <a:ext cx="1455900" cy="552075"/>
          </a:xfrm>
          <a:prstGeom prst="flowChartPredefinedProcess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Social Factor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Alcoholism, Drug abuse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69" name="Google Shape;169;p6"/>
          <p:cNvCxnSpPr>
            <a:stCxn id="165" idx="2"/>
            <a:endCxn id="164" idx="0"/>
          </p:cNvCxnSpPr>
          <p:nvPr/>
        </p:nvCxnSpPr>
        <p:spPr>
          <a:xfrm flipH="1" rot="-5400000">
            <a:off x="1068000" y="1816450"/>
            <a:ext cx="454200" cy="41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6"/>
          <p:cNvCxnSpPr>
            <a:stCxn id="166" idx="2"/>
            <a:endCxn id="164" idx="0"/>
          </p:cNvCxnSpPr>
          <p:nvPr/>
        </p:nvCxnSpPr>
        <p:spPr>
          <a:xfrm rot="5400000">
            <a:off x="1939351" y="1361625"/>
            <a:ext cx="454200" cy="132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6"/>
          <p:cNvCxnSpPr>
            <a:stCxn id="167" idx="2"/>
            <a:endCxn id="164" idx="0"/>
          </p:cNvCxnSpPr>
          <p:nvPr/>
        </p:nvCxnSpPr>
        <p:spPr>
          <a:xfrm rot="5400000">
            <a:off x="2810551" y="490200"/>
            <a:ext cx="454200" cy="3068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6"/>
          <p:cNvCxnSpPr>
            <a:stCxn id="168" idx="2"/>
            <a:endCxn id="164" idx="0"/>
          </p:cNvCxnSpPr>
          <p:nvPr/>
        </p:nvCxnSpPr>
        <p:spPr>
          <a:xfrm rot="5400000">
            <a:off x="3681900" y="-380900"/>
            <a:ext cx="454200" cy="4811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6"/>
          <p:cNvCxnSpPr>
            <a:stCxn id="164" idx="2"/>
            <a:endCxn id="161" idx="0"/>
          </p:cNvCxnSpPr>
          <p:nvPr/>
        </p:nvCxnSpPr>
        <p:spPr>
          <a:xfrm>
            <a:off x="1503450" y="2803800"/>
            <a:ext cx="0" cy="45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6"/>
          <p:cNvSpPr/>
          <p:nvPr/>
        </p:nvSpPr>
        <p:spPr>
          <a:xfrm>
            <a:off x="5997025" y="2251750"/>
            <a:ext cx="1274500" cy="552075"/>
          </a:xfrm>
          <a:prstGeom prst="flowChartPredefinedProcess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 #1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5" name="Google Shape;175;p6"/>
          <p:cNvSpPr/>
          <p:nvPr/>
        </p:nvSpPr>
        <p:spPr>
          <a:xfrm>
            <a:off x="5997022" y="3258025"/>
            <a:ext cx="1274500" cy="552075"/>
          </a:xfrm>
          <a:prstGeom prst="flowChartPredefinedProcess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 #2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6" name="Google Shape;176;p6"/>
          <p:cNvSpPr/>
          <p:nvPr/>
        </p:nvSpPr>
        <p:spPr>
          <a:xfrm>
            <a:off x="5997025" y="4264300"/>
            <a:ext cx="1274500" cy="552075"/>
          </a:xfrm>
          <a:prstGeom prst="flowChartPredefinedProcess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 #3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7" name="Google Shape;177;p6"/>
          <p:cNvSpPr/>
          <p:nvPr/>
        </p:nvSpPr>
        <p:spPr>
          <a:xfrm>
            <a:off x="7329150" y="1245375"/>
            <a:ext cx="1455900" cy="552075"/>
          </a:xfrm>
          <a:prstGeom prst="flowChartPredefinedProcess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Social Factor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Mortality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78" name="Google Shape;178;p6"/>
          <p:cNvCxnSpPr>
            <a:stCxn id="177" idx="2"/>
            <a:endCxn id="164" idx="0"/>
          </p:cNvCxnSpPr>
          <p:nvPr/>
        </p:nvCxnSpPr>
        <p:spPr>
          <a:xfrm rot="5400000">
            <a:off x="4553100" y="-1252350"/>
            <a:ext cx="454200" cy="65538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6"/>
          <p:cNvCxnSpPr>
            <a:stCxn id="161" idx="2"/>
            <a:endCxn id="163" idx="0"/>
          </p:cNvCxnSpPr>
          <p:nvPr/>
        </p:nvCxnSpPr>
        <p:spPr>
          <a:xfrm flipH="1" rot="-5400000">
            <a:off x="1276650" y="4036875"/>
            <a:ext cx="454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6"/>
          <p:cNvCxnSpPr>
            <a:stCxn id="161" idx="3"/>
            <a:endCxn id="162" idx="1"/>
          </p:cNvCxnSpPr>
          <p:nvPr/>
        </p:nvCxnSpPr>
        <p:spPr>
          <a:xfrm>
            <a:off x="2647950" y="3534038"/>
            <a:ext cx="4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6"/>
          <p:cNvSpPr/>
          <p:nvPr/>
        </p:nvSpPr>
        <p:spPr>
          <a:xfrm>
            <a:off x="7468025" y="2504138"/>
            <a:ext cx="283500" cy="205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7898975" y="3138788"/>
            <a:ext cx="962700" cy="790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Based on Social Health of Countries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6"/>
          <p:cNvCxnSpPr>
            <a:stCxn id="162" idx="3"/>
            <a:endCxn id="174" idx="1"/>
          </p:cNvCxnSpPr>
          <p:nvPr/>
        </p:nvCxnSpPr>
        <p:spPr>
          <a:xfrm flipH="1" rot="10800000">
            <a:off x="5527913" y="2527838"/>
            <a:ext cx="469200" cy="1006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6"/>
          <p:cNvCxnSpPr>
            <a:stCxn id="162" idx="3"/>
            <a:endCxn id="176" idx="1"/>
          </p:cNvCxnSpPr>
          <p:nvPr/>
        </p:nvCxnSpPr>
        <p:spPr>
          <a:xfrm>
            <a:off x="5527913" y="3534038"/>
            <a:ext cx="469200" cy="1006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6"/>
          <p:cNvCxnSpPr>
            <a:stCxn id="162" idx="3"/>
            <a:endCxn id="175" idx="1"/>
          </p:cNvCxnSpPr>
          <p:nvPr/>
        </p:nvCxnSpPr>
        <p:spPr>
          <a:xfrm>
            <a:off x="5527913" y="3534038"/>
            <a:ext cx="4692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64fd3ea5f_0_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91" name="Google Shape;191;g1264fd3ea5f_0_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Dataset Formation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Combining datasets related to various social factors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Data Cleaning &amp; Preprocessing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Handling null values &amp; outliers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Similarity Search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Form clusters of countries based on social Factors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Predictive Modeling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Predicting life satisfaction based on social conditions of the country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264fd3ea5f_0_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Potential Results</a:t>
            </a:r>
            <a:endParaRPr/>
          </a:p>
        </p:txBody>
      </p:sp>
      <p:sp>
        <p:nvSpPr>
          <p:cNvPr id="198" name="Google Shape;198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925" y="1025175"/>
            <a:ext cx="6658473" cy="38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Potential Results</a:t>
            </a:r>
            <a:endParaRPr/>
          </a:p>
        </p:txBody>
      </p:sp>
      <p:sp>
        <p:nvSpPr>
          <p:cNvPr id="205" name="Google Shape;205;p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900" y="1064600"/>
            <a:ext cx="7220324" cy="3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Forming clusters of the countries based on social factors can help countries understand where they can improve</a:t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Predicting life satisfaction &amp; happiness of people </a:t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Identifying primary factors that countries can focus on to improve social health</a:t>
            </a:r>
            <a:endParaRPr sz="2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