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5" r:id="rId3"/>
    <p:sldId id="257" r:id="rId4"/>
    <p:sldId id="271" r:id="rId5"/>
    <p:sldId id="258" r:id="rId6"/>
    <p:sldId id="259" r:id="rId7"/>
    <p:sldId id="260" r:id="rId8"/>
    <p:sldId id="272" r:id="rId9"/>
    <p:sldId id="261" r:id="rId10"/>
    <p:sldId id="262" r:id="rId11"/>
    <p:sldId id="273" r:id="rId12"/>
    <p:sldId id="263" r:id="rId13"/>
    <p:sldId id="274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0000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89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04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03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35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15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70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08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81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31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28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11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8A4CD-F13C-4531-9F69-F3A4BEA97C66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69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yfinance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8DA80E1B-8D30-B020-AA3E-7C7DFBAF5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089" y="157424"/>
            <a:ext cx="265329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dirty="0">
                <a:latin typeface="Arial" panose="020B0604020202020204" pitchFamily="34" charset="0"/>
              </a:rPr>
              <a:t>Date:- 25</a:t>
            </a:r>
            <a:r>
              <a:rPr lang="en-US" altLang="en-US" sz="2000" b="1" baseline="30000" dirty="0">
                <a:latin typeface="Arial" panose="020B0604020202020204" pitchFamily="34" charset="0"/>
              </a:rPr>
              <a:t>th</a:t>
            </a:r>
            <a:r>
              <a:rPr lang="en-US" altLang="en-US" sz="2000" b="1" dirty="0">
                <a:latin typeface="Arial" panose="020B0604020202020204" pitchFamily="34" charset="0"/>
              </a:rPr>
              <a:t> July 2022</a:t>
            </a:r>
            <a:endParaRPr lang="en-I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AE03CB-1094-10E6-EDC6-331B08B859CA}"/>
              </a:ext>
            </a:extLst>
          </p:cNvPr>
          <p:cNvSpPr/>
          <p:nvPr/>
        </p:nvSpPr>
        <p:spPr>
          <a:xfrm>
            <a:off x="1791093" y="855482"/>
            <a:ext cx="8609814" cy="514703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</a:p>
          <a:p>
            <a:pPr algn="ctr">
              <a:defRPr/>
            </a:pP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PRESENTATION</a:t>
            </a:r>
          </a:p>
          <a:p>
            <a:pPr algn="ctr">
              <a:defRPr/>
            </a:pP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</a:t>
            </a:r>
          </a:p>
          <a:p>
            <a:pPr algn="ctr">
              <a:defRPr/>
            </a:pPr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4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 MARKET FORECASTING &amp; PREDICTION</a:t>
            </a:r>
          </a:p>
          <a:p>
            <a:pPr algn="ctr">
              <a:defRPr/>
            </a:pPr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TATA MOTORS LTD.</a:t>
            </a:r>
            <a:endParaRPr lang="en-IN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53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F3F72F-D316-D436-8F58-B4B539227967}"/>
              </a:ext>
            </a:extLst>
          </p:cNvPr>
          <p:cNvSpPr txBox="1"/>
          <p:nvPr/>
        </p:nvSpPr>
        <p:spPr>
          <a:xfrm>
            <a:off x="356413" y="641023"/>
            <a:ext cx="1031596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In order to build the LSTM, we need to import a couple of modules from Keras:</a:t>
            </a:r>
          </a:p>
          <a:p>
            <a:endParaRPr lang="en-US" dirty="0"/>
          </a:p>
          <a:p>
            <a:r>
              <a:rPr lang="en-US" b="0" dirty="0"/>
              <a:t>1. Sequential for initializing the neural network</a:t>
            </a:r>
          </a:p>
          <a:p>
            <a:r>
              <a:rPr lang="en-US" b="0" dirty="0"/>
              <a:t>2. Dense for adding a densely connected neural network layer</a:t>
            </a:r>
          </a:p>
          <a:p>
            <a:r>
              <a:rPr lang="en-US" b="0" dirty="0"/>
              <a:t>3. LSTM for adding the Long Short-Term Memory layer</a:t>
            </a:r>
          </a:p>
          <a:p>
            <a:r>
              <a:rPr lang="en-US" b="0" dirty="0"/>
              <a:t>4. Dropout for adding dropout layers that prevent overfitting</a:t>
            </a:r>
          </a:p>
          <a:p>
            <a:endParaRPr lang="en-US" b="0" dirty="0"/>
          </a:p>
          <a:p>
            <a:r>
              <a:rPr lang="en-US" b="0" dirty="0"/>
              <a:t>For Example:-When defining the Dropout layers, we specify 0.2, meaning that 20% of the layers will be dropped. </a:t>
            </a:r>
          </a:p>
          <a:p>
            <a:r>
              <a:rPr lang="en-US" b="0" dirty="0"/>
              <a:t>Thereafter, we add the Dense layer that specifies the output of 1 unit.</a:t>
            </a:r>
            <a:endParaRPr lang="en-IN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C97B4-EBF4-3A29-B437-A6FA1A85FA0F}"/>
              </a:ext>
            </a:extLst>
          </p:cNvPr>
          <p:cNvSpPr txBox="1"/>
          <p:nvPr/>
        </p:nvSpPr>
        <p:spPr>
          <a:xfrm>
            <a:off x="356413" y="123938"/>
            <a:ext cx="2590774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the LSTM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AA98BC-FCA4-31C7-FF64-39DC5EB30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806" y="3667012"/>
            <a:ext cx="6257925" cy="3067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4689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F3F72F-D316-D436-8F58-B4B539227967}"/>
              </a:ext>
            </a:extLst>
          </p:cNvPr>
          <p:cNvSpPr txBox="1"/>
          <p:nvPr/>
        </p:nvSpPr>
        <p:spPr>
          <a:xfrm>
            <a:off x="356413" y="1384945"/>
            <a:ext cx="1031596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b="0" dirty="0"/>
              <a:t>We can compile our model using the </a:t>
            </a:r>
            <a:r>
              <a:rPr lang="en-US" dirty="0">
                <a:solidFill>
                  <a:srgbClr val="00B050"/>
                </a:solidFill>
              </a:rPr>
              <a:t>adam optimizer </a:t>
            </a:r>
            <a:r>
              <a:rPr lang="en-US" b="0" dirty="0"/>
              <a:t>and set the </a:t>
            </a:r>
            <a:r>
              <a:rPr lang="en-US" dirty="0">
                <a:solidFill>
                  <a:srgbClr val="00B050"/>
                </a:solidFill>
              </a:rPr>
              <a:t>loss as the mean_squarred_error</a:t>
            </a:r>
            <a:r>
              <a:rPr lang="en-US" b="0" dirty="0"/>
              <a:t>.  This will compute the mean of the squared errors.</a:t>
            </a:r>
          </a:p>
          <a:p>
            <a:r>
              <a:rPr lang="en-US" b="0" dirty="0"/>
              <a:t>Next, we fit the model to run on 50 epochs</a:t>
            </a:r>
            <a:endParaRPr lang="en-IN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C97B4-EBF4-3A29-B437-A6FA1A85FA0F}"/>
              </a:ext>
            </a:extLst>
          </p:cNvPr>
          <p:cNvSpPr txBox="1"/>
          <p:nvPr/>
        </p:nvSpPr>
        <p:spPr>
          <a:xfrm>
            <a:off x="356413" y="354332"/>
            <a:ext cx="278954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Compiling the Model: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F3FE02-BEF2-A755-4462-5B2D05BC1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203" y="3169172"/>
            <a:ext cx="8913974" cy="8089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1229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4797B8-0870-098D-DDCA-C735F3167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778" y="1148858"/>
            <a:ext cx="9104762" cy="4711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B5A1A1-7981-7370-594D-1F339480EB84}"/>
              </a:ext>
            </a:extLst>
          </p:cNvPr>
          <p:cNvSpPr txBox="1"/>
          <p:nvPr/>
        </p:nvSpPr>
        <p:spPr>
          <a:xfrm>
            <a:off x="356413" y="354332"/>
            <a:ext cx="2746265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Graph of y_test data:</a:t>
            </a:r>
          </a:p>
        </p:txBody>
      </p:sp>
    </p:spTree>
    <p:extLst>
      <p:ext uri="{BB962C8B-B14F-4D97-AF65-F5344CB8AC3E}">
        <p14:creationId xmlns:p14="http://schemas.microsoft.com/office/powerpoint/2010/main" val="406033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B5A1A1-7981-7370-594D-1F339480EB84}"/>
              </a:ext>
            </a:extLst>
          </p:cNvPr>
          <p:cNvSpPr txBox="1"/>
          <p:nvPr/>
        </p:nvSpPr>
        <p:spPr>
          <a:xfrm>
            <a:off x="356413" y="354332"/>
            <a:ext cx="2845651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Graph of </a:t>
            </a:r>
            <a:r>
              <a:rPr lang="en-IN" sz="2000" b="1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9FDD5-F761-A99C-B5D7-D2A3AE9C6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19" y="1073444"/>
            <a:ext cx="9104762" cy="47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1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72CF40-5FF6-22C2-3C97-EBEE154275B8}"/>
              </a:ext>
            </a:extLst>
          </p:cNvPr>
          <p:cNvSpPr txBox="1"/>
          <p:nvPr/>
        </p:nvSpPr>
        <p:spPr>
          <a:xfrm>
            <a:off x="443305" y="354332"/>
            <a:ext cx="2377574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 Predictions: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3C6B8B-7554-8AF2-508B-F2B23B19E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05" y="1497684"/>
            <a:ext cx="5743575" cy="1600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9E9867-EF2E-9FE8-3371-E711C971B549}"/>
              </a:ext>
            </a:extLst>
          </p:cNvPr>
          <p:cNvSpPr txBox="1"/>
          <p:nvPr/>
        </p:nvSpPr>
        <p:spPr>
          <a:xfrm>
            <a:off x="443305" y="941397"/>
            <a:ext cx="192873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Next Single 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8ED1F-6067-E3B1-C834-97847B6ADFCB}"/>
              </a:ext>
            </a:extLst>
          </p:cNvPr>
          <p:cNvSpPr txBox="1"/>
          <p:nvPr/>
        </p:nvSpPr>
        <p:spPr>
          <a:xfrm>
            <a:off x="443305" y="3284839"/>
            <a:ext cx="162095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Next 10 Days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01FDDB-242A-0DEC-2A28-6B07BF7F6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981" y="3841126"/>
            <a:ext cx="1516899" cy="25203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6DA4A5-2132-7BCC-66A9-1D92D04D1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4374" y="3841126"/>
            <a:ext cx="1833009" cy="25203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8FCAFF-E723-5F7E-79F7-2B2289DBF907}"/>
              </a:ext>
            </a:extLst>
          </p:cNvPr>
          <p:cNvSpPr txBox="1"/>
          <p:nvPr/>
        </p:nvSpPr>
        <p:spPr>
          <a:xfrm>
            <a:off x="1800520" y="6361512"/>
            <a:ext cx="4603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C00000"/>
                </a:solidFill>
                <a:effectLst/>
                <a:latin typeface="-apple-system"/>
              </a:rPr>
              <a:t>Final Predictions Vs Actual Values LSTM Stocks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84EDC2-1034-27AB-33AE-21C6A1DAFB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013" y="1889091"/>
            <a:ext cx="4939682" cy="35301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2810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62A8E1-70B9-9353-D8EC-6347CB4A4B08}"/>
              </a:ext>
            </a:extLst>
          </p:cNvPr>
          <p:cNvSpPr txBox="1"/>
          <p:nvPr/>
        </p:nvSpPr>
        <p:spPr>
          <a:xfrm>
            <a:off x="443305" y="354332"/>
            <a:ext cx="4495333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Deployment on Web Server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AB4D0D-6429-BC13-0609-72F64334DAB5}"/>
              </a:ext>
            </a:extLst>
          </p:cNvPr>
          <p:cNvSpPr txBox="1"/>
          <p:nvPr/>
        </p:nvSpPr>
        <p:spPr>
          <a:xfrm>
            <a:off x="377072" y="1150071"/>
            <a:ext cx="107003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For model deployment ,we have implemented data on 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1.Create .py file for streamlit containing all visualization tasks (Import dataset,Name of Stock, Describe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&amp; Plots/Graphs)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2.Open the command prompt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3.Run  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 install streamlit</a:t>
            </a:r>
          </a:p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streamlit run filename.py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4.New window will open containing streamlit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F9DB45-C8DB-5B15-32A6-BC6C728D6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757" y="3734149"/>
            <a:ext cx="5657562" cy="29344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0CF507-6AA3-592C-C175-93F8B5607B7F}"/>
              </a:ext>
            </a:extLst>
          </p:cNvPr>
          <p:cNvSpPr txBox="1"/>
          <p:nvPr/>
        </p:nvSpPr>
        <p:spPr>
          <a:xfrm>
            <a:off x="1480008" y="4779390"/>
            <a:ext cx="1646605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Just for Look</a:t>
            </a:r>
          </a:p>
        </p:txBody>
      </p:sp>
    </p:spTree>
    <p:extLst>
      <p:ext uri="{BB962C8B-B14F-4D97-AF65-F5344CB8AC3E}">
        <p14:creationId xmlns:p14="http://schemas.microsoft.com/office/powerpoint/2010/main" val="1231799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765BF6-E571-82D9-5313-051FFBC4CE13}"/>
              </a:ext>
            </a:extLst>
          </p:cNvPr>
          <p:cNvSpPr txBox="1"/>
          <p:nvPr/>
        </p:nvSpPr>
        <p:spPr>
          <a:xfrm>
            <a:off x="443304" y="1132631"/>
            <a:ext cx="1150988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base"/>
            <a:r>
              <a:rPr lang="en-US" b="0" i="0" dirty="0">
                <a:solidFill>
                  <a:srgbClr val="0A0C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Finally, we</a:t>
            </a:r>
            <a:r>
              <a:rPr lang="en-US" dirty="0">
                <a:solidFill>
                  <a:srgbClr val="0A0C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conclude that LSTM model has shown appropriate results with respect to actual [Close] prices.</a:t>
            </a:r>
          </a:p>
          <a:p>
            <a:pPr algn="l" fontAlgn="base"/>
            <a:r>
              <a:rPr lang="en-US" dirty="0">
                <a:solidFill>
                  <a:srgbClr val="0A0C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train-test plots are also following the path of actual [Close] column time series plot.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9D3AC9-D47A-51A0-A673-23B6E8CF044E}"/>
              </a:ext>
            </a:extLst>
          </p:cNvPr>
          <p:cNvSpPr txBox="1"/>
          <p:nvPr/>
        </p:nvSpPr>
        <p:spPr>
          <a:xfrm>
            <a:off x="443305" y="354332"/>
            <a:ext cx="173797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5B391D-4671-D791-CC44-046DF3E86D19}"/>
              </a:ext>
            </a:extLst>
          </p:cNvPr>
          <p:cNvSpPr txBox="1"/>
          <p:nvPr/>
        </p:nvSpPr>
        <p:spPr>
          <a:xfrm>
            <a:off x="4157402" y="3971265"/>
            <a:ext cx="4081685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innerShdw blurRad="114300">
              <a:prstClr val="black"/>
            </a:innerShdw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8445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6137D-715A-758C-6EC0-0DD6ACA1EDA7}"/>
              </a:ext>
            </a:extLst>
          </p:cNvPr>
          <p:cNvSpPr txBox="1"/>
          <p:nvPr/>
        </p:nvSpPr>
        <p:spPr>
          <a:xfrm>
            <a:off x="612985" y="2961720"/>
            <a:ext cx="3326032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Anjali Kale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Mizna Patel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Aditya Gawade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Karan Sonpure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Pratik Gade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Shubham Dhavan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Yashraj Dalwe</a:t>
            </a:r>
          </a:p>
          <a:p>
            <a:pPr marL="342900" indent="-342900">
              <a:buAutoNum type="arabicPeriod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Mentor:- Mr. Ritesh Maury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B1241-C920-BCE0-D951-A242AE7DBB9E}"/>
              </a:ext>
            </a:extLst>
          </p:cNvPr>
          <p:cNvSpPr txBox="1"/>
          <p:nvPr/>
        </p:nvSpPr>
        <p:spPr>
          <a:xfrm>
            <a:off x="612986" y="856901"/>
            <a:ext cx="2292615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No:- p132</a:t>
            </a:r>
          </a:p>
          <a:p>
            <a:pPr fontAlgn="base"/>
            <a:r>
              <a:rPr lang="en-IN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No:- 06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F6F47-E68E-8E1E-968E-272B7283846C}"/>
              </a:ext>
            </a:extLst>
          </p:cNvPr>
          <p:cNvSpPr txBox="1"/>
          <p:nvPr/>
        </p:nvSpPr>
        <p:spPr>
          <a:xfrm>
            <a:off x="612985" y="1997211"/>
            <a:ext cx="2149948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Members</a:t>
            </a:r>
          </a:p>
        </p:txBody>
      </p:sp>
    </p:spTree>
    <p:extLst>
      <p:ext uri="{BB962C8B-B14F-4D97-AF65-F5344CB8AC3E}">
        <p14:creationId xmlns:p14="http://schemas.microsoft.com/office/powerpoint/2010/main" val="20540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F2E258-23E4-D691-F5F9-DFC5CC24BAD1}"/>
              </a:ext>
            </a:extLst>
          </p:cNvPr>
          <p:cNvSpPr txBox="1"/>
          <p:nvPr/>
        </p:nvSpPr>
        <p:spPr>
          <a:xfrm>
            <a:off x="333080" y="793379"/>
            <a:ext cx="11632777" cy="8720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Data science approach to stock prices forecasting &amp; prediction of </a:t>
            </a:r>
            <a:r>
              <a:rPr lang="en-US" b="1" i="0" u="sng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TATA MOTORS Ltd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Long Short-Term Memory (LSTM)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8975D-ADEF-6A60-4A84-086B13EB774E}"/>
              </a:ext>
            </a:extLst>
          </p:cNvPr>
          <p:cNvSpPr txBox="1"/>
          <p:nvPr/>
        </p:nvSpPr>
        <p:spPr>
          <a:xfrm>
            <a:off x="333081" y="230605"/>
            <a:ext cx="133722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BC8A9-21D7-089C-948D-39268D3C6B3F}"/>
              </a:ext>
            </a:extLst>
          </p:cNvPr>
          <p:cNvSpPr txBox="1"/>
          <p:nvPr/>
        </p:nvSpPr>
        <p:spPr>
          <a:xfrm>
            <a:off x="417922" y="2390851"/>
            <a:ext cx="11632777" cy="2118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Stock market prediction is the act of trying to determine the future value of company stock or other financial instruments traded on an exchange. The successful prediction of a stock’s future price could yield a significant profit. In this application, we used the LSTM network to predict the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10 days closing stock price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the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past 10 years stock prices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Used pandas,numpy,matplotlib,plotly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,datetime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get stock information, visualize different aspects of it.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1C4F15-A077-DC65-4898-FBD7C9F3E699}"/>
              </a:ext>
            </a:extLst>
          </p:cNvPr>
          <p:cNvSpPr txBox="1"/>
          <p:nvPr/>
        </p:nvSpPr>
        <p:spPr>
          <a:xfrm>
            <a:off x="333080" y="1828077"/>
            <a:ext cx="168026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AEDEF-F44D-7687-34BD-9D984B990E7B}"/>
              </a:ext>
            </a:extLst>
          </p:cNvPr>
          <p:cNvSpPr txBox="1"/>
          <p:nvPr/>
        </p:nvSpPr>
        <p:spPr>
          <a:xfrm>
            <a:off x="417922" y="4940286"/>
            <a:ext cx="9433088" cy="17030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Time-Series?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Series comprises of observations that are captured at regular intervals. Time Series datasets have a strong temporal dependence. It can be used to forecast future observations based on previous ones.</a:t>
            </a:r>
          </a:p>
        </p:txBody>
      </p:sp>
    </p:spTree>
    <p:extLst>
      <p:ext uri="{BB962C8B-B14F-4D97-AF65-F5344CB8AC3E}">
        <p14:creationId xmlns:p14="http://schemas.microsoft.com/office/powerpoint/2010/main" val="228161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F2E258-23E4-D691-F5F9-DFC5CC24BAD1}"/>
              </a:ext>
            </a:extLst>
          </p:cNvPr>
          <p:cNvSpPr txBox="1"/>
          <p:nvPr/>
        </p:nvSpPr>
        <p:spPr>
          <a:xfrm>
            <a:off x="351885" y="835798"/>
            <a:ext cx="8283068" cy="456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Collected data from 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yfinace.com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the past 10 years for stock prediction.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8975D-ADEF-6A60-4A84-086B13EB774E}"/>
              </a:ext>
            </a:extLst>
          </p:cNvPr>
          <p:cNvSpPr txBox="1"/>
          <p:nvPr/>
        </p:nvSpPr>
        <p:spPr>
          <a:xfrm>
            <a:off x="333080" y="237059"/>
            <a:ext cx="220765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Source :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1C4F15-A077-DC65-4898-FBD7C9F3E699}"/>
              </a:ext>
            </a:extLst>
          </p:cNvPr>
          <p:cNvSpPr txBox="1"/>
          <p:nvPr/>
        </p:nvSpPr>
        <p:spPr>
          <a:xfrm>
            <a:off x="279611" y="4311284"/>
            <a:ext cx="207319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View of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B2BE2F-0E82-4B0D-E895-2CF90304E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4132" y="289071"/>
            <a:ext cx="1624453" cy="6961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175719-2154-8E43-07B2-74E458EA9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9347" y="2487543"/>
            <a:ext cx="6193509" cy="42666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851070-8DBB-8D72-A760-0F82A95DD9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9347" y="1515992"/>
            <a:ext cx="6080008" cy="8784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285EE87-8388-608F-2EBA-BA255F393618}"/>
              </a:ext>
            </a:extLst>
          </p:cNvPr>
          <p:cNvSpPr txBox="1"/>
          <p:nvPr/>
        </p:nvSpPr>
        <p:spPr>
          <a:xfrm>
            <a:off x="279611" y="1746534"/>
            <a:ext cx="197842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Import Dataset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5CAD40-5227-75CA-741F-0FD7C6756B9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258038" y="1946589"/>
            <a:ext cx="380869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866AB1-F2AF-6796-7D2C-91E63CB9EBCE}"/>
              </a:ext>
            </a:extLst>
          </p:cNvPr>
          <p:cNvCxnSpPr>
            <a:cxnSpLocks/>
          </p:cNvCxnSpPr>
          <p:nvPr/>
        </p:nvCxnSpPr>
        <p:spPr>
          <a:xfrm>
            <a:off x="2352807" y="4511339"/>
            <a:ext cx="380869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9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724BF4-95EA-703A-5828-9266022C0E5F}"/>
              </a:ext>
            </a:extLst>
          </p:cNvPr>
          <p:cNvSpPr txBox="1"/>
          <p:nvPr/>
        </p:nvSpPr>
        <p:spPr>
          <a:xfrm>
            <a:off x="289088" y="867264"/>
            <a:ext cx="11613823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Trading date of the stock.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Open: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Stock’s opening price 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— Highest price of the stock on a particular trading day.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Low: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Lowest stock price during trade day.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Close: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Closing price of the stock during trade-in particular day.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Volume: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This is the number of stocks traded on a particular day.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 Close: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This is the ending or closing price of the stock which was changed to contain any corporations’ actions and distribution that is occurred during trade time of the day.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3789D-9EE2-9872-0BDF-F24EB197B0ED}"/>
              </a:ext>
            </a:extLst>
          </p:cNvPr>
          <p:cNvSpPr txBox="1"/>
          <p:nvPr/>
        </p:nvSpPr>
        <p:spPr>
          <a:xfrm>
            <a:off x="289088" y="84117"/>
            <a:ext cx="6032613" cy="7078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 the data/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 and Preparation of Data</a:t>
            </a:r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each attribute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0A5780-6136-6B8A-FC1A-29AA48EFB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9" y="3353926"/>
            <a:ext cx="6052076" cy="24946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8A8A3B-F323-CAAB-A124-13BCE7A57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962" y="3353926"/>
            <a:ext cx="5786629" cy="24946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825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7FA49A-7267-17A1-C6C6-0A0E73DF2F8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51" y="1676951"/>
            <a:ext cx="9700898" cy="5181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2CD67F-F006-D6AC-9167-DEDE3D04E055}"/>
              </a:ext>
            </a:extLst>
          </p:cNvPr>
          <p:cNvSpPr txBox="1"/>
          <p:nvPr/>
        </p:nvSpPr>
        <p:spPr>
          <a:xfrm>
            <a:off x="3059656" y="237059"/>
            <a:ext cx="607268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[Close] Column Time Series Graph using plotly :</a:t>
            </a:r>
            <a:endParaRPr lang="en-IN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72B9AD-3824-10CA-8E26-211C47AC9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023" y="1080229"/>
            <a:ext cx="3617953" cy="9276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EECE5F-F4FC-48C2-2E4B-2F77E09103E7}"/>
              </a:ext>
            </a:extLst>
          </p:cNvPr>
          <p:cNvSpPr txBox="1"/>
          <p:nvPr/>
        </p:nvSpPr>
        <p:spPr>
          <a:xfrm>
            <a:off x="195734" y="1211184"/>
            <a:ext cx="300178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Visualizing the stock data</a:t>
            </a:r>
          </a:p>
        </p:txBody>
      </p:sp>
    </p:spTree>
    <p:extLst>
      <p:ext uri="{BB962C8B-B14F-4D97-AF65-F5344CB8AC3E}">
        <p14:creationId xmlns:p14="http://schemas.microsoft.com/office/powerpoint/2010/main" val="394921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439A46-73DB-201D-E1F6-615AF430220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5338" y="748586"/>
            <a:ext cx="10601325" cy="5667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3213F9-1C26-2198-FC03-E3011CF55CC0}"/>
              </a:ext>
            </a:extLst>
          </p:cNvPr>
          <p:cNvSpPr txBox="1"/>
          <p:nvPr/>
        </p:nvSpPr>
        <p:spPr>
          <a:xfrm>
            <a:off x="2879286" y="274766"/>
            <a:ext cx="64334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[Close] Column Graph of Moving Average 100 Days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0ADD37-B3CF-E77E-3AA3-E19D2EC48607}"/>
              </a:ext>
            </a:extLst>
          </p:cNvPr>
          <p:cNvSpPr txBox="1"/>
          <p:nvPr/>
        </p:nvSpPr>
        <p:spPr>
          <a:xfrm>
            <a:off x="195734" y="1211184"/>
            <a:ext cx="300178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Visualizing the stock data</a:t>
            </a:r>
          </a:p>
        </p:txBody>
      </p:sp>
    </p:spTree>
    <p:extLst>
      <p:ext uri="{BB962C8B-B14F-4D97-AF65-F5344CB8AC3E}">
        <p14:creationId xmlns:p14="http://schemas.microsoft.com/office/powerpoint/2010/main" val="356294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3213F9-1C26-2198-FC03-E3011CF55CC0}"/>
              </a:ext>
            </a:extLst>
          </p:cNvPr>
          <p:cNvSpPr txBox="1"/>
          <p:nvPr/>
        </p:nvSpPr>
        <p:spPr>
          <a:xfrm>
            <a:off x="2879286" y="274766"/>
            <a:ext cx="7258975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[Close] Column Graph of Moving Average 100 &amp; 200 Days 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003E1A-FC30-8A63-B172-6C458E34B1B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8" y="481931"/>
            <a:ext cx="10387084" cy="55475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16E4CE-AFC8-C901-0212-664ABDDDA713}"/>
              </a:ext>
            </a:extLst>
          </p:cNvPr>
          <p:cNvSpPr txBox="1"/>
          <p:nvPr/>
        </p:nvSpPr>
        <p:spPr>
          <a:xfrm>
            <a:off x="179110" y="6034570"/>
            <a:ext cx="960591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Remark:-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green line crosses red line sudden downfall &amp; up fall happens and it has observed in above plot.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B1C94D-5EE8-D9B6-99F3-2E21A027EA8D}"/>
              </a:ext>
            </a:extLst>
          </p:cNvPr>
          <p:cNvSpPr txBox="1"/>
          <p:nvPr/>
        </p:nvSpPr>
        <p:spPr>
          <a:xfrm>
            <a:off x="101466" y="904480"/>
            <a:ext cx="300178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Visualizing the stock data</a:t>
            </a:r>
          </a:p>
        </p:txBody>
      </p:sp>
    </p:spTree>
    <p:extLst>
      <p:ext uri="{BB962C8B-B14F-4D97-AF65-F5344CB8AC3E}">
        <p14:creationId xmlns:p14="http://schemas.microsoft.com/office/powerpoint/2010/main" val="357034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7D71D2-9EE3-AB0B-31CA-72893F17BC85}"/>
              </a:ext>
            </a:extLst>
          </p:cNvPr>
          <p:cNvSpPr txBox="1"/>
          <p:nvPr/>
        </p:nvSpPr>
        <p:spPr>
          <a:xfrm>
            <a:off x="3235281" y="274766"/>
            <a:ext cx="572143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New Data frame &amp; Splitting of Data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51DE48-B331-4625-CA75-E6A3AFD1E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714" y="1394479"/>
            <a:ext cx="6819611" cy="176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BEF0DB-2569-12A5-DA58-9EDD7691D478}"/>
              </a:ext>
            </a:extLst>
          </p:cNvPr>
          <p:cNvSpPr txBox="1"/>
          <p:nvPr/>
        </p:nvSpPr>
        <p:spPr>
          <a:xfrm>
            <a:off x="876694" y="2276229"/>
            <a:ext cx="130042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Train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CE3C1-83C0-C3E0-F6EB-8E0A7D3F5D92}"/>
              </a:ext>
            </a:extLst>
          </p:cNvPr>
          <p:cNvSpPr txBox="1"/>
          <p:nvPr/>
        </p:nvSpPr>
        <p:spPr>
          <a:xfrm>
            <a:off x="923758" y="3157979"/>
            <a:ext cx="120629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Test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AB0114-9A0D-20C4-FC29-FE7A174A3EA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77115" y="2460895"/>
            <a:ext cx="725599" cy="184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451008-0A26-2A5F-DECF-807FD668D0F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130050" y="3026004"/>
            <a:ext cx="772664" cy="3166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2B33390-B498-5151-F59E-D1978B7F9D57}"/>
              </a:ext>
            </a:extLst>
          </p:cNvPr>
          <p:cNvSpPr txBox="1"/>
          <p:nvPr/>
        </p:nvSpPr>
        <p:spPr>
          <a:xfrm>
            <a:off x="640953" y="4972641"/>
            <a:ext cx="112085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we create a data set to train &amp; test contains the closing price of 10 years, so that we could do the prediction for the single day as well as next 10 days closing price.</a:t>
            </a:r>
            <a:endParaRPr lang="en-IN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943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156</TotalTime>
  <Words>752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YASHRAJ</dc:creator>
  <cp:lastModifiedBy>YASHRAJ</cp:lastModifiedBy>
  <cp:revision>55</cp:revision>
  <dcterms:created xsi:type="dcterms:W3CDTF">2022-07-25T09:39:06Z</dcterms:created>
  <dcterms:modified xsi:type="dcterms:W3CDTF">2022-07-25T17:13:11Z</dcterms:modified>
</cp:coreProperties>
</file>