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75" r:id="rId3"/>
    <p:sldId id="257" r:id="rId4"/>
    <p:sldId id="271" r:id="rId5"/>
    <p:sldId id="258" r:id="rId6"/>
    <p:sldId id="259" r:id="rId7"/>
    <p:sldId id="260" r:id="rId8"/>
    <p:sldId id="272" r:id="rId9"/>
    <p:sldId id="261" r:id="rId10"/>
    <p:sldId id="262" r:id="rId11"/>
    <p:sldId id="273" r:id="rId12"/>
    <p:sldId id="263" r:id="rId13"/>
    <p:sldId id="274" r:id="rId14"/>
    <p:sldId id="264" r:id="rId15"/>
    <p:sldId id="265" r:id="rId16"/>
    <p:sldId id="266" r:id="rId17"/>
    <p:sldId id="276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0000"/>
    <a:srgbClr val="000000"/>
    <a:srgbClr val="66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196" autoAdjust="0"/>
  </p:normalViewPr>
  <p:slideViewPr>
    <p:cSldViewPr snapToGrid="0">
      <p:cViewPr varScale="1">
        <p:scale>
          <a:sx n="77" d="100"/>
          <a:sy n="77" d="100"/>
        </p:scale>
        <p:origin x="88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8A4CD-F13C-4531-9F69-F3A4BEA97C66}" type="datetimeFigureOut">
              <a:rPr lang="en-IN" smtClean="0"/>
              <a:t>29-07-2022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D349C-EBE0-409D-92A0-77D092CD59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4891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8A4CD-F13C-4531-9F69-F3A4BEA97C66}" type="datetimeFigureOut">
              <a:rPr lang="en-IN" smtClean="0"/>
              <a:t>29-07-2022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D349C-EBE0-409D-92A0-77D092CD59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6042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8A4CD-F13C-4531-9F69-F3A4BEA97C66}" type="datetimeFigureOut">
              <a:rPr lang="en-IN" smtClean="0"/>
              <a:t>29-07-2022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D349C-EBE0-409D-92A0-77D092CD59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1030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8A4CD-F13C-4531-9F69-F3A4BEA97C66}" type="datetimeFigureOut">
              <a:rPr lang="en-IN" smtClean="0"/>
              <a:t>29-07-2022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D349C-EBE0-409D-92A0-77D092CD59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3352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8A4CD-F13C-4531-9F69-F3A4BEA97C66}" type="datetimeFigureOut">
              <a:rPr lang="en-IN" smtClean="0"/>
              <a:t>29-07-2022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D349C-EBE0-409D-92A0-77D092CD59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1153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8A4CD-F13C-4531-9F69-F3A4BEA97C66}" type="datetimeFigureOut">
              <a:rPr lang="en-IN" smtClean="0"/>
              <a:t>29-07-2022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D349C-EBE0-409D-92A0-77D092CD59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4704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8A4CD-F13C-4531-9F69-F3A4BEA97C66}" type="datetimeFigureOut">
              <a:rPr lang="en-IN" smtClean="0"/>
              <a:t>29-07-2022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D349C-EBE0-409D-92A0-77D092CD59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4082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8A4CD-F13C-4531-9F69-F3A4BEA97C66}" type="datetimeFigureOut">
              <a:rPr lang="en-IN" smtClean="0"/>
              <a:t>29-07-2022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D349C-EBE0-409D-92A0-77D092CD59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0811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8A4CD-F13C-4531-9F69-F3A4BEA97C66}" type="datetimeFigureOut">
              <a:rPr lang="en-IN" smtClean="0"/>
              <a:t>29-07-2022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D349C-EBE0-409D-92A0-77D092CD59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8315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8A4CD-F13C-4531-9F69-F3A4BEA97C66}" type="datetimeFigureOut">
              <a:rPr lang="en-IN" smtClean="0"/>
              <a:t>29-07-2022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D349C-EBE0-409D-92A0-77D092CD59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6289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8A4CD-F13C-4531-9F69-F3A4BEA97C66}" type="datetimeFigureOut">
              <a:rPr lang="en-IN" smtClean="0"/>
              <a:t>29-07-2022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D349C-EBE0-409D-92A0-77D092CD59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5112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68A4CD-F13C-4531-9F69-F3A4BEA97C66}" type="datetimeFigureOut">
              <a:rPr lang="en-IN" smtClean="0"/>
              <a:t>29-07-2022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AD349C-EBE0-409D-92A0-77D092CD59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9699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ShubhamDhavan/Stock-Market-Forecasting" TargetMode="External"/><Relationship Id="rId3" Type="http://schemas.openxmlformats.org/officeDocument/2006/relationships/hyperlink" Target="https://github.com/anjalikale503/project-on-SM-Forcasting" TargetMode="External"/><Relationship Id="rId7" Type="http://schemas.openxmlformats.org/officeDocument/2006/relationships/hyperlink" Target="https://github.com/pratikgade49/Project-on-SM-Forcastin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Karansonpure/Project-data" TargetMode="External"/><Relationship Id="rId5" Type="http://schemas.openxmlformats.org/officeDocument/2006/relationships/hyperlink" Target="https://github.com/adu7131/Project-data" TargetMode="External"/><Relationship Id="rId4" Type="http://schemas.openxmlformats.org/officeDocument/2006/relationships/hyperlink" Target="https://github.com/Miznapatel/SM-forecasting" TargetMode="External"/><Relationship Id="rId9" Type="http://schemas.openxmlformats.org/officeDocument/2006/relationships/hyperlink" Target="https://github.com/DalweYashraj/Data-Science-Projects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yfinance.com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3C6E422-152B-2A1E-2586-270CA8EE51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4132" y="5973924"/>
            <a:ext cx="2227868" cy="884075"/>
          </a:xfrm>
          <a:prstGeom prst="rect">
            <a:avLst/>
          </a:prstGeom>
        </p:spPr>
      </p:pic>
      <p:sp>
        <p:nvSpPr>
          <p:cNvPr id="8" name="TextBox 6">
            <a:extLst>
              <a:ext uri="{FF2B5EF4-FFF2-40B4-BE49-F238E27FC236}">
                <a16:creationId xmlns:a16="http://schemas.microsoft.com/office/drawing/2014/main" id="{8DA80E1B-8D30-B020-AA3E-7C7DFBAF52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18089" y="157424"/>
            <a:ext cx="2621359" cy="4001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dirty="0">
                <a:latin typeface="Arial" panose="020B0604020202020204" pitchFamily="34" charset="0"/>
              </a:rPr>
              <a:t>Date:- 01</a:t>
            </a:r>
            <a:r>
              <a:rPr lang="en-US" altLang="en-US" sz="2000" b="1" baseline="30000" dirty="0">
                <a:latin typeface="Arial" panose="020B0604020202020204" pitchFamily="34" charset="0"/>
              </a:rPr>
              <a:t>st</a:t>
            </a:r>
            <a:r>
              <a:rPr lang="en-US" altLang="en-US" sz="2000" b="1" dirty="0">
                <a:latin typeface="Arial" panose="020B0604020202020204" pitchFamily="34" charset="0"/>
              </a:rPr>
              <a:t> Aug 2022</a:t>
            </a:r>
            <a:endParaRPr lang="en-IN" altLang="en-US" sz="2000" b="1" dirty="0">
              <a:latin typeface="Arial" panose="020B0604020202020204" pitchFamily="34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1AE03CB-1094-10E6-EDC6-331B08B859CA}"/>
              </a:ext>
            </a:extLst>
          </p:cNvPr>
          <p:cNvSpPr/>
          <p:nvPr/>
        </p:nvSpPr>
        <p:spPr>
          <a:xfrm>
            <a:off x="1791093" y="855482"/>
            <a:ext cx="8609814" cy="514703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3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</a:p>
          <a:p>
            <a:pPr algn="ctr">
              <a:defRPr/>
            </a:pPr>
            <a:r>
              <a:rPr lang="en-US" sz="3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PRESENTATION</a:t>
            </a:r>
          </a:p>
          <a:p>
            <a:pPr algn="ctr">
              <a:defRPr/>
            </a:pPr>
            <a:r>
              <a:rPr lang="en-US" sz="3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ON</a:t>
            </a:r>
          </a:p>
          <a:p>
            <a:pPr algn="ctr">
              <a:defRPr/>
            </a:pPr>
            <a:endParaRPr lang="en-US" sz="4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defRPr/>
            </a:pPr>
            <a:r>
              <a:rPr lang="en-US" sz="40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STOCK MARKET </a:t>
            </a:r>
            <a:r>
              <a:rPr lang="en-US" sz="4000" b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FORECASTING </a:t>
            </a:r>
            <a:endParaRPr lang="en-US" sz="40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defRPr/>
            </a:pPr>
            <a:endParaRPr lang="en-US" sz="4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defRPr/>
            </a:pPr>
            <a:r>
              <a:rPr lang="en-US" sz="4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TATA MOTORS LTD.</a:t>
            </a:r>
            <a:endParaRPr lang="en-IN" sz="4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55351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3C6E422-152B-2A1E-2586-270CA8EE51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4132" y="5973924"/>
            <a:ext cx="2227868" cy="8840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DF3F72F-D316-D436-8F58-B4B539227967}"/>
              </a:ext>
            </a:extLst>
          </p:cNvPr>
          <p:cNvSpPr txBox="1"/>
          <p:nvPr/>
        </p:nvSpPr>
        <p:spPr>
          <a:xfrm>
            <a:off x="356413" y="641023"/>
            <a:ext cx="10315966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In order to build the LSTM, we need to import a couple of modules from Keras:</a:t>
            </a:r>
          </a:p>
          <a:p>
            <a:endParaRPr lang="en-US" dirty="0"/>
          </a:p>
          <a:p>
            <a:r>
              <a:rPr lang="en-US" b="0" dirty="0"/>
              <a:t>1. Sequential for initializing the neural network</a:t>
            </a:r>
          </a:p>
          <a:p>
            <a:r>
              <a:rPr lang="en-US" b="0" dirty="0"/>
              <a:t>2. Dense for adding a densely connected neural network layer</a:t>
            </a:r>
          </a:p>
          <a:p>
            <a:r>
              <a:rPr lang="en-US" b="0" dirty="0"/>
              <a:t>3. LSTM for adding the Long Short-Term Memory layer</a:t>
            </a:r>
          </a:p>
          <a:p>
            <a:r>
              <a:rPr lang="en-US" b="0" dirty="0"/>
              <a:t>4. Dropout for adding dropout layers that prevent overfitting</a:t>
            </a:r>
          </a:p>
          <a:p>
            <a:endParaRPr lang="en-US" b="0" dirty="0"/>
          </a:p>
          <a:p>
            <a:r>
              <a:rPr lang="en-US" b="0" dirty="0"/>
              <a:t>For Example:-When defining the Dropout layers, we specify 0.2, meaning that 20% of the layers will be dropped. </a:t>
            </a:r>
          </a:p>
          <a:p>
            <a:r>
              <a:rPr lang="en-US" b="0" dirty="0"/>
              <a:t>Thereafter, we add the Dense layer that specifies the output of 1 unit.</a:t>
            </a:r>
            <a:endParaRPr lang="en-IN" b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AC97B4-EBF4-3A29-B437-A6FA1A85FA0F}"/>
              </a:ext>
            </a:extLst>
          </p:cNvPr>
          <p:cNvSpPr txBox="1"/>
          <p:nvPr/>
        </p:nvSpPr>
        <p:spPr>
          <a:xfrm>
            <a:off x="356413" y="123938"/>
            <a:ext cx="2590774" cy="4001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Building the LSTM 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7AA98BC-FCA4-31C7-FF64-39DC5EB302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4806" y="3667012"/>
            <a:ext cx="6257925" cy="30670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346890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3C6E422-152B-2A1E-2586-270CA8EE51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4132" y="5973924"/>
            <a:ext cx="2227868" cy="8840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DF3F72F-D316-D436-8F58-B4B539227967}"/>
              </a:ext>
            </a:extLst>
          </p:cNvPr>
          <p:cNvSpPr txBox="1"/>
          <p:nvPr/>
        </p:nvSpPr>
        <p:spPr>
          <a:xfrm>
            <a:off x="356413" y="1384945"/>
            <a:ext cx="10315966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b="0" dirty="0"/>
              <a:t>We have compiled model using the </a:t>
            </a:r>
            <a:r>
              <a:rPr lang="en-US" dirty="0">
                <a:solidFill>
                  <a:srgbClr val="00B050"/>
                </a:solidFill>
              </a:rPr>
              <a:t>adam optimizer </a:t>
            </a:r>
            <a:r>
              <a:rPr lang="en-US" b="0" dirty="0"/>
              <a:t>and set the </a:t>
            </a:r>
            <a:r>
              <a:rPr lang="en-US" dirty="0">
                <a:solidFill>
                  <a:srgbClr val="00B050"/>
                </a:solidFill>
              </a:rPr>
              <a:t>loss as the mean_squarred_error</a:t>
            </a:r>
            <a:r>
              <a:rPr lang="en-US" b="0" dirty="0"/>
              <a:t>.  This has computed the mean squared error.</a:t>
            </a:r>
          </a:p>
          <a:p>
            <a:r>
              <a:rPr lang="en-US" b="0" dirty="0"/>
              <a:t>Next, we fitted the model to run on 50 epochs</a:t>
            </a:r>
            <a:endParaRPr lang="en-IN" b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AC97B4-EBF4-3A29-B437-A6FA1A85FA0F}"/>
              </a:ext>
            </a:extLst>
          </p:cNvPr>
          <p:cNvSpPr txBox="1"/>
          <p:nvPr/>
        </p:nvSpPr>
        <p:spPr>
          <a:xfrm>
            <a:off x="356413" y="354332"/>
            <a:ext cx="2789546" cy="4001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l" fontAlgn="base"/>
            <a:r>
              <a:rPr lang="en-IN" sz="2000" b="1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Compiling the Model: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F3FE02-BEF2-A755-4462-5B2D05BC1F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7203" y="3169172"/>
            <a:ext cx="8913974" cy="80894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512296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3C6E422-152B-2A1E-2586-270CA8EE51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4132" y="5973924"/>
            <a:ext cx="2227868" cy="8840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44797B8-0870-098D-DDCA-C735F31670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778" y="1148858"/>
            <a:ext cx="9104762" cy="471111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CB5A1A1-7981-7370-594D-1F339480EB84}"/>
              </a:ext>
            </a:extLst>
          </p:cNvPr>
          <p:cNvSpPr txBox="1"/>
          <p:nvPr/>
        </p:nvSpPr>
        <p:spPr>
          <a:xfrm>
            <a:off x="356413" y="354332"/>
            <a:ext cx="2746265" cy="4001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l" fontAlgn="base"/>
            <a:r>
              <a:rPr lang="en-IN" sz="2000" b="1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Graph of y_test data:</a:t>
            </a:r>
          </a:p>
        </p:txBody>
      </p:sp>
    </p:spTree>
    <p:extLst>
      <p:ext uri="{BB962C8B-B14F-4D97-AF65-F5344CB8AC3E}">
        <p14:creationId xmlns:p14="http://schemas.microsoft.com/office/powerpoint/2010/main" val="4060331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3C6E422-152B-2A1E-2586-270CA8EE51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4132" y="5973924"/>
            <a:ext cx="2227868" cy="8840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CB5A1A1-7981-7370-594D-1F339480EB84}"/>
              </a:ext>
            </a:extLst>
          </p:cNvPr>
          <p:cNvSpPr txBox="1"/>
          <p:nvPr/>
        </p:nvSpPr>
        <p:spPr>
          <a:xfrm>
            <a:off x="356413" y="354332"/>
            <a:ext cx="2845651" cy="4001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l" fontAlgn="base"/>
            <a:r>
              <a:rPr lang="en-IN" sz="2000" b="1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Graph of </a:t>
            </a:r>
            <a:r>
              <a:rPr lang="en-IN" sz="2000" b="1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y_train</a:t>
            </a:r>
            <a:r>
              <a:rPr lang="en-IN" sz="2000" b="1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data: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19FDD5-F761-A99C-B5D7-D2A3AE9C62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3619" y="1073444"/>
            <a:ext cx="9104762" cy="4711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710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3C6E422-152B-2A1E-2586-270CA8EE51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4132" y="5973924"/>
            <a:ext cx="2227868" cy="8840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872CF40-5FF6-22C2-3C97-EBEE154275B8}"/>
              </a:ext>
            </a:extLst>
          </p:cNvPr>
          <p:cNvSpPr txBox="1"/>
          <p:nvPr/>
        </p:nvSpPr>
        <p:spPr>
          <a:xfrm>
            <a:off x="443305" y="354332"/>
            <a:ext cx="2377574" cy="4001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l" fontAlgn="base"/>
            <a:r>
              <a:rPr lang="en-IN" sz="2000" b="1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Make Predictions: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9E9867-EF2E-9FE8-3371-E711C971B549}"/>
              </a:ext>
            </a:extLst>
          </p:cNvPr>
          <p:cNvSpPr txBox="1"/>
          <p:nvPr/>
        </p:nvSpPr>
        <p:spPr>
          <a:xfrm>
            <a:off x="443305" y="1030162"/>
            <a:ext cx="1928733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Next Single Day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78ED1F-6067-E3B1-C834-97847B6ADFCB}"/>
              </a:ext>
            </a:extLst>
          </p:cNvPr>
          <p:cNvSpPr txBox="1"/>
          <p:nvPr/>
        </p:nvSpPr>
        <p:spPr>
          <a:xfrm>
            <a:off x="7003195" y="3212506"/>
            <a:ext cx="1620957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Next 10 Days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101FDDB-242A-0DEC-2A28-6B07BF7F6E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2791" y="3764960"/>
            <a:ext cx="1176963" cy="195556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06DA4A5-2132-7BCC-66A9-1D92D04D19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0897" y="3736680"/>
            <a:ext cx="1442800" cy="198384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E8FCAFF-E723-5F7E-79F7-2B2289DBF907}"/>
              </a:ext>
            </a:extLst>
          </p:cNvPr>
          <p:cNvSpPr txBox="1"/>
          <p:nvPr/>
        </p:nvSpPr>
        <p:spPr>
          <a:xfrm>
            <a:off x="7003195" y="5690705"/>
            <a:ext cx="4128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-apple-system"/>
              </a:rPr>
              <a:t>Actual [Close] Prices </a:t>
            </a:r>
            <a:r>
              <a:rPr lang="en-US" b="1" i="0" dirty="0">
                <a:solidFill>
                  <a:srgbClr val="C00000"/>
                </a:solidFill>
                <a:effectLst/>
                <a:latin typeface="-apple-system"/>
              </a:rPr>
              <a:t> Vs  Final Predictions</a:t>
            </a:r>
            <a:endParaRPr lang="en-IN" b="1" dirty="0">
              <a:solidFill>
                <a:srgbClr val="C00000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984EDC2-1034-27AB-33AE-21C6A1DAFB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1126" y="60872"/>
            <a:ext cx="4169544" cy="297977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C91568F-0C2D-15AF-F1C5-511E69E3521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3305" y="1675214"/>
            <a:ext cx="6117995" cy="4572889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528109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3C6E422-152B-2A1E-2586-270CA8EE51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4132" y="5973924"/>
            <a:ext cx="2227868" cy="8840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062A8E1-70B9-9353-D8EC-6347CB4A4B08}"/>
              </a:ext>
            </a:extLst>
          </p:cNvPr>
          <p:cNvSpPr txBox="1"/>
          <p:nvPr/>
        </p:nvSpPr>
        <p:spPr>
          <a:xfrm>
            <a:off x="443305" y="354332"/>
            <a:ext cx="4495333" cy="4001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l" fontAlgn="base"/>
            <a:r>
              <a:rPr lang="en-IN" sz="2000" b="1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Model Deployment on Web Server 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AB4D0D-6429-BC13-0609-72F64334DAB5}"/>
              </a:ext>
            </a:extLst>
          </p:cNvPr>
          <p:cNvSpPr txBox="1"/>
          <p:nvPr/>
        </p:nvSpPr>
        <p:spPr>
          <a:xfrm>
            <a:off x="377072" y="1150071"/>
            <a:ext cx="1070036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For model deployment ,we have implemented data on </a:t>
            </a:r>
            <a:r>
              <a:rPr lang="en-IN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streamlit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1.Create .py file for streamlit containing all visualization tasks (Import dataset,Name of Stock, Describe 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    &amp; Plots/Graphs)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2.Open the command prompt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3.Run  </a:t>
            </a:r>
            <a:r>
              <a:rPr lang="en-IN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pip install streamlit</a:t>
            </a:r>
          </a:p>
          <a:p>
            <a:r>
              <a:rPr lang="en-IN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streamlit run filename.py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4.New window will open containing streamlit data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FF9DB45-C8DB-5B15-32A6-BC6C728D68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6757" y="3734149"/>
            <a:ext cx="5657562" cy="293447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20CF507-6AA3-592C-C175-93F8B5607B7F}"/>
              </a:ext>
            </a:extLst>
          </p:cNvPr>
          <p:cNvSpPr txBox="1"/>
          <p:nvPr/>
        </p:nvSpPr>
        <p:spPr>
          <a:xfrm>
            <a:off x="1480008" y="4779390"/>
            <a:ext cx="1646605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Just for Look</a:t>
            </a:r>
          </a:p>
        </p:txBody>
      </p:sp>
    </p:spTree>
    <p:extLst>
      <p:ext uri="{BB962C8B-B14F-4D97-AF65-F5344CB8AC3E}">
        <p14:creationId xmlns:p14="http://schemas.microsoft.com/office/powerpoint/2010/main" val="12317990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3C6E422-152B-2A1E-2586-270CA8EE51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5534" y="6030036"/>
            <a:ext cx="2086466" cy="82796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E765BF6-E571-82D9-5313-051FFBC4CE13}"/>
              </a:ext>
            </a:extLst>
          </p:cNvPr>
          <p:cNvSpPr txBox="1"/>
          <p:nvPr/>
        </p:nvSpPr>
        <p:spPr>
          <a:xfrm>
            <a:off x="341058" y="596586"/>
            <a:ext cx="11509883" cy="1200329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A0C1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By implementing the LSTM model</a:t>
            </a:r>
            <a:r>
              <a:rPr lang="en-US" dirty="0">
                <a:solidFill>
                  <a:srgbClr val="0A0C1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with step wise increase in neurons and compiling adam optimizer &amp; assigning loss as mean squared error ,we</a:t>
            </a:r>
            <a:r>
              <a:rPr lang="en-US" b="0" i="0" dirty="0">
                <a:solidFill>
                  <a:srgbClr val="0A0C1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have achieved optimum results for [Close] price.</a:t>
            </a: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A0C1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Also got minimum RMSE values for train and test data.</a:t>
            </a:r>
            <a:endParaRPr lang="en-US" b="0" i="0" dirty="0">
              <a:solidFill>
                <a:srgbClr val="0A0C1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A0C1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Splitted train-test plots are also following the path of actual [Close] column time series plot.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9D3AC9-D47A-51A0-A673-23B6E8CF044E}"/>
              </a:ext>
            </a:extLst>
          </p:cNvPr>
          <p:cNvSpPr txBox="1"/>
          <p:nvPr/>
        </p:nvSpPr>
        <p:spPr>
          <a:xfrm>
            <a:off x="367890" y="108410"/>
            <a:ext cx="1737976" cy="4001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l" fontAlgn="base"/>
            <a:r>
              <a:rPr lang="en-IN" sz="2000" b="1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Conclusion 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D99AC2-F288-B1AF-7F67-FE0203F9EA3E}"/>
              </a:ext>
            </a:extLst>
          </p:cNvPr>
          <p:cNvSpPr txBox="1"/>
          <p:nvPr/>
        </p:nvSpPr>
        <p:spPr>
          <a:xfrm>
            <a:off x="341058" y="1884981"/>
            <a:ext cx="5222905" cy="4001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l" fontAlgn="base"/>
            <a:r>
              <a:rPr lang="en-IN" sz="2000" b="1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Project GitHub Links of Group Members 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A60169-A29D-4E61-A2E4-470DEDC715A5}"/>
              </a:ext>
            </a:extLst>
          </p:cNvPr>
          <p:cNvSpPr txBox="1"/>
          <p:nvPr/>
        </p:nvSpPr>
        <p:spPr>
          <a:xfrm>
            <a:off x="367890" y="2467425"/>
            <a:ext cx="11415615" cy="369331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Anjali Kale               </a:t>
            </a:r>
            <a:r>
              <a:rPr lang="en-IN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IN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https://github.com/anjalikale503/project-on-SM-Forcasting</a:t>
            </a:r>
            <a:endParaRPr lang="en-IN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endParaRPr lang="en-IN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IN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Mizna Patel             </a:t>
            </a:r>
            <a:r>
              <a:rPr lang="en-IN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IN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https://github.com/Miznapatel/SM-forecasting</a:t>
            </a:r>
            <a:endParaRPr lang="en-IN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endParaRPr lang="en-IN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IN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Aditya Gawade        </a:t>
            </a:r>
            <a:r>
              <a:rPr lang="en-IN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IN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https://github.com/adu7131/Project-data</a:t>
            </a:r>
            <a:endParaRPr lang="en-IN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endParaRPr lang="en-IN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IN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Karan Sonpure        </a:t>
            </a:r>
            <a:r>
              <a:rPr lang="en-IN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IN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https://github.com/Karansonpure/Project-data</a:t>
            </a:r>
            <a:endParaRPr lang="en-IN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endParaRPr lang="en-IN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IN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Pratik Gade             </a:t>
            </a:r>
            <a:r>
              <a:rPr lang="en-IN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IN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https://github.com/pratikgade49/Project-on-SM-Forcasting</a:t>
            </a:r>
            <a:endParaRPr lang="en-IN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endParaRPr lang="en-IN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IN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Shubham Dhavan   </a:t>
            </a:r>
            <a:r>
              <a:rPr lang="en-IN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IN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8"/>
              </a:rPr>
              <a:t>https://github.com/ShubhamDhavan/Stock-Market-Forecasting</a:t>
            </a:r>
            <a:endParaRPr lang="en-IN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endParaRPr lang="en-IN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IN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Yashraj Dalwe         </a:t>
            </a:r>
            <a:r>
              <a:rPr lang="en-IN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IN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9"/>
              </a:rPr>
              <a:t>https://github.com/DalweYashraj/Data-Science-Projects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4557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0A79A0D-8660-997A-5093-4AC905E19B41}"/>
              </a:ext>
            </a:extLst>
          </p:cNvPr>
          <p:cNvSpPr txBox="1"/>
          <p:nvPr/>
        </p:nvSpPr>
        <p:spPr>
          <a:xfrm>
            <a:off x="3301044" y="2875002"/>
            <a:ext cx="5589913" cy="110799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innerShdw blurRad="114300">
              <a:prstClr val="black"/>
            </a:innerShdw>
            <a:reflection blurRad="6350" stA="50000" endA="300" endPos="55500" dist="50800" dir="5400000" sy="-100000" algn="bl" rotWithShape="0"/>
            <a:softEdge rad="12700"/>
          </a:effectLst>
        </p:spPr>
        <p:txBody>
          <a:bodyPr wrap="square" rtlCol="0">
            <a:spAutoFit/>
          </a:bodyPr>
          <a:lstStyle/>
          <a:p>
            <a:r>
              <a:rPr lang="en-IN" sz="6600" b="1" dirty="0">
                <a:latin typeface="Arial" panose="020B0604020202020204" pitchFamily="34" charset="0"/>
                <a:cs typeface="Arial" panose="020B0604020202020204" pitchFamily="34" charset="0"/>
              </a:rPr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2069367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666137D-715A-758C-6EC0-0DD6ACA1EDA7}"/>
              </a:ext>
            </a:extLst>
          </p:cNvPr>
          <p:cNvSpPr txBox="1"/>
          <p:nvPr/>
        </p:nvSpPr>
        <p:spPr>
          <a:xfrm>
            <a:off x="612985" y="2961720"/>
            <a:ext cx="3326032" cy="25853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Anjali Kale</a:t>
            </a:r>
          </a:p>
          <a:p>
            <a:pPr marL="342900" indent="-342900">
              <a:buAutoNum type="arabicPeriod"/>
            </a:pPr>
            <a:r>
              <a:rPr lang="en-IN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Mizna Patel</a:t>
            </a:r>
          </a:p>
          <a:p>
            <a:pPr marL="342900" indent="-342900">
              <a:buAutoNum type="arabicPeriod"/>
            </a:pPr>
            <a:r>
              <a:rPr lang="en-IN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Aditya Gawade</a:t>
            </a:r>
          </a:p>
          <a:p>
            <a:pPr marL="342900" indent="-342900">
              <a:buAutoNum type="arabicPeriod"/>
            </a:pPr>
            <a:r>
              <a:rPr lang="en-IN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Karan Sonpure</a:t>
            </a:r>
          </a:p>
          <a:p>
            <a:pPr marL="342900" indent="-342900">
              <a:buAutoNum type="arabicPeriod"/>
            </a:pPr>
            <a:r>
              <a:rPr lang="en-IN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Pratik Gade</a:t>
            </a:r>
          </a:p>
          <a:p>
            <a:pPr marL="342900" indent="-342900">
              <a:buAutoNum type="arabicPeriod"/>
            </a:pPr>
            <a:r>
              <a:rPr lang="en-IN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Shubham Dhavan</a:t>
            </a:r>
          </a:p>
          <a:p>
            <a:pPr marL="342900" indent="-342900">
              <a:buAutoNum type="arabicPeriod"/>
            </a:pPr>
            <a:r>
              <a:rPr lang="en-IN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Yashraj Dalwe</a:t>
            </a:r>
          </a:p>
          <a:p>
            <a:pPr marL="342900" indent="-342900">
              <a:buAutoNum type="arabicPeriod"/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Mentor:- Mr. Ritesh Maury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DB1241-C920-BCE0-D951-A242AE7DBB9E}"/>
              </a:ext>
            </a:extLst>
          </p:cNvPr>
          <p:cNvSpPr txBox="1"/>
          <p:nvPr/>
        </p:nvSpPr>
        <p:spPr>
          <a:xfrm>
            <a:off x="4949692" y="366708"/>
            <a:ext cx="2292615" cy="70788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l" fontAlgn="base"/>
            <a:r>
              <a:rPr lang="en-IN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No:- p132</a:t>
            </a:r>
          </a:p>
          <a:p>
            <a:pPr fontAlgn="base"/>
            <a:r>
              <a:rPr lang="en-IN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 No:- 06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8F6F47-E68E-8E1E-968E-272B7283846C}"/>
              </a:ext>
            </a:extLst>
          </p:cNvPr>
          <p:cNvSpPr txBox="1"/>
          <p:nvPr/>
        </p:nvSpPr>
        <p:spPr>
          <a:xfrm>
            <a:off x="612985" y="1997211"/>
            <a:ext cx="2149948" cy="40011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l" fontAlgn="base"/>
            <a:r>
              <a:rPr lang="en-IN" sz="2000" b="1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 Members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C641725-4A3B-40C7-0F88-91D35D48B889}"/>
              </a:ext>
            </a:extLst>
          </p:cNvPr>
          <p:cNvSpPr txBox="1"/>
          <p:nvPr/>
        </p:nvSpPr>
        <p:spPr>
          <a:xfrm>
            <a:off x="4224596" y="2961720"/>
            <a:ext cx="7785145" cy="175432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Anjali Kale  &amp;  Mizna Patel</a:t>
            </a:r>
            <a:r>
              <a:rPr lang="en-IN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Data Collection (from yfinance)</a:t>
            </a:r>
          </a:p>
          <a:p>
            <a:r>
              <a:rPr lang="en-IN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Aditya Gawade                     </a:t>
            </a: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Sourced different data visualizations (plotly)</a:t>
            </a:r>
          </a:p>
          <a:p>
            <a:r>
              <a:rPr lang="en-IN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Karan Sonpure                     </a:t>
            </a: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Performed initial EDA </a:t>
            </a:r>
          </a:p>
          <a:p>
            <a:r>
              <a:rPr lang="en-IN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Pratik Gade                           </a:t>
            </a: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IN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Implementation of LSTM</a:t>
            </a:r>
          </a:p>
          <a:p>
            <a:r>
              <a:rPr lang="en-IN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Shubham Dhavan                 </a:t>
            </a: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IN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Model Execution</a:t>
            </a:r>
          </a:p>
          <a:p>
            <a:r>
              <a:rPr lang="en-IN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Yashraj Dalwe                       </a:t>
            </a: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Model Deployment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1553E9-B0DC-9031-0962-C6B965FEF9EB}"/>
              </a:ext>
            </a:extLst>
          </p:cNvPr>
          <p:cNvSpPr txBox="1"/>
          <p:nvPr/>
        </p:nvSpPr>
        <p:spPr>
          <a:xfrm>
            <a:off x="6447934" y="1997211"/>
            <a:ext cx="3738716" cy="40011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l" fontAlgn="base"/>
            <a:r>
              <a:rPr lang="en-IN" sz="20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Contribution in Project Work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AAE0F63-D139-8EB8-4F9F-4B4257833A8F}"/>
              </a:ext>
            </a:extLst>
          </p:cNvPr>
          <p:cNvCxnSpPr>
            <a:cxnSpLocks/>
          </p:cNvCxnSpPr>
          <p:nvPr/>
        </p:nvCxnSpPr>
        <p:spPr>
          <a:xfrm>
            <a:off x="4072727" y="1764986"/>
            <a:ext cx="18159" cy="4147794"/>
          </a:xfrm>
          <a:prstGeom prst="line">
            <a:avLst/>
          </a:prstGeom>
          <a:ln w="19050">
            <a:solidFill>
              <a:srgbClr val="00206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402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3C6E422-152B-2A1E-2586-270CA8EE51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4132" y="5973924"/>
            <a:ext cx="2227868" cy="8840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BF2E258-23E4-D691-F5F9-DFC5CC24BAD1}"/>
              </a:ext>
            </a:extLst>
          </p:cNvPr>
          <p:cNvSpPr txBox="1"/>
          <p:nvPr/>
        </p:nvSpPr>
        <p:spPr>
          <a:xfrm>
            <a:off x="333080" y="793379"/>
            <a:ext cx="11632777" cy="8720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	Data science approach to stock prices forecasting &amp; prediction of </a:t>
            </a:r>
            <a:r>
              <a:rPr lang="en-US" b="1" i="0" u="sng" dirty="0"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TATA MOTORS Ltd</a:t>
            </a:r>
            <a:r>
              <a:rPr lang="en-US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stock</a:t>
            </a:r>
            <a:r>
              <a:rPr lang="en-US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using </a:t>
            </a:r>
            <a:r>
              <a:rPr lang="en-US" b="1" i="0" dirty="0"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Long Short-Term Memory (LSTM)</a:t>
            </a:r>
            <a:r>
              <a:rPr lang="en-US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model.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78975D-ADEF-6A60-4A84-086B13EB774E}"/>
              </a:ext>
            </a:extLst>
          </p:cNvPr>
          <p:cNvSpPr txBox="1"/>
          <p:nvPr/>
        </p:nvSpPr>
        <p:spPr>
          <a:xfrm>
            <a:off x="333081" y="230605"/>
            <a:ext cx="1492716" cy="4001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Objective :</a:t>
            </a:r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5BC8A9-21D7-089C-948D-39268D3C6B3F}"/>
              </a:ext>
            </a:extLst>
          </p:cNvPr>
          <p:cNvSpPr txBox="1"/>
          <p:nvPr/>
        </p:nvSpPr>
        <p:spPr>
          <a:xfrm>
            <a:off x="333079" y="2390851"/>
            <a:ext cx="11632777" cy="21185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 fontAlgn="base"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Stock market prediction is the act of trying to determine the future value of company stock or other financial instruments traded on an exchange. The successful prediction of a stock’s future price could yield a significant profit. In this application, we used the LSTM network to predict the </a:t>
            </a:r>
            <a:r>
              <a:rPr lang="en-US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next 10 days closing stock price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using the </a:t>
            </a:r>
            <a:r>
              <a:rPr lang="en-US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past 10 years stock prices.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have imported few libraries for stock market forecasting and they are namely as : pandas,numpy,matplotlib,plotly,datetime to get stock information &amp; data visualization purpose.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B1C4F15-A077-DC65-4898-FBD7C9F3E699}"/>
              </a:ext>
            </a:extLst>
          </p:cNvPr>
          <p:cNvSpPr txBox="1"/>
          <p:nvPr/>
        </p:nvSpPr>
        <p:spPr>
          <a:xfrm>
            <a:off x="333080" y="1828077"/>
            <a:ext cx="1835759" cy="4001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Introduction 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DAEDEF-F44D-7687-34BD-9D984B990E7B}"/>
              </a:ext>
            </a:extLst>
          </p:cNvPr>
          <p:cNvSpPr txBox="1"/>
          <p:nvPr/>
        </p:nvSpPr>
        <p:spPr>
          <a:xfrm>
            <a:off x="333079" y="4750323"/>
            <a:ext cx="9433088" cy="170303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b="1" u="sng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is Time-Series?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Time Series comprises of observations that are captured at regular intervals. Time Series datasets have a strong temporal dependence. It can be used to forecast future observations based on previous ones.</a:t>
            </a:r>
          </a:p>
        </p:txBody>
      </p:sp>
    </p:spTree>
    <p:extLst>
      <p:ext uri="{BB962C8B-B14F-4D97-AF65-F5344CB8AC3E}">
        <p14:creationId xmlns:p14="http://schemas.microsoft.com/office/powerpoint/2010/main" val="2281618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3C6E422-152B-2A1E-2586-270CA8EE51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4132" y="5973924"/>
            <a:ext cx="2227868" cy="8840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BF2E258-23E4-D691-F5F9-DFC5CC24BAD1}"/>
              </a:ext>
            </a:extLst>
          </p:cNvPr>
          <p:cNvSpPr txBox="1"/>
          <p:nvPr/>
        </p:nvSpPr>
        <p:spPr>
          <a:xfrm>
            <a:off x="351885" y="835798"/>
            <a:ext cx="8283068" cy="4565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	Collected data from </a:t>
            </a:r>
            <a:r>
              <a:rPr lang="en-US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3" action="ppaction://hlinkfile"/>
              </a:rPr>
              <a:t>yfinace.com</a:t>
            </a:r>
            <a:r>
              <a:rPr lang="en-US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for the past 10 years for stock prediction.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78975D-ADEF-6A60-4A84-086B13EB774E}"/>
              </a:ext>
            </a:extLst>
          </p:cNvPr>
          <p:cNvSpPr txBox="1"/>
          <p:nvPr/>
        </p:nvSpPr>
        <p:spPr>
          <a:xfrm>
            <a:off x="333080" y="237059"/>
            <a:ext cx="2207656" cy="4001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Dataset Source :</a:t>
            </a:r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B1C4F15-A077-DC65-4898-FBD7C9F3E699}"/>
              </a:ext>
            </a:extLst>
          </p:cNvPr>
          <p:cNvSpPr txBox="1"/>
          <p:nvPr/>
        </p:nvSpPr>
        <p:spPr>
          <a:xfrm>
            <a:off x="279611" y="4311284"/>
            <a:ext cx="2073196" cy="4001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View of Dataset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B2BE2F-0E82-4B0D-E895-2CF90304E4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64132" y="289071"/>
            <a:ext cx="1624453" cy="69619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0175719-2154-8E43-07B2-74E458EA93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69347" y="2487543"/>
            <a:ext cx="6193509" cy="426663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F851070-8DBB-8D72-A760-0F82A95DD92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69347" y="1515992"/>
            <a:ext cx="6080008" cy="87841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285EE87-8388-608F-2EBA-BA255F393618}"/>
              </a:ext>
            </a:extLst>
          </p:cNvPr>
          <p:cNvSpPr txBox="1"/>
          <p:nvPr/>
        </p:nvSpPr>
        <p:spPr>
          <a:xfrm>
            <a:off x="279611" y="1746534"/>
            <a:ext cx="1978427" cy="4001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Import Dataset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15CAD40-5227-75CA-741F-0FD7C6756B98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2258038" y="1946589"/>
            <a:ext cx="380869" cy="0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3866AB1-F2AF-6796-7D2C-91E63CB9EBCE}"/>
              </a:ext>
            </a:extLst>
          </p:cNvPr>
          <p:cNvCxnSpPr>
            <a:cxnSpLocks/>
          </p:cNvCxnSpPr>
          <p:nvPr/>
        </p:nvCxnSpPr>
        <p:spPr>
          <a:xfrm>
            <a:off x="2352807" y="4511339"/>
            <a:ext cx="380869" cy="0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6392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3C6E422-152B-2A1E-2586-270CA8EE51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4132" y="5973924"/>
            <a:ext cx="2227868" cy="8840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D724BF4-95EA-703A-5828-9266022C0E5F}"/>
              </a:ext>
            </a:extLst>
          </p:cNvPr>
          <p:cNvSpPr txBox="1"/>
          <p:nvPr/>
        </p:nvSpPr>
        <p:spPr>
          <a:xfrm>
            <a:off x="289088" y="867264"/>
            <a:ext cx="11613823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Date:         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 Trading date of the stock.</a:t>
            </a:r>
          </a:p>
          <a:p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Open:       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 Stock’s opening price </a:t>
            </a:r>
          </a:p>
          <a:p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        — Highest price of the stock on a particular trading day.</a:t>
            </a:r>
          </a:p>
          <a:p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Low:         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 Lowest stock price during trade day.</a:t>
            </a:r>
          </a:p>
          <a:p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Close:       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 Closing price of the stock during trade-in particular day.</a:t>
            </a:r>
          </a:p>
          <a:p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Volume:   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 This is the number of stocks traded on a particular day.</a:t>
            </a:r>
          </a:p>
          <a:p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Adj Close: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 This is the ending or closing price of the stock which was changed to contain any corporations’ actions and distribution that is occurred during trade time of the day.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73789D-9EE2-9872-0BDF-F24EB197B0ED}"/>
              </a:ext>
            </a:extLst>
          </p:cNvPr>
          <p:cNvSpPr txBox="1"/>
          <p:nvPr/>
        </p:nvSpPr>
        <p:spPr>
          <a:xfrm>
            <a:off x="289088" y="84117"/>
            <a:ext cx="6032613" cy="70788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Exploring the data/</a:t>
            </a:r>
            <a:r>
              <a:rPr lang="en-US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Loading and Preparation of Data</a:t>
            </a:r>
            <a:r>
              <a:rPr lang="en-IN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 of each attribute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50A5780-6136-6B8A-FC1A-29AA48EFBA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09" y="3353926"/>
            <a:ext cx="6052076" cy="249468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D8A8A3B-F323-CAAB-A124-13BCE7A57F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3962" y="3353926"/>
            <a:ext cx="5786629" cy="249468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08251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3C6E422-152B-2A1E-2586-270CA8EE51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4132" y="5973924"/>
            <a:ext cx="2227868" cy="8840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E7FA49A-7267-17A1-C6C6-0A0E73DF2F8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551" y="1676951"/>
            <a:ext cx="9700898" cy="51810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82CD67F-F006-D6AC-9167-DEDE3D04E055}"/>
              </a:ext>
            </a:extLst>
          </p:cNvPr>
          <p:cNvSpPr txBox="1"/>
          <p:nvPr/>
        </p:nvSpPr>
        <p:spPr>
          <a:xfrm>
            <a:off x="3059656" y="237059"/>
            <a:ext cx="6072688" cy="4001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IN" sz="20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[Close] Column Time Series Graph using plotly :</a:t>
            </a:r>
            <a:endParaRPr lang="en-IN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072B9AD-3824-10CA-8E26-211C47AC94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7023" y="1080229"/>
            <a:ext cx="3617953" cy="92768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CEECE5F-F4FC-48C2-2E4B-2F77E09103E7}"/>
              </a:ext>
            </a:extLst>
          </p:cNvPr>
          <p:cNvSpPr txBox="1"/>
          <p:nvPr/>
        </p:nvSpPr>
        <p:spPr>
          <a:xfrm>
            <a:off x="195734" y="1211184"/>
            <a:ext cx="3001784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IN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Visualizing the stock data</a:t>
            </a:r>
          </a:p>
        </p:txBody>
      </p:sp>
    </p:spTree>
    <p:extLst>
      <p:ext uri="{BB962C8B-B14F-4D97-AF65-F5344CB8AC3E}">
        <p14:creationId xmlns:p14="http://schemas.microsoft.com/office/powerpoint/2010/main" val="3949215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3C6E422-152B-2A1E-2586-270CA8EE51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4132" y="5973924"/>
            <a:ext cx="2227868" cy="8840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9439A46-73DB-201D-E1F6-615AF430220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5338" y="748586"/>
            <a:ext cx="10601325" cy="56673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03213F9-1C26-2198-FC03-E3011CF55CC0}"/>
              </a:ext>
            </a:extLst>
          </p:cNvPr>
          <p:cNvSpPr txBox="1"/>
          <p:nvPr/>
        </p:nvSpPr>
        <p:spPr>
          <a:xfrm>
            <a:off x="2879286" y="274766"/>
            <a:ext cx="6433428" cy="4001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IN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[Close] Column Graph of Moving Average 100 Days</a:t>
            </a:r>
            <a:endParaRPr lang="en-IN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0ADD37-B3CF-E77E-3AA3-E19D2EC48607}"/>
              </a:ext>
            </a:extLst>
          </p:cNvPr>
          <p:cNvSpPr txBox="1"/>
          <p:nvPr/>
        </p:nvSpPr>
        <p:spPr>
          <a:xfrm>
            <a:off x="195734" y="1211184"/>
            <a:ext cx="3001784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IN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Visualizing the stock data</a:t>
            </a:r>
          </a:p>
        </p:txBody>
      </p:sp>
    </p:spTree>
    <p:extLst>
      <p:ext uri="{BB962C8B-B14F-4D97-AF65-F5344CB8AC3E}">
        <p14:creationId xmlns:p14="http://schemas.microsoft.com/office/powerpoint/2010/main" val="3562948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3C6E422-152B-2A1E-2586-270CA8EE51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4132" y="5973924"/>
            <a:ext cx="2227868" cy="8840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03213F9-1C26-2198-FC03-E3011CF55CC0}"/>
              </a:ext>
            </a:extLst>
          </p:cNvPr>
          <p:cNvSpPr txBox="1"/>
          <p:nvPr/>
        </p:nvSpPr>
        <p:spPr>
          <a:xfrm>
            <a:off x="2879286" y="274766"/>
            <a:ext cx="7258975" cy="4001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IN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[Close] Column Graph of Moving Average 100 &amp; 200 Days </a:t>
            </a:r>
            <a:endParaRPr lang="en-IN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1003E1A-FC30-8A63-B172-6C458E34B1B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458" y="481931"/>
            <a:ext cx="10387084" cy="554752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316E4CE-AFC8-C901-0212-664ABDDDA713}"/>
              </a:ext>
            </a:extLst>
          </p:cNvPr>
          <p:cNvSpPr txBox="1"/>
          <p:nvPr/>
        </p:nvSpPr>
        <p:spPr>
          <a:xfrm>
            <a:off x="179110" y="6034570"/>
            <a:ext cx="9605914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Remark:-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When green line crosses red line sudden downfall &amp; up fall happens and it has observed in above plot.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B1C94D-5EE8-D9B6-99F3-2E21A027EA8D}"/>
              </a:ext>
            </a:extLst>
          </p:cNvPr>
          <p:cNvSpPr txBox="1"/>
          <p:nvPr/>
        </p:nvSpPr>
        <p:spPr>
          <a:xfrm>
            <a:off x="101466" y="904480"/>
            <a:ext cx="3001784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IN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Visualizing the stock data</a:t>
            </a:r>
          </a:p>
        </p:txBody>
      </p:sp>
    </p:spTree>
    <p:extLst>
      <p:ext uri="{BB962C8B-B14F-4D97-AF65-F5344CB8AC3E}">
        <p14:creationId xmlns:p14="http://schemas.microsoft.com/office/powerpoint/2010/main" val="35703422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3C6E422-152B-2A1E-2586-270CA8EE51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4132" y="5973924"/>
            <a:ext cx="2227868" cy="8840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87D71D2-9EE3-AB0B-31CA-72893F17BC85}"/>
              </a:ext>
            </a:extLst>
          </p:cNvPr>
          <p:cNvSpPr txBox="1"/>
          <p:nvPr/>
        </p:nvSpPr>
        <p:spPr>
          <a:xfrm>
            <a:off x="3235281" y="274766"/>
            <a:ext cx="5721438" cy="4001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IN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Creating a New Data frame &amp; Splitting of Data</a:t>
            </a:r>
            <a:endParaRPr lang="en-IN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51DE48-B331-4625-CA75-E6A3AFD1ED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2714" y="1394479"/>
            <a:ext cx="6819611" cy="1763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7BEF0DB-2569-12A5-DA58-9EDD7691D478}"/>
              </a:ext>
            </a:extLst>
          </p:cNvPr>
          <p:cNvSpPr txBox="1"/>
          <p:nvPr/>
        </p:nvSpPr>
        <p:spPr>
          <a:xfrm>
            <a:off x="876694" y="2276229"/>
            <a:ext cx="1300421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Train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FCE3C1-83C0-C3E0-F6EB-8E0A7D3F5D92}"/>
              </a:ext>
            </a:extLst>
          </p:cNvPr>
          <p:cNvSpPr txBox="1"/>
          <p:nvPr/>
        </p:nvSpPr>
        <p:spPr>
          <a:xfrm>
            <a:off x="923758" y="3157979"/>
            <a:ext cx="1206292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Test Data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EAB0114-9A0D-20C4-FC29-FE7A174A3EAA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2177115" y="2460895"/>
            <a:ext cx="725599" cy="1846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C451008-0A26-2A5F-DECF-807FD668D0F8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2130050" y="3026004"/>
            <a:ext cx="772664" cy="31664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2B33390-B498-5151-F59E-D1978B7F9D57}"/>
              </a:ext>
            </a:extLst>
          </p:cNvPr>
          <p:cNvSpPr txBox="1"/>
          <p:nvPr/>
        </p:nvSpPr>
        <p:spPr>
          <a:xfrm>
            <a:off x="640953" y="4972641"/>
            <a:ext cx="1120854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Here we created data set &amp; splitted into train &amp; test containing the closing price of past10 years,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 that, we could examine the prediction for the single day as well as next 10 days closing price.</a:t>
            </a:r>
            <a:endParaRPr lang="en-IN" sz="2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69434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591</TotalTime>
  <Words>927</Words>
  <Application>Microsoft Office PowerPoint</Application>
  <PresentationFormat>Widescreen</PresentationFormat>
  <Paragraphs>106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-apple-system</vt:lpstr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YASHRAJ</dc:creator>
  <cp:lastModifiedBy>karansonpure2022@outlook.com</cp:lastModifiedBy>
  <cp:revision>103</cp:revision>
  <dcterms:created xsi:type="dcterms:W3CDTF">2022-07-25T09:39:06Z</dcterms:created>
  <dcterms:modified xsi:type="dcterms:W3CDTF">2022-07-29T07:36:30Z</dcterms:modified>
</cp:coreProperties>
</file>