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7" r:id="rId3"/>
    <p:sldId id="832" r:id="rId4"/>
    <p:sldId id="28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837" r:id="rId13"/>
    <p:sldId id="290" r:id="rId14"/>
    <p:sldId id="288" r:id="rId15"/>
    <p:sldId id="304" r:id="rId16"/>
    <p:sldId id="294" r:id="rId17"/>
    <p:sldId id="295" r:id="rId18"/>
    <p:sldId id="296" r:id="rId19"/>
    <p:sldId id="297" r:id="rId20"/>
    <p:sldId id="287" r:id="rId21"/>
    <p:sldId id="283" r:id="rId22"/>
    <p:sldId id="833" r:id="rId23"/>
    <p:sldId id="836" r:id="rId24"/>
    <p:sldId id="83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3" autoAdjust="0"/>
    <p:restoredTop sz="95036" autoAdjust="0"/>
  </p:normalViewPr>
  <p:slideViewPr>
    <p:cSldViewPr>
      <p:cViewPr varScale="1">
        <p:scale>
          <a:sx n="81" d="100"/>
          <a:sy n="81" d="100"/>
        </p:scale>
        <p:origin x="175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DC758-F287-4F8E-9564-D45066FA26BB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6EB-7E15-4092-A69B-F8DE20B5B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6CA3-D964-43EA-BA40-4EA35F4E1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6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673F-EA0C-4BA1-9E08-1E81372A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188B-D269-4399-8FB4-D44FBA080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F138-5EF5-4333-95C1-892F8669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4402-0452-4443-8DFA-7D3A6C1E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EB74-3ECF-48BE-831C-D5502AAF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2CDC-4399-4498-A52A-32B1CEA6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482F-87F5-4C53-8333-2B647BB3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517B-5E37-44D9-9981-6CB1F085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F0E6-E41D-4E05-ADB6-B05C8EA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F62D-E40C-4170-8EB6-C6FCCC86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DD94-77CB-407E-BE71-2DB9428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2CABD-C30C-4055-BDAA-476A4BB0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ADDB-639B-4D1C-B9B9-7E32F18F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8ACB-6584-4610-987F-1E8D82FF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405B-90AF-4105-BE26-488DFCC6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16C-342A-40ED-A457-28B2F4C3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CACD-61D5-43F6-84E2-0389241E9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9B12-EE97-4E96-9E27-F8B17C9E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0F1B-1C74-473A-8F7D-BF08A0B8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6DB0-813E-4460-B477-E5E57793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AF4E9-0083-45D0-A923-AD1D51C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9B2B-EE6F-4462-9B2B-5230AE20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23B7C-7BE2-47D0-AAEF-82C28AD7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AE78-EC35-461D-81A9-8A7122380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837CE-FAF8-45C8-88A5-3295FCBB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9644C-3ACA-4D1E-8B5E-9421A25E6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0D13F-D3D0-4D3D-8A75-07810A25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71C81-2762-4387-82AF-0A4A570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13A6A-550D-4AFC-8ECF-74134FBC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2B84-3DA6-42DF-9D06-422304D9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2E9EF-944F-4831-BA43-614CB76E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30AD2-A44E-4466-9626-7FC19297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3CE13-F1FA-48F0-993B-5DB85538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7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6B669-2FF0-480B-BD7F-57B17D42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B65B5-1F73-4281-BB5D-ED9FCD98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095B-A1C8-4021-89DB-69A863D8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4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EE72-4BC5-48F2-8781-FA35C720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2D2D-C263-4D80-91E2-EFDE1DB1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AAC21-B66C-4DD3-923B-562F5B6BF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DA9A-7134-4E84-BE98-49C8FA13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243D4-087E-4BE2-8C0A-85350205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E67B-E40B-458C-B6EB-E9FE637A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6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0964-536D-4EAB-A5A5-756AE597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23873-BC6E-42C7-9BF8-A3C3F2DF4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6795-39D9-4923-8378-DF0F0BEBF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411E-F947-498C-BA2E-1CDB8627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A2FAB-F4A7-4C80-9E6C-E5D1B3E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C8A6B-4C28-4EA7-BABF-684D50E8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3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8CFD-E1D0-4739-AB95-01F4CAAF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068EB-76AE-4A8B-A228-05760AF4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FC6F-2630-499C-B2AB-34B60DCD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E530-AE5C-4E70-A2EF-A432FDEA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7A76-DD8A-48FD-BB45-7609275C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1E4DD-523F-4AF0-93E6-83B07E41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A5F1-75BC-4FA7-8428-2A15BF4F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D957-C720-491B-84C5-E49A0C32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BEB8F-84F8-4BBA-9813-359A177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6F2F-EBAF-46BF-9AA5-AB3B1899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9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0BCE-3A3B-4357-B9F1-37484C737777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F63E-4290-49A4-BC6F-64E0A6734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506B0-16E6-4A6D-B915-83E56AA6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82E80-8AFA-4C19-B3A0-C265BFAB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91A5-2BB9-4FAC-9906-4F9675C28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95E3-DEFD-41F6-BCD5-B9A1CDF9240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84BB-57B6-4FDC-BF80-21ABA3E0A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FD85-67EC-4141-A76E-D4EA9C2EF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8E29-3FEF-4250-8A8C-265680F0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youtube.com/watch?v=tw7ror9x32s" TargetMode="External"/><Relationship Id="rId7" Type="http://schemas.openxmlformats.org/officeDocument/2006/relationships/hyperlink" Target="http://do1.dr-chuck.com/pythonlearn/EN_us/pythonlearn.pdf" TargetMode="External"/><Relationship Id="rId2" Type="http://schemas.openxmlformats.org/officeDocument/2006/relationships/hyperlink" Target="https://www.youtube.com/watch?v=rfscVS0vtbw&amp;t=7206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armail.cnmc.org/owa/redir.aspx?C=1HeSXDLUOdhPNyouHQBHq7qCYs__oBp4M09_IrpSejEC5mobTYvXCA..&amp;URL=https%3a%2f%2fwww.linkedin.com%2flearning%2fpython-data-structures-stacks-queues-and-deques%2fpython-data-structures-primer" TargetMode="External"/><Relationship Id="rId5" Type="http://schemas.openxmlformats.org/officeDocument/2006/relationships/hyperlink" Target="https://bearmail.cnmc.org/owa/redir.aspx?C=DLEBWVsBwU14YWus6-2vuKE8XPKs181vd2QJ-I_dkrAC5mobTYvXCA..&amp;URL=https%3a%2f%2fwww.linkedin.com%2flearning%2fprogramming-foundations-data-structures-2%2funderstand-data-structures" TargetMode="External"/><Relationship Id="rId4" Type="http://schemas.openxmlformats.org/officeDocument/2006/relationships/hyperlink" Target="https://bearmail.cnmc.org/owa/redir.aspx?C=HZqmvtrk-r7DgFySIdQyvb5MlXNCrQq6dymAhrQ9XBIC5mobTYvXCA..&amp;URL=https%3a%2f%2fwww.linkedin.com%2flearning%2flearning-python-2%2fwelcom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45655" y="1302831"/>
            <a:ext cx="808113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Implementation and software</a:t>
            </a:r>
          </a:p>
          <a:p>
            <a:r>
              <a:rPr lang="en-US" dirty="0"/>
              <a:t>Project#1 (5 points)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4" descr="Image result for 8 puzzle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62" y="2913610"/>
            <a:ext cx="3648515" cy="376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7"/>
          <a:stretch/>
        </p:blipFill>
        <p:spPr bwMode="auto">
          <a:xfrm>
            <a:off x="359922" y="812800"/>
            <a:ext cx="7870690" cy="536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636B9E2-2996-4E66-B779-BB3261F67DA4}"/>
              </a:ext>
            </a:extLst>
          </p:cNvPr>
          <p:cNvSpPr/>
          <p:nvPr/>
        </p:nvSpPr>
        <p:spPr>
          <a:xfrm>
            <a:off x="1954418" y="1228525"/>
            <a:ext cx="810898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E52B94-0D70-4FE6-9A50-A974F99215DE}"/>
              </a:ext>
            </a:extLst>
          </p:cNvPr>
          <p:cNvCxnSpPr>
            <a:cxnSpLocks/>
          </p:cNvCxnSpPr>
          <p:nvPr/>
        </p:nvCxnSpPr>
        <p:spPr>
          <a:xfrm>
            <a:off x="2357434" y="2200075"/>
            <a:ext cx="0" cy="228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C168B-83C4-478F-841B-917CCADFDE2E}"/>
              </a:ext>
            </a:extLst>
          </p:cNvPr>
          <p:cNvCxnSpPr>
            <a:cxnSpLocks/>
          </p:cNvCxnSpPr>
          <p:nvPr/>
        </p:nvCxnSpPr>
        <p:spPr>
          <a:xfrm>
            <a:off x="2368550" y="2943025"/>
            <a:ext cx="0" cy="228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43653-7A0E-4FF4-AA29-E11E635421A5}"/>
              </a:ext>
            </a:extLst>
          </p:cNvPr>
          <p:cNvCxnSpPr>
            <a:cxnSpLocks/>
          </p:cNvCxnSpPr>
          <p:nvPr/>
        </p:nvCxnSpPr>
        <p:spPr>
          <a:xfrm>
            <a:off x="2368550" y="3676302"/>
            <a:ext cx="0" cy="1940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0E384EDF-56B7-4816-8F32-982111570AFE}"/>
              </a:ext>
            </a:extLst>
          </p:cNvPr>
          <p:cNvSpPr/>
          <p:nvPr/>
        </p:nvSpPr>
        <p:spPr>
          <a:xfrm>
            <a:off x="1226641" y="3891358"/>
            <a:ext cx="2272702" cy="7661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125" dirty="0">
                <a:solidFill>
                  <a:prstClr val="white"/>
                </a:solidFill>
                <a:latin typeface="Calibri" panose="020F0502020204030204"/>
              </a:rPr>
              <a:t>Node already exists in the data structure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8BDF5C-3824-4384-A463-BF62B43EA4A6}"/>
              </a:ext>
            </a:extLst>
          </p:cNvPr>
          <p:cNvCxnSpPr>
            <a:cxnSpLocks/>
          </p:cNvCxnSpPr>
          <p:nvPr/>
        </p:nvCxnSpPr>
        <p:spPr>
          <a:xfrm>
            <a:off x="2368550" y="4650766"/>
            <a:ext cx="0" cy="2866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DDEBE6-6EFA-47DF-B981-8A8823FEA3DE}"/>
              </a:ext>
            </a:extLst>
          </p:cNvPr>
          <p:cNvCxnSpPr>
            <a:cxnSpLocks/>
          </p:cNvCxnSpPr>
          <p:nvPr/>
        </p:nvCxnSpPr>
        <p:spPr>
          <a:xfrm>
            <a:off x="3371850" y="4274441"/>
            <a:ext cx="742950" cy="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0BB465-389B-45F8-92D0-25711FD577D6}"/>
              </a:ext>
            </a:extLst>
          </p:cNvPr>
          <p:cNvSpPr txBox="1"/>
          <p:nvPr/>
        </p:nvSpPr>
        <p:spPr>
          <a:xfrm>
            <a:off x="3554003" y="3997441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974E71-EDEF-4941-B2AB-4E0F1A72DC93}"/>
              </a:ext>
            </a:extLst>
          </p:cNvPr>
          <p:cNvCxnSpPr>
            <a:cxnSpLocks/>
          </p:cNvCxnSpPr>
          <p:nvPr/>
        </p:nvCxnSpPr>
        <p:spPr>
          <a:xfrm flipV="1">
            <a:off x="4108450" y="3416797"/>
            <a:ext cx="0" cy="857645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5AD9C3-E653-4A75-A2A5-A65007968B90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3317872" y="3420917"/>
            <a:ext cx="796929" cy="788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CCD52-45F4-4340-9565-190299AEFEF3}"/>
              </a:ext>
            </a:extLst>
          </p:cNvPr>
          <p:cNvSpPr txBox="1"/>
          <p:nvPr/>
        </p:nvSpPr>
        <p:spPr>
          <a:xfrm>
            <a:off x="2457450" y="4660401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4B132566-65CB-49D2-BC9B-CB12DE5489FE}"/>
              </a:ext>
            </a:extLst>
          </p:cNvPr>
          <p:cNvSpPr/>
          <p:nvPr/>
        </p:nvSpPr>
        <p:spPr>
          <a:xfrm>
            <a:off x="3578634" y="4900433"/>
            <a:ext cx="2250666" cy="7661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125" dirty="0">
                <a:solidFill>
                  <a:prstClr val="white"/>
                </a:solidFill>
                <a:latin typeface="Calibri" panose="020F0502020204030204"/>
              </a:rPr>
              <a:t>Is the new node the goal node?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FB747A-C542-457F-A9C5-6F28BE2CFC24}"/>
              </a:ext>
            </a:extLst>
          </p:cNvPr>
          <p:cNvCxnSpPr>
            <a:cxnSpLocks/>
            <a:stCxn id="55" idx="3"/>
            <a:endCxn id="34" idx="1"/>
          </p:cNvCxnSpPr>
          <p:nvPr/>
        </p:nvCxnSpPr>
        <p:spPr>
          <a:xfrm>
            <a:off x="3293472" y="5275201"/>
            <a:ext cx="285163" cy="831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EDA9D6-E124-4A92-8087-25754B609AF2}"/>
              </a:ext>
            </a:extLst>
          </p:cNvPr>
          <p:cNvSpPr txBox="1"/>
          <p:nvPr/>
        </p:nvSpPr>
        <p:spPr>
          <a:xfrm>
            <a:off x="4735713" y="5618200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CF630C-458B-46D3-98CF-FBE1102E40BD}"/>
              </a:ext>
            </a:extLst>
          </p:cNvPr>
          <p:cNvCxnSpPr>
            <a:cxnSpLocks/>
          </p:cNvCxnSpPr>
          <p:nvPr/>
        </p:nvCxnSpPr>
        <p:spPr>
          <a:xfrm>
            <a:off x="4686300" y="5666601"/>
            <a:ext cx="0" cy="22859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D5972B6-E3C1-4FF0-8997-35CC81E9A2EF}"/>
              </a:ext>
            </a:extLst>
          </p:cNvPr>
          <p:cNvSpPr/>
          <p:nvPr/>
        </p:nvSpPr>
        <p:spPr>
          <a:xfrm>
            <a:off x="7257455" y="5924602"/>
            <a:ext cx="629246" cy="21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end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38D1C2A5-2CCE-4B93-861D-6243CDE20376}"/>
              </a:ext>
            </a:extLst>
          </p:cNvPr>
          <p:cNvSpPr/>
          <p:nvPr/>
        </p:nvSpPr>
        <p:spPr>
          <a:xfrm>
            <a:off x="1371600" y="1695502"/>
            <a:ext cx="1971288" cy="50457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Get the initial node from user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87F435-3830-4BD5-8723-6B99CFF74C66}"/>
              </a:ext>
            </a:extLst>
          </p:cNvPr>
          <p:cNvCxnSpPr>
            <a:cxnSpLocks/>
          </p:cNvCxnSpPr>
          <p:nvPr/>
        </p:nvCxnSpPr>
        <p:spPr>
          <a:xfrm>
            <a:off x="2351875" y="1457125"/>
            <a:ext cx="0" cy="228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9EA597-6836-44B2-B914-A569AD8AF0E0}"/>
              </a:ext>
            </a:extLst>
          </p:cNvPr>
          <p:cNvCxnSpPr>
            <a:cxnSpLocks/>
          </p:cNvCxnSpPr>
          <p:nvPr/>
        </p:nvCxnSpPr>
        <p:spPr>
          <a:xfrm flipV="1">
            <a:off x="4703967" y="3267087"/>
            <a:ext cx="0" cy="1628814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07F43D0-2ABF-4642-B5F0-9177EC836697}"/>
              </a:ext>
            </a:extLst>
          </p:cNvPr>
          <p:cNvSpPr txBox="1"/>
          <p:nvPr/>
        </p:nvSpPr>
        <p:spPr>
          <a:xfrm>
            <a:off x="4710317" y="4274440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16BCB-4C92-4EE9-B818-88EE5CE4815B}"/>
              </a:ext>
            </a:extLst>
          </p:cNvPr>
          <p:cNvCxnSpPr>
            <a:cxnSpLocks/>
          </p:cNvCxnSpPr>
          <p:nvPr/>
        </p:nvCxnSpPr>
        <p:spPr>
          <a:xfrm flipH="1">
            <a:off x="3317872" y="3271618"/>
            <a:ext cx="138609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4073419-D21F-4F14-853E-58435FA3FB91}"/>
              </a:ext>
            </a:extLst>
          </p:cNvPr>
          <p:cNvSpPr/>
          <p:nvPr/>
        </p:nvSpPr>
        <p:spPr>
          <a:xfrm>
            <a:off x="1371601" y="2417294"/>
            <a:ext cx="1946272" cy="49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Save node information using a data structure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231FD0-AD58-400E-AF6A-07A3CA338295}"/>
              </a:ext>
            </a:extLst>
          </p:cNvPr>
          <p:cNvSpPr/>
          <p:nvPr/>
        </p:nvSpPr>
        <p:spPr>
          <a:xfrm>
            <a:off x="1371601" y="3171625"/>
            <a:ext cx="1946272" cy="49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Apply actions to blank tile to generate new nodes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EA1DEB-2783-4080-B991-303258B14DEF}"/>
              </a:ext>
            </a:extLst>
          </p:cNvPr>
          <p:cNvSpPr/>
          <p:nvPr/>
        </p:nvSpPr>
        <p:spPr>
          <a:xfrm>
            <a:off x="1443630" y="4953051"/>
            <a:ext cx="1849843" cy="64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Add new node and the parent node to data structure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B3FF11-84CD-4D18-BDD9-063B11CE33A8}"/>
              </a:ext>
            </a:extLst>
          </p:cNvPr>
          <p:cNvSpPr/>
          <p:nvPr/>
        </p:nvSpPr>
        <p:spPr>
          <a:xfrm>
            <a:off x="3582838" y="5895200"/>
            <a:ext cx="2111425" cy="27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Back track to find the path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6719AB-0029-4BAE-ADB2-05A7F5A25C83}"/>
              </a:ext>
            </a:extLst>
          </p:cNvPr>
          <p:cNvCxnSpPr>
            <a:cxnSpLocks/>
          </p:cNvCxnSpPr>
          <p:nvPr/>
        </p:nvCxnSpPr>
        <p:spPr>
          <a:xfrm>
            <a:off x="5694263" y="6009498"/>
            <a:ext cx="30648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4248C-797E-4913-96B3-6522E8A49D8B}"/>
              </a:ext>
            </a:extLst>
          </p:cNvPr>
          <p:cNvSpPr/>
          <p:nvPr/>
        </p:nvSpPr>
        <p:spPr>
          <a:xfrm>
            <a:off x="6011023" y="5870999"/>
            <a:ext cx="907952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Print path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E3E340-C070-4E44-9207-A3A8158A370F}"/>
              </a:ext>
            </a:extLst>
          </p:cNvPr>
          <p:cNvCxnSpPr>
            <a:cxnSpLocks/>
          </p:cNvCxnSpPr>
          <p:nvPr/>
        </p:nvCxnSpPr>
        <p:spPr>
          <a:xfrm>
            <a:off x="6929248" y="6003085"/>
            <a:ext cx="306488" cy="641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0C429EF4-BBDE-4903-8F48-B7FC2F907204}"/>
              </a:ext>
            </a:extLst>
          </p:cNvPr>
          <p:cNvSpPr txBox="1">
            <a:spLocks/>
          </p:cNvSpPr>
          <p:nvPr/>
        </p:nvSpPr>
        <p:spPr>
          <a:xfrm>
            <a:off x="45823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178073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BC49-D1F6-4844-A713-B6DA7FB7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Parameter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9C4E-5E01-410F-990A-161BE2A7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Information to be stored in the data structure for each node: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Node_State_i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The state of node </a:t>
            </a:r>
            <a:r>
              <a:rPr lang="en-US" dirty="0" err="1"/>
              <a:t>i</a:t>
            </a:r>
            <a:r>
              <a:rPr lang="en-US" dirty="0"/>
              <a:t>  is represented by a 3 by 3 matrix, for example     [ 1 2 3; 4 5 6; 7 8 0].</a:t>
            </a:r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Node_Index_i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: </a:t>
            </a:r>
            <a:r>
              <a:rPr lang="en-US" dirty="0"/>
              <a:t>The index of node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Parent_Node_Index_i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The index of parent for node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1-First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You should first select a data structure type to save your generated nodes. </a:t>
            </a:r>
          </a:p>
          <a:p>
            <a:r>
              <a:rPr lang="en-US" dirty="0"/>
              <a:t>There are different types of data structure that could be used. The type of data structure is optional.</a:t>
            </a:r>
          </a:p>
        </p:txBody>
      </p:sp>
    </p:spTree>
    <p:extLst>
      <p:ext uri="{BB962C8B-B14F-4D97-AF65-F5344CB8AC3E}">
        <p14:creationId xmlns:p14="http://schemas.microsoft.com/office/powerpoint/2010/main" val="232437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D3C-86E3-4798-A731-37587FEA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structure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AFC4-95CA-4E64-95B1-3C0B5995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the “list” and “dictionary” data structures for python in the following 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C9AC23-3EDD-49B4-AC16-A21820E7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077200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1)      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Python - Full Course for Beginners [Tutorial] (Links to an external site.)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         </a:t>
            </a:r>
          </a:p>
          <a:p>
            <a:endParaRPr lang="en-US" sz="1500" u="sng" dirty="0">
              <a:solidFill>
                <a:srgbClr val="2D3B45"/>
              </a:solidFill>
              <a:latin typeface="La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500" u="sng" dirty="0">
                <a:solidFill>
                  <a:srgbClr val="2D3B45"/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2) https://www.youtube.com/watch?v=tw7ror9x32s</a:t>
            </a:r>
            <a:endParaRPr 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3)     https://www.linkedin.com/learning/learning-python-2/welcome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4)      https://www.linkedin.com/learning/programming-foundations-data-structures-2/understand-data-structures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5)     https://www.linkedin.com/learning/python-data-structures-stacks-queues-and-deques/python-data-structures-primer (Links to an external site.)</a:t>
            </a: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u="sng" dirty="0">
              <a:solidFill>
                <a:srgbClr val="2D3B4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6)     Textbook:  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http://do1.dr-chuck.com/pythonlearn/EN_us/pythonlearn.pdf (Links to an external site.)</a:t>
            </a:r>
            <a:r>
              <a:rPr lang="en-US" altLang="en-US" sz="1500" u="sng" dirty="0">
                <a:solidFill>
                  <a:srgbClr val="2D3B45"/>
                </a:solidFill>
                <a:latin typeface="Lato"/>
              </a:rPr>
              <a:t> </a:t>
            </a:r>
          </a:p>
        </p:txBody>
      </p:sp>
      <p:pic>
        <p:nvPicPr>
          <p:cNvPr id="1026" name="Picture 2" descr="Learn Python - Full Course for Beginners [Tutorial]">
            <a:hlinkClick r:id="rId2"/>
            <a:extLst>
              <a:ext uri="{FF2B5EF4-FFF2-40B4-BE49-F238E27FC236}">
                <a16:creationId xmlns:a16="http://schemas.microsoft.com/office/drawing/2014/main" id="{20E789D7-7DBB-4CD8-9283-9D38410ED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-1020763"/>
            <a:ext cx="1333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22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08B-F7A7-4682-ADD3-EA14FD1C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Step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550D-67C5-4E33-BCF1-52594991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a function that given the state of the current node in the 8puzzle problem, calculates the location of the blank tile in the 3 by 3 matrix and returns the output as a pair, (</a:t>
            </a:r>
            <a:r>
              <a:rPr lang="en-US" dirty="0" err="1"/>
              <a:t>i,j</a:t>
            </a:r>
            <a:r>
              <a:rPr lang="en-US" dirty="0"/>
              <a:t>). Where 0&lt;</a:t>
            </a:r>
            <a:r>
              <a:rPr lang="en-US" dirty="0" err="1"/>
              <a:t>i</a:t>
            </a:r>
            <a:r>
              <a:rPr lang="en-US" dirty="0"/>
              <a:t>&lt;4 and 0&lt;j&lt;4.</a:t>
            </a:r>
            <a:endParaRPr lang="fa-IR" dirty="0"/>
          </a:p>
          <a:p>
            <a:r>
              <a:rPr lang="en-US" dirty="0"/>
              <a:t>You should use two For loops to check for the location of the blank tile. Call this function </a:t>
            </a:r>
            <a:r>
              <a:rPr lang="en-US" dirty="0" err="1"/>
              <a:t>BlankTileLocation</a:t>
            </a:r>
            <a:endParaRPr lang="fa-IR" dirty="0"/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1C3AD-0B10-408D-A5DF-0C2EFD853BA8}"/>
              </a:ext>
            </a:extLst>
          </p:cNvPr>
          <p:cNvSpPr/>
          <p:nvPr/>
        </p:nvSpPr>
        <p:spPr>
          <a:xfrm>
            <a:off x="762000" y="5558880"/>
            <a:ext cx="769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j] = </a:t>
            </a:r>
            <a:r>
              <a:rPr lang="en-US" sz="2200" dirty="0" err="1"/>
              <a:t>BlankTileLocation</a:t>
            </a:r>
            <a:r>
              <a:rPr lang="en-US" sz="2200" dirty="0"/>
              <a:t>(</a:t>
            </a:r>
            <a:r>
              <a:rPr lang="en-US" sz="2200" dirty="0" err="1"/>
              <a:t>CurrentNode</a:t>
            </a:r>
            <a:r>
              <a:rPr lang="en-US" sz="2200" dirty="0"/>
              <a:t>); 	     </a:t>
            </a:r>
            <a:endParaRPr lang="fa-IR" sz="2200" dirty="0"/>
          </a:p>
          <a:p>
            <a:r>
              <a:rPr lang="en-US" sz="2200" dirty="0"/>
              <a:t>% Find the location of the blank tile</a:t>
            </a:r>
          </a:p>
        </p:txBody>
      </p:sp>
    </p:spTree>
    <p:extLst>
      <p:ext uri="{BB962C8B-B14F-4D97-AF65-F5344CB8AC3E}">
        <p14:creationId xmlns:p14="http://schemas.microsoft.com/office/powerpoint/2010/main" val="335212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F32C-FAD4-47FC-8350-68D2DCD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Step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1805-BA16-44DF-AAD5-469786D6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4 subfunctions to move the blank tile in 4 different directions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61286-01B0-4434-905B-90093680DA28}"/>
              </a:ext>
            </a:extLst>
          </p:cNvPr>
          <p:cNvSpPr/>
          <p:nvPr/>
        </p:nvSpPr>
        <p:spPr>
          <a:xfrm>
            <a:off x="685800" y="30480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ActionMoveLeft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</a:t>
            </a:r>
          </a:p>
          <a:p>
            <a:r>
              <a:rPr lang="en-US" sz="2000" dirty="0"/>
              <a:t>% Moves blank tile left,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ActionMoveRight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</a:t>
            </a:r>
          </a:p>
          <a:p>
            <a:r>
              <a:rPr lang="en-US" sz="2000" dirty="0"/>
              <a:t>% Moves blank tile right,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ActionMoveUp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     </a:t>
            </a:r>
          </a:p>
          <a:p>
            <a:r>
              <a:rPr lang="en-US" sz="2000" dirty="0"/>
              <a:t>% Moves blank tile up, if possible</a:t>
            </a:r>
          </a:p>
          <a:p>
            <a:endParaRPr lang="en-US" sz="2000" dirty="0"/>
          </a:p>
          <a:p>
            <a:r>
              <a:rPr lang="en-US" sz="2000" dirty="0"/>
              <a:t>[Status, </a:t>
            </a:r>
            <a:r>
              <a:rPr lang="en-US" sz="2000" dirty="0" err="1"/>
              <a:t>NewNode</a:t>
            </a:r>
            <a:r>
              <a:rPr lang="en-US" sz="2000" dirty="0"/>
              <a:t>] = </a:t>
            </a:r>
            <a:r>
              <a:rPr lang="en-US" sz="2000" dirty="0" err="1"/>
              <a:t>ActionMoveDown</a:t>
            </a:r>
            <a:r>
              <a:rPr lang="en-US" sz="2000" dirty="0"/>
              <a:t>(</a:t>
            </a:r>
            <a:r>
              <a:rPr lang="en-US" sz="2000" dirty="0" err="1"/>
              <a:t>CurrentNode</a:t>
            </a:r>
            <a:r>
              <a:rPr lang="en-US" sz="2000" dirty="0"/>
              <a:t>);   </a:t>
            </a:r>
          </a:p>
          <a:p>
            <a:r>
              <a:rPr lang="en-US" sz="2000" dirty="0"/>
              <a:t>% Moves blank tile down, if possible</a:t>
            </a:r>
          </a:p>
        </p:txBody>
      </p:sp>
    </p:spTree>
    <p:extLst>
      <p:ext uri="{BB962C8B-B14F-4D97-AF65-F5344CB8AC3E}">
        <p14:creationId xmlns:p14="http://schemas.microsoft.com/office/powerpoint/2010/main" val="278374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22FC-2A2D-4254-AB32-5BBC2858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Step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C363-A99D-4D15-8BA7-E4A816AE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new subfunction that adds the current node to Matrix_8puzzle_Nodes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0E110-2551-4D04-B501-8250E10577C3}"/>
              </a:ext>
            </a:extLst>
          </p:cNvPr>
          <p:cNvSpPr/>
          <p:nvPr/>
        </p:nvSpPr>
        <p:spPr>
          <a:xfrm>
            <a:off x="762000" y="321685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[Nodes, </a:t>
            </a:r>
            <a:r>
              <a:rPr lang="en-US" dirty="0" err="1"/>
              <a:t>NodesInfo</a:t>
            </a:r>
            <a:r>
              <a:rPr lang="en-US" dirty="0"/>
              <a:t>] = </a:t>
            </a:r>
            <a:r>
              <a:rPr lang="en-US" dirty="0" err="1"/>
              <a:t>AddNode</a:t>
            </a:r>
            <a:r>
              <a:rPr lang="en-US" dirty="0"/>
              <a:t>(</a:t>
            </a:r>
            <a:r>
              <a:rPr lang="en-US" dirty="0" err="1"/>
              <a:t>NewNode</a:t>
            </a:r>
            <a:r>
              <a:rPr lang="en-US" dirty="0"/>
              <a:t>);   	   </a:t>
            </a:r>
          </a:p>
          <a:p>
            <a:r>
              <a:rPr lang="en-US" dirty="0"/>
              <a:t> % Function also checks whether node is new or not 	</a:t>
            </a:r>
          </a:p>
        </p:txBody>
      </p:sp>
    </p:spTree>
    <p:extLst>
      <p:ext uri="{BB962C8B-B14F-4D97-AF65-F5344CB8AC3E}">
        <p14:creationId xmlns:p14="http://schemas.microsoft.com/office/powerpoint/2010/main" val="28853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CA8A-E9D4-4551-9EFB-0EF1CD0A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Step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C6CF-3AF4-42F3-BDF5-FFC23272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subfunctions (</a:t>
            </a:r>
            <a:r>
              <a:rPr lang="en-US" dirty="0" err="1"/>
              <a:t>generate_path</a:t>
            </a:r>
            <a:r>
              <a:rPr lang="en-US" dirty="0"/>
              <a:t>) that uses back tracking to find the path between the initial node and final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30DD-DC2F-4351-8D46-F1BA464D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DBEA-8AE9-4CA8-B051-20F54AA4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test case will be allowed to run for a maximum of two hours to be considered for evaluation, i.e. given an initial node, the eight puzzle should be solved within this time.</a:t>
            </a:r>
          </a:p>
          <a:p>
            <a:r>
              <a:rPr lang="en-US" sz="2400" dirty="0"/>
              <a:t>Randomly 20-25 students will be selected who need to explain their code during TA office hours.</a:t>
            </a:r>
          </a:p>
        </p:txBody>
      </p:sp>
    </p:spTree>
    <p:extLst>
      <p:ext uri="{BB962C8B-B14F-4D97-AF65-F5344CB8AC3E}">
        <p14:creationId xmlns:p14="http://schemas.microsoft.com/office/powerpoint/2010/main" val="60622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A7E8-16EC-4B59-96D4-4132999A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8111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Project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C4AEB-968A-4EA6-8574-8B4F371A9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943"/>
          <a:stretch/>
        </p:blipFill>
        <p:spPr>
          <a:xfrm>
            <a:off x="0" y="846138"/>
            <a:ext cx="3205605" cy="60415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94B5-6793-4FAE-8F11-C7119E5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Date and Deliverables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/>
              <a:t>Due date: February 21 , 11:59 p.m.</a:t>
            </a:r>
          </a:p>
          <a:p>
            <a:r>
              <a:rPr lang="en-US" dirty="0"/>
              <a:t>Submit deliverables on Canvas &amp; GitHub.</a:t>
            </a:r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Source code (Should be a python file)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code: Nodes, </a:t>
            </a:r>
            <a:r>
              <a:rPr lang="en-US" dirty="0" err="1"/>
              <a:t>NodesInfo</a:t>
            </a:r>
            <a:r>
              <a:rPr lang="en-US" dirty="0"/>
              <a:t> and </a:t>
            </a:r>
            <a:r>
              <a:rPr lang="en-US" dirty="0" err="1"/>
              <a:t>nodePath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text file that explains how to run the program.</a:t>
            </a:r>
          </a:p>
          <a:p>
            <a:r>
              <a:rPr lang="en-US" dirty="0"/>
              <a:t>Folder Name (zip) : proj1_firstname_lastname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4BE1-964B-4F26-A0B0-0B45C7C2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GitHub</a:t>
            </a:r>
          </a:p>
          <a:p>
            <a:pPr lvl="1" fontAlgn="base"/>
            <a:r>
              <a:rPr lang="en-US" dirty="0"/>
              <a:t>Well commented code</a:t>
            </a:r>
          </a:p>
          <a:p>
            <a:pPr lvl="1" fontAlgn="base"/>
            <a:r>
              <a:rPr lang="en-US" dirty="0"/>
              <a:t>Frequent detailed commits, i.e. commits should have messages. For example - “ Added function to find the blank tile location”</a:t>
            </a:r>
          </a:p>
          <a:p>
            <a:pPr lvl="1" fontAlgn="base"/>
            <a:r>
              <a:rPr lang="en-US" dirty="0"/>
              <a:t>The link (made public) should be uploaded as comments with your submission.</a:t>
            </a:r>
          </a:p>
          <a:p>
            <a:pPr fontAlgn="base"/>
            <a:r>
              <a:rPr lang="en-US" dirty="0"/>
              <a:t>ReadMe</a:t>
            </a:r>
          </a:p>
          <a:p>
            <a:pPr lvl="1" fontAlgn="base"/>
            <a:r>
              <a:rPr lang="en-US" dirty="0"/>
              <a:t>Instructions to run the code, step by step.</a:t>
            </a:r>
          </a:p>
          <a:p>
            <a:pPr lvl="1" fontAlgn="base"/>
            <a:r>
              <a:rPr lang="en-US" dirty="0"/>
              <a:t>Explicitly mention the libraries used in your code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2EF413E-6B4D-45F9-84AE-7687FDB8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GitHub and README</a:t>
            </a:r>
          </a:p>
        </p:txBody>
      </p:sp>
    </p:spTree>
    <p:extLst>
      <p:ext uri="{BB962C8B-B14F-4D97-AF65-F5344CB8AC3E}">
        <p14:creationId xmlns:p14="http://schemas.microsoft.com/office/powerpoint/2010/main" val="424833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752C-1AAF-407F-8529-AA0BABF4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</a:t>
            </a:r>
            <a:r>
              <a:rPr lang="en-US" dirty="0" err="1"/>
              <a:t>textfile</a:t>
            </a:r>
            <a:r>
              <a:rPr lang="en-US" dirty="0"/>
              <a:t> to be generated from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4F7A-CFDD-4A0F-9855-39CB16B5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1:</a:t>
            </a:r>
          </a:p>
          <a:p>
            <a:pPr marL="0" indent="0">
              <a:buNone/>
            </a:pPr>
            <a:r>
              <a:rPr lang="en-US" dirty="0"/>
              <a:t>Name</a:t>
            </a:r>
            <a:r>
              <a:rPr lang="en-US" u="sng" dirty="0"/>
              <a:t>:</a:t>
            </a:r>
            <a:r>
              <a:rPr lang="en-US" dirty="0"/>
              <a:t> nodePath.txt</a:t>
            </a:r>
          </a:p>
          <a:p>
            <a:pPr marL="0" indent="0">
              <a:buNone/>
            </a:pPr>
            <a:r>
              <a:rPr lang="en-US" dirty="0"/>
              <a:t>The elements are being stored column-wise, i.e. for this state 1 4 7 2 5 8 3 6 0, the eight puzzle state  is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r>
              <a:rPr lang="en-US" dirty="0"/>
              <a:t>4 5 6</a:t>
            </a:r>
          </a:p>
          <a:p>
            <a:pPr marL="0" indent="0">
              <a:buNone/>
            </a:pPr>
            <a:r>
              <a:rPr lang="en-US" dirty="0"/>
              <a:t>7 8 0</a:t>
            </a:r>
          </a:p>
          <a:p>
            <a:pPr marL="0" indent="0">
              <a:buNone/>
            </a:pPr>
            <a:r>
              <a:rPr lang="en-US" dirty="0"/>
              <a:t>The order of the states should be from start node to the goal node.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2:</a:t>
            </a:r>
          </a:p>
          <a:p>
            <a:pPr marL="0" indent="0">
              <a:buNone/>
            </a:pPr>
            <a:r>
              <a:rPr lang="en-US" dirty="0"/>
              <a:t>Name: NodesInfo.txt</a:t>
            </a:r>
          </a:p>
          <a:p>
            <a:pPr marL="0" indent="0">
              <a:buNone/>
            </a:pPr>
            <a:r>
              <a:rPr lang="en-US" dirty="0"/>
              <a:t>First column: Node Index</a:t>
            </a:r>
          </a:p>
          <a:p>
            <a:pPr marL="0" indent="0">
              <a:buNone/>
            </a:pPr>
            <a:r>
              <a:rPr lang="en-US" dirty="0"/>
              <a:t>Second Column: Parent Node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Textfile</a:t>
            </a:r>
            <a:r>
              <a:rPr lang="en-US" b="1" u="sng" dirty="0"/>
              <a:t> 3:</a:t>
            </a:r>
          </a:p>
          <a:p>
            <a:pPr marL="0" indent="0">
              <a:buNone/>
            </a:pPr>
            <a:r>
              <a:rPr lang="en-US" dirty="0"/>
              <a:t>Name: Nodes.txt</a:t>
            </a:r>
          </a:p>
          <a:p>
            <a:pPr marL="0" indent="0">
              <a:buNone/>
            </a:pPr>
            <a:r>
              <a:rPr lang="en-US" dirty="0"/>
              <a:t>All the explored states should be present in the format of nodePath.txt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Look at the sample text files uploaded for more clarity.</a:t>
            </a:r>
          </a:p>
        </p:txBody>
      </p:sp>
    </p:spTree>
    <p:extLst>
      <p:ext uri="{BB962C8B-B14F-4D97-AF65-F5344CB8AC3E}">
        <p14:creationId xmlns:p14="http://schemas.microsoft.com/office/powerpoint/2010/main" val="203739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8622-87F2-4993-8435-D037B1CD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A2B8-A729-472E-8357-CE4E8450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file has been provided (plot_path.py) which will help with the visualization of the output text file.</a:t>
            </a:r>
          </a:p>
          <a:p>
            <a:r>
              <a:rPr lang="en-US" dirty="0"/>
              <a:t>The python file reads the text file (nodePath.txt) generated by your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E2C2-621C-41F7-98D4-E22DFA63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-1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3AB3-30AA-465D-AE79-CC65CB84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Find all the possible states of the 8-Puzzle starting from the given initial state. Note that, the states should be unique (no repetitions).</a:t>
            </a:r>
          </a:p>
          <a:p>
            <a:r>
              <a:rPr lang="en-US" sz="2800" dirty="0"/>
              <a:t>From the initial state of the puzzle, use different moves in all the directions to generate new states, check the validity of the newly generated node.</a:t>
            </a:r>
          </a:p>
          <a:p>
            <a:r>
              <a:rPr lang="en-US" sz="2800" dirty="0"/>
              <a:t>You should use Python for programing</a:t>
            </a:r>
          </a:p>
          <a:p>
            <a:r>
              <a:rPr lang="en-US" sz="2800" dirty="0"/>
              <a:t>Use the Brute Force Search(BFS) to find the path to reach the goal state using the possible states of 8-puzzle.</a:t>
            </a:r>
          </a:p>
          <a:p>
            <a:r>
              <a:rPr lang="en-US" sz="2800" dirty="0"/>
              <a:t>Implement back tracking to find the plan to solve the problem</a:t>
            </a:r>
          </a:p>
          <a:p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02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3"/>
          <a:stretch/>
        </p:blipFill>
        <p:spPr bwMode="auto">
          <a:xfrm>
            <a:off x="162488" y="985586"/>
            <a:ext cx="8258710" cy="564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9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7"/>
          <a:stretch/>
        </p:blipFill>
        <p:spPr bwMode="auto">
          <a:xfrm>
            <a:off x="355349" y="812800"/>
            <a:ext cx="7879138" cy="53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7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/>
          <a:stretch/>
        </p:blipFill>
        <p:spPr bwMode="auto">
          <a:xfrm>
            <a:off x="304800" y="767973"/>
            <a:ext cx="8071071" cy="551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8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3"/>
          <a:stretch/>
        </p:blipFill>
        <p:spPr bwMode="auto">
          <a:xfrm>
            <a:off x="360947" y="812800"/>
            <a:ext cx="7952874" cy="54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A269-3FDA-4309-BC56-3A0A1656DF82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 descr="8-puzz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/>
          <a:stretch/>
        </p:blipFill>
        <p:spPr bwMode="auto">
          <a:xfrm>
            <a:off x="423620" y="800100"/>
            <a:ext cx="7802033" cy="53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5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849</Words>
  <Application>Microsoft Office PowerPoint</Application>
  <PresentationFormat>On-screen Show (4:3)</PresentationFormat>
  <Paragraphs>138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Office Theme</vt:lpstr>
      <vt:lpstr>1_Office Theme</vt:lpstr>
      <vt:lpstr>PowerPoint Presentation</vt:lpstr>
      <vt:lpstr>Project 1</vt:lpstr>
      <vt:lpstr>Project -1 Description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Parameter Names</vt:lpstr>
      <vt:lpstr>1-First Step</vt:lpstr>
      <vt:lpstr>Data structure in PYTHON</vt:lpstr>
      <vt:lpstr>2. Step two</vt:lpstr>
      <vt:lpstr>3. Step three</vt:lpstr>
      <vt:lpstr>4. Step four</vt:lpstr>
      <vt:lpstr>5. Step five</vt:lpstr>
      <vt:lpstr>Additional Notes</vt:lpstr>
      <vt:lpstr>Due Date and Deliverables </vt:lpstr>
      <vt:lpstr>GitHub and README</vt:lpstr>
      <vt:lpstr>Output textfile to be generated from the code</vt:lpstr>
      <vt:lpstr>Code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Monfaredi, Reza</dc:creator>
  <cp:lastModifiedBy> </cp:lastModifiedBy>
  <cp:revision>225</cp:revision>
  <dcterms:created xsi:type="dcterms:W3CDTF">2018-02-09T14:46:40Z</dcterms:created>
  <dcterms:modified xsi:type="dcterms:W3CDTF">2020-02-07T01:07:15Z</dcterms:modified>
</cp:coreProperties>
</file>