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e0efab63b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e0efab63b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7e0efab63b_1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e0efab63b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e0efab63b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7e0efab63b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e0efab63b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e0efab63b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7e0efab63b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e0efab63b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e0efab63b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7e0efab63b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5400"/>
              <a:t>Project 2: Implementation of Dijkstra algorithm for a Point and Rigid Robot</a:t>
            </a:r>
            <a:endParaRPr/>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This is a group project, done in teams of 2. Groups will be announced separately.</a:t>
            </a:r>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dirty="0"/>
              <a:t>Due Date – March 6th,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Clearance </a:t>
            </a:r>
            <a:endParaRPr/>
          </a:p>
        </p:txBody>
      </p:sp>
      <p:sp>
        <p:nvSpPr>
          <p:cNvPr id="154" name="Google Shape;154;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Clearance is a maximum distance between the obstacle and the extreme point of the rigid robot.</a:t>
            </a:r>
            <a:endParaRPr/>
          </a:p>
          <a:p>
            <a:pPr marL="228600" lvl="0" indent="-50800" algn="l" rtl="0">
              <a:lnSpc>
                <a:spcPct val="90000"/>
              </a:lnSpc>
              <a:spcBef>
                <a:spcPts val="1000"/>
              </a:spcBef>
              <a:spcAft>
                <a:spcPts val="0"/>
              </a:spcAft>
              <a:buClr>
                <a:schemeClr val="dk1"/>
              </a:buClr>
              <a:buSzPts val="2800"/>
              <a:buNone/>
            </a:pPr>
            <a:endParaRPr/>
          </a:p>
        </p:txBody>
      </p:sp>
      <p:pic>
        <p:nvPicPr>
          <p:cNvPr id="155" name="Google Shape;155;p22"/>
          <p:cNvPicPr preferRelativeResize="0"/>
          <p:nvPr/>
        </p:nvPicPr>
        <p:blipFill rotWithShape="1">
          <a:blip r:embed="rId3">
            <a:alphaModFix/>
          </a:blip>
          <a:srcRect/>
          <a:stretch/>
        </p:blipFill>
        <p:spPr>
          <a:xfrm>
            <a:off x="4817634" y="3084197"/>
            <a:ext cx="2556732" cy="2678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3"/>
          <p:cNvPicPr preferRelativeResize="0"/>
          <p:nvPr/>
        </p:nvPicPr>
        <p:blipFill>
          <a:blip r:embed="rId3">
            <a:alphaModFix/>
          </a:blip>
          <a:stretch>
            <a:fillRect/>
          </a:stretch>
        </p:blipFill>
        <p:spPr>
          <a:xfrm>
            <a:off x="1100138" y="1157288"/>
            <a:ext cx="9991725" cy="454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3) Generate the graph</a:t>
            </a:r>
            <a:endParaRPr/>
          </a:p>
        </p:txBody>
      </p:sp>
      <p:sp>
        <p:nvSpPr>
          <p:cNvPr id="167" name="Google Shape;167;p24"/>
          <p:cNvSpPr txBox="1">
            <a:spLocks noGrp="1"/>
          </p:cNvSpPr>
          <p:nvPr>
            <p:ph type="body" idx="1"/>
          </p:nvPr>
        </p:nvSpPr>
        <p:spPr>
          <a:xfrm>
            <a:off x="838200" y="1825625"/>
            <a:ext cx="10515600" cy="4351200"/>
          </a:xfrm>
          <a:prstGeom prst="rect">
            <a:avLst/>
          </a:prstGeom>
          <a:blipFill rotWithShape="1">
            <a:blip r:embed="rId3">
              <a:alphaModFix/>
            </a:blip>
            <a:stretch>
              <a:fillRect l="-1042" t="-2240" r="-1158"/>
            </a:stretch>
          </a:blip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None/>
            </a:pPr>
            <a:r>
              <a:rPr lang="en-US"/>
              <a:t> </a:t>
            </a:r>
            <a:endParaRPr/>
          </a:p>
        </p:txBody>
      </p:sp>
      <p:pic>
        <p:nvPicPr>
          <p:cNvPr id="168" name="Google Shape;168;p24"/>
          <p:cNvPicPr preferRelativeResize="0"/>
          <p:nvPr/>
        </p:nvPicPr>
        <p:blipFill rotWithShape="1">
          <a:blip r:embed="rId4">
            <a:alphaModFix/>
          </a:blip>
          <a:srcRect/>
          <a:stretch/>
        </p:blipFill>
        <p:spPr>
          <a:xfrm>
            <a:off x="7458754" y="3394364"/>
            <a:ext cx="4733246" cy="3225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4) Find the optimal path</a:t>
            </a:r>
            <a:endParaRPr/>
          </a:p>
        </p:txBody>
      </p:sp>
      <p:sp>
        <p:nvSpPr>
          <p:cNvPr id="174" name="Google Shape;174;p25"/>
          <p:cNvSpPr txBox="1">
            <a:spLocks noGrp="1"/>
          </p:cNvSpPr>
          <p:nvPr>
            <p:ph type="body" idx="1"/>
          </p:nvPr>
        </p:nvSpPr>
        <p:spPr>
          <a:xfrm>
            <a:off x="838200" y="145617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Write a subfunction that compares the current node with the goal node and return TRUE if they are equal.</a:t>
            </a:r>
            <a:endParaRPr/>
          </a:p>
          <a:p>
            <a:pPr marL="228600" lvl="0" indent="-228600" algn="l" rtl="0">
              <a:lnSpc>
                <a:spcPct val="90000"/>
              </a:lnSpc>
              <a:spcBef>
                <a:spcPts val="1000"/>
              </a:spcBef>
              <a:spcAft>
                <a:spcPts val="0"/>
              </a:spcAft>
              <a:buClr>
                <a:schemeClr val="dk1"/>
              </a:buClr>
              <a:buSzPts val="2800"/>
              <a:buChar char="•"/>
            </a:pPr>
            <a:r>
              <a:rPr lang="en-US"/>
              <a:t>While generating each new node this subfunction should be called</a:t>
            </a:r>
            <a:endParaRPr/>
          </a:p>
          <a:p>
            <a:pPr marL="228600" lvl="0" indent="-228600" algn="l" rtl="0">
              <a:lnSpc>
                <a:spcPct val="90000"/>
              </a:lnSpc>
              <a:spcBef>
                <a:spcPts val="1000"/>
              </a:spcBef>
              <a:spcAft>
                <a:spcPts val="0"/>
              </a:spcAft>
              <a:buClr>
                <a:schemeClr val="dk1"/>
              </a:buClr>
              <a:buSzPts val="2800"/>
              <a:buChar char="•"/>
            </a:pPr>
            <a:r>
              <a:rPr lang="en-US"/>
              <a:t>Write a subfunction that once the goal node is reached, using the child and parent relationship, it backtracks from the goal node to initial node and outputs all the intermediate nodes.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38200" y="59603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5) Represent the optimal path</a:t>
            </a:r>
            <a:endParaRPr/>
          </a:p>
        </p:txBody>
      </p:sp>
      <p:sp>
        <p:nvSpPr>
          <p:cNvPr id="180" name="Google Shape;18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Show optimal path generation animation between start and goal point using a simple graphical interface. You need to show both the node exploration as well as the optimal path generated.</a:t>
            </a:r>
            <a:endParaRPr/>
          </a:p>
          <a:p>
            <a:pPr marL="0" lvl="0" indent="0" algn="l" rtl="0">
              <a:lnSpc>
                <a:spcPct val="90000"/>
              </a:lnSpc>
              <a:spcBef>
                <a:spcPts val="0"/>
              </a:spcBef>
              <a:spcAft>
                <a:spcPts val="0"/>
              </a:spcAft>
              <a:buNone/>
            </a:pPr>
            <a:endParaRPr b="1" i="1" u="sng"/>
          </a:p>
          <a:p>
            <a:pPr marL="0" lvl="0" indent="0" algn="l" rtl="0">
              <a:lnSpc>
                <a:spcPct val="90000"/>
              </a:lnSpc>
              <a:spcBef>
                <a:spcPts val="0"/>
              </a:spcBef>
              <a:spcAft>
                <a:spcPts val="0"/>
              </a:spcAft>
              <a:buNone/>
            </a:pPr>
            <a:endParaRPr b="1" i="1" u="sng"/>
          </a:p>
          <a:p>
            <a:pPr marL="0" lvl="0" indent="0" algn="l" rtl="0">
              <a:lnSpc>
                <a:spcPct val="90000"/>
              </a:lnSpc>
              <a:spcBef>
                <a:spcPts val="0"/>
              </a:spcBef>
              <a:spcAft>
                <a:spcPts val="0"/>
              </a:spcAft>
              <a:buNone/>
            </a:pPr>
            <a:endParaRPr b="1" i="1" u="sng"/>
          </a:p>
          <a:p>
            <a:pPr marL="0" lvl="0" indent="0" algn="l" rtl="0">
              <a:lnSpc>
                <a:spcPct val="90000"/>
              </a:lnSpc>
              <a:spcBef>
                <a:spcPts val="0"/>
              </a:spcBef>
              <a:spcAft>
                <a:spcPts val="0"/>
              </a:spcAft>
              <a:buNone/>
            </a:pPr>
            <a:r>
              <a:rPr lang="en-US" b="1" i="1" u="sng"/>
              <a:t>The visualisation of (exploration and optimal path) should start only after the exploration is complete and optimal path is found.</a:t>
            </a:r>
            <a:endParaRPr b="1" i="1" u="sng"/>
          </a:p>
          <a:p>
            <a:pPr marL="0" lvl="0" indent="0" algn="l" rtl="0">
              <a:lnSpc>
                <a:spcPct val="90000"/>
              </a:lnSpc>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Trial Map</a:t>
            </a:r>
            <a:endParaRPr/>
          </a:p>
        </p:txBody>
      </p:sp>
      <p:pic>
        <p:nvPicPr>
          <p:cNvPr id="187" name="Google Shape;187;p27"/>
          <p:cNvPicPr preferRelativeResize="0"/>
          <p:nvPr/>
        </p:nvPicPr>
        <p:blipFill>
          <a:blip r:embed="rId3">
            <a:alphaModFix/>
          </a:blip>
          <a:stretch>
            <a:fillRect/>
          </a:stretch>
        </p:blipFill>
        <p:spPr>
          <a:xfrm>
            <a:off x="2279838" y="1690828"/>
            <a:ext cx="7632326" cy="4077700"/>
          </a:xfrm>
          <a:prstGeom prst="rect">
            <a:avLst/>
          </a:prstGeom>
          <a:noFill/>
          <a:ln>
            <a:noFill/>
          </a:ln>
        </p:spPr>
      </p:pic>
      <p:sp>
        <p:nvSpPr>
          <p:cNvPr id="2" name="TextBox 1">
            <a:extLst>
              <a:ext uri="{FF2B5EF4-FFF2-40B4-BE49-F238E27FC236}">
                <a16:creationId xmlns:a16="http://schemas.microsoft.com/office/drawing/2014/main" id="{7AA335A1-6453-413E-A73B-F1F95CC1CFDE}"/>
              </a:ext>
            </a:extLst>
          </p:cNvPr>
          <p:cNvSpPr txBox="1"/>
          <p:nvPr/>
        </p:nvSpPr>
        <p:spPr>
          <a:xfrm>
            <a:off x="757083" y="5889523"/>
            <a:ext cx="10257936" cy="523220"/>
          </a:xfrm>
          <a:prstGeom prst="rect">
            <a:avLst/>
          </a:prstGeom>
          <a:noFill/>
        </p:spPr>
        <p:txBody>
          <a:bodyPr wrap="none" rtlCol="0">
            <a:spAutoFit/>
          </a:bodyPr>
          <a:lstStyle/>
          <a:p>
            <a:r>
              <a:rPr lang="en-US" dirty="0">
                <a:solidFill>
                  <a:srgbClr val="FF0000"/>
                </a:solidFill>
              </a:rPr>
              <a:t>How to define obstacle:                for square:  point (</a:t>
            </a:r>
            <a:r>
              <a:rPr lang="en-US" dirty="0" err="1">
                <a:solidFill>
                  <a:srgbClr val="FF0000"/>
                </a:solidFill>
              </a:rPr>
              <a:t>x,y</a:t>
            </a:r>
            <a:r>
              <a:rPr lang="en-US" dirty="0">
                <a:solidFill>
                  <a:srgbClr val="FF0000"/>
                </a:solidFill>
              </a:rPr>
              <a:t>) is in the obstacle space if     x&gt;=90 and x&lt;= 110 and y&gt;=40 and y&lt;=60  </a:t>
            </a:r>
          </a:p>
          <a:p>
            <a:r>
              <a:rPr lang="en-US" dirty="0">
                <a:solidFill>
                  <a:srgbClr val="FF0000"/>
                </a:solidFill>
              </a:rPr>
              <a:t>    		                for circle:     point (</a:t>
            </a:r>
            <a:r>
              <a:rPr lang="en-US" dirty="0" err="1">
                <a:solidFill>
                  <a:srgbClr val="FF0000"/>
                </a:solidFill>
              </a:rPr>
              <a:t>x,y</a:t>
            </a:r>
            <a:r>
              <a:rPr lang="en-US" dirty="0">
                <a:solidFill>
                  <a:srgbClr val="FF0000"/>
                </a:solidFill>
              </a:rPr>
              <a:t>) is in the obstacle space if     (x-160)^2+(y-50)^2 &lt; 15^2</a:t>
            </a:r>
          </a:p>
        </p:txBody>
      </p:sp>
      <p:sp>
        <p:nvSpPr>
          <p:cNvPr id="7" name="TextBox 6">
            <a:extLst>
              <a:ext uri="{FF2B5EF4-FFF2-40B4-BE49-F238E27FC236}">
                <a16:creationId xmlns:a16="http://schemas.microsoft.com/office/drawing/2014/main" id="{5C5B1AFC-20BE-4921-A7AB-2D07DD501C91}"/>
              </a:ext>
            </a:extLst>
          </p:cNvPr>
          <p:cNvSpPr txBox="1"/>
          <p:nvPr/>
        </p:nvSpPr>
        <p:spPr>
          <a:xfrm>
            <a:off x="6815716" y="4299674"/>
            <a:ext cx="914400" cy="307777"/>
          </a:xfrm>
          <a:prstGeom prst="rect">
            <a:avLst/>
          </a:prstGeom>
          <a:noFill/>
        </p:spPr>
        <p:txBody>
          <a:bodyPr wrap="square" rtlCol="0">
            <a:spAutoFit/>
          </a:bodyPr>
          <a:lstStyle/>
          <a:p>
            <a:r>
              <a:rPr lang="en-US" dirty="0">
                <a:solidFill>
                  <a:srgbClr val="FF0000"/>
                </a:solidFill>
              </a:rPr>
              <a:t>50</a:t>
            </a:r>
          </a:p>
        </p:txBody>
      </p:sp>
      <p:cxnSp>
        <p:nvCxnSpPr>
          <p:cNvPr id="6" name="Straight Connector 5">
            <a:extLst>
              <a:ext uri="{FF2B5EF4-FFF2-40B4-BE49-F238E27FC236}">
                <a16:creationId xmlns:a16="http://schemas.microsoft.com/office/drawing/2014/main" id="{DF6E0272-D8AE-4572-A47E-41B6F1C0EDFB}"/>
              </a:ext>
            </a:extLst>
          </p:cNvPr>
          <p:cNvCxnSpPr/>
          <p:nvPr/>
        </p:nvCxnSpPr>
        <p:spPr>
          <a:xfrm flipH="1">
            <a:off x="2487561" y="2972897"/>
            <a:ext cx="531925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4736E28-432F-4F9F-AEC2-73702A0B5B55}"/>
              </a:ext>
            </a:extLst>
          </p:cNvPr>
          <p:cNvSpPr txBox="1"/>
          <p:nvPr/>
        </p:nvSpPr>
        <p:spPr>
          <a:xfrm>
            <a:off x="5428851" y="2604622"/>
            <a:ext cx="914400" cy="307777"/>
          </a:xfrm>
          <a:prstGeom prst="rect">
            <a:avLst/>
          </a:prstGeom>
          <a:noFill/>
        </p:spPr>
        <p:txBody>
          <a:bodyPr wrap="square" rtlCol="0">
            <a:spAutoFit/>
          </a:bodyPr>
          <a:lstStyle/>
          <a:p>
            <a:r>
              <a:rPr lang="en-US" dirty="0">
                <a:solidFill>
                  <a:srgbClr val="FF0000"/>
                </a:solidFill>
              </a:rPr>
              <a:t>160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Final Map (towards submission)</a:t>
            </a:r>
            <a:endParaRPr/>
          </a:p>
        </p:txBody>
      </p:sp>
      <p:pic>
        <p:nvPicPr>
          <p:cNvPr id="194" name="Google Shape;194;p28"/>
          <p:cNvPicPr preferRelativeResize="0"/>
          <p:nvPr/>
        </p:nvPicPr>
        <p:blipFill>
          <a:blip r:embed="rId3">
            <a:alphaModFix/>
          </a:blip>
          <a:stretch>
            <a:fillRect/>
          </a:stretch>
        </p:blipFill>
        <p:spPr>
          <a:xfrm>
            <a:off x="2307063" y="1690825"/>
            <a:ext cx="7577875" cy="501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Deliverables </a:t>
            </a:r>
            <a:endParaRPr/>
          </a:p>
        </p:txBody>
      </p:sp>
      <p:sp>
        <p:nvSpPr>
          <p:cNvPr id="200" name="Google Shape;200;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Deliverables: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ReadMe.txt (Describing how to run the code in a txt format)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Source files for</a:t>
            </a:r>
            <a:endParaRPr dirty="0"/>
          </a:p>
          <a:p>
            <a:pPr marL="1028700" lvl="1" indent="-571500" algn="l" rtl="0">
              <a:lnSpc>
                <a:spcPct val="90000"/>
              </a:lnSpc>
              <a:spcBef>
                <a:spcPts val="500"/>
              </a:spcBef>
              <a:spcAft>
                <a:spcPts val="0"/>
              </a:spcAft>
              <a:buClr>
                <a:schemeClr val="dk1"/>
              </a:buClr>
              <a:buSzPts val="2400"/>
              <a:buFont typeface="Calibri"/>
              <a:buAutoNum type="romanUcPeriod"/>
            </a:pPr>
            <a:r>
              <a:rPr lang="en-US" dirty="0"/>
              <a:t>Dijkstra_point.py</a:t>
            </a:r>
            <a:endParaRPr dirty="0"/>
          </a:p>
          <a:p>
            <a:pPr marL="1028700" lvl="1" indent="-533400" algn="l" rtl="0">
              <a:lnSpc>
                <a:spcPct val="90000"/>
              </a:lnSpc>
              <a:spcBef>
                <a:spcPts val="500"/>
              </a:spcBef>
              <a:spcAft>
                <a:spcPts val="0"/>
              </a:spcAft>
              <a:buSzPts val="1800"/>
              <a:buAutoNum type="romanUcPeriod"/>
            </a:pPr>
            <a:r>
              <a:rPr lang="en-US" dirty="0"/>
              <a:t>Dijkstra_rigid.py</a:t>
            </a:r>
            <a:endParaRPr dirty="0"/>
          </a:p>
          <a:p>
            <a:pPr marL="0" lvl="1" indent="0" algn="l" rtl="0">
              <a:lnSpc>
                <a:spcPct val="90000"/>
              </a:lnSpc>
              <a:spcBef>
                <a:spcPts val="500"/>
              </a:spcBef>
              <a:spcAft>
                <a:spcPts val="0"/>
              </a:spcAft>
              <a:buClr>
                <a:schemeClr val="dk1"/>
              </a:buClr>
              <a:buSzPts val="2400"/>
              <a:buFont typeface="Calibri"/>
              <a:buNone/>
            </a:pPr>
            <a:r>
              <a:rPr lang="en-US" dirty="0"/>
              <a:t>3. GitHub repository link in the URL submission box (One repository link with commits from both team members)</a:t>
            </a:r>
            <a:endParaRPr dirty="0"/>
          </a:p>
          <a:p>
            <a:pPr marL="0" lvl="1" indent="0" algn="l" rtl="0">
              <a:lnSpc>
                <a:spcPct val="90000"/>
              </a:lnSpc>
              <a:spcBef>
                <a:spcPts val="500"/>
              </a:spcBef>
              <a:spcAft>
                <a:spcPts val="0"/>
              </a:spcAft>
              <a:buClr>
                <a:schemeClr val="dk1"/>
              </a:buClr>
              <a:buSzPts val="2400"/>
              <a:buFont typeface="Calibri"/>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Submission Details</a:t>
            </a:r>
            <a:endParaRPr/>
          </a:p>
        </p:txBody>
      </p:sp>
      <p:sp>
        <p:nvSpPr>
          <p:cNvPr id="206" name="Google Shape;206;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You are required to submit a zip file with the file structure as shown</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proj2_groupnumber_codingLanguage</a:t>
            </a:r>
            <a:endParaRPr dirty="0"/>
          </a:p>
          <a:p>
            <a:pPr marL="228600" lvl="0" indent="-228600" algn="l" rtl="0">
              <a:lnSpc>
                <a:spcPct val="90000"/>
              </a:lnSpc>
              <a:spcBef>
                <a:spcPts val="1000"/>
              </a:spcBef>
              <a:spcAft>
                <a:spcPts val="0"/>
              </a:spcAft>
              <a:buClr>
                <a:schemeClr val="dk1"/>
              </a:buClr>
              <a:buSzPts val="2800"/>
              <a:buFont typeface="Calibri"/>
              <a:buChar char="―"/>
            </a:pPr>
            <a:r>
              <a:rPr lang="en-US" dirty="0"/>
              <a:t> codes</a:t>
            </a:r>
            <a:endParaRPr dirty="0"/>
          </a:p>
          <a:p>
            <a:pPr marL="228600" lvl="0" indent="-228600" algn="l" rtl="0">
              <a:lnSpc>
                <a:spcPct val="90000"/>
              </a:lnSpc>
              <a:spcBef>
                <a:spcPts val="1000"/>
              </a:spcBef>
              <a:spcAft>
                <a:spcPts val="0"/>
              </a:spcAft>
              <a:buClr>
                <a:schemeClr val="dk1"/>
              </a:buClr>
              <a:buSzPts val="2800"/>
              <a:buFont typeface="Calibri"/>
              <a:buChar char="―"/>
            </a:pPr>
            <a:r>
              <a:rPr lang="en-US" dirty="0"/>
              <a:t> readme.txt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6" name="Google Shape;9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97" name="Google Shape;9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98" name="Google Shape;98;p14"/>
          <p:cNvPicPr preferRelativeResize="0"/>
          <p:nvPr/>
        </p:nvPicPr>
        <p:blipFill rotWithShape="1">
          <a:blip r:embed="rId3">
            <a:alphaModFix/>
          </a:blip>
          <a:srcRect/>
          <a:stretch/>
        </p:blipFill>
        <p:spPr>
          <a:xfrm>
            <a:off x="1616766" y="846139"/>
            <a:ext cx="9144000" cy="6041571"/>
          </a:xfrm>
          <a:prstGeom prst="rect">
            <a:avLst/>
          </a:prstGeom>
          <a:noFill/>
          <a:ln>
            <a:noFill/>
          </a:ln>
        </p:spPr>
      </p:pic>
      <p:sp>
        <p:nvSpPr>
          <p:cNvPr id="99" name="Google Shape;99;p14"/>
          <p:cNvSpPr txBox="1"/>
          <p:nvPr/>
        </p:nvSpPr>
        <p:spPr>
          <a:xfrm>
            <a:off x="3591058" y="523081"/>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txBox="1"/>
          <p:nvPr/>
        </p:nvSpPr>
        <p:spPr>
          <a:xfrm>
            <a:off x="6313330" y="562984"/>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txBox="1"/>
          <p:nvPr/>
        </p:nvSpPr>
        <p:spPr>
          <a:xfrm>
            <a:off x="7712638" y="581456"/>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txBox="1"/>
          <p:nvPr/>
        </p:nvSpPr>
        <p:spPr>
          <a:xfrm>
            <a:off x="9079892" y="590692"/>
            <a:ext cx="1177158" cy="5811838"/>
          </a:xfrm>
          <a:prstGeom prst="rect">
            <a:avLst/>
          </a:prstGeom>
          <a:solidFill>
            <a:srgbClr val="B3C6E7">
              <a:alpha val="8392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5"/>
          <p:cNvPicPr preferRelativeResize="0"/>
          <p:nvPr/>
        </p:nvPicPr>
        <p:blipFill>
          <a:blip r:embed="rId3">
            <a:alphaModFix/>
          </a:blip>
          <a:stretch>
            <a:fillRect/>
          </a:stretch>
        </p:blipFill>
        <p:spPr>
          <a:xfrm>
            <a:off x="1548025" y="365129"/>
            <a:ext cx="8447675" cy="6335750"/>
          </a:xfrm>
          <a:prstGeom prst="rect">
            <a:avLst/>
          </a:prstGeom>
          <a:noFill/>
          <a:ln>
            <a:noFill/>
          </a:ln>
        </p:spPr>
      </p:pic>
      <p:sp>
        <p:nvSpPr>
          <p:cNvPr id="108" name="Google Shape;108;p15"/>
          <p:cNvSpPr txBox="1"/>
          <p:nvPr/>
        </p:nvSpPr>
        <p:spPr>
          <a:xfrm>
            <a:off x="3869950" y="34342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9" name="Google Shape;109;p15"/>
          <p:cNvSpPr/>
          <p:nvPr/>
        </p:nvSpPr>
        <p:spPr>
          <a:xfrm>
            <a:off x="3807850" y="3392650"/>
            <a:ext cx="2271900" cy="50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3869950" y="33580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Explore the action space to generate new nodes</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6"/>
          <p:cNvPicPr preferRelativeResize="0"/>
          <p:nvPr/>
        </p:nvPicPr>
        <p:blipFill>
          <a:blip r:embed="rId3">
            <a:alphaModFix/>
          </a:blip>
          <a:stretch>
            <a:fillRect/>
          </a:stretch>
        </p:blipFill>
        <p:spPr>
          <a:xfrm>
            <a:off x="4776866" y="588837"/>
            <a:ext cx="7772400" cy="582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10492" y="22658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Project 2 Description</a:t>
            </a:r>
            <a:endParaRPr/>
          </a:p>
        </p:txBody>
      </p:sp>
      <p:sp>
        <p:nvSpPr>
          <p:cNvPr id="121" name="Google Shape;121;p17"/>
          <p:cNvSpPr txBox="1">
            <a:spLocks noGrp="1"/>
          </p:cNvSpPr>
          <p:nvPr>
            <p:ph type="body" idx="1"/>
          </p:nvPr>
        </p:nvSpPr>
        <p:spPr>
          <a:xfrm>
            <a:off x="1023050" y="1578656"/>
            <a:ext cx="10515600" cy="47781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960"/>
              <a:buNone/>
            </a:pPr>
            <a:r>
              <a:rPr lang="en-US" sz="1960" dirty="0"/>
              <a:t>Your code must take following inputs from the user:</a:t>
            </a:r>
            <a:endParaRPr sz="1960" dirty="0"/>
          </a:p>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0"/>
              </a:spcBef>
              <a:spcAft>
                <a:spcPts val="0"/>
              </a:spcAft>
              <a:buClr>
                <a:schemeClr val="dk1"/>
              </a:buClr>
              <a:buSzPts val="1960"/>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l" rtl="0">
              <a:lnSpc>
                <a:spcPct val="70000"/>
              </a:lnSpc>
              <a:spcBef>
                <a:spcPts val="1000"/>
              </a:spcBef>
              <a:spcAft>
                <a:spcPts val="0"/>
              </a:spcAft>
              <a:buNone/>
            </a:pPr>
            <a:endParaRPr sz="1960" dirty="0"/>
          </a:p>
          <a:p>
            <a:pPr marL="0" lvl="0" indent="0" algn="just" rtl="0">
              <a:lnSpc>
                <a:spcPct val="100000"/>
              </a:lnSpc>
              <a:spcBef>
                <a:spcPts val="1000"/>
              </a:spcBef>
              <a:spcAft>
                <a:spcPts val="0"/>
              </a:spcAft>
              <a:buClr>
                <a:schemeClr val="dk1"/>
              </a:buClr>
              <a:buSzPts val="1960"/>
              <a:buNone/>
            </a:pPr>
            <a:endParaRPr sz="1960" b="1" dirty="0"/>
          </a:p>
          <a:p>
            <a:pPr marL="0" lvl="0" indent="0" algn="just" rtl="0">
              <a:lnSpc>
                <a:spcPct val="100000"/>
              </a:lnSpc>
              <a:spcBef>
                <a:spcPts val="1000"/>
              </a:spcBef>
              <a:spcAft>
                <a:spcPts val="0"/>
              </a:spcAft>
              <a:buClr>
                <a:schemeClr val="dk1"/>
              </a:buClr>
              <a:buSzPts val="1960"/>
              <a:buNone/>
            </a:pPr>
            <a:r>
              <a:rPr lang="en-US" sz="1960" b="1" dirty="0"/>
              <a:t>Project Assumption: </a:t>
            </a:r>
            <a:r>
              <a:rPr lang="en-US" sz="1960" dirty="0"/>
              <a:t>Workspace is a 8 connected space, that means now you can move the robot in up, down, left, right &amp; diagonally between up-left, up-right, down-left and down-right directions. </a:t>
            </a:r>
            <a:endParaRPr sz="1960" b="1" dirty="0"/>
          </a:p>
          <a:p>
            <a:pPr marL="0" lvl="0" indent="0" algn="just" rtl="0">
              <a:lnSpc>
                <a:spcPct val="100000"/>
              </a:lnSpc>
              <a:spcBef>
                <a:spcPts val="1000"/>
              </a:spcBef>
              <a:spcAft>
                <a:spcPts val="0"/>
              </a:spcAft>
              <a:buClr>
                <a:schemeClr val="dk1"/>
              </a:buClr>
              <a:buSzPts val="1960"/>
              <a:buNone/>
            </a:pPr>
            <a:endParaRPr b="1" dirty="0"/>
          </a:p>
          <a:p>
            <a:pPr marL="228600" lvl="0" indent="-10414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0" lvl="0" indent="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a:p>
            <a:pPr marL="228600" lvl="0" indent="-104140" algn="l" rtl="0">
              <a:lnSpc>
                <a:spcPct val="70000"/>
              </a:lnSpc>
              <a:spcBef>
                <a:spcPts val="1000"/>
              </a:spcBef>
              <a:spcAft>
                <a:spcPts val="0"/>
              </a:spcAft>
              <a:buClr>
                <a:schemeClr val="dk1"/>
              </a:buClr>
              <a:buSzPts val="1960"/>
              <a:buNone/>
            </a:pPr>
            <a:endParaRPr sz="1960" dirty="0"/>
          </a:p>
        </p:txBody>
      </p:sp>
      <p:graphicFrame>
        <p:nvGraphicFramePr>
          <p:cNvPr id="122" name="Google Shape;122;p17"/>
          <p:cNvGraphicFramePr/>
          <p:nvPr/>
        </p:nvGraphicFramePr>
        <p:xfrm>
          <a:off x="1023050" y="2228375"/>
          <a:ext cx="10287000" cy="1981050"/>
        </p:xfrm>
        <a:graphic>
          <a:graphicData uri="http://schemas.openxmlformats.org/drawingml/2006/table">
            <a:tbl>
              <a:tblPr>
                <a:noFill/>
                <a:tableStyleId>{F68AA199-5A74-46FE-B31B-5C51BF568CE2}</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Point Robot</a:t>
                      </a:r>
                      <a:endParaRPr/>
                    </a:p>
                  </a:txBody>
                  <a:tcPr marL="91425" marR="91425" marT="91425" marB="91425">
                    <a:solidFill>
                      <a:srgbClr val="3C78D8"/>
                    </a:solidFill>
                  </a:tcPr>
                </a:tc>
                <a:tc>
                  <a:txBody>
                    <a:bodyPr/>
                    <a:lstStyle/>
                    <a:p>
                      <a:pPr marL="0" lvl="0" indent="0" algn="l" rtl="0">
                        <a:spcBef>
                          <a:spcPts val="0"/>
                        </a:spcBef>
                        <a:spcAft>
                          <a:spcPts val="0"/>
                        </a:spcAft>
                        <a:buNone/>
                      </a:pPr>
                      <a:r>
                        <a:rPr lang="en-US"/>
                        <a:t>Rigid Robot</a:t>
                      </a:r>
                      <a:endParaRPr/>
                    </a:p>
                  </a:txBody>
                  <a:tcPr marL="91425" marR="91425" marT="91425" marB="91425">
                    <a:solidFill>
                      <a:srgbClr val="3C78D8"/>
                    </a:solidFill>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SzPts val="1400"/>
                        <a:buAutoNum type="arabicPeriod"/>
                      </a:pPr>
                      <a:r>
                        <a:rPr lang="en-US"/>
                        <a:t>Start Point</a:t>
                      </a:r>
                      <a:endParaRPr/>
                    </a:p>
                  </a:txBody>
                  <a:tcPr marL="91425" marR="91425" marT="91425" marB="91425"/>
                </a:tc>
                <a:tc>
                  <a:txBody>
                    <a:bodyPr/>
                    <a:lstStyle/>
                    <a:p>
                      <a:pPr marL="457200" lvl="0" indent="-317500" algn="l" rtl="0">
                        <a:spcBef>
                          <a:spcPts val="0"/>
                        </a:spcBef>
                        <a:spcAft>
                          <a:spcPts val="0"/>
                        </a:spcAft>
                        <a:buSzPts val="1400"/>
                        <a:buAutoNum type="arabicPeriod"/>
                      </a:pPr>
                      <a:r>
                        <a:rPr lang="en-US"/>
                        <a:t>Start point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2.      Goal Point</a:t>
                      </a:r>
                      <a:endParaRPr/>
                    </a:p>
                  </a:txBody>
                  <a:tcPr marL="91425" marR="91425" marT="91425" marB="91425"/>
                </a:tc>
                <a:tc>
                  <a:txBody>
                    <a:bodyPr/>
                    <a:lstStyle/>
                    <a:p>
                      <a:pPr marL="0" lvl="0" indent="0" algn="l" rtl="0">
                        <a:spcBef>
                          <a:spcPts val="0"/>
                        </a:spcBef>
                        <a:spcAft>
                          <a:spcPts val="0"/>
                        </a:spcAft>
                        <a:buNone/>
                      </a:pPr>
                      <a:r>
                        <a:rPr lang="en-US"/>
                        <a:t>  2.     Goal point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 3.      Robot radius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  4.     Clearance</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960"/>
              <a:buFont typeface="Arial"/>
              <a:buNone/>
            </a:pPr>
            <a:endParaRPr sz="1960" b="1" dirty="0"/>
          </a:p>
          <a:p>
            <a:pPr marL="0" lvl="0" indent="0" algn="just" rtl="0">
              <a:lnSpc>
                <a:spcPct val="100000"/>
              </a:lnSpc>
              <a:spcBef>
                <a:spcPts val="1000"/>
              </a:spcBef>
              <a:spcAft>
                <a:spcPts val="0"/>
              </a:spcAft>
              <a:buNone/>
            </a:pPr>
            <a:r>
              <a:rPr lang="en-US" sz="1960" dirty="0"/>
              <a:t>1) Check the feasibility of all inputs/outputs </a:t>
            </a:r>
            <a:r>
              <a:rPr lang="en-US" sz="1960" dirty="0">
                <a:solidFill>
                  <a:schemeClr val="tx1"/>
                </a:solidFill>
              </a:rPr>
              <a:t>(if user gives start and goal nodes that are in the obstacle space they should be informed by a message and they should try again).</a:t>
            </a:r>
            <a:endParaRPr sz="1960" dirty="0">
              <a:solidFill>
                <a:schemeClr val="tx1"/>
              </a:solidFill>
            </a:endParaRPr>
          </a:p>
          <a:p>
            <a:pPr marL="0" lvl="0" indent="0" algn="just" rtl="0">
              <a:lnSpc>
                <a:spcPct val="100000"/>
              </a:lnSpc>
              <a:spcBef>
                <a:spcPts val="1000"/>
              </a:spcBef>
              <a:spcAft>
                <a:spcPts val="0"/>
              </a:spcAft>
              <a:buNone/>
            </a:pPr>
            <a:r>
              <a:rPr lang="en-US" sz="1960" dirty="0"/>
              <a:t>2) Implement Dijkstra’s Algorithm to find a path between start and end point on a given map for a point robot (radius = 0; clearance = 0) and for a rigid robot (radius = r; clearance = c)</a:t>
            </a:r>
            <a:endParaRPr sz="1960" dirty="0"/>
          </a:p>
          <a:p>
            <a:pPr marL="0" lvl="0" indent="0" algn="just" rtl="0">
              <a:lnSpc>
                <a:spcPct val="100000"/>
              </a:lnSpc>
              <a:spcBef>
                <a:spcPts val="1000"/>
              </a:spcBef>
              <a:spcAft>
                <a:spcPts val="0"/>
              </a:spcAft>
              <a:buClr>
                <a:schemeClr val="dk1"/>
              </a:buClr>
              <a:buSzPts val="1960"/>
              <a:buFont typeface="Arial"/>
              <a:buNone/>
            </a:pPr>
            <a:r>
              <a:rPr lang="en-US" sz="1960" dirty="0"/>
              <a:t>3) Your code must output an animation of optimal path generation between start and goal point on the map. You need to show both the node exploration as well as the optimal path generated. (Some useful tools for simulation are OpenCV/</a:t>
            </a:r>
            <a:r>
              <a:rPr lang="en-US" sz="1960" dirty="0" err="1"/>
              <a:t>Pygame</a:t>
            </a:r>
            <a:r>
              <a:rPr lang="en-US" sz="1960" dirty="0"/>
              <a:t>/Matplotlib).</a:t>
            </a:r>
            <a:endParaRPr dirty="0"/>
          </a:p>
        </p:txBody>
      </p:sp>
      <p:sp>
        <p:nvSpPr>
          <p:cNvPr id="129" name="Google Shape;129;p18"/>
          <p:cNvSpPr txBox="1">
            <a:spLocks noGrp="1"/>
          </p:cNvSpPr>
          <p:nvPr>
            <p:ph type="title"/>
          </p:nvPr>
        </p:nvSpPr>
        <p:spPr>
          <a:xfrm>
            <a:off x="962892" y="37898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Project 2 Description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Follow a similar approach as used in Project 1, to explore the nodes on the given obstacle map.</a:t>
            </a:r>
            <a:endParaRPr/>
          </a:p>
          <a:p>
            <a:pPr marL="457200" lvl="0" indent="-342900" algn="l" rtl="0">
              <a:spcBef>
                <a:spcPts val="0"/>
              </a:spcBef>
              <a:spcAft>
                <a:spcPts val="0"/>
              </a:spcAft>
              <a:buSzPts val="1800"/>
              <a:buChar char="•"/>
            </a:pPr>
            <a:r>
              <a:rPr lang="en-US"/>
              <a:t>Use the 8-action space method as described in the following slides.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This exercise is for your reference. You do not need to submit any codes for this. This is not graded.</a:t>
            </a:r>
            <a:endParaRPr/>
          </a:p>
        </p:txBody>
      </p:sp>
      <p:sp>
        <p:nvSpPr>
          <p:cNvPr id="136" name="Google Shape;136;p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0) Practice BFS on Trial map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1) Define the actions in a mathematical format</a:t>
            </a:r>
            <a:endParaRPr/>
          </a:p>
        </p:txBody>
      </p:sp>
      <p:sp>
        <p:nvSpPr>
          <p:cNvPr id="142" name="Google Shape;142;p20"/>
          <p:cNvSpPr txBox="1">
            <a:spLocks noGrp="1"/>
          </p:cNvSpPr>
          <p:nvPr>
            <p:ph type="body" idx="1"/>
          </p:nvPr>
        </p:nvSpPr>
        <p:spPr>
          <a:xfrm>
            <a:off x="838200" y="1825625"/>
            <a:ext cx="10515600" cy="4690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Use can use the same data structure from project 1 to store the node information</a:t>
            </a:r>
            <a:r>
              <a:rPr lang="en-US" dirty="0">
                <a:solidFill>
                  <a:schemeClr val="tx1"/>
                </a:solidFill>
              </a:rPr>
              <a:t>. You should also store the cost2come for each node.</a:t>
            </a:r>
            <a:endParaRPr dirty="0">
              <a:solidFill>
                <a:schemeClr val="tx1"/>
              </a:solidFill>
            </a:endParaRPr>
          </a:p>
          <a:p>
            <a:pPr marL="228600" lvl="0" indent="-228600" algn="just" rtl="0">
              <a:lnSpc>
                <a:spcPct val="90000"/>
              </a:lnSpc>
              <a:spcBef>
                <a:spcPts val="1000"/>
              </a:spcBef>
              <a:spcAft>
                <a:spcPts val="0"/>
              </a:spcAft>
              <a:buClr>
                <a:schemeClr val="dk1"/>
              </a:buClr>
              <a:buSzPts val="2800"/>
              <a:buChar char="•"/>
            </a:pPr>
            <a:r>
              <a:rPr lang="en-US" dirty="0"/>
              <a:t>Write 8 subfunctions, one for each action. The output of each subfunction is the state of a new node after taking the associated action. </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Step 2) Find mathematical representation of free space</a:t>
            </a:r>
            <a:endParaRPr/>
          </a:p>
        </p:txBody>
      </p:sp>
      <p:sp>
        <p:nvSpPr>
          <p:cNvPr id="148" name="Google Shape;148;p21"/>
          <p:cNvSpPr txBox="1">
            <a:spLocks noGrp="1"/>
          </p:cNvSpPr>
          <p:nvPr>
            <p:ph type="body" idx="1"/>
          </p:nvPr>
        </p:nvSpPr>
        <p:spPr>
          <a:xfrm>
            <a:off x="838200" y="1690697"/>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Use Half planes and semi-algebraic models to represent the obstacle space. (Read Chapter 3: Geometric Representations and Transformations from Planning Algorithms by Steven M. LaValle)</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solidFill>
                  <a:srgbClr val="FF0000"/>
                </a:solidFill>
              </a:rPr>
              <a:t>Professor will cover this topic during the next class in details.</a:t>
            </a:r>
            <a:endParaRPr dirty="0">
              <a:solidFill>
                <a:srgbClr val="FF0000"/>
              </a:solidFill>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725</Words>
  <Application>Microsoft Office PowerPoint</Application>
  <PresentationFormat>Widescreen</PresentationFormat>
  <Paragraphs>87</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Project 2: Implementation of Dijkstra algorithm for a Point and Rigid Robot</vt:lpstr>
      <vt:lpstr>PowerPoint Presentation</vt:lpstr>
      <vt:lpstr>PowerPoint Presentation</vt:lpstr>
      <vt:lpstr>PowerPoint Presentation</vt:lpstr>
      <vt:lpstr>Project 2 Description</vt:lpstr>
      <vt:lpstr>Project 2 Description</vt:lpstr>
      <vt:lpstr>Step 0) Practice BFS on Trial map</vt:lpstr>
      <vt:lpstr>Step 1) Define the actions in a mathematical format</vt:lpstr>
      <vt:lpstr>Step 2) Find mathematical representation of free space</vt:lpstr>
      <vt:lpstr>Clearance </vt:lpstr>
      <vt:lpstr>PowerPoint Presentation</vt:lpstr>
      <vt:lpstr>Step 3) Generate the graph</vt:lpstr>
      <vt:lpstr>Step 4) Find the optimal path</vt:lpstr>
      <vt:lpstr>Step 5) Represent the optimal path</vt:lpstr>
      <vt:lpstr>Trial Map</vt:lpstr>
      <vt:lpstr>Final Map (towards submission)</vt:lpstr>
      <vt:lpstr>Deliverables </vt:lpstr>
      <vt:lpstr>Submission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 </cp:lastModifiedBy>
  <cp:revision>8</cp:revision>
  <dcterms:modified xsi:type="dcterms:W3CDTF">2020-02-21T17:38:09Z</dcterms:modified>
</cp:coreProperties>
</file>