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7"/>
  </p:notesMasterIdLst>
  <p:handoutMasterIdLst>
    <p:handoutMasterId r:id="rId18"/>
  </p:handoutMasterIdLst>
  <p:sldIdLst>
    <p:sldId id="277" r:id="rId3"/>
    <p:sldId id="265" r:id="rId4"/>
    <p:sldId id="280" r:id="rId5"/>
    <p:sldId id="327" r:id="rId6"/>
    <p:sldId id="341" r:id="rId7"/>
    <p:sldId id="340" r:id="rId8"/>
    <p:sldId id="339" r:id="rId9"/>
    <p:sldId id="338" r:id="rId10"/>
    <p:sldId id="337" r:id="rId11"/>
    <p:sldId id="336" r:id="rId12"/>
    <p:sldId id="335" r:id="rId13"/>
    <p:sldId id="334" r:id="rId14"/>
    <p:sldId id="32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15" autoAdjust="0"/>
    <p:restoredTop sz="94660"/>
  </p:normalViewPr>
  <p:slideViewPr>
    <p:cSldViewPr snapToGrid="0">
      <p:cViewPr>
        <p:scale>
          <a:sx n="60" d="100"/>
          <a:sy n="60" d="100"/>
        </p:scale>
        <p:origin x="-107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oftware-engineering-institute-capability-maturity-model" TargetMode="External"/><Relationship Id="rId2" Type="http://schemas.openxmlformats.org/officeDocument/2006/relationships/hyperlink" Target="https://www.geeksforgeeks.org/software-engineering-capability-maturity-model-cm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software_testing_dictionary/capability_maturity_model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8231" name="CorelDRAW" r:id="rId4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 Engineering 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Software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CST-220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043" y="6120884"/>
            <a:ext cx="2312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Quality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CMM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Level-4: Managed –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At this stage, quantitative quality goals are set for the organization for software products as well as software processes.</a:t>
            </a:r>
          </a:p>
          <a:p>
            <a:pPr fontAlgn="base"/>
            <a:r>
              <a:rPr lang="en-US" dirty="0" smtClean="0"/>
              <a:t>The measurements made help the organization to predict the product and process quality within some limits defined quantitatively.</a:t>
            </a:r>
          </a:p>
          <a:p>
            <a:pPr fontAlgn="base"/>
            <a:r>
              <a:rPr lang="en-US" dirty="0" smtClean="0"/>
              <a:t>Software </a:t>
            </a:r>
            <a:r>
              <a:rPr lang="en-US" dirty="0" smtClean="0"/>
              <a:t>Quality Management- It includes the establishment of plans and strategies to develop a quantitative analysis and understanding of the product’s quality.</a:t>
            </a:r>
          </a:p>
          <a:p>
            <a:pPr fontAlgn="base"/>
            <a:r>
              <a:rPr lang="en-US" dirty="0" smtClean="0"/>
              <a:t>Quantitative Management- It focuses on controlling the project performance in a quantitative manner.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CMM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 smtClean="0"/>
              <a:t>Level-5: Optimizing –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This is the highest level of process maturity in CMM and focuses on continuous process improvement in the organization using quantitative feedback.</a:t>
            </a:r>
          </a:p>
          <a:p>
            <a:pPr fontAlgn="base"/>
            <a:r>
              <a:rPr lang="en-US" dirty="0" smtClean="0"/>
              <a:t>Use of new tools, techniques and evaluation of software processes is done to prevent recurrence of known defects</a:t>
            </a:r>
            <a:r>
              <a:rPr lang="en-US" dirty="0" smtClean="0"/>
              <a:t>.</a:t>
            </a: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Process Change Management- Its focus is on the continuous improvement of organization’s software processes to improve productivity, quality and cycle time for the software product.</a:t>
            </a:r>
          </a:p>
          <a:p>
            <a:pPr fontAlgn="base"/>
            <a:r>
              <a:rPr lang="en-US" dirty="0" smtClean="0"/>
              <a:t>Technology Change Management- It consists of identification and use of new technologies to improve product quality and decrease the product development time.</a:t>
            </a:r>
          </a:p>
          <a:p>
            <a:pPr fontAlgn="base"/>
            <a:r>
              <a:rPr lang="en-US" dirty="0" smtClean="0"/>
              <a:t>Defect Prevention- It focuses on identification of causes of defects and to prevent them from recurring in future projects by improving project defined process</a:t>
            </a:r>
            <a:r>
              <a:rPr lang="en-US" dirty="0" smtClean="0"/>
              <a:t>.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4" y="0"/>
            <a:ext cx="9420225" cy="685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hlinkClick r:id="rId2"/>
              </a:rPr>
              <a:t>https://www.geeksforgeeks.org/software-engineering-capability-maturity-model-cmm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www.javatpoint.com/software-engineering-institute-capability-maturity-model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www.tutorialspoint.com/software_testing_dictionary/capability_maturity_model.htm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34" name="CorelDRAW" r:id="rId3" imgW="2169000" imgH="2169360" progId="">
                <p:embed/>
              </p:oleObj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188720" y="0"/>
            <a:ext cx="810622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 to Software Engineering</a:t>
            </a:r>
            <a:r>
              <a:rPr lang="en-US" sz="16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16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7279721"/>
              </p:ext>
            </p:extLst>
          </p:nvPr>
        </p:nvGraphicFramePr>
        <p:xfrm>
          <a:off x="274320" y="1769715"/>
          <a:ext cx="6751320" cy="42231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16178"/>
                <a:gridCol w="4395629"/>
                <a:gridCol w="1339513"/>
              </a:tblGrid>
              <a:tr h="1093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 Number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Title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Level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3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 will be able to learn how to apply the software engineering lifecycle by demonstrating competence in communication, planning, analysis, design, construction, and deployment. 	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Understand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9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C02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 will be able to gain knowledge of software design and UI design. 	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Understand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9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CO3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Students will be able to apply testing guidelines. 	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7842" y="1281538"/>
            <a:ext cx="237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Course Outcome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81160" y="0"/>
            <a:ext cx="268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Department of computer Science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Chapter-8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Quality Management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SEICMM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7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maturity model (CMM)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CMM was developed by the Software Engineering Institute (SEI) at Carnegie Mellon University in 1987. 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It is not a software process model. It is a framework which is used to </a:t>
            </a:r>
            <a:r>
              <a:rPr lang="en-US" dirty="0" smtClean="0"/>
              <a:t>analyze </a:t>
            </a:r>
            <a:r>
              <a:rPr lang="en-US" dirty="0" smtClean="0"/>
              <a:t>the approach and techniques followed by any organization to develop software products.</a:t>
            </a:r>
          </a:p>
          <a:p>
            <a:pPr fontAlgn="base"/>
            <a:r>
              <a:rPr lang="en-US" dirty="0" smtClean="0"/>
              <a:t>It also provides guidelines to further enhance the maturity of the process used to develop those software products.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maturity model (CMM)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based on profound feedback and development practices adopted by the most successful organizations worldwide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This model describes a strategy for software process improvement that should be followed by moving through 5 different levels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Each level of maturity shows a process capability level. All the levels except level-1 are further described by Key Process Areas (KPA’s).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Process Areas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Each of these KPA’s defines the basic requirements that should be met by a software process in order to satisfy the KPA and achieve that level of maturity. </a:t>
            </a:r>
            <a:endParaRPr lang="en-US" dirty="0" smtClean="0"/>
          </a:p>
          <a:p>
            <a:pPr algn="just" fontAlgn="base">
              <a:buNone/>
            </a:pPr>
            <a:endParaRPr lang="en-US" dirty="0" smtClean="0"/>
          </a:p>
          <a:p>
            <a:pPr algn="just" fontAlgn="base"/>
            <a:r>
              <a:rPr lang="en-US" dirty="0" smtClean="0"/>
              <a:t>Conceptually, key process areas form the basis for management control of the software project and establish a context in which technical methods are applied, work products like models, documents, data, reports, etc. are produced, milestones are established, quality is ensured and change is properly managed. </a:t>
            </a:r>
          </a:p>
          <a:p>
            <a:pPr algn="just" fontAlgn="base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CMM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5 levels of CMM are as follows: </a:t>
            </a:r>
          </a:p>
          <a:p>
            <a:pPr fontAlgn="base"/>
            <a:r>
              <a:rPr lang="en-US" b="1" dirty="0" smtClean="0"/>
              <a:t>Level-1: Initial –</a:t>
            </a:r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No KPA’s defined. 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Processes followed are </a:t>
            </a:r>
            <a:r>
              <a:rPr lang="en-US" dirty="0" err="1" smtClean="0"/>
              <a:t>adhoc</a:t>
            </a:r>
            <a:r>
              <a:rPr lang="en-US" dirty="0" smtClean="0"/>
              <a:t> and immature and are not well defined.</a:t>
            </a:r>
          </a:p>
          <a:p>
            <a:pPr fontAlgn="base"/>
            <a:r>
              <a:rPr lang="en-US" dirty="0" smtClean="0"/>
              <a:t>Unstable environment for software </a:t>
            </a:r>
            <a:r>
              <a:rPr lang="en-US" dirty="0" smtClean="0"/>
              <a:t>development.</a:t>
            </a:r>
            <a:endParaRPr lang="en-US" dirty="0" smtClean="0"/>
          </a:p>
          <a:p>
            <a:pPr fontAlgn="base"/>
            <a:r>
              <a:rPr lang="en-US" dirty="0" smtClean="0"/>
              <a:t>No basis for predicting product quality, time for completion,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6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Levels of CMM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239"/>
            <a:ext cx="10515600" cy="5379216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 smtClean="0"/>
              <a:t>Level-2: Repeatable –</a:t>
            </a: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000" dirty="0" smtClean="0"/>
              <a:t> </a:t>
            </a:r>
          </a:p>
          <a:p>
            <a:pPr fontAlgn="base"/>
            <a:r>
              <a:rPr lang="en-US" sz="2000" dirty="0" smtClean="0"/>
              <a:t>Focuses on establishing basic project management policies.</a:t>
            </a:r>
          </a:p>
          <a:p>
            <a:pPr fontAlgn="base"/>
            <a:r>
              <a:rPr lang="en-US" sz="2000" dirty="0" smtClean="0"/>
              <a:t>Experience with earlier projects is used for managing new similar natured projects</a:t>
            </a:r>
            <a:r>
              <a:rPr lang="en-US" sz="2000" dirty="0" smtClean="0"/>
              <a:t>.</a:t>
            </a:r>
            <a:r>
              <a:rPr lang="en-US" sz="2000" dirty="0" smtClean="0"/>
              <a:t> </a:t>
            </a:r>
          </a:p>
          <a:p>
            <a:pPr fontAlgn="base"/>
            <a:r>
              <a:rPr lang="en-US" sz="2000" dirty="0" smtClean="0"/>
              <a:t>Project Planning- It includes defining resources required, goals, constraints, etc. for the project. It presents a detailed plan to be followed systematically for successful completion of a good quality software.</a:t>
            </a:r>
          </a:p>
          <a:p>
            <a:pPr fontAlgn="base"/>
            <a:r>
              <a:rPr lang="en-US" sz="2000" dirty="0" smtClean="0"/>
              <a:t>Configuration Management- The focus is on maintaining the performance of the software product, including all its components, for the entire lifecycle.</a:t>
            </a:r>
          </a:p>
          <a:p>
            <a:pPr fontAlgn="base"/>
            <a:r>
              <a:rPr lang="en-US" sz="2000" dirty="0" smtClean="0"/>
              <a:t>Requirements Management- It includes the management of customer reviews and feedback which result in some changes in the requirement set. It also consists of accommodation of those modified requirements.</a:t>
            </a:r>
          </a:p>
          <a:p>
            <a:pPr fontAlgn="base"/>
            <a:r>
              <a:rPr lang="en-US" sz="2000" dirty="0" smtClean="0"/>
              <a:t>Subcontract Management- It focuses on the effective management of qualified software contractors i.e. it manages the parts of the software which are developed by third parties.</a:t>
            </a:r>
          </a:p>
          <a:p>
            <a:pPr fontAlgn="base"/>
            <a:r>
              <a:rPr lang="en-US" sz="2000" dirty="0" smtClean="0"/>
              <a:t>Software Quality Assurance- It guarantees a good quality software product by following certain rules and quality standard guidelines while development.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en-US" dirty="0" smtClean="0"/>
              <a:t>Levels of CMM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178"/>
            <a:ext cx="10515600" cy="5202621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 smtClean="0"/>
              <a:t>Level-3: Defined –</a:t>
            </a: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000" dirty="0" smtClean="0"/>
              <a:t> </a:t>
            </a:r>
          </a:p>
          <a:p>
            <a:pPr fontAlgn="base"/>
            <a:r>
              <a:rPr lang="en-US" sz="2000" dirty="0" smtClean="0"/>
              <a:t>At this level, documentation of the standard guidelines and procedures takes place.</a:t>
            </a:r>
          </a:p>
          <a:p>
            <a:pPr fontAlgn="base"/>
            <a:r>
              <a:rPr lang="en-US" sz="2000" dirty="0" smtClean="0"/>
              <a:t>It is a well defined integrated set of project specific software engineering and management processes</a:t>
            </a:r>
            <a:r>
              <a:rPr lang="en-US" sz="2000" dirty="0" smtClean="0"/>
              <a:t>.</a:t>
            </a:r>
            <a:r>
              <a:rPr lang="en-US" sz="2000" dirty="0" smtClean="0"/>
              <a:t> </a:t>
            </a:r>
          </a:p>
          <a:p>
            <a:pPr fontAlgn="base"/>
            <a:r>
              <a:rPr lang="en-US" sz="2000" dirty="0" smtClean="0"/>
              <a:t>Peer Reviews- In this method, defects are removed by using a number of review methods like walkthroughs, inspections, buddy checks, etc.</a:t>
            </a:r>
          </a:p>
          <a:p>
            <a:pPr fontAlgn="base"/>
            <a:r>
              <a:rPr lang="en-US" sz="2000" dirty="0" smtClean="0"/>
              <a:t>Intergroup Coordination- It consists of planned interactions between different development teams to ensure efficient and proper </a:t>
            </a:r>
            <a:r>
              <a:rPr lang="en-US" sz="2000" dirty="0" smtClean="0"/>
              <a:t>fulfillment </a:t>
            </a:r>
            <a:r>
              <a:rPr lang="en-US" sz="2000" dirty="0" smtClean="0"/>
              <a:t>of customer needs.</a:t>
            </a:r>
          </a:p>
          <a:p>
            <a:pPr fontAlgn="base"/>
            <a:r>
              <a:rPr lang="en-US" sz="2000" dirty="0" smtClean="0"/>
              <a:t>Organization Process Definition- It’s key focus is on the development and maintenance of the standard development processes.</a:t>
            </a:r>
          </a:p>
          <a:p>
            <a:pPr fontAlgn="base"/>
            <a:r>
              <a:rPr lang="en-US" sz="2000" dirty="0" smtClean="0"/>
              <a:t>Organization Process Focus- It includes activities and practices that should be followed to improve the process capabilities of an organization.</a:t>
            </a:r>
          </a:p>
          <a:p>
            <a:pPr fontAlgn="base"/>
            <a:r>
              <a:rPr lang="en-US" sz="2000" dirty="0" smtClean="0"/>
              <a:t>Training Programs- It focuses on the enhancement of knowledge and skills of the team members including the developers and ensuring an increase in work efficiency.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1617</TotalTime>
  <Words>313</Words>
  <Application>Microsoft Office PowerPoint</Application>
  <PresentationFormat>Custom</PresentationFormat>
  <Paragraphs>107</Paragraphs>
  <Slides>14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1_Office Theme</vt:lpstr>
      <vt:lpstr>Contents Slide Master</vt:lpstr>
      <vt:lpstr>CorelDRAW</vt:lpstr>
      <vt:lpstr>Slide 1</vt:lpstr>
      <vt:lpstr>Introduction to Software Engineering </vt:lpstr>
      <vt:lpstr>Chapter-8 Quality Management</vt:lpstr>
      <vt:lpstr>Capability maturity model (CMM) </vt:lpstr>
      <vt:lpstr>Capability maturity model (CMM) </vt:lpstr>
      <vt:lpstr>Key Process Areas </vt:lpstr>
      <vt:lpstr>Levels of CMM</vt:lpstr>
      <vt:lpstr>Levels of CMM</vt:lpstr>
      <vt:lpstr>Levels of CMM</vt:lpstr>
      <vt:lpstr>Levels of CMM</vt:lpstr>
      <vt:lpstr>Levels of CMM</vt:lpstr>
      <vt:lpstr>Slide 12</vt:lpstr>
      <vt:lpstr>References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ADMIN</cp:lastModifiedBy>
  <cp:revision>214</cp:revision>
  <dcterms:created xsi:type="dcterms:W3CDTF">2019-01-09T10:33:58Z</dcterms:created>
  <dcterms:modified xsi:type="dcterms:W3CDTF">2020-10-27T11:57:05Z</dcterms:modified>
</cp:coreProperties>
</file>