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31"/>
  </p:notesMasterIdLst>
  <p:sldIdLst>
    <p:sldId id="256" r:id="rId2"/>
    <p:sldId id="257" r:id="rId3"/>
    <p:sldId id="258" r:id="rId4"/>
    <p:sldId id="332" r:id="rId5"/>
    <p:sldId id="307" r:id="rId6"/>
    <p:sldId id="306" r:id="rId7"/>
    <p:sldId id="305" r:id="rId8"/>
    <p:sldId id="304" r:id="rId9"/>
    <p:sldId id="308" r:id="rId10"/>
    <p:sldId id="309" r:id="rId11"/>
    <p:sldId id="310" r:id="rId12"/>
    <p:sldId id="317" r:id="rId13"/>
    <p:sldId id="313" r:id="rId14"/>
    <p:sldId id="314" r:id="rId15"/>
    <p:sldId id="315" r:id="rId16"/>
    <p:sldId id="264" r:id="rId17"/>
    <p:sldId id="318" r:id="rId18"/>
    <p:sldId id="319" r:id="rId19"/>
    <p:sldId id="320" r:id="rId20"/>
    <p:sldId id="268" r:id="rId21"/>
    <p:sldId id="322" r:id="rId22"/>
    <p:sldId id="323" r:id="rId23"/>
    <p:sldId id="324" r:id="rId24"/>
    <p:sldId id="325" r:id="rId25"/>
    <p:sldId id="326" r:id="rId26"/>
    <p:sldId id="327" r:id="rId27"/>
    <p:sldId id="274" r:id="rId28"/>
    <p:sldId id="302" r:id="rId29"/>
    <p:sldId id="303" r:id="rId30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45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AEBAE-AC83-4EED-AD9A-A43B8F181183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2F5AF-DA99-4D97-97C9-F895EC24B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2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4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32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04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14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55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66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6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5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0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4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43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4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5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1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google.com/spreadsheets/d/1DUF2isFWsqVSYhbaACYtbgcLi_YjDqpE3GLQIVgkKQg/edit#gid%3D69851113" TargetMode="Externa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google.com/spreadsheets/d/1DUF2isFWsqVSYhbaACYtbgcLi_YjDqpE3GLQIVgkKQg/edit#gid%3D6985111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19" y="2333955"/>
            <a:ext cx="111258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9600" u="none" spc="-50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9600" u="none" spc="-25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u="none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9600" u="none" spc="-25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u="none" spc="-20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9600" u="none" spc="-2155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u="none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9600" u="none" spc="-5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u="none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|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9600" spc="-20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</a:t>
            </a:r>
            <a:r>
              <a:rPr lang="en-IN" sz="9600" u="none" spc="-40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u="none" spc="-35" dirty="0">
                <a:solidFill>
                  <a:srgbClr val="1F20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0" y="7658100"/>
            <a:ext cx="4252511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V Menon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What Is Data Analysis: Examples, Types, &amp; Applications">
            <a:extLst>
              <a:ext uri="{FF2B5EF4-FFF2-40B4-BE49-F238E27FC236}">
                <a16:creationId xmlns:a16="http://schemas.microsoft.com/office/drawing/2014/main" id="{75140968-B6C9-44AC-BFE1-57EA3812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864" y="1417542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product line which generates highest revenue</a:t>
            </a:r>
            <a:r>
              <a:rPr sz="2400" b="1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product_line, SUM(total) AS total_revenueFROM sales GROUP BY product_line ORDER BY total_revenue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1524000" y="3414208"/>
            <a:ext cx="6697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generates highest revenue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2002D-A423-439B-A43D-F518203A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3603535"/>
            <a:ext cx="5368243" cy="43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city which generates highest revenue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city, SUM(total) AS total_revenueFROM sales GROUP BY city ORDER BY total_revenue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1200708" y="3480589"/>
            <a:ext cx="636087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which generates highest revenue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E7E6F-B86F-44A2-8979-F40730F2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648156"/>
            <a:ext cx="3810000" cy="3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product line which generates highest VAT</a:t>
            </a:r>
            <a:r>
              <a:rPr sz="2400" b="1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product_line, SUM(vat) as VAT FROM sales GROUP BY product_line ORDER BY VAT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generates highest VAT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08DB2-5C73-4FE8-8449-3F41EDE1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58" y="4080708"/>
            <a:ext cx="4329542" cy="29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branch which sold more products than Average products sold</a:t>
            </a:r>
            <a:r>
              <a:rPr sz="2400" b="1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954107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branch, SUM(quantity) AS quantityFROM sales GROUP BY branch HAVING SUM(quantity) &gt; AVG(quantity) ORDER BY quantity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30661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408455" y="3386381"/>
            <a:ext cx="86595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sold more products than Average products sold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08EB-E086-4AA1-979B-F7E29266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57" y="3588941"/>
            <a:ext cx="3948543" cy="26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6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most common product line by gender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gender, product_line, COUNT(gender) total_count FROM sales GROUP BY gender, product_line ORDER BY total_count DESC;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1600200" y="3480589"/>
            <a:ext cx="64724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product line by gender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8E4CA-D445-4DC0-B75C-23BFF86E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591617"/>
            <a:ext cx="5161944" cy="3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average rating of each product line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product_line, ROUND(AVG(rating),2) average_ratingFROM sales GROUP BY product_line ORDER BY average_rating DESC;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of each product 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296F2-FBC6-488D-8790-48AD3E2B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3642555"/>
            <a:ext cx="4572000" cy="36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6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2198" y="1084275"/>
            <a:ext cx="4715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</a:pPr>
            <a:r>
              <a:rPr lang="en-US" sz="8000" spc="-150" dirty="0">
                <a:latin typeface="Trebuchet MS"/>
                <a:cs typeface="Trebuchet MS"/>
              </a:rPr>
              <a:t>Product</a:t>
            </a:r>
            <a:r>
              <a:rPr sz="8000" spc="484" dirty="0">
                <a:latin typeface="Trebuchet MS"/>
                <a:cs typeface="Trebuchet MS"/>
              </a:rPr>
              <a:t> </a:t>
            </a:r>
            <a:r>
              <a:rPr sz="8000" spc="570" dirty="0">
                <a:latin typeface="Trebuchet MS"/>
                <a:cs typeface="Trebuchet MS"/>
              </a:rPr>
              <a:t>Insights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400" y="787179"/>
            <a:ext cx="6629400" cy="8712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sz="2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400" b="1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u="sng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distinct product lines.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most common payment method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most selling product line.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product line which generated highest revenue.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city which generate highest revenue.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product line incurred highest VAT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branch which sold more product than average products sold.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most popular product line by gender.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3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average rating of each product line.</a:t>
            </a:r>
          </a:p>
        </p:txBody>
      </p:sp>
      <p:pic>
        <p:nvPicPr>
          <p:cNvPr id="3074" name="Picture 2" descr="How To Use Product Insights To Inform Product Strategy">
            <a:extLst>
              <a:ext uri="{FF2B5EF4-FFF2-40B4-BE49-F238E27FC236}">
                <a16:creationId xmlns:a16="http://schemas.microsoft.com/office/drawing/2014/main" id="{43DD2142-2906-4535-9ABD-5FBC455B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2500"/>
            <a:ext cx="9905999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type of customer who generates highest revenue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1" y="6667500"/>
            <a:ext cx="7162800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customer_type, SUM(total) AS total_salesFROM sales GROUP BY customer_type ORDER BY total_sales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29183" y="-19455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609600" y="3480589"/>
            <a:ext cx="72161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that generates highest revenue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D724F-3A66-42BB-8800-CB7C3505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310" y="3924300"/>
            <a:ext cx="3902105" cy="38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city having largest tax percent/VAT?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city, SUM(VAT)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sales GROUP BY city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having largest tax percent/ VAT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FED54-78FF-4B8D-8273-AF64A139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156" y="3472586"/>
            <a:ext cx="3970844" cy="31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type of customer who pays most VAT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customer_type, SUM(VAT) AS total_VATFROM sales GROUP BY customer_type ORDER BY total_VAT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pays most VAT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AC30D-8EBB-4CA1-A432-54063A6E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388" y="3286794"/>
            <a:ext cx="3928812" cy="2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448" y="1333500"/>
            <a:ext cx="63305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b="1" u="none" spc="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7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069" y="4544899"/>
            <a:ext cx="10121265" cy="2646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94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3B4043"/>
                </a:solidFill>
                <a:latin typeface="Tahoma"/>
                <a:cs typeface="Tahoma"/>
              </a:rPr>
              <a:t>This </a:t>
            </a:r>
            <a:r>
              <a:rPr sz="3200" b="1" spc="-135" dirty="0">
                <a:solidFill>
                  <a:srgbClr val="3B4043"/>
                </a:solidFill>
                <a:latin typeface="Tahoma"/>
                <a:cs typeface="Tahoma"/>
              </a:rPr>
              <a:t>project </a:t>
            </a:r>
            <a:r>
              <a:rPr sz="3200" b="1" spc="-145" dirty="0">
                <a:solidFill>
                  <a:srgbClr val="3B4043"/>
                </a:solidFill>
                <a:latin typeface="Tahoma"/>
                <a:cs typeface="Tahoma"/>
              </a:rPr>
              <a:t>is </a:t>
            </a:r>
            <a:r>
              <a:rPr sz="3200" b="1" spc="-190" dirty="0">
                <a:solidFill>
                  <a:srgbClr val="3B4043"/>
                </a:solidFill>
                <a:latin typeface="Tahoma"/>
                <a:cs typeface="Tahoma"/>
              </a:rPr>
              <a:t>a </a:t>
            </a:r>
            <a:r>
              <a:rPr sz="3200" b="1" spc="-120" dirty="0">
                <a:solidFill>
                  <a:srgbClr val="3B4043"/>
                </a:solidFill>
                <a:latin typeface="Tahoma"/>
                <a:cs typeface="Tahoma"/>
              </a:rPr>
              <a:t>self-initiated </a:t>
            </a:r>
            <a:r>
              <a:rPr sz="3200" b="1" spc="-140" dirty="0">
                <a:solidFill>
                  <a:srgbClr val="3B4043"/>
                </a:solidFill>
                <a:latin typeface="Tahoma"/>
                <a:cs typeface="Tahoma"/>
              </a:rPr>
              <a:t>endeavor </a:t>
            </a:r>
            <a:r>
              <a:rPr sz="3200" b="1" spc="-120" dirty="0">
                <a:solidFill>
                  <a:srgbClr val="3B4043"/>
                </a:solidFill>
                <a:latin typeface="Tahoma"/>
                <a:cs typeface="Tahoma"/>
              </a:rPr>
              <a:t>that utilizes </a:t>
            </a:r>
            <a:r>
              <a:rPr sz="3200" b="1" spc="-114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3B4043"/>
                </a:solidFill>
                <a:latin typeface="Tahoma"/>
                <a:cs typeface="Tahoma"/>
              </a:rPr>
              <a:t>skills</a:t>
            </a:r>
            <a:r>
              <a:rPr sz="3200" b="1" spc="-33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3B4043"/>
                </a:solidFill>
                <a:latin typeface="Tahoma"/>
                <a:cs typeface="Tahoma"/>
              </a:rPr>
              <a:t>in</a:t>
            </a:r>
            <a:r>
              <a:rPr sz="3200" b="1" spc="-33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3B4043"/>
                </a:solidFill>
                <a:latin typeface="Tahoma"/>
                <a:cs typeface="Tahoma"/>
              </a:rPr>
              <a:t>SQL</a:t>
            </a:r>
            <a:r>
              <a:rPr sz="3200" b="1" spc="-32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3B4043"/>
                </a:solidFill>
                <a:latin typeface="Tahoma"/>
                <a:cs typeface="Tahoma"/>
              </a:rPr>
              <a:t>for</a:t>
            </a:r>
            <a:r>
              <a:rPr sz="3200" b="1" spc="-34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3B4043"/>
                </a:solidFill>
                <a:latin typeface="Tahoma"/>
                <a:cs typeface="Tahoma"/>
              </a:rPr>
              <a:t>data</a:t>
            </a:r>
            <a:r>
              <a:rPr sz="3200" b="1" spc="-34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65" dirty="0">
                <a:solidFill>
                  <a:srgbClr val="3B4043"/>
                </a:solidFill>
                <a:latin typeface="Tahoma"/>
                <a:cs typeface="Tahoma"/>
              </a:rPr>
              <a:t>analysis.</a:t>
            </a:r>
            <a:r>
              <a:rPr sz="3200" b="1" spc="-33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30" dirty="0">
                <a:solidFill>
                  <a:srgbClr val="3B4043"/>
                </a:solidFill>
                <a:latin typeface="Tahoma"/>
                <a:cs typeface="Tahoma"/>
              </a:rPr>
              <a:t>The</a:t>
            </a:r>
            <a:r>
              <a:rPr sz="3200" b="1" spc="-35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3B4043"/>
                </a:solidFill>
                <a:latin typeface="Tahoma"/>
                <a:cs typeface="Tahoma"/>
              </a:rPr>
              <a:t>data</a:t>
            </a:r>
            <a:r>
              <a:rPr sz="3200" b="1" spc="-34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85" dirty="0">
                <a:solidFill>
                  <a:srgbClr val="3B4043"/>
                </a:solidFill>
                <a:latin typeface="Tahoma"/>
                <a:cs typeface="Tahoma"/>
              </a:rPr>
              <a:t>used</a:t>
            </a:r>
            <a:r>
              <a:rPr sz="3200" b="1" spc="-34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45" dirty="0">
                <a:solidFill>
                  <a:srgbClr val="3B4043"/>
                </a:solidFill>
                <a:latin typeface="Tahoma"/>
                <a:cs typeface="Tahoma"/>
              </a:rPr>
              <a:t>is</a:t>
            </a:r>
            <a:r>
              <a:rPr sz="3200" b="1" spc="-32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55" dirty="0">
                <a:solidFill>
                  <a:srgbClr val="3B4043"/>
                </a:solidFill>
                <a:latin typeface="Tahoma"/>
                <a:cs typeface="Tahoma"/>
              </a:rPr>
              <a:t>sourced </a:t>
            </a:r>
            <a:r>
              <a:rPr sz="3200" b="1" spc="-15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35" dirty="0">
                <a:solidFill>
                  <a:srgbClr val="3B4043"/>
                </a:solidFill>
                <a:latin typeface="Tahoma"/>
                <a:cs typeface="Tahoma"/>
              </a:rPr>
              <a:t>from</a:t>
            </a:r>
            <a:r>
              <a:rPr sz="3200" b="1" spc="-34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lang="en-US" sz="3200" b="1" spc="-130" dirty="0">
                <a:solidFill>
                  <a:srgbClr val="3B4043"/>
                </a:solidFill>
                <a:latin typeface="Tahoma"/>
                <a:cs typeface="Tahoma"/>
              </a:rPr>
              <a:t>Kaggle sales forecasting competition</a:t>
            </a:r>
            <a:r>
              <a:rPr sz="3200" b="1" spc="-200" dirty="0">
                <a:solidFill>
                  <a:srgbClr val="3B4043"/>
                </a:solidFill>
                <a:latin typeface="Tahoma"/>
                <a:cs typeface="Tahoma"/>
              </a:rPr>
              <a:t>.</a:t>
            </a:r>
            <a:r>
              <a:rPr sz="3200" b="1" spc="-35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40" dirty="0">
                <a:solidFill>
                  <a:srgbClr val="3B4043"/>
                </a:solidFill>
                <a:latin typeface="Tahoma"/>
                <a:cs typeface="Tahoma"/>
              </a:rPr>
              <a:t>Thank</a:t>
            </a:r>
            <a:r>
              <a:rPr sz="3200" b="1" spc="-37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30" dirty="0">
                <a:solidFill>
                  <a:srgbClr val="3B4043"/>
                </a:solidFill>
                <a:latin typeface="Tahoma"/>
                <a:cs typeface="Tahoma"/>
              </a:rPr>
              <a:t>you</a:t>
            </a:r>
            <a:r>
              <a:rPr sz="3200" b="1" spc="-33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3B4043"/>
                </a:solidFill>
                <a:latin typeface="Tahoma"/>
                <a:cs typeface="Tahoma"/>
              </a:rPr>
              <a:t>for</a:t>
            </a:r>
            <a:r>
              <a:rPr sz="3200" b="1" spc="-34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55" dirty="0">
                <a:solidFill>
                  <a:srgbClr val="3B4043"/>
                </a:solidFill>
                <a:latin typeface="Tahoma"/>
                <a:cs typeface="Tahoma"/>
              </a:rPr>
              <a:t>viewing, </a:t>
            </a:r>
            <a:r>
              <a:rPr sz="3200" b="1" spc="-180" dirty="0">
                <a:solidFill>
                  <a:srgbClr val="3B4043"/>
                </a:solidFill>
                <a:latin typeface="Tahoma"/>
                <a:cs typeface="Tahoma"/>
              </a:rPr>
              <a:t>and</a:t>
            </a:r>
            <a:r>
              <a:rPr sz="3200" b="1" spc="-35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525" dirty="0">
                <a:solidFill>
                  <a:srgbClr val="3B4043"/>
                </a:solidFill>
                <a:latin typeface="Tahoma"/>
                <a:cs typeface="Tahoma"/>
              </a:rPr>
              <a:t>I</a:t>
            </a:r>
            <a:r>
              <a:rPr sz="3200" b="1" spc="-32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lang="en-US" sz="3200" b="1" spc="-32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90" dirty="0">
                <a:solidFill>
                  <a:srgbClr val="3B4043"/>
                </a:solidFill>
                <a:latin typeface="Tahoma"/>
                <a:cs typeface="Tahoma"/>
              </a:rPr>
              <a:t>we</a:t>
            </a:r>
            <a:r>
              <a:rPr sz="3200" b="1" spc="-90" dirty="0">
                <a:solidFill>
                  <a:srgbClr val="3B4043"/>
                </a:solidFill>
                <a:latin typeface="Tahoma"/>
                <a:cs typeface="Tahoma"/>
              </a:rPr>
              <a:t>l</a:t>
            </a:r>
            <a:r>
              <a:rPr sz="3200" b="1" spc="-175" dirty="0">
                <a:solidFill>
                  <a:srgbClr val="3B4043"/>
                </a:solidFill>
                <a:latin typeface="Tahoma"/>
                <a:cs typeface="Tahoma"/>
              </a:rPr>
              <a:t>come</a:t>
            </a:r>
            <a:r>
              <a:rPr sz="3200" b="1" spc="-38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3B4043"/>
                </a:solidFill>
                <a:latin typeface="Tahoma"/>
                <a:cs typeface="Tahoma"/>
              </a:rPr>
              <a:t>any</a:t>
            </a:r>
            <a:r>
              <a:rPr sz="3200" b="1" spc="-335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254" dirty="0">
                <a:solidFill>
                  <a:srgbClr val="3B4043"/>
                </a:solidFill>
                <a:latin typeface="Tahoma"/>
                <a:cs typeface="Tahoma"/>
              </a:rPr>
              <a:t>sugge</a:t>
            </a:r>
            <a:r>
              <a:rPr sz="3200" b="1" spc="-235" dirty="0">
                <a:solidFill>
                  <a:srgbClr val="3B4043"/>
                </a:solidFill>
                <a:latin typeface="Tahoma"/>
                <a:cs typeface="Tahoma"/>
              </a:rPr>
              <a:t>s</a:t>
            </a:r>
            <a:r>
              <a:rPr sz="3200" b="1" spc="-130" dirty="0">
                <a:solidFill>
                  <a:srgbClr val="3B4043"/>
                </a:solidFill>
                <a:latin typeface="Tahoma"/>
                <a:cs typeface="Tahoma"/>
              </a:rPr>
              <a:t>tions</a:t>
            </a:r>
            <a:r>
              <a:rPr sz="3200" b="1" spc="-36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3B4043"/>
                </a:solidFill>
                <a:latin typeface="Tahoma"/>
                <a:cs typeface="Tahoma"/>
              </a:rPr>
              <a:t>for</a:t>
            </a:r>
            <a:r>
              <a:rPr sz="3200" b="1" spc="-320" dirty="0">
                <a:solidFill>
                  <a:srgbClr val="3B4043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3B4043"/>
                </a:solidFill>
                <a:latin typeface="Tahoma"/>
                <a:cs typeface="Tahoma"/>
              </a:rPr>
              <a:t>i</a:t>
            </a:r>
            <a:r>
              <a:rPr sz="3200" b="1" spc="-275" dirty="0">
                <a:solidFill>
                  <a:srgbClr val="3B4043"/>
                </a:solidFill>
                <a:latin typeface="Tahoma"/>
                <a:cs typeface="Tahoma"/>
              </a:rPr>
              <a:t>m</a:t>
            </a:r>
            <a:r>
              <a:rPr sz="3200" b="1" spc="-114" dirty="0">
                <a:solidFill>
                  <a:srgbClr val="3B4043"/>
                </a:solidFill>
                <a:latin typeface="Tahoma"/>
                <a:cs typeface="Tahoma"/>
              </a:rPr>
              <a:t>prov</a:t>
            </a:r>
            <a:r>
              <a:rPr sz="3200" b="1" spc="-130" dirty="0">
                <a:solidFill>
                  <a:srgbClr val="3B4043"/>
                </a:solidFill>
                <a:latin typeface="Tahoma"/>
                <a:cs typeface="Tahoma"/>
              </a:rPr>
              <a:t>e</a:t>
            </a:r>
            <a:r>
              <a:rPr sz="3200" b="1" spc="-175" dirty="0">
                <a:solidFill>
                  <a:srgbClr val="3B4043"/>
                </a:solidFill>
                <a:latin typeface="Tahoma"/>
                <a:cs typeface="Tahoma"/>
              </a:rPr>
              <a:t>ment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45000" y="347686"/>
            <a:ext cx="640081" cy="376213"/>
          </a:xfrm>
          <a:custGeom>
            <a:avLst/>
            <a:gdLst/>
            <a:ahLst/>
            <a:cxnLst/>
            <a:rect l="l" t="t" r="r" b="b"/>
            <a:pathLst>
              <a:path w="360680" h="361950">
                <a:moveTo>
                  <a:pt x="360400" y="180009"/>
                </a:moveTo>
                <a:lnTo>
                  <a:pt x="360057" y="179057"/>
                </a:lnTo>
                <a:lnTo>
                  <a:pt x="351028" y="168833"/>
                </a:lnTo>
                <a:lnTo>
                  <a:pt x="202323" y="431"/>
                </a:lnTo>
                <a:lnTo>
                  <a:pt x="200571" y="0"/>
                </a:lnTo>
                <a:lnTo>
                  <a:pt x="197446" y="1181"/>
                </a:lnTo>
                <a:lnTo>
                  <a:pt x="196418" y="2679"/>
                </a:lnTo>
                <a:lnTo>
                  <a:pt x="196418" y="102768"/>
                </a:lnTo>
                <a:lnTo>
                  <a:pt x="8013" y="102768"/>
                </a:lnTo>
                <a:lnTo>
                  <a:pt x="1790" y="102768"/>
                </a:lnTo>
                <a:lnTo>
                  <a:pt x="0" y="104571"/>
                </a:lnTo>
                <a:lnTo>
                  <a:pt x="0" y="257352"/>
                </a:lnTo>
                <a:lnTo>
                  <a:pt x="1790" y="259156"/>
                </a:lnTo>
                <a:lnTo>
                  <a:pt x="196418" y="259156"/>
                </a:lnTo>
                <a:lnTo>
                  <a:pt x="196430" y="359244"/>
                </a:lnTo>
                <a:lnTo>
                  <a:pt x="197446" y="360743"/>
                </a:lnTo>
                <a:lnTo>
                  <a:pt x="200571" y="361924"/>
                </a:lnTo>
                <a:lnTo>
                  <a:pt x="202323" y="361492"/>
                </a:lnTo>
                <a:lnTo>
                  <a:pt x="360057" y="182867"/>
                </a:lnTo>
                <a:lnTo>
                  <a:pt x="360400" y="181914"/>
                </a:lnTo>
                <a:lnTo>
                  <a:pt x="360400" y="180009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 descr="How to find data science talent on Kaggle">
            <a:extLst>
              <a:ext uri="{FF2B5EF4-FFF2-40B4-BE49-F238E27FC236}">
                <a16:creationId xmlns:a16="http://schemas.microsoft.com/office/drawing/2014/main" id="{E221F8FF-7EED-45A3-BCA8-94F7893E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799" y="1192098"/>
            <a:ext cx="4927601" cy="35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commerce Business Model Explained - Empire Flippers">
            <a:extLst>
              <a:ext uri="{FF2B5EF4-FFF2-40B4-BE49-F238E27FC236}">
                <a16:creationId xmlns:a16="http://schemas.microsoft.com/office/drawing/2014/main" id="{0CD3DA59-FB17-4388-B85A-6F153F6C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390" y="5143500"/>
            <a:ext cx="4927601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686" y="1084275"/>
            <a:ext cx="40297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87680">
              <a:lnSpc>
                <a:spcPct val="100000"/>
              </a:lnSpc>
              <a:spcBef>
                <a:spcPts val="105"/>
              </a:spcBef>
            </a:pPr>
            <a:r>
              <a:rPr lang="en-US" sz="8000" spc="260" dirty="0">
                <a:latin typeface="Trebuchet MS"/>
                <a:cs typeface="Trebuchet MS"/>
              </a:rPr>
              <a:t>Sales</a:t>
            </a:r>
            <a:r>
              <a:rPr sz="8000" spc="260" dirty="0">
                <a:latin typeface="Trebuchet MS"/>
                <a:cs typeface="Trebuchet MS"/>
              </a:rPr>
              <a:t> </a:t>
            </a:r>
            <a:r>
              <a:rPr sz="8000" spc="265" dirty="0">
                <a:latin typeface="Trebuchet MS"/>
                <a:cs typeface="Trebuchet MS"/>
              </a:rPr>
              <a:t> </a:t>
            </a:r>
            <a:r>
              <a:rPr sz="8000" spc="810" dirty="0">
                <a:latin typeface="Trebuchet MS"/>
                <a:cs typeface="Trebuchet MS"/>
              </a:rPr>
              <a:t>I</a:t>
            </a:r>
            <a:r>
              <a:rPr sz="8000" spc="345" dirty="0">
                <a:latin typeface="Trebuchet MS"/>
                <a:cs typeface="Trebuchet MS"/>
              </a:rPr>
              <a:t>n</a:t>
            </a:r>
            <a:r>
              <a:rPr sz="8000" spc="1075" dirty="0">
                <a:latin typeface="Trebuchet MS"/>
                <a:cs typeface="Trebuchet MS"/>
              </a:rPr>
              <a:t>s</a:t>
            </a:r>
            <a:r>
              <a:rPr sz="8000" spc="-50" dirty="0">
                <a:latin typeface="Trebuchet MS"/>
                <a:cs typeface="Trebuchet MS"/>
              </a:rPr>
              <a:t>i</a:t>
            </a:r>
            <a:r>
              <a:rPr sz="8000" spc="630" dirty="0">
                <a:latin typeface="Trebuchet MS"/>
                <a:cs typeface="Trebuchet MS"/>
              </a:rPr>
              <a:t>g</a:t>
            </a:r>
            <a:r>
              <a:rPr sz="8000" spc="345" dirty="0">
                <a:latin typeface="Trebuchet MS"/>
                <a:cs typeface="Trebuchet MS"/>
              </a:rPr>
              <a:t>h</a:t>
            </a:r>
            <a:r>
              <a:rPr sz="8000" spc="15" dirty="0">
                <a:latin typeface="Trebuchet MS"/>
                <a:cs typeface="Trebuchet MS"/>
              </a:rPr>
              <a:t>t</a:t>
            </a:r>
            <a:r>
              <a:rPr sz="8000" spc="1400" dirty="0">
                <a:latin typeface="Trebuchet MS"/>
                <a:cs typeface="Trebuchet MS"/>
              </a:rPr>
              <a:t>s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82400" y="1485900"/>
            <a:ext cx="5283200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type of customer that generates highest revenue.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city having largest VAT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customer type who pays most VAT.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ales Insights: How to Use Data and Analytics to Increase Sales">
            <a:extLst>
              <a:ext uri="{FF2B5EF4-FFF2-40B4-BE49-F238E27FC236}">
                <a16:creationId xmlns:a16="http://schemas.microsoft.com/office/drawing/2014/main" id="{9BFE2EF9-98F5-4C0C-8F32-F5F4D343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91099"/>
            <a:ext cx="11125200" cy="45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number of customer types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338554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customer_type) FROM sales;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838200" y="3480589"/>
            <a:ext cx="7383780" cy="439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 unique type of customers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79FC-4E3A-443D-9D3A-67B36F19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80" y="3685284"/>
            <a:ext cx="3504820" cy="3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4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number of unique payment methods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338554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payment) FROM sales;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3EF20AC-F3B2-46C0-9254-C35AB95E5CBA}"/>
              </a:ext>
            </a:extLst>
          </p:cNvPr>
          <p:cNvSpPr txBox="1"/>
          <p:nvPr/>
        </p:nvSpPr>
        <p:spPr>
          <a:xfrm>
            <a:off x="838200" y="3480589"/>
            <a:ext cx="67233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unique payments methods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625C5-0253-4617-9CE5-AF6B8906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3609477"/>
            <a:ext cx="3657600" cy="33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most common customer type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954107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customer_type, COUNT(customer_type) AS common_customerFROM sales GROUP BY customer_type ORDER BY common_customer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customer type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060BB-8439-4C1F-AFDC-B01572AA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770" y="3794866"/>
            <a:ext cx="3395630" cy="27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customer type who buys the most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1261884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customer_type, SUM(total) as total_salesFROM sales GROUP BY customer_type ORDER BY total_sales LIMIT 1;SELECT customer_type, COUNT(*) AS most_buyerFROM sales GROUP BY customer_type ORDER BY most_buyer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who buys the most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65B2-67A9-4959-953A-F5346F10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21" y="3655470"/>
            <a:ext cx="3706779" cy="35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gender of most of the customer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gender, COUNT(*) AS all_genders FROM sales GROUP BY gender ORDER BY all_genders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of most of the customers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CB171-D207-4062-80C5-246879E9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4" y="3583315"/>
            <a:ext cx="3352805" cy="29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gender distribution per branch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646331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branch, gender, COUNT(gender) AS gender_distributionFROM sales GROUP BY branch, gender ORDER BY branch;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per branch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5A4F1-142D-458C-BCC6-853C43EE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80" y="3683814"/>
            <a:ext cx="4495420" cy="41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53" y="1084275"/>
            <a:ext cx="6838948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5"/>
              </a:spcBef>
            </a:pPr>
            <a:r>
              <a:rPr lang="en-US" sz="8000" spc="894" dirty="0">
                <a:latin typeface="Trebuchet MS"/>
                <a:cs typeface="Trebuchet MS"/>
              </a:rPr>
              <a:t>Customer</a:t>
            </a:r>
            <a:r>
              <a:rPr sz="8000" spc="1165" dirty="0">
                <a:latin typeface="Trebuchet MS"/>
                <a:cs typeface="Trebuchet MS"/>
              </a:rPr>
              <a:t>  </a:t>
            </a:r>
            <a:r>
              <a:rPr sz="8000" spc="570" dirty="0">
                <a:latin typeface="Trebuchet MS"/>
                <a:cs typeface="Trebuchet MS"/>
              </a:rPr>
              <a:t>Insights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0589" y="1612518"/>
            <a:ext cx="4655820" cy="6050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Identified the number of unique customers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-12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Identified the number of unique payment methods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-12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Identified the most common type of customers.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-12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Identified which customer purchased the most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400" b="1" u="sng" spc="-12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u="sng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Identified the most common gender</a:t>
            </a:r>
            <a:r>
              <a:rPr sz="2400" b="1" u="sng" spc="-3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400" b="1" u="sng" spc="-3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IN" sz="2400" b="1" u="sng" spc="-30" dirty="0">
              <a:solidFill>
                <a:srgbClr val="0070C0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IN" sz="2400" b="1" u="sng" spc="-3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gender distribution per branch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6B80E5-8116-460D-803E-68FF684B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20386"/>
            <a:ext cx="8991600" cy="47903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3214115"/>
            <a:ext cx="4097020" cy="6433185"/>
          </a:xfrm>
          <a:custGeom>
            <a:avLst/>
            <a:gdLst/>
            <a:ahLst/>
            <a:cxnLst/>
            <a:rect l="l" t="t" r="r" b="b"/>
            <a:pathLst>
              <a:path w="4097020" h="6433184">
                <a:moveTo>
                  <a:pt x="4096512" y="0"/>
                </a:moveTo>
                <a:lnTo>
                  <a:pt x="4085971" y="0"/>
                </a:lnTo>
                <a:lnTo>
                  <a:pt x="4085971" y="6425247"/>
                </a:lnTo>
                <a:lnTo>
                  <a:pt x="10579" y="6425247"/>
                </a:lnTo>
                <a:lnTo>
                  <a:pt x="10579" y="0"/>
                </a:lnTo>
                <a:lnTo>
                  <a:pt x="0" y="0"/>
                </a:lnTo>
                <a:lnTo>
                  <a:pt x="0" y="6432804"/>
                </a:lnTo>
                <a:lnTo>
                  <a:pt x="10579" y="6432804"/>
                </a:lnTo>
                <a:lnTo>
                  <a:pt x="4085971" y="6432804"/>
                </a:lnTo>
                <a:lnTo>
                  <a:pt x="4096512" y="6432804"/>
                </a:lnTo>
                <a:lnTo>
                  <a:pt x="409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8715" y="4876161"/>
            <a:ext cx="4075429" cy="241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391160" algn="ctr">
              <a:lnSpc>
                <a:spcPct val="125000"/>
              </a:lnSpc>
              <a:spcBef>
                <a:spcPts val="100"/>
              </a:spcBef>
            </a:pPr>
            <a:r>
              <a:rPr lang="en-US" sz="3200" u="heavy" spc="-8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more on the city that generates more income.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091" y="3214116"/>
            <a:ext cx="4075429" cy="9880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wrap="square" lIns="0" tIns="273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2400" b="1" u="heavy" spc="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  <a:hlinkClick r:id="rId2"/>
              </a:rPr>
              <a:t>Delivery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4592713"/>
            <a:ext cx="4097020" cy="2612254"/>
          </a:xfrm>
          <a:prstGeom prst="rect">
            <a:avLst/>
          </a:prstGeom>
          <a:noFill/>
        </p:spPr>
        <p:txBody>
          <a:bodyPr vert="horz" wrap="square" lIns="0" tIns="323850" rIns="0" bIns="0" rtlCol="0">
            <a:spAutoFit/>
          </a:bodyPr>
          <a:lstStyle/>
          <a:p>
            <a:pPr marL="473709" marR="466725" algn="ctr">
              <a:lnSpc>
                <a:spcPct val="125000"/>
              </a:lnSpc>
              <a:spcBef>
                <a:spcPts val="2550"/>
              </a:spcBef>
            </a:pPr>
            <a:r>
              <a:rPr sz="2400" u="heavy" spc="-6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Make</a:t>
            </a:r>
            <a:r>
              <a:rPr sz="2400" u="heavy" spc="-13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sz="2400" u="heavy" spc="-1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social</a:t>
            </a:r>
            <a:r>
              <a:rPr sz="2400" u="heavy" spc="-1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media </a:t>
            </a:r>
            <a:r>
              <a:rPr sz="2400" spc="-74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sz="2400" u="heavy" spc="-8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marke</a:t>
            </a:r>
            <a:r>
              <a:rPr sz="2400" u="heavy" spc="-5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ti</a:t>
            </a:r>
            <a:r>
              <a:rPr sz="2400" u="heavy" spc="-11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2400" u="heavy" spc="-17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g</a:t>
            </a:r>
            <a:r>
              <a:rPr sz="2400" u="heavy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5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more </a:t>
            </a:r>
            <a:r>
              <a:rPr sz="2400" spc="-30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sz="2400" u="heavy" spc="-1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ag</a:t>
            </a:r>
            <a:r>
              <a:rPr sz="2400" u="heavy" spc="-1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g</a:t>
            </a:r>
            <a:r>
              <a:rPr sz="2400" u="heavy" spc="-5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ress</a:t>
            </a:r>
            <a:r>
              <a:rPr sz="2400" u="heavy" spc="-3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sz="2400" u="heavy" spc="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v</a:t>
            </a:r>
            <a:r>
              <a:rPr sz="2400" u="heavy" spc="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2400" u="heavy" spc="-1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i</a:t>
            </a:r>
            <a:r>
              <a:rPr sz="2400" u="heavy" spc="3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2400" u="heavy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te</a:t>
            </a:r>
            <a:r>
              <a:rPr sz="2400" u="heavy" spc="-3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2400" u="heavy" spc="-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d</a:t>
            </a:r>
            <a:r>
              <a:rPr sz="2400" u="heavy" spc="-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2400" u="heavy" spc="-1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400" u="heavy" spc="-1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to </a:t>
            </a:r>
            <a:r>
              <a:rPr sz="2400" spc="-10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sz="2400" u="heavy" spc="-4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generates </a:t>
            </a:r>
            <a:r>
              <a:rPr sz="2400" u="heavy" spc="-8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for </a:t>
            </a:r>
            <a:r>
              <a:rPr sz="2400" spc="-80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sz="2400" u="heavy" spc="-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successful </a:t>
            </a:r>
            <a:r>
              <a:rPr lang="en-US" sz="2400" u="heavy" spc="-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purchase</a:t>
            </a:r>
            <a:endParaRPr sz="2400" dirty="0">
              <a:solidFill>
                <a:srgbClr val="0070C0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0" y="3214116"/>
            <a:ext cx="4097020" cy="9880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wrap="square" lIns="0" tIns="273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2400" b="1" u="heavy" spc="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  <a:hlinkClick r:id="rId2"/>
              </a:rPr>
              <a:t>Marketing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38488" y="3214115"/>
            <a:ext cx="4097020" cy="6433185"/>
          </a:xfrm>
          <a:custGeom>
            <a:avLst/>
            <a:gdLst/>
            <a:ahLst/>
            <a:cxnLst/>
            <a:rect l="l" t="t" r="r" b="b"/>
            <a:pathLst>
              <a:path w="4097019" h="6433184">
                <a:moveTo>
                  <a:pt x="4096512" y="0"/>
                </a:moveTo>
                <a:lnTo>
                  <a:pt x="4085971" y="0"/>
                </a:lnTo>
                <a:lnTo>
                  <a:pt x="4085971" y="6425247"/>
                </a:lnTo>
                <a:lnTo>
                  <a:pt x="10541" y="6425247"/>
                </a:lnTo>
                <a:lnTo>
                  <a:pt x="10541" y="0"/>
                </a:lnTo>
                <a:lnTo>
                  <a:pt x="0" y="0"/>
                </a:lnTo>
                <a:lnTo>
                  <a:pt x="0" y="6432804"/>
                </a:lnTo>
                <a:lnTo>
                  <a:pt x="10541" y="6432804"/>
                </a:lnTo>
                <a:lnTo>
                  <a:pt x="4085971" y="6432804"/>
                </a:lnTo>
                <a:lnTo>
                  <a:pt x="4096512" y="6432804"/>
                </a:lnTo>
                <a:lnTo>
                  <a:pt x="409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191072" y="5397457"/>
            <a:ext cx="4075429" cy="1578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 marR="388620" algn="ctr">
              <a:lnSpc>
                <a:spcPct val="125000"/>
              </a:lnSpc>
              <a:spcBef>
                <a:spcPts val="100"/>
              </a:spcBef>
            </a:pPr>
            <a:r>
              <a:rPr sz="2800" u="heavy" spc="-1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Foc</a:t>
            </a:r>
            <a:r>
              <a:rPr sz="2800" u="heavy" spc="-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u="heavy" spc="-2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u="heavy" spc="-114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5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u="heavy" spc="-12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u="heavy" spc="-114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heavy" spc="-6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other cities</a:t>
            </a:r>
            <a:r>
              <a:rPr sz="2800" u="heavy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5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u="heavy" spc="-6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u="heavy" spc="-100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sz="28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45" dirty="0">
                <a:solidFill>
                  <a:srgbClr val="0070C0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9029" y="3214116"/>
            <a:ext cx="4075429" cy="9880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0"/>
              </a:spcBef>
            </a:pPr>
            <a:r>
              <a:rPr sz="2400" b="1" u="heavy" spc="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  <a:hlinkClick r:id="rId2"/>
              </a:rPr>
              <a:t>Products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9408" y="723900"/>
            <a:ext cx="17020540" cy="1521460"/>
            <a:chOff x="629408" y="693419"/>
            <a:chExt cx="17020540" cy="1521460"/>
          </a:xfrm>
          <a:solidFill>
            <a:schemeClr val="bg1"/>
          </a:solidFill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08" y="858010"/>
              <a:ext cx="17020038" cy="995186"/>
            </a:xfrm>
            <a:prstGeom prst="rect">
              <a:avLst/>
            </a:prstGeom>
            <a:grpFill/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5" y="693419"/>
              <a:ext cx="16466819" cy="1520952"/>
            </a:xfrm>
            <a:prstGeom prst="rect">
              <a:avLst/>
            </a:prstGeom>
            <a:grpFill/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11" y="876299"/>
              <a:ext cx="16948404" cy="923544"/>
            </a:xfrm>
            <a:prstGeom prst="rect">
              <a:avLst/>
            </a:prstGeom>
            <a:grpFill/>
          </p:spPr>
        </p:pic>
        <p:sp>
          <p:nvSpPr>
            <p:cNvPr id="14" name="object 14"/>
            <p:cNvSpPr/>
            <p:nvPr/>
          </p:nvSpPr>
          <p:spPr>
            <a:xfrm>
              <a:off x="662749" y="871473"/>
              <a:ext cx="16958310" cy="933450"/>
            </a:xfrm>
            <a:custGeom>
              <a:avLst/>
              <a:gdLst/>
              <a:ahLst/>
              <a:cxnLst/>
              <a:rect l="l" t="t" r="r" b="b"/>
              <a:pathLst>
                <a:path w="16958310" h="933450">
                  <a:moveTo>
                    <a:pt x="16955833" y="0"/>
                  </a:moveTo>
                  <a:lnTo>
                    <a:pt x="2133" y="0"/>
                  </a:lnTo>
                  <a:lnTo>
                    <a:pt x="0" y="2158"/>
                  </a:lnTo>
                  <a:lnTo>
                    <a:pt x="0" y="931036"/>
                  </a:lnTo>
                  <a:lnTo>
                    <a:pt x="2133" y="933069"/>
                  </a:lnTo>
                  <a:lnTo>
                    <a:pt x="16955833" y="933069"/>
                  </a:lnTo>
                  <a:lnTo>
                    <a:pt x="16957865" y="931036"/>
                  </a:lnTo>
                  <a:lnTo>
                    <a:pt x="16957865" y="927353"/>
                  </a:lnTo>
                  <a:lnTo>
                    <a:pt x="5714" y="927353"/>
                  </a:lnTo>
                  <a:lnTo>
                    <a:pt x="5714" y="5715"/>
                  </a:lnTo>
                  <a:lnTo>
                    <a:pt x="16957865" y="5715"/>
                  </a:lnTo>
                  <a:lnTo>
                    <a:pt x="16957865" y="2158"/>
                  </a:lnTo>
                  <a:lnTo>
                    <a:pt x="16955833" y="0"/>
                  </a:lnTo>
                  <a:close/>
                </a:path>
                <a:path w="16958310" h="933450">
                  <a:moveTo>
                    <a:pt x="16957865" y="5715"/>
                  </a:moveTo>
                  <a:lnTo>
                    <a:pt x="16952150" y="5715"/>
                  </a:lnTo>
                  <a:lnTo>
                    <a:pt x="16952150" y="927353"/>
                  </a:lnTo>
                  <a:lnTo>
                    <a:pt x="16957865" y="927353"/>
                  </a:lnTo>
                  <a:lnTo>
                    <a:pt x="16957865" y="5715"/>
                  </a:lnTo>
                  <a:close/>
                </a:path>
                <a:path w="16958310" h="933450">
                  <a:moveTo>
                    <a:pt x="16950245" y="7620"/>
                  </a:moveTo>
                  <a:lnTo>
                    <a:pt x="7619" y="7620"/>
                  </a:lnTo>
                  <a:lnTo>
                    <a:pt x="7619" y="925449"/>
                  </a:lnTo>
                  <a:lnTo>
                    <a:pt x="16950245" y="925449"/>
                  </a:lnTo>
                  <a:lnTo>
                    <a:pt x="16950245" y="923544"/>
                  </a:lnTo>
                  <a:lnTo>
                    <a:pt x="9525" y="923544"/>
                  </a:lnTo>
                  <a:lnTo>
                    <a:pt x="9525" y="9525"/>
                  </a:lnTo>
                  <a:lnTo>
                    <a:pt x="16950245" y="9525"/>
                  </a:lnTo>
                  <a:lnTo>
                    <a:pt x="16950245" y="7620"/>
                  </a:lnTo>
                  <a:close/>
                </a:path>
                <a:path w="16958310" h="933450">
                  <a:moveTo>
                    <a:pt x="16950245" y="9525"/>
                  </a:moveTo>
                  <a:lnTo>
                    <a:pt x="16948340" y="9525"/>
                  </a:lnTo>
                  <a:lnTo>
                    <a:pt x="16948340" y="923544"/>
                  </a:lnTo>
                  <a:lnTo>
                    <a:pt x="16950245" y="923544"/>
                  </a:lnTo>
                  <a:lnTo>
                    <a:pt x="16950245" y="952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7512" y="876300"/>
            <a:ext cx="16948785" cy="8649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265"/>
              </a:spcBef>
            </a:pPr>
            <a:r>
              <a:rPr sz="5400" u="none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sz="5400" u="none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none" spc="-25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5400" u="none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none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5400" u="none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none" spc="-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5400" u="none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none" spc="-5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5400" u="none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none" spc="-4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endParaRPr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231B01-F362-4B90-ADB0-8827B6F47D7F}"/>
              </a:ext>
            </a:extLst>
          </p:cNvPr>
          <p:cNvSpPr/>
          <p:nvPr/>
        </p:nvSpPr>
        <p:spPr>
          <a:xfrm>
            <a:off x="4953000" y="4202176"/>
            <a:ext cx="4075429" cy="539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239268-E12A-49A0-8E90-26DE6DE3C3B1}"/>
              </a:ext>
            </a:extLst>
          </p:cNvPr>
          <p:cNvSpPr/>
          <p:nvPr/>
        </p:nvSpPr>
        <p:spPr>
          <a:xfrm>
            <a:off x="13519404" y="4188460"/>
            <a:ext cx="4069881" cy="545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FD7A5-F7B5-4E56-8067-0A5549F5977C}"/>
              </a:ext>
            </a:extLst>
          </p:cNvPr>
          <p:cNvSpPr txBox="1"/>
          <p:nvPr/>
        </p:nvSpPr>
        <p:spPr>
          <a:xfrm>
            <a:off x="13839844" y="4985165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 are focusing on cities where we are not doing good. Better brand positioning, better discounts can helps a lot in solving this issue.</a:t>
            </a: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EA8D241-A182-4EAF-A9CD-211C7005678C}"/>
              </a:ext>
            </a:extLst>
          </p:cNvPr>
          <p:cNvSpPr txBox="1"/>
          <p:nvPr/>
        </p:nvSpPr>
        <p:spPr>
          <a:xfrm>
            <a:off x="13505181" y="3241039"/>
            <a:ext cx="4097020" cy="972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wrap="square" lIns="0" tIns="2730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0"/>
              </a:spcBef>
            </a:pPr>
            <a:r>
              <a:rPr lang="en-US" sz="2400" b="1" u="heavy" spc="20" dirty="0">
                <a:solidFill>
                  <a:srgbClr val="92D05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Threat &amp; Solution</a:t>
            </a:r>
          </a:p>
          <a:p>
            <a:pPr marL="2540" algn="ctr">
              <a:lnSpc>
                <a:spcPct val="100000"/>
              </a:lnSpc>
              <a:spcBef>
                <a:spcPts val="2150"/>
              </a:spcBef>
            </a:pPr>
            <a:endParaRPr sz="2400" dirty="0">
              <a:solidFill>
                <a:srgbClr val="92D05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2171700"/>
            <a:ext cx="78994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9600" b="1" u="none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9600" b="1" u="none" spc="3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9600" b="1" u="none" spc="2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9600" b="1" u="none" spc="3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9600" b="1" u="none" spc="7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9600" b="1" u="none" spc="-6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b="1" u="none" spc="4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9600" b="1" u="none" spc="4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9600" b="1" u="none" spc="4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9600" b="1" u="none" spc="-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0" y="4597082"/>
            <a:ext cx="3964304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105" dirty="0">
                <a:latin typeface="Lucida Sans Unicode"/>
                <a:cs typeface="Lucida Sans Unicode"/>
              </a:rPr>
              <a:t>-From</a:t>
            </a:r>
            <a:endParaRPr sz="3000" dirty="0">
              <a:latin typeface="Lucida Sans Unicode"/>
              <a:cs typeface="Lucida Sans Unicode"/>
            </a:endParaRPr>
          </a:p>
          <a:p>
            <a:pPr marL="1129665">
              <a:lnSpc>
                <a:spcPct val="100000"/>
              </a:lnSpc>
              <a:spcBef>
                <a:spcPts val="600"/>
              </a:spcBef>
            </a:pPr>
            <a:r>
              <a:rPr lang="en-US" sz="3000" spc="-10" dirty="0">
                <a:latin typeface="Lucida Sans Unicode"/>
                <a:cs typeface="Lucida Sans Unicode"/>
              </a:rPr>
              <a:t>Karan V Menon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551" y="7026402"/>
            <a:ext cx="63849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I’m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excited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continue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growing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taking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blend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analytics with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business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understanding! Feel free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any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suggestions 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26" name="Picture 2" descr="US Marketplace – Walmart Developer Portal">
            <a:extLst>
              <a:ext uri="{FF2B5EF4-FFF2-40B4-BE49-F238E27FC236}">
                <a16:creationId xmlns:a16="http://schemas.microsoft.com/office/drawing/2014/main" id="{7E9111CD-A832-44BB-BBE9-D0D9372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3365817"/>
            <a:ext cx="5105400" cy="46482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/>
          <a:scene3d>
            <a:camera prst="orthographicFront"/>
            <a:lightRig rig="threePt" dir="t"/>
          </a:scene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4245" y="3121046"/>
            <a:ext cx="5232853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0" b="1" u="none" spc="405" dirty="0">
                <a:solidFill>
                  <a:schemeClr val="tx1"/>
                </a:solidFill>
                <a:latin typeface="Trebuchet MS"/>
                <a:cs typeface="Trebuchet MS"/>
              </a:rPr>
              <a:t>About </a:t>
            </a:r>
            <a:r>
              <a:rPr sz="8000" b="1" u="none" spc="409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8000" b="1" u="none" spc="409" dirty="0">
                <a:solidFill>
                  <a:schemeClr val="tx1"/>
                </a:solidFill>
                <a:latin typeface="Trebuchet MS"/>
                <a:cs typeface="Trebuchet MS"/>
              </a:rPr>
              <a:t>   </a:t>
            </a:r>
            <a:r>
              <a:rPr sz="8000" b="1" u="none" spc="254" dirty="0">
                <a:solidFill>
                  <a:schemeClr val="tx1"/>
                </a:solidFill>
                <a:latin typeface="Trebuchet MS"/>
                <a:cs typeface="Trebuchet MS"/>
              </a:rPr>
              <a:t>The </a:t>
            </a:r>
            <a:r>
              <a:rPr sz="8000" b="1" u="none" spc="2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8000" b="1" u="none" spc="525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8000" b="1" u="none" spc="229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8000" b="1" u="none" spc="15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8000" b="1" u="none" spc="229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8000" b="1" u="none" spc="107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8000" b="1" u="none" spc="110" dirty="0">
                <a:solidFill>
                  <a:schemeClr val="tx1"/>
                </a:solidFill>
                <a:latin typeface="Trebuchet MS"/>
                <a:cs typeface="Trebuchet MS"/>
              </a:rPr>
              <a:t>e</a:t>
            </a:r>
            <a:r>
              <a:rPr sz="8000" b="1" u="none" spc="345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endParaRPr sz="80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1843" y="1015339"/>
            <a:ext cx="8085455" cy="1054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400" b="1" spc="1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csv file</a:t>
            </a:r>
            <a:r>
              <a:rPr sz="2400" b="1" spc="-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10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dataset </a:t>
            </a:r>
            <a:r>
              <a:rPr sz="2400" b="1" spc="-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1</a:t>
            </a:r>
            <a:r>
              <a:rPr lang="en-US"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columns and 1000 rows</a:t>
            </a:r>
            <a:r>
              <a:rPr sz="2400" b="1" spc="-15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b="1" spc="-10" dirty="0">
                <a:solidFill>
                  <a:srgbClr val="3B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7868" y="3888166"/>
            <a:ext cx="721233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295" marR="57594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B4043"/>
                </a:solidFill>
                <a:latin typeface="Calibri"/>
                <a:cs typeface="Calibri"/>
              </a:rPr>
              <a:t>1.</a:t>
            </a:r>
            <a:r>
              <a:rPr lang="en-US" sz="2400" b="1" spc="-10" dirty="0">
                <a:solidFill>
                  <a:srgbClr val="3B4043"/>
                </a:solidFill>
                <a:latin typeface="Calibri"/>
                <a:cs typeface="Calibri"/>
              </a:rPr>
              <a:t> Invoice ID, 2. Branch, 3. City, 4. Customer type, 5. Gender, 6. Product line, 7. Unit Price, 8. Quantity, 9. Tax 5%, 10. Total, 11. Date, 12. Time, 13. Payment, 14. cogs, 15. gross margin percentage, 16. gross income, 17. Rating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76200" y="-800100"/>
            <a:ext cx="18297525" cy="10875498"/>
            <a:chOff x="-4762" y="347679"/>
            <a:chExt cx="18297525" cy="9939655"/>
          </a:xfrm>
        </p:grpSpPr>
        <p:sp>
          <p:nvSpPr>
            <p:cNvPr id="8" name="object 8"/>
            <p:cNvSpPr/>
            <p:nvPr/>
          </p:nvSpPr>
          <p:spPr>
            <a:xfrm>
              <a:off x="0" y="1029990"/>
              <a:ext cx="18288000" cy="43180"/>
            </a:xfrm>
            <a:custGeom>
              <a:avLst/>
              <a:gdLst/>
              <a:ahLst/>
              <a:cxnLst/>
              <a:rect l="l" t="t" r="r" b="b"/>
              <a:pathLst>
                <a:path w="18288000" h="43180">
                  <a:moveTo>
                    <a:pt x="0" y="42905"/>
                  </a:moveTo>
                  <a:lnTo>
                    <a:pt x="18288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8117" y="1024127"/>
              <a:ext cx="10490200" cy="9263380"/>
            </a:xfrm>
            <a:custGeom>
              <a:avLst/>
              <a:gdLst/>
              <a:ahLst/>
              <a:cxnLst/>
              <a:rect l="l" t="t" r="r" b="b"/>
              <a:pathLst>
                <a:path w="10490200" h="9263380">
                  <a:moveTo>
                    <a:pt x="10489882" y="6165913"/>
                  </a:moveTo>
                  <a:lnTo>
                    <a:pt x="9525" y="6165913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262872"/>
                  </a:lnTo>
                  <a:lnTo>
                    <a:pt x="9525" y="9262872"/>
                  </a:lnTo>
                  <a:lnTo>
                    <a:pt x="9525" y="6175438"/>
                  </a:lnTo>
                  <a:lnTo>
                    <a:pt x="10489882" y="6175438"/>
                  </a:lnTo>
                  <a:lnTo>
                    <a:pt x="10489882" y="6165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802880" y="4111751"/>
              <a:ext cx="10485120" cy="41275"/>
            </a:xfrm>
            <a:custGeom>
              <a:avLst/>
              <a:gdLst/>
              <a:ahLst/>
              <a:cxnLst/>
              <a:rect l="l" t="t" r="r" b="b"/>
              <a:pathLst>
                <a:path w="10485119" h="41275">
                  <a:moveTo>
                    <a:pt x="0" y="0"/>
                  </a:moveTo>
                  <a:lnTo>
                    <a:pt x="10485120" y="41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4655F4-1A44-4675-8A1B-AB9E47031FE7}"/>
              </a:ext>
            </a:extLst>
          </p:cNvPr>
          <p:cNvSpPr/>
          <p:nvPr/>
        </p:nvSpPr>
        <p:spPr>
          <a:xfrm>
            <a:off x="304800" y="597423"/>
            <a:ext cx="7239000" cy="9281140"/>
          </a:xfrm>
          <a:prstGeom prst="roundRect">
            <a:avLst/>
          </a:prstGeom>
          <a:solidFill>
            <a:srgbClr val="0070C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021839" y="3352038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Distinct Cities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480EF94-9219-47DD-A32D-C0A173D11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3281184"/>
            <a:ext cx="125730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9600" b="1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 </a:t>
            </a:r>
            <a:r>
              <a:rPr lang="en-US" sz="9600" b="1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20" y="255218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0504"/>
            <a:ext cx="18288000" cy="10282555"/>
            <a:chOff x="0" y="0"/>
            <a:chExt cx="18288000" cy="10282555"/>
          </a:xfrm>
          <a:solidFill>
            <a:srgbClr val="0070C0"/>
          </a:solidFill>
        </p:grpSpPr>
        <p:sp>
          <p:nvSpPr>
            <p:cNvPr id="4" name="object 4"/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933" y="3437716"/>
              <a:ext cx="173529" cy="181903"/>
            </a:xfrm>
            <a:prstGeom prst="rect">
              <a:avLst/>
            </a:prstGeom>
            <a:grpFill/>
          </p:spPr>
        </p:pic>
        <p:sp>
          <p:nvSpPr>
            <p:cNvPr id="8" name="object 8"/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78160" y="352806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1839" y="3352038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Distinct Cities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1" y="4776038"/>
            <a:ext cx="60189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 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query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ide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ntifies the number of distinct cities in the dataset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5905500"/>
            <a:ext cx="7846059" cy="369332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1417320">
              <a:lnSpc>
                <a:spcPct val="100000"/>
              </a:lnSpc>
              <a:spcBef>
                <a:spcPts val="24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city FROM sales;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4340A6-47B4-4BAC-B945-FDC67368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18" y="3795749"/>
            <a:ext cx="4779682" cy="46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678160" y="352806"/>
            <a:ext cx="13708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3161" y="4776038"/>
            <a:ext cx="642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identifies distinct city in each branch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5905500"/>
            <a:ext cx="7846059" cy="369332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branch, city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67FA05C-B47A-4D3C-B12C-308A6306C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98054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 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7C6A190D-44E3-4350-AF8D-F0ED0572DD1C}"/>
              </a:ext>
            </a:extLst>
          </p:cNvPr>
          <p:cNvGrpSpPr/>
          <p:nvPr/>
        </p:nvGrpSpPr>
        <p:grpSpPr>
          <a:xfrm>
            <a:off x="26565" y="4445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080AE8FE-22F9-4968-9B08-62739D36C4A7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174D7256-CB77-4D0C-B012-9D77F040D5AF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54DDAF89-27DA-45EE-B645-A47A9F0B144F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0449D1E6-7041-445A-89B2-A09BD0A37800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12F9261D-4BDD-429A-BE75-3C383B7484BB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11">
            <a:extLst>
              <a:ext uri="{FF2B5EF4-FFF2-40B4-BE49-F238E27FC236}">
                <a16:creationId xmlns:a16="http://schemas.microsoft.com/office/drawing/2014/main" id="{1B196E6A-EBBC-4FAD-92F7-A1872619CD13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city in each branch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26DDFD-0B60-4216-8AF7-6D6EEC69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21" y="4631686"/>
            <a:ext cx="4078479" cy="31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89050" y="4776038"/>
            <a:ext cx="66967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 </a:t>
            </a:r>
            <a:r>
              <a:rPr lang="en-US" sz="2400" b="1" spc="-10" dirty="0">
                <a:latin typeface="Calibri"/>
                <a:cs typeface="Calibri"/>
              </a:rPr>
              <a:t>counts the number of distinct product line in the dataset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40A76287-FF6B-4B19-9FE4-4831BFA4D97D}"/>
              </a:ext>
            </a:extLst>
          </p:cNvPr>
          <p:cNvGrpSpPr/>
          <p:nvPr/>
        </p:nvGrpSpPr>
        <p:grpSpPr>
          <a:xfrm>
            <a:off x="31014" y="10504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2D910377-65E7-417C-87EE-3EC0E35FBA61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68005640-5B81-4CB1-B531-D74E5A4325DC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622FF6A8-85BE-4D86-B382-62847563CF01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914904EE-05C9-42DD-A6DF-EEE5FDBAC0E3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ED2E0247-1819-444A-8EC7-0CB3E6E9616C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2299E44D-08EF-48AB-8044-37CC733EBD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95F82CC5-7828-4B41-AF86-DC185B12978F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distinct product lines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6E4B2-A0CE-4BA4-BA29-896F0CB6197F}"/>
              </a:ext>
            </a:extLst>
          </p:cNvPr>
          <p:cNvSpPr txBox="1"/>
          <p:nvPr/>
        </p:nvSpPr>
        <p:spPr>
          <a:xfrm>
            <a:off x="609600" y="6438900"/>
            <a:ext cx="91607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product_line) FROM sales;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30F5CCF6-39A9-44AD-A828-F4C8C2D48CCE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1AA48FE-57E8-4EF4-9CA4-4F22FA38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91" y="3695700"/>
            <a:ext cx="35433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9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most common payment method</a:t>
            </a:r>
            <a:r>
              <a:rPr sz="2400" b="1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954107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payment, COUNT(payment) AS common_payment_method FROM sales GROUP BY payment ORDER BY common_payment_method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payment method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E322D7-B1D7-43EE-B760-A38FA9D8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64" y="3224606"/>
            <a:ext cx="5936936" cy="43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00708" y="4776038"/>
            <a:ext cx="6871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dirty="0">
                <a:latin typeface="Calibri"/>
                <a:cs typeface="Calibri"/>
              </a:rPr>
              <a:t>query</a:t>
            </a:r>
            <a:r>
              <a:rPr lang="en-US" sz="2400" b="1" dirty="0">
                <a:latin typeface="Calibri"/>
                <a:cs typeface="Calibri"/>
              </a:rPr>
              <a:t> identifies the most selling product line</a:t>
            </a:r>
            <a:r>
              <a:rPr sz="2400" b="1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6667500"/>
            <a:ext cx="7846059" cy="954107"/>
          </a:xfrm>
          <a:prstGeom prst="rect">
            <a:avLst/>
          </a:prstGeom>
          <a:ln w="9525">
            <a:solidFill>
              <a:srgbClr val="0F243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product_line, count(product_Line) AS most_selling_productFROM sales GROUP BY product_line ORDER BY most_selling_product DESC LIMIT 1;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5BF99E4-C81F-49AE-8837-2A44B3FFB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7709"/>
            <a:ext cx="76123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66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 </a:t>
            </a:r>
            <a:r>
              <a:rPr lang="en-US" sz="6600" b="0" u="none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8403A85F-72AC-4F4D-A1F2-9B48A551162B}"/>
              </a:ext>
            </a:extLst>
          </p:cNvPr>
          <p:cNvGrpSpPr/>
          <p:nvPr/>
        </p:nvGrpSpPr>
        <p:grpSpPr>
          <a:xfrm>
            <a:off x="76200" y="0"/>
            <a:ext cx="18288445" cy="10282555"/>
            <a:chOff x="0" y="0"/>
            <a:chExt cx="18288445" cy="10282555"/>
          </a:xfrm>
          <a:solidFill>
            <a:srgbClr val="0070C0"/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64FDE62-6DB5-4D78-AA70-46FCD8764D96}"/>
                </a:ext>
              </a:extLst>
            </p:cNvPr>
            <p:cNvSpPr/>
            <p:nvPr/>
          </p:nvSpPr>
          <p:spPr>
            <a:xfrm>
              <a:off x="0" y="3069335"/>
              <a:ext cx="9153525" cy="1231900"/>
            </a:xfrm>
            <a:custGeom>
              <a:avLst/>
              <a:gdLst/>
              <a:ahLst/>
              <a:cxnLst/>
              <a:rect l="l" t="t" r="r" b="b"/>
              <a:pathLst>
                <a:path w="9153525" h="1231900">
                  <a:moveTo>
                    <a:pt x="9153144" y="0"/>
                  </a:moveTo>
                  <a:lnTo>
                    <a:pt x="0" y="0"/>
                  </a:lnTo>
                  <a:lnTo>
                    <a:pt x="0" y="1231392"/>
                  </a:lnTo>
                  <a:lnTo>
                    <a:pt x="9153144" y="1231392"/>
                  </a:lnTo>
                  <a:lnTo>
                    <a:pt x="91531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EC6373A6-2F34-4AD2-A496-54C72E3F85F4}"/>
                </a:ext>
              </a:extLst>
            </p:cNvPr>
            <p:cNvSpPr/>
            <p:nvPr/>
          </p:nvSpPr>
          <p:spPr>
            <a:xfrm>
              <a:off x="1038347" y="3390304"/>
              <a:ext cx="367030" cy="439420"/>
            </a:xfrm>
            <a:custGeom>
              <a:avLst/>
              <a:gdLst/>
              <a:ahLst/>
              <a:cxnLst/>
              <a:rect l="l" t="t" r="r" b="b"/>
              <a:pathLst>
                <a:path w="367030" h="439420">
                  <a:moveTo>
                    <a:pt x="196426" y="0"/>
                  </a:moveTo>
                  <a:lnTo>
                    <a:pt x="152305" y="8672"/>
                  </a:lnTo>
                  <a:lnTo>
                    <a:pt x="111809" y="26928"/>
                  </a:lnTo>
                  <a:lnTo>
                    <a:pt x="75974" y="53596"/>
                  </a:lnTo>
                  <a:lnTo>
                    <a:pt x="45839" y="87503"/>
                  </a:lnTo>
                  <a:lnTo>
                    <a:pt x="22440" y="127476"/>
                  </a:lnTo>
                  <a:lnTo>
                    <a:pt x="6814" y="172343"/>
                  </a:lnTo>
                  <a:lnTo>
                    <a:pt x="0" y="220930"/>
                  </a:lnTo>
                  <a:lnTo>
                    <a:pt x="2780" y="270889"/>
                  </a:lnTo>
                  <a:lnTo>
                    <a:pt x="14684" y="317436"/>
                  </a:lnTo>
                  <a:lnTo>
                    <a:pt x="34706" y="359477"/>
                  </a:lnTo>
                  <a:lnTo>
                    <a:pt x="61842" y="395916"/>
                  </a:lnTo>
                  <a:lnTo>
                    <a:pt x="95088" y="425659"/>
                  </a:lnTo>
                  <a:lnTo>
                    <a:pt x="102453" y="432609"/>
                  </a:lnTo>
                  <a:lnTo>
                    <a:pt x="106486" y="438947"/>
                  </a:lnTo>
                  <a:lnTo>
                    <a:pt x="366972" y="75354"/>
                  </a:lnTo>
                  <a:lnTo>
                    <a:pt x="356417" y="62122"/>
                  </a:lnTo>
                  <a:lnTo>
                    <a:pt x="322713" y="33868"/>
                  </a:lnTo>
                  <a:lnTo>
                    <a:pt x="284169" y="13389"/>
                  </a:lnTo>
                  <a:lnTo>
                    <a:pt x="241751" y="1746"/>
                  </a:lnTo>
                  <a:lnTo>
                    <a:pt x="19642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71ACAD6-354E-4348-93F9-2182015202D5}"/>
                </a:ext>
              </a:extLst>
            </p:cNvPr>
            <p:cNvSpPr/>
            <p:nvPr/>
          </p:nvSpPr>
          <p:spPr>
            <a:xfrm>
              <a:off x="1032925" y="3384370"/>
              <a:ext cx="375920" cy="450215"/>
            </a:xfrm>
            <a:custGeom>
              <a:avLst/>
              <a:gdLst/>
              <a:ahLst/>
              <a:cxnLst/>
              <a:rect l="l" t="t" r="r" b="b"/>
              <a:pathLst>
                <a:path w="375919" h="450214">
                  <a:moveTo>
                    <a:pt x="201470" y="0"/>
                  </a:moveTo>
                  <a:lnTo>
                    <a:pt x="155975" y="8860"/>
                  </a:lnTo>
                  <a:lnTo>
                    <a:pt x="114350" y="27471"/>
                  </a:lnTo>
                  <a:lnTo>
                    <a:pt x="77615" y="54685"/>
                  </a:lnTo>
                  <a:lnTo>
                    <a:pt x="46791" y="89352"/>
                  </a:lnTo>
                  <a:lnTo>
                    <a:pt x="22899" y="130325"/>
                  </a:lnTo>
                  <a:lnTo>
                    <a:pt x="6962" y="176454"/>
                  </a:lnTo>
                  <a:lnTo>
                    <a:pt x="0" y="226591"/>
                  </a:lnTo>
                  <a:lnTo>
                    <a:pt x="2603" y="276491"/>
                  </a:lnTo>
                  <a:lnTo>
                    <a:pt x="14226" y="323662"/>
                  </a:lnTo>
                  <a:lnTo>
                    <a:pt x="34300" y="366880"/>
                  </a:lnTo>
                  <a:lnTo>
                    <a:pt x="62257" y="404923"/>
                  </a:lnTo>
                  <a:lnTo>
                    <a:pt x="97527" y="436566"/>
                  </a:lnTo>
                  <a:lnTo>
                    <a:pt x="103835" y="442509"/>
                  </a:lnTo>
                  <a:lnTo>
                    <a:pt x="108442" y="449720"/>
                  </a:lnTo>
                  <a:lnTo>
                    <a:pt x="115397" y="440011"/>
                  </a:lnTo>
                  <a:lnTo>
                    <a:pt x="111862" y="434494"/>
                  </a:lnTo>
                  <a:lnTo>
                    <a:pt x="103503" y="426631"/>
                  </a:lnTo>
                  <a:lnTo>
                    <a:pt x="69993" y="396567"/>
                  </a:lnTo>
                  <a:lnTo>
                    <a:pt x="43431" y="360422"/>
                  </a:lnTo>
                  <a:lnTo>
                    <a:pt x="24359" y="319359"/>
                  </a:lnTo>
                  <a:lnTo>
                    <a:pt x="13316" y="274540"/>
                  </a:lnTo>
                  <a:lnTo>
                    <a:pt x="10844" y="227128"/>
                  </a:lnTo>
                  <a:lnTo>
                    <a:pt x="17457" y="179500"/>
                  </a:lnTo>
                  <a:lnTo>
                    <a:pt x="32596" y="135679"/>
                  </a:lnTo>
                  <a:lnTo>
                    <a:pt x="55290" y="96756"/>
                  </a:lnTo>
                  <a:lnTo>
                    <a:pt x="84571" y="63822"/>
                  </a:lnTo>
                  <a:lnTo>
                    <a:pt x="119467" y="37969"/>
                  </a:lnTo>
                  <a:lnTo>
                    <a:pt x="159009" y="20287"/>
                  </a:lnTo>
                  <a:lnTo>
                    <a:pt x="202227" y="11868"/>
                  </a:lnTo>
                  <a:lnTo>
                    <a:pt x="212248" y="11291"/>
                  </a:lnTo>
                  <a:lnTo>
                    <a:pt x="283598" y="11291"/>
                  </a:lnTo>
                  <a:lnTo>
                    <a:pt x="246559" y="1525"/>
                  </a:lnTo>
                  <a:lnTo>
                    <a:pt x="201470" y="0"/>
                  </a:lnTo>
                  <a:close/>
                </a:path>
                <a:path w="375919" h="450214">
                  <a:moveTo>
                    <a:pt x="283598" y="11291"/>
                  </a:moveTo>
                  <a:lnTo>
                    <a:pt x="217217" y="11291"/>
                  </a:lnTo>
                  <a:lnTo>
                    <a:pt x="255899" y="15231"/>
                  </a:lnTo>
                  <a:lnTo>
                    <a:pt x="292713" y="26864"/>
                  </a:lnTo>
                  <a:lnTo>
                    <a:pt x="326928" y="45908"/>
                  </a:lnTo>
                  <a:lnTo>
                    <a:pt x="357817" y="72081"/>
                  </a:lnTo>
                  <a:lnTo>
                    <a:pt x="368951" y="86094"/>
                  </a:lnTo>
                  <a:lnTo>
                    <a:pt x="375740" y="76618"/>
                  </a:lnTo>
                  <a:lnTo>
                    <a:pt x="365225" y="63382"/>
                  </a:lnTo>
                  <a:lnTo>
                    <a:pt x="329434" y="33609"/>
                  </a:lnTo>
                  <a:lnTo>
                    <a:pt x="289547" y="12859"/>
                  </a:lnTo>
                  <a:lnTo>
                    <a:pt x="283598" y="1129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975E7645-52B6-4E93-8613-7A6128F836B6}"/>
                </a:ext>
              </a:extLst>
            </p:cNvPr>
            <p:cNvSpPr/>
            <p:nvPr/>
          </p:nvSpPr>
          <p:spPr>
            <a:xfrm>
              <a:off x="9143810" y="0"/>
              <a:ext cx="9144635" cy="10282555"/>
            </a:xfrm>
            <a:custGeom>
              <a:avLst/>
              <a:gdLst/>
              <a:ahLst/>
              <a:cxnLst/>
              <a:rect l="l" t="t" r="r" b="b"/>
              <a:pathLst>
                <a:path w="9144635" h="10282555">
                  <a:moveTo>
                    <a:pt x="9144190" y="1023937"/>
                  </a:moveTo>
                  <a:lnTo>
                    <a:pt x="9525" y="1023937"/>
                  </a:lnTo>
                  <a:lnTo>
                    <a:pt x="9525" y="12"/>
                  </a:lnTo>
                  <a:lnTo>
                    <a:pt x="0" y="0"/>
                  </a:lnTo>
                  <a:lnTo>
                    <a:pt x="0" y="10282428"/>
                  </a:lnTo>
                  <a:lnTo>
                    <a:pt x="9525" y="10282428"/>
                  </a:lnTo>
                  <a:lnTo>
                    <a:pt x="9525" y="1033462"/>
                  </a:lnTo>
                  <a:lnTo>
                    <a:pt x="9144190" y="1033462"/>
                  </a:lnTo>
                  <a:lnTo>
                    <a:pt x="9144190" y="102393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62F7DEC-7B32-4428-B26B-D3D1DDDC91DE}"/>
                </a:ext>
              </a:extLst>
            </p:cNvPr>
            <p:cNvSpPr/>
            <p:nvPr/>
          </p:nvSpPr>
          <p:spPr>
            <a:xfrm>
              <a:off x="17424401" y="347687"/>
              <a:ext cx="360680" cy="361950"/>
            </a:xfrm>
            <a:custGeom>
              <a:avLst/>
              <a:gdLst/>
              <a:ahLst/>
              <a:cxnLst/>
              <a:rect l="l" t="t" r="r" b="b"/>
              <a:pathLst>
                <a:path w="360680" h="361950">
                  <a:moveTo>
                    <a:pt x="360400" y="180009"/>
                  </a:moveTo>
                  <a:lnTo>
                    <a:pt x="360057" y="179057"/>
                  </a:lnTo>
                  <a:lnTo>
                    <a:pt x="351028" y="168833"/>
                  </a:lnTo>
                  <a:lnTo>
                    <a:pt x="202323" y="431"/>
                  </a:lnTo>
                  <a:lnTo>
                    <a:pt x="200571" y="0"/>
                  </a:lnTo>
                  <a:lnTo>
                    <a:pt x="197446" y="1181"/>
                  </a:lnTo>
                  <a:lnTo>
                    <a:pt x="196418" y="2679"/>
                  </a:lnTo>
                  <a:lnTo>
                    <a:pt x="196418" y="102768"/>
                  </a:lnTo>
                  <a:lnTo>
                    <a:pt x="8013" y="102768"/>
                  </a:lnTo>
                  <a:lnTo>
                    <a:pt x="1790" y="102768"/>
                  </a:lnTo>
                  <a:lnTo>
                    <a:pt x="0" y="104571"/>
                  </a:lnTo>
                  <a:lnTo>
                    <a:pt x="0" y="257352"/>
                  </a:lnTo>
                  <a:lnTo>
                    <a:pt x="1790" y="259156"/>
                  </a:lnTo>
                  <a:lnTo>
                    <a:pt x="196418" y="259156"/>
                  </a:lnTo>
                  <a:lnTo>
                    <a:pt x="196430" y="359244"/>
                  </a:lnTo>
                  <a:lnTo>
                    <a:pt x="197446" y="360743"/>
                  </a:lnTo>
                  <a:lnTo>
                    <a:pt x="200571" y="361924"/>
                  </a:lnTo>
                  <a:lnTo>
                    <a:pt x="202323" y="361492"/>
                  </a:lnTo>
                  <a:lnTo>
                    <a:pt x="360057" y="182867"/>
                  </a:lnTo>
                  <a:lnTo>
                    <a:pt x="360400" y="181914"/>
                  </a:lnTo>
                  <a:lnTo>
                    <a:pt x="360400" y="1800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11">
            <a:extLst>
              <a:ext uri="{FF2B5EF4-FFF2-40B4-BE49-F238E27FC236}">
                <a16:creationId xmlns:a16="http://schemas.microsoft.com/office/drawing/2014/main" id="{F177CFB8-E4C8-4E4B-B245-A5E5A89E0C9D}"/>
              </a:ext>
            </a:extLst>
          </p:cNvPr>
          <p:cNvSpPr txBox="1"/>
          <p:nvPr/>
        </p:nvSpPr>
        <p:spPr>
          <a:xfrm>
            <a:off x="2021839" y="3480589"/>
            <a:ext cx="5539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23765" algn="l"/>
              </a:tabLst>
            </a:pPr>
            <a:r>
              <a:rPr lang="en-US" sz="28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selling product line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1D6C558E-FF38-46F3-B0FC-F31827114F9C}"/>
              </a:ext>
            </a:extLst>
          </p:cNvPr>
          <p:cNvSpPr txBox="1"/>
          <p:nvPr/>
        </p:nvSpPr>
        <p:spPr>
          <a:xfrm>
            <a:off x="9678160" y="277305"/>
            <a:ext cx="16756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CE725-7116-4B98-B822-C4609BD6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3574173"/>
            <a:ext cx="4326444" cy="33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1274</Words>
  <Application>Microsoft Office PowerPoint</Application>
  <PresentationFormat>Custom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Lucida Sans Unicode</vt:lpstr>
      <vt:lpstr>Tahoma</vt:lpstr>
      <vt:lpstr>Times New Roman</vt:lpstr>
      <vt:lpstr>Trebuchet MS</vt:lpstr>
      <vt:lpstr>Wingdings</vt:lpstr>
      <vt:lpstr>Wingdings 3</vt:lpstr>
      <vt:lpstr>Facet</vt:lpstr>
      <vt:lpstr>Data Analytics Project  Using SQL | Walmart Dataset</vt:lpstr>
      <vt:lpstr>Introduction</vt:lpstr>
      <vt:lpstr>About     The  Dataset</vt:lpstr>
      <vt:lpstr>Exploratory Data  Analysis</vt:lpstr>
      <vt:lpstr>General Analysis</vt:lpstr>
      <vt:lpstr> General Analysis</vt:lpstr>
      <vt:lpstr>Product  Analysis</vt:lpstr>
      <vt:lpstr>Product  Analysis</vt:lpstr>
      <vt:lpstr>Product  Analysis</vt:lpstr>
      <vt:lpstr>Product  Analysis</vt:lpstr>
      <vt:lpstr>Product  Analysis</vt:lpstr>
      <vt:lpstr>Product  Analysis</vt:lpstr>
      <vt:lpstr>Product  Analysis</vt:lpstr>
      <vt:lpstr>Product  Analysis</vt:lpstr>
      <vt:lpstr>Product  Analysis</vt:lpstr>
      <vt:lpstr>PowerPoint Presentation</vt:lpstr>
      <vt:lpstr>Sales  Analysis</vt:lpstr>
      <vt:lpstr>Sales  Analysis</vt:lpstr>
      <vt:lpstr>Sales  Analysis</vt:lpstr>
      <vt:lpstr>PowerPoint Presentation</vt:lpstr>
      <vt:lpstr>Customer  Analysis</vt:lpstr>
      <vt:lpstr>Customer  Analysis</vt:lpstr>
      <vt:lpstr>Customer  Analysis</vt:lpstr>
      <vt:lpstr>Customer  Analysis</vt:lpstr>
      <vt:lpstr>Customer  Analysis</vt:lpstr>
      <vt:lpstr>Customer  Analysis</vt:lpstr>
      <vt:lpstr>PowerPoint Presentation</vt:lpstr>
      <vt:lpstr>Recommendations to increase Business &amp; Profit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Techie Data Food Ecommerce Business Plan Business Visual Charts Presentation</dc:title>
  <dc:creator>Siddhant Ghosh</dc:creator>
  <cp:lastModifiedBy>Karan</cp:lastModifiedBy>
  <cp:revision>40</cp:revision>
  <dcterms:created xsi:type="dcterms:W3CDTF">2024-10-29T01:36:32Z</dcterms:created>
  <dcterms:modified xsi:type="dcterms:W3CDTF">2024-11-16T10:42:23Z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2024-10-29T00:00:00Z</vt:filetime>
  </property>
</Properties>
</file>