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162-EB5A-4664-8A87-6B59C1A16DCB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DE3-8585-478D-B231-497595F6F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967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162-EB5A-4664-8A87-6B59C1A16DCB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DE3-8585-478D-B231-497595F6F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5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162-EB5A-4664-8A87-6B59C1A16DCB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DE3-8585-478D-B231-497595F6F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8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162-EB5A-4664-8A87-6B59C1A16DCB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DE3-8585-478D-B231-497595F6F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550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162-EB5A-4664-8A87-6B59C1A16DCB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DE3-8585-478D-B231-497595F6F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34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162-EB5A-4664-8A87-6B59C1A16DCB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DE3-8585-478D-B231-497595F6F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616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162-EB5A-4664-8A87-6B59C1A16DCB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DE3-8585-478D-B231-497595F6F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24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162-EB5A-4664-8A87-6B59C1A16DCB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DE3-8585-478D-B231-497595F6F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102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162-EB5A-4664-8A87-6B59C1A16DCB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DE3-8585-478D-B231-497595F6F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75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162-EB5A-4664-8A87-6B59C1A16DCB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DE3-8585-478D-B231-497595F6F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315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162-EB5A-4664-8A87-6B59C1A16DCB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DE3-8585-478D-B231-497595F6F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7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5162-EB5A-4664-8A87-6B59C1A16DCB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01DE3-8585-478D-B231-497595F6F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060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Matil</a:t>
            </a:r>
            <a:r>
              <a:rPr lang="tr-TR" dirty="0" smtClean="0"/>
              <a:t> Projesi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211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Kombinasyon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Bu sınıf kombinasyon işlemini uygular.</a:t>
            </a:r>
          </a:p>
          <a:p>
            <a:pPr marL="0" indent="0">
              <a:buNone/>
            </a:pPr>
            <a:r>
              <a:rPr lang="tr-TR" dirty="0" smtClean="0"/>
              <a:t>Toplama, çarpma, bölme ve çıkarma işlemlerine girdiğinde </a:t>
            </a:r>
            <a:r>
              <a:rPr lang="tr-TR" dirty="0" err="1" smtClean="0"/>
              <a:t>permütasyon</a:t>
            </a:r>
            <a:r>
              <a:rPr lang="tr-TR" dirty="0" smtClean="0"/>
              <a:t> sayısı ile işlenir. Döngülerde kombinasyonlar </a:t>
            </a:r>
            <a:r>
              <a:rPr lang="tr-TR" dirty="0" err="1" smtClean="0"/>
              <a:t>property</a:t>
            </a:r>
            <a:r>
              <a:rPr lang="tr-TR" dirty="0" smtClean="0"/>
              <a:t> ile işleme alınır. </a:t>
            </a:r>
            <a:r>
              <a:rPr lang="tr-TR" dirty="0" err="1" smtClean="0"/>
              <a:t>İtere</a:t>
            </a:r>
            <a:r>
              <a:rPr lang="tr-TR" dirty="0" smtClean="0"/>
              <a:t> edilebilir.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617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Denklem ve </a:t>
            </a:r>
            <a:r>
              <a:rPr lang="tr-TR" dirty="0" err="1" smtClean="0"/>
              <a:t>Degisken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Denklem sınıfı </a:t>
            </a:r>
            <a:r>
              <a:rPr lang="tr-TR" dirty="0" err="1" smtClean="0"/>
              <a:t>Degisken</a:t>
            </a:r>
            <a:r>
              <a:rPr lang="tr-TR" dirty="0" smtClean="0"/>
              <a:t> sınıfına ihtiyaç duyar. Bu sınıf </a:t>
            </a:r>
            <a:r>
              <a:rPr lang="tr-TR" dirty="0" err="1" smtClean="0"/>
              <a:t>Sympy</a:t>
            </a:r>
            <a:r>
              <a:rPr lang="tr-TR" dirty="0" smtClean="0"/>
              <a:t> kütüphanesini kullanır. Bu kütüphaneyi kullanarak denklemler </a:t>
            </a:r>
            <a:r>
              <a:rPr lang="tr-TR" dirty="0" err="1" smtClean="0"/>
              <a:t>çözümlernir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Sahip olduğu </a:t>
            </a:r>
            <a:r>
              <a:rPr lang="tr-TR" dirty="0" err="1" smtClean="0"/>
              <a:t>methodlar</a:t>
            </a:r>
            <a:r>
              <a:rPr lang="tr-TR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Yaz (Denklemi yazar)</a:t>
            </a: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 smtClean="0"/>
              <a:t>sonuc_yaz</a:t>
            </a:r>
            <a:r>
              <a:rPr lang="tr-TR" dirty="0" smtClean="0"/>
              <a:t> (sonucu yazar)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 smtClean="0"/>
              <a:t>tek_tarafa_topla</a:t>
            </a:r>
            <a:r>
              <a:rPr lang="tr-TR" dirty="0" smtClean="0"/>
              <a:t> (denklem = içeriyorsa </a:t>
            </a:r>
            <a:r>
              <a:rPr lang="tr-TR" dirty="0" err="1" smtClean="0"/>
              <a:t>coz</a:t>
            </a:r>
            <a:r>
              <a:rPr lang="tr-TR" dirty="0" smtClean="0"/>
              <a:t> bu </a:t>
            </a:r>
            <a:r>
              <a:rPr lang="tr-TR" dirty="0" err="1" smtClean="0"/>
              <a:t>methodu</a:t>
            </a:r>
            <a:r>
              <a:rPr lang="tr-TR" dirty="0" smtClean="0"/>
              <a:t> uygular.)</a:t>
            </a: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 smtClean="0"/>
              <a:t>coz</a:t>
            </a:r>
            <a:r>
              <a:rPr lang="tr-TR" dirty="0" smtClean="0"/>
              <a:t> (sonucu geri </a:t>
            </a:r>
            <a:r>
              <a:rPr lang="tr-TR" dirty="0" err="1" smtClean="0"/>
              <a:t>dönderir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915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Hazırlayanlar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Samet </a:t>
            </a:r>
            <a:r>
              <a:rPr lang="tr-TR" dirty="0" err="1"/>
              <a:t>karadağoğlu</a:t>
            </a:r>
            <a:r>
              <a:rPr lang="tr-TR" dirty="0"/>
              <a:t> 195260068</a:t>
            </a: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 smtClean="0"/>
              <a:t>Abdulhadi</a:t>
            </a:r>
            <a:r>
              <a:rPr lang="tr-TR" dirty="0" smtClean="0"/>
              <a:t> </a:t>
            </a:r>
            <a:r>
              <a:rPr lang="tr-TR" dirty="0"/>
              <a:t>Yılmaz 16260059</a:t>
            </a: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Muhammed </a:t>
            </a:r>
            <a:r>
              <a:rPr lang="tr-TR" dirty="0" err="1"/>
              <a:t>irşad</a:t>
            </a:r>
            <a:r>
              <a:rPr lang="tr-TR"/>
              <a:t> </a:t>
            </a:r>
            <a:r>
              <a:rPr lang="tr-TR"/>
              <a:t>özel 10260059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38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Matil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Matil</a:t>
            </a:r>
            <a:r>
              <a:rPr lang="tr-TR" dirty="0" smtClean="0"/>
              <a:t> matematik problemlerinin bilgisayar ortamında çözülmesi için geliştirilen programlama dilidir.</a:t>
            </a:r>
          </a:p>
          <a:p>
            <a:pPr marL="0" indent="0">
              <a:buNone/>
            </a:pPr>
            <a:r>
              <a:rPr lang="tr-TR" dirty="0" err="1" smtClean="0"/>
              <a:t>Matil</a:t>
            </a:r>
            <a:r>
              <a:rPr lang="tr-TR" dirty="0" smtClean="0"/>
              <a:t> Dili’nin atası </a:t>
            </a:r>
            <a:r>
              <a:rPr lang="tr-TR" dirty="0" err="1" smtClean="0"/>
              <a:t>Python</a:t>
            </a:r>
            <a:r>
              <a:rPr lang="tr-TR" dirty="0" smtClean="0"/>
              <a:t> programlama dilidir.</a:t>
            </a:r>
          </a:p>
          <a:p>
            <a:pPr marL="0" indent="0">
              <a:buNone/>
            </a:pPr>
            <a:r>
              <a:rPr lang="tr-TR" dirty="0" err="1" smtClean="0"/>
              <a:t>Matil</a:t>
            </a:r>
            <a:r>
              <a:rPr lang="tr-TR" dirty="0" smtClean="0"/>
              <a:t> yorumlayıcısı, </a:t>
            </a:r>
            <a:r>
              <a:rPr lang="tr-TR" dirty="0" err="1" smtClean="0"/>
              <a:t>Python</a:t>
            </a:r>
            <a:r>
              <a:rPr lang="tr-TR" dirty="0" smtClean="0"/>
              <a:t> dili ile geliştirilmiştir. </a:t>
            </a:r>
            <a:r>
              <a:rPr lang="tr-TR" dirty="0" err="1" smtClean="0"/>
              <a:t>Matil</a:t>
            </a:r>
            <a:r>
              <a:rPr lang="tr-TR" dirty="0" smtClean="0"/>
              <a:t> kodlarını </a:t>
            </a:r>
            <a:r>
              <a:rPr lang="tr-TR" dirty="0" err="1" smtClean="0"/>
              <a:t>python</a:t>
            </a:r>
            <a:r>
              <a:rPr lang="tr-TR" dirty="0" smtClean="0"/>
              <a:t> kodlarına dönüştürerek </a:t>
            </a:r>
            <a:r>
              <a:rPr lang="tr-TR" dirty="0" err="1"/>
              <a:t>P</a:t>
            </a:r>
            <a:r>
              <a:rPr lang="tr-TR" dirty="0" err="1" smtClean="0"/>
              <a:t>ython</a:t>
            </a:r>
            <a:r>
              <a:rPr lang="tr-TR" dirty="0" smtClean="0"/>
              <a:t> yorumlayıcısına yorumlatır.</a:t>
            </a:r>
          </a:p>
          <a:p>
            <a:pPr marL="0" indent="0">
              <a:buNone/>
            </a:pPr>
            <a:r>
              <a:rPr lang="tr-TR" dirty="0" err="1" smtClean="0"/>
              <a:t>Matil</a:t>
            </a:r>
            <a:r>
              <a:rPr lang="tr-TR" dirty="0" smtClean="0"/>
              <a:t> dili, matematiksel kavramları modelleyen sınıflar ve bazı yardımcı fonksiyonların birleşimidir.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104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</a:t>
            </a:r>
            <a:r>
              <a:rPr lang="tr-TR" dirty="0" err="1" smtClean="0"/>
              <a:t>Python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Python</a:t>
            </a:r>
            <a:r>
              <a:rPr lang="tr-TR" dirty="0" smtClean="0"/>
              <a:t> programlama dili, kısa kodlar yardımı ile bir matematiksel problemin çözümüne hizmet edebilecek uzun zamandır topluluklarca desteklenen stabil bir dildir.</a:t>
            </a:r>
          </a:p>
          <a:p>
            <a:pPr marL="0" indent="0">
              <a:buNone/>
            </a:pPr>
            <a:r>
              <a:rPr lang="tr-TR" dirty="0" err="1" smtClean="0"/>
              <a:t>Python</a:t>
            </a:r>
            <a:r>
              <a:rPr lang="tr-TR" dirty="0" smtClean="0"/>
              <a:t> nesnelerin çeşitli matematiksel işlem operatörleri ile ne şekilde işleneceğinin geliştirici tarafından düzenlenmesine olanak sağlar.</a:t>
            </a:r>
          </a:p>
          <a:p>
            <a:pPr marL="0" indent="0">
              <a:buNone/>
            </a:pPr>
            <a:r>
              <a:rPr lang="tr-TR" dirty="0" smtClean="0"/>
              <a:t>ÖR: __</a:t>
            </a:r>
            <a:r>
              <a:rPr lang="tr-TR" dirty="0" err="1" smtClean="0"/>
              <a:t>mul</a:t>
            </a:r>
            <a:r>
              <a:rPr lang="tr-TR" dirty="0" smtClean="0"/>
              <a:t>__ metodu bir sınıfın </a:t>
            </a:r>
            <a:r>
              <a:rPr lang="tr-TR" dirty="0" err="1" smtClean="0"/>
              <a:t>çarma</a:t>
            </a:r>
            <a:r>
              <a:rPr lang="tr-TR" dirty="0" smtClean="0"/>
              <a:t> işlemine girdiğinde nasıl davranacağını belirler. Projemizde </a:t>
            </a:r>
            <a:r>
              <a:rPr lang="tr-TR" dirty="0" err="1"/>
              <a:t>P</a:t>
            </a:r>
            <a:r>
              <a:rPr lang="tr-TR" dirty="0" err="1" smtClean="0"/>
              <a:t>ython’un</a:t>
            </a:r>
            <a:r>
              <a:rPr lang="tr-TR" dirty="0" smtClean="0"/>
              <a:t> bu özelliğinden sıklıkla istifade ettik.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21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Bağımlılıklar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 smtClean="0"/>
              <a:t>Python</a:t>
            </a:r>
            <a:r>
              <a:rPr lang="tr-TR" dirty="0" smtClean="0"/>
              <a:t>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Kütüphaneler: </a:t>
            </a:r>
            <a:r>
              <a:rPr lang="tr-TR" dirty="0" err="1" smtClean="0"/>
              <a:t>Sympy</a:t>
            </a:r>
            <a:r>
              <a:rPr lang="tr-TR" dirty="0" smtClean="0"/>
              <a:t>, </a:t>
            </a:r>
            <a:r>
              <a:rPr lang="tr-TR" dirty="0" err="1" smtClean="0"/>
              <a:t>itertools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44004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Projemizin kavram kanıtı olarak bazı TYT sınav sorularının çözümü uygulanmıştır. Bu nedenle geliştirme aşaması sürdürülmekte olan bu versiyonumuzda sunduğumuz geliştirme ortamı bazı matematik sorularını içermektedir.</a:t>
            </a:r>
          </a:p>
          <a:p>
            <a:pPr marL="0" indent="0">
              <a:buNone/>
            </a:pPr>
            <a:r>
              <a:rPr lang="tr-TR" dirty="0" smtClean="0"/>
              <a:t>Sorular resimler dizini altında yıllarına ve konularına göre istiflenmiştir.</a:t>
            </a:r>
          </a:p>
          <a:p>
            <a:pPr marL="0" indent="0">
              <a:buNone/>
            </a:pPr>
            <a:r>
              <a:rPr lang="tr-TR" dirty="0" err="1" smtClean="0"/>
              <a:t>Ornekler</a:t>
            </a:r>
            <a:r>
              <a:rPr lang="tr-TR" dirty="0" smtClean="0"/>
              <a:t> dizini altında eşleşen konumlarda sorular için çözüm kodları yer almaktadır.</a:t>
            </a:r>
          </a:p>
          <a:p>
            <a:pPr marL="0" indent="0">
              <a:buNone/>
            </a:pPr>
            <a:r>
              <a:rPr lang="tr-TR" dirty="0" smtClean="0"/>
              <a:t>Matematiksel ifadeleri modelleyen sınıflarımız proje ana dizininde listelenir. Bu sınıflar yorumlayıcı tarafından kullanılır.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459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Matematik.py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Bu dosyada bir çok problemin ve matematiksel yöntemin uygulanmasında ihtiyaç duyulabilecek </a:t>
            </a:r>
            <a:r>
              <a:rPr lang="tr-TR" dirty="0" err="1" smtClean="0"/>
              <a:t>methodlar</a:t>
            </a:r>
            <a:r>
              <a:rPr lang="tr-TR" dirty="0" smtClean="0"/>
              <a:t> toplanmak amaçlanmıştır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Dosyanın içerdiği </a:t>
            </a:r>
            <a:r>
              <a:rPr lang="tr-TR" dirty="0" err="1" smtClean="0"/>
              <a:t>methodlar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OBEB (Kesir sadeleştirmede kullanıldı)</a:t>
            </a:r>
          </a:p>
          <a:p>
            <a:pPr marL="0" indent="0">
              <a:buNone/>
            </a:pPr>
            <a:r>
              <a:rPr lang="tr-TR" dirty="0" smtClean="0"/>
              <a:t>Hesapla (</a:t>
            </a:r>
            <a:r>
              <a:rPr lang="tr-TR" dirty="0" err="1" smtClean="0"/>
              <a:t>String</a:t>
            </a:r>
            <a:r>
              <a:rPr lang="tr-TR" dirty="0" smtClean="0"/>
              <a:t> olarak aldığı matematiksel işlemi hesaplar)</a:t>
            </a:r>
          </a:p>
          <a:p>
            <a:pPr marL="0" indent="0">
              <a:buNone/>
            </a:pPr>
            <a:r>
              <a:rPr lang="tr-TR" dirty="0" smtClean="0"/>
              <a:t>Yaz (</a:t>
            </a:r>
            <a:r>
              <a:rPr lang="tr-TR" dirty="0" err="1" smtClean="0"/>
              <a:t>print</a:t>
            </a:r>
            <a:r>
              <a:rPr lang="tr-TR" dirty="0" smtClean="0"/>
              <a:t> fonksiyonunu kullanır)</a:t>
            </a:r>
          </a:p>
          <a:p>
            <a:pPr marL="0" indent="0">
              <a:buNone/>
            </a:pPr>
            <a:r>
              <a:rPr lang="tr-TR" dirty="0" err="1" smtClean="0"/>
              <a:t>uslu_yaz</a:t>
            </a:r>
            <a:r>
              <a:rPr lang="tr-TR" dirty="0" smtClean="0"/>
              <a:t> (Bir sayıyı başka bir sayının üssü olarak yazar)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076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Kesir.py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Bu sınıf matematikte bulunan kesir kavramını uygular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Kesir nesneleri matematiksel operatörler yardımı ile dört işlemi uygulayabilir. Bunun için __</a:t>
            </a:r>
            <a:r>
              <a:rPr lang="tr-TR" dirty="0" err="1" smtClean="0"/>
              <a:t>mul</a:t>
            </a:r>
            <a:r>
              <a:rPr lang="tr-TR" dirty="0" smtClean="0"/>
              <a:t>__, __</a:t>
            </a:r>
            <a:r>
              <a:rPr lang="tr-TR" dirty="0" err="1" smtClean="0"/>
              <a:t>add</a:t>
            </a:r>
            <a:r>
              <a:rPr lang="tr-TR" dirty="0" smtClean="0"/>
              <a:t>__, __</a:t>
            </a:r>
            <a:r>
              <a:rPr lang="tr-TR" dirty="0" err="1" smtClean="0"/>
              <a:t>sub</a:t>
            </a:r>
            <a:r>
              <a:rPr lang="tr-TR" dirty="0" smtClean="0"/>
              <a:t>__, __</a:t>
            </a:r>
            <a:r>
              <a:rPr lang="tr-TR" dirty="0" err="1" smtClean="0"/>
              <a:t>truediv</a:t>
            </a:r>
            <a:r>
              <a:rPr lang="tr-TR" dirty="0" smtClean="0"/>
              <a:t>__ </a:t>
            </a:r>
            <a:r>
              <a:rPr lang="tr-TR" dirty="0" err="1" smtClean="0"/>
              <a:t>methodları</a:t>
            </a:r>
            <a:r>
              <a:rPr lang="tr-TR" dirty="0" smtClean="0"/>
              <a:t> tanımlanmıştır.</a:t>
            </a: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Topla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 smtClean="0"/>
              <a:t>Cikar</a:t>
            </a: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 smtClean="0"/>
              <a:t>Carp</a:t>
            </a: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Bol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 smtClean="0"/>
              <a:t>Payda_Esitle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453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Kumeler.py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Bu sınıf küme işlemlerini modeller</a:t>
            </a:r>
            <a:r>
              <a:rPr lang="tr-TR" dirty="0" smtClean="0"/>
              <a:t>. Küme nesneleri birbirleri ile aşağıdaki işlemleri uygulayabilmek amacıyla </a:t>
            </a:r>
            <a:r>
              <a:rPr lang="tr-TR" dirty="0" err="1" smtClean="0"/>
              <a:t>methodlara</a:t>
            </a:r>
            <a:r>
              <a:rPr lang="tr-TR" dirty="0" smtClean="0"/>
              <a:t> sahiptir.</a:t>
            </a: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Birleşim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Kesişim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Fark</a:t>
            </a:r>
          </a:p>
          <a:p>
            <a:pPr marL="0" indent="0">
              <a:buNone/>
            </a:pPr>
            <a:r>
              <a:rPr lang="tr-TR" dirty="0" smtClean="0"/>
              <a:t>Bir küme iki şekilde oluşturulabilir. Birincisinde eleman nesnesi alır. Diğerinde bir </a:t>
            </a:r>
            <a:r>
              <a:rPr lang="tr-TR" dirty="0" err="1" smtClean="0"/>
              <a:t>true</a:t>
            </a:r>
            <a:r>
              <a:rPr lang="tr-TR" dirty="0" smtClean="0"/>
              <a:t> veya </a:t>
            </a:r>
            <a:r>
              <a:rPr lang="tr-TR" dirty="0" err="1" smtClean="0"/>
              <a:t>false</a:t>
            </a:r>
            <a:r>
              <a:rPr lang="tr-TR" dirty="0" smtClean="0"/>
              <a:t> değer </a:t>
            </a:r>
            <a:r>
              <a:rPr lang="tr-TR" dirty="0" err="1" smtClean="0"/>
              <a:t>dönderen</a:t>
            </a:r>
            <a:r>
              <a:rPr lang="tr-TR" dirty="0" smtClean="0"/>
              <a:t> </a:t>
            </a:r>
            <a:r>
              <a:rPr lang="tr-TR" dirty="0" err="1" smtClean="0"/>
              <a:t>lambda</a:t>
            </a:r>
            <a:r>
              <a:rPr lang="tr-TR" dirty="0" smtClean="0"/>
              <a:t> ifadesini parametre olarak alır. Bu sayede ilk harfi A olanlar kümesi gibi mantıksal kümeler tanımlanabilir.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59367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Permutasyon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Bu sınıf </a:t>
            </a:r>
            <a:r>
              <a:rPr lang="tr-TR" dirty="0" err="1" smtClean="0"/>
              <a:t>permütasyon</a:t>
            </a:r>
            <a:r>
              <a:rPr lang="tr-TR" dirty="0" smtClean="0"/>
              <a:t> işlemini uygular.</a:t>
            </a:r>
          </a:p>
          <a:p>
            <a:pPr marL="0" indent="0">
              <a:buNone/>
            </a:pPr>
            <a:r>
              <a:rPr lang="tr-TR" dirty="0" smtClean="0"/>
              <a:t>Toplama, çarpma, bölme ve çıkarma işlemlerine girdiğinde </a:t>
            </a:r>
            <a:r>
              <a:rPr lang="tr-TR" dirty="0" err="1" smtClean="0"/>
              <a:t>permütasyon</a:t>
            </a:r>
            <a:r>
              <a:rPr lang="tr-TR" dirty="0" smtClean="0"/>
              <a:t> sayısı ile işlenir. Döngülerde </a:t>
            </a:r>
            <a:r>
              <a:rPr lang="tr-TR" dirty="0" err="1" smtClean="0"/>
              <a:t>permutasyonlar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 ile işleme alınır. </a:t>
            </a:r>
            <a:r>
              <a:rPr lang="tr-TR" dirty="0" err="1" smtClean="0"/>
              <a:t>İtere</a:t>
            </a:r>
            <a:r>
              <a:rPr lang="tr-TR" dirty="0" smtClean="0"/>
              <a:t> edilebilir.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413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466</Words>
  <Application>Microsoft Office PowerPoint</Application>
  <PresentationFormat>Geniş ekran</PresentationFormat>
  <Paragraphs>56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Teması</vt:lpstr>
      <vt:lpstr>Matil Projesi</vt:lpstr>
      <vt:lpstr>Matil Nedir?</vt:lpstr>
      <vt:lpstr>Neden Python?</vt:lpstr>
      <vt:lpstr>Bağımlılıklar</vt:lpstr>
      <vt:lpstr>Proje Yapısı</vt:lpstr>
      <vt:lpstr>Matematik.py</vt:lpstr>
      <vt:lpstr>Kesir.py</vt:lpstr>
      <vt:lpstr>Kumeler.py</vt:lpstr>
      <vt:lpstr>Permutasyon</vt:lpstr>
      <vt:lpstr>Kombinasyon</vt:lpstr>
      <vt:lpstr>Denklem ve Degisken</vt:lpstr>
      <vt:lpstr>Hazırlayanlar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Matil Projesi</dc:title>
  <dc:creator>root</dc:creator>
  <cp:lastModifiedBy>root</cp:lastModifiedBy>
  <cp:revision>23</cp:revision>
  <dcterms:created xsi:type="dcterms:W3CDTF">2021-09-20T11:40:05Z</dcterms:created>
  <dcterms:modified xsi:type="dcterms:W3CDTF">2021-09-20T19:18:49Z</dcterms:modified>
</cp:coreProperties>
</file>