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va Sans Bold" panose="020B0604020202020204" charset="0"/>
      <p:regular r:id="rId22"/>
    </p:embeddedFont>
    <p:embeddedFont>
      <p:font typeface="Now Bold" panose="020B0604020202020204" charset="0"/>
      <p:regular r:id="rId23"/>
    </p:embeddedFont>
    <p:embeddedFont>
      <p:font typeface="Raleway Bold" panose="020B0604020202020204" charset="0"/>
      <p:regular r:id="rId24"/>
    </p:embeddedFont>
    <p:embeddedFont>
      <p:font typeface="Roboto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63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26078" y="1272102"/>
            <a:ext cx="10749819" cy="2100252"/>
            <a:chOff x="0" y="0"/>
            <a:chExt cx="2831228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9725" y="2161975"/>
            <a:ext cx="7509392" cy="5963051"/>
            <a:chOff x="0" y="0"/>
            <a:chExt cx="10012522" cy="795073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13362" r="13362"/>
            <a:stretch>
              <a:fillRect/>
            </a:stretch>
          </p:blipFill>
          <p:spPr>
            <a:xfrm>
              <a:off x="0" y="0"/>
              <a:ext cx="10012522" cy="7950734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648598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477528" y="778025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28700" y="870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219317" y="2867135"/>
            <a:ext cx="6902736" cy="3677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11"/>
              </a:lnSpc>
            </a:pPr>
            <a:r>
              <a:rPr lang="en-US" sz="8076">
                <a:solidFill>
                  <a:srgbClr val="272B64"/>
                </a:solidFill>
                <a:latin typeface="Raleway Bold"/>
              </a:rPr>
              <a:t>AMAZON STOCK PRICE PREDICTIONS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19317" y="7022749"/>
            <a:ext cx="5523948" cy="663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4"/>
              </a:lnSpc>
              <a:spcBef>
                <a:spcPct val="0"/>
              </a:spcBef>
            </a:pPr>
            <a:r>
              <a:rPr lang="en-US" sz="3888">
                <a:solidFill>
                  <a:srgbClr val="E8F0FF"/>
                </a:solidFill>
                <a:latin typeface="Raleway Bold"/>
              </a:rPr>
              <a:t>18 OCTOBER 2023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57392" y="8101316"/>
            <a:ext cx="5258211" cy="65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2"/>
              </a:lnSpc>
              <a:spcBef>
                <a:spcPct val="0"/>
              </a:spcBef>
            </a:pPr>
            <a:r>
              <a:rPr lang="en-US" sz="3801">
                <a:solidFill>
                  <a:srgbClr val="272B64"/>
                </a:solidFill>
                <a:latin typeface="Raleway Bold"/>
              </a:rPr>
              <a:t>BY BULLS AND BEARS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4117" y="495977"/>
            <a:ext cx="12208078" cy="2100252"/>
            <a:chOff x="0" y="0"/>
            <a:chExt cx="321529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296" cy="553153"/>
            </a:xfrm>
            <a:custGeom>
              <a:avLst/>
              <a:gdLst/>
              <a:ahLst/>
              <a:cxnLst/>
              <a:rect l="l" t="t" r="r" b="b"/>
              <a:pathLst>
                <a:path w="3215296" h="553153">
                  <a:moveTo>
                    <a:pt x="0" y="0"/>
                  </a:moveTo>
                  <a:lnTo>
                    <a:pt x="3215296" y="0"/>
                  </a:lnTo>
                  <a:lnTo>
                    <a:pt x="321529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21529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3106" y="901200"/>
            <a:ext cx="4993632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MODELING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12230"/>
            <a:ext cx="15040504" cy="68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53"/>
              </a:lnSpc>
              <a:spcBef>
                <a:spcPct val="0"/>
              </a:spcBef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10966104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6761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3053605"/>
            <a:ext cx="15040504" cy="611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4899">
                <a:solidFill>
                  <a:srgbClr val="272B64"/>
                </a:solidFill>
                <a:latin typeface="Raleway Bold"/>
              </a:rPr>
              <a:t>Models Used </a:t>
            </a:r>
          </a:p>
          <a:p>
            <a:pPr marL="842010" lvl="1" indent="-421005">
              <a:lnSpc>
                <a:spcPts val="7098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Baseline Model - SARIMA-1</a:t>
            </a:r>
          </a:p>
          <a:p>
            <a:pPr marL="842010" lvl="1" indent="-421005">
              <a:lnSpc>
                <a:spcPts val="7098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Tuned model - SARIMA-2</a:t>
            </a:r>
          </a:p>
          <a:p>
            <a:pPr marL="842010" lvl="1" indent="-421005">
              <a:lnSpc>
                <a:spcPts val="7098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FB Prophet</a:t>
            </a:r>
          </a:p>
          <a:p>
            <a:pPr marL="842010" lvl="1" indent="-421005">
              <a:lnSpc>
                <a:spcPts val="7098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Simple Recurrent Neural Network</a:t>
            </a:r>
          </a:p>
          <a:p>
            <a:pPr marL="842010" lvl="1" indent="-421005">
              <a:lnSpc>
                <a:spcPts val="7098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Long Short Term Memory(LSTM) - Original Features</a:t>
            </a:r>
          </a:p>
          <a:p>
            <a:pPr marL="842010" lvl="1" indent="-421005">
              <a:lnSpc>
                <a:spcPts val="7098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LSTM - Important features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4117" y="495977"/>
            <a:ext cx="12208078" cy="2100252"/>
            <a:chOff x="0" y="0"/>
            <a:chExt cx="321529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296" cy="553153"/>
            </a:xfrm>
            <a:custGeom>
              <a:avLst/>
              <a:gdLst/>
              <a:ahLst/>
              <a:cxnLst/>
              <a:rect l="l" t="t" r="r" b="b"/>
              <a:pathLst>
                <a:path w="3215296" h="553153">
                  <a:moveTo>
                    <a:pt x="0" y="0"/>
                  </a:moveTo>
                  <a:lnTo>
                    <a:pt x="3215296" y="0"/>
                  </a:lnTo>
                  <a:lnTo>
                    <a:pt x="321529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21529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66104" y="9258300"/>
            <a:ext cx="10749819" cy="2100252"/>
            <a:chOff x="0" y="0"/>
            <a:chExt cx="2831228" cy="5531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336761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462593" y="2715184"/>
          <a:ext cx="12481918" cy="6424160"/>
        </p:xfrm>
        <a:graphic>
          <a:graphicData uri="http://schemas.openxmlformats.org/drawingml/2006/table">
            <a:tbl>
              <a:tblPr/>
              <a:tblGrid>
                <a:gridCol w="351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0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8565">
                <a:tc>
                  <a:txBody>
                    <a:bodyPr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899">
                          <a:solidFill>
                            <a:srgbClr val="000000"/>
                          </a:solidFill>
                          <a:latin typeface="Roboto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900">
                          <a:solidFill>
                            <a:srgbClr val="000000"/>
                          </a:solidFill>
                          <a:latin typeface="Roboto Bold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900">
                          <a:solidFill>
                            <a:srgbClr val="000000"/>
                          </a:solidFill>
                          <a:latin typeface="Roboto Bold"/>
                        </a:rPr>
                        <a:t>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900">
                          <a:solidFill>
                            <a:srgbClr val="000000"/>
                          </a:solidFill>
                          <a:latin typeface="Roboto Bold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900">
                          <a:solidFill>
                            <a:srgbClr val="000000"/>
                          </a:solidFill>
                          <a:latin typeface="Roboto Bold"/>
                        </a:rPr>
                        <a:t>MAPE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900">
                          <a:solidFill>
                            <a:srgbClr val="000000"/>
                          </a:solidFill>
                          <a:latin typeface="Roboto Bold"/>
                        </a:rPr>
                        <a:t>R2-Score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539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Baseline - SARIMA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0.0506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0.0047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0.0683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9.6815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0.0016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539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SARIMA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0.0506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0.0047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0.0683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9.6815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0.0025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539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FB Prophet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0.0551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0.0058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0.0760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10.5142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-0.0138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55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Simple RNN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0.0779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0.0107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0.1033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14.7780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-0.0471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455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LSTM - Original 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0.0779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0.0133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0.1153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23.1175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-0.0025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0067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LSTM - Important 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0.0779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0.0103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0.1013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14.9543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oboto Bold"/>
                        </a:rPr>
                        <a:t>-0.0036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481150" y="980968"/>
            <a:ext cx="8978408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MODEL EVALUATION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4117" y="495977"/>
            <a:ext cx="12208078" cy="2100252"/>
            <a:chOff x="0" y="0"/>
            <a:chExt cx="321529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296" cy="553153"/>
            </a:xfrm>
            <a:custGeom>
              <a:avLst/>
              <a:gdLst/>
              <a:ahLst/>
              <a:cxnLst/>
              <a:rect l="l" t="t" r="r" b="b"/>
              <a:pathLst>
                <a:path w="3215296" h="553153">
                  <a:moveTo>
                    <a:pt x="0" y="0"/>
                  </a:moveTo>
                  <a:lnTo>
                    <a:pt x="3215296" y="0"/>
                  </a:lnTo>
                  <a:lnTo>
                    <a:pt x="321529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21529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3106" y="901200"/>
            <a:ext cx="6204310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CONCLUSIONS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12230"/>
            <a:ext cx="15040504" cy="68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53"/>
              </a:lnSpc>
              <a:spcBef>
                <a:spcPct val="0"/>
              </a:spcBef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10966104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6761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2822686"/>
            <a:ext cx="15040504" cy="5999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>
              <a:lnSpc>
                <a:spcPts val="6864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The SARIMA-2 model performed the best for short-term Amazon stock price prediction.</a:t>
            </a:r>
          </a:p>
          <a:p>
            <a:pPr marL="842010" lvl="1" indent="-421005">
              <a:lnSpc>
                <a:spcPts val="6864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The top 8 features that highly influenced the price predictions are Close, High, Returns, Rolling_Std, Volume, Open, ROC, and RSI.</a:t>
            </a:r>
          </a:p>
          <a:p>
            <a:pPr marL="842010" lvl="1" indent="-421005">
              <a:lnSpc>
                <a:spcPts val="6864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Long-term predictions with SARIMA-2 brought wide variations.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4117" y="495977"/>
            <a:ext cx="12208078" cy="2100252"/>
            <a:chOff x="0" y="0"/>
            <a:chExt cx="321529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296" cy="553153"/>
            </a:xfrm>
            <a:custGeom>
              <a:avLst/>
              <a:gdLst/>
              <a:ahLst/>
              <a:cxnLst/>
              <a:rect l="l" t="t" r="r" b="b"/>
              <a:pathLst>
                <a:path w="3215296" h="553153">
                  <a:moveTo>
                    <a:pt x="0" y="0"/>
                  </a:moveTo>
                  <a:lnTo>
                    <a:pt x="3215296" y="0"/>
                  </a:lnTo>
                  <a:lnTo>
                    <a:pt x="321529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21529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01479" y="885825"/>
            <a:ext cx="8948462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RECOMMENDATIONS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12230"/>
            <a:ext cx="15040504" cy="68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53"/>
              </a:lnSpc>
              <a:spcBef>
                <a:spcPct val="0"/>
              </a:spcBef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10966104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6761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2832211"/>
            <a:ext cx="15040504" cy="6199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2" lvl="1" indent="-377826">
              <a:lnSpc>
                <a:spcPts val="6160"/>
              </a:lnSpc>
              <a:buFont typeface="Arial"/>
              <a:buChar char="•"/>
            </a:pPr>
            <a:r>
              <a:rPr lang="en-US" sz="3500">
                <a:solidFill>
                  <a:srgbClr val="272B64"/>
                </a:solidFill>
                <a:latin typeface="Raleway Bold"/>
              </a:rPr>
              <a:t>Investors and financial institutions can use the model for short-term prediction of Amazon stock prices to determine the general trend.</a:t>
            </a:r>
          </a:p>
          <a:p>
            <a:pPr marL="755652" lvl="1" indent="-377826">
              <a:lnSpc>
                <a:spcPts val="6160"/>
              </a:lnSpc>
              <a:buFont typeface="Arial"/>
              <a:buChar char="•"/>
            </a:pPr>
            <a:r>
              <a:rPr lang="en-US" sz="3500">
                <a:solidFill>
                  <a:srgbClr val="272B64"/>
                </a:solidFill>
                <a:latin typeface="Raleway Bold"/>
              </a:rPr>
              <a:t>Our deployment models can also be improved and used for predicting other stock markets.</a:t>
            </a:r>
          </a:p>
          <a:p>
            <a:pPr marL="755652" lvl="1" indent="-377826">
              <a:lnSpc>
                <a:spcPts val="6160"/>
              </a:lnSpc>
              <a:buFont typeface="Arial"/>
              <a:buChar char="•"/>
            </a:pPr>
            <a:r>
              <a:rPr lang="en-US" sz="3500">
                <a:solidFill>
                  <a:srgbClr val="272B64"/>
                </a:solidFill>
                <a:latin typeface="Raleway Bold"/>
              </a:rPr>
              <a:t>More data is required for better performance of the LSTM model.</a:t>
            </a:r>
          </a:p>
          <a:p>
            <a:pPr marL="755652" lvl="1" indent="-377826">
              <a:lnSpc>
                <a:spcPts val="6160"/>
              </a:lnSpc>
              <a:buFont typeface="Arial"/>
              <a:buChar char="•"/>
            </a:pPr>
            <a:r>
              <a:rPr lang="en-US" sz="3500">
                <a:solidFill>
                  <a:srgbClr val="272B64"/>
                </a:solidFill>
                <a:latin typeface="Raleway Bold"/>
              </a:rPr>
              <a:t>Carry out sentimental analysis alongside the model to factor in the impact of news and public sentiment on stock prices changes.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4117" y="495977"/>
            <a:ext cx="12208078" cy="2100252"/>
            <a:chOff x="0" y="0"/>
            <a:chExt cx="321529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296" cy="553153"/>
            </a:xfrm>
            <a:custGeom>
              <a:avLst/>
              <a:gdLst/>
              <a:ahLst/>
              <a:cxnLst/>
              <a:rect l="l" t="t" r="r" b="b"/>
              <a:pathLst>
                <a:path w="3215296" h="553153">
                  <a:moveTo>
                    <a:pt x="0" y="0"/>
                  </a:moveTo>
                  <a:lnTo>
                    <a:pt x="3215296" y="0"/>
                  </a:lnTo>
                  <a:lnTo>
                    <a:pt x="321529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21529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01479" y="885825"/>
            <a:ext cx="8948462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LIMITATIONS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12230"/>
            <a:ext cx="15040504" cy="68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53"/>
              </a:lnSpc>
              <a:spcBef>
                <a:spcPct val="0"/>
              </a:spcBef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10966104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6761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2784586"/>
            <a:ext cx="15040504" cy="449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>
              <a:lnSpc>
                <a:spcPts val="7215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Time series machine learning models are computationally expensive and require time to optimize.</a:t>
            </a:r>
          </a:p>
          <a:p>
            <a:pPr>
              <a:lnSpc>
                <a:spcPts val="7215"/>
              </a:lnSpc>
            </a:pPr>
            <a:endParaRPr lang="en-US" sz="3900">
              <a:solidFill>
                <a:srgbClr val="272B64"/>
              </a:solidFill>
              <a:latin typeface="Raleway Bold"/>
            </a:endParaRPr>
          </a:p>
          <a:p>
            <a:pPr marL="842010" lvl="1" indent="-421005">
              <a:lnSpc>
                <a:spcPts val="7215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Stock prices are also affected by external factors such as war and disease, which are difficult to predict.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37935" y="495977"/>
            <a:ext cx="12208078" cy="2100252"/>
            <a:chOff x="0" y="0"/>
            <a:chExt cx="321529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296" cy="553153"/>
            </a:xfrm>
            <a:custGeom>
              <a:avLst/>
              <a:gdLst/>
              <a:ahLst/>
              <a:cxnLst/>
              <a:rect l="l" t="t" r="r" b="b"/>
              <a:pathLst>
                <a:path w="3215296" h="553153">
                  <a:moveTo>
                    <a:pt x="0" y="0"/>
                  </a:moveTo>
                  <a:lnTo>
                    <a:pt x="3215296" y="0"/>
                  </a:lnTo>
                  <a:lnTo>
                    <a:pt x="321529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21529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07662" y="885825"/>
            <a:ext cx="8948462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FUTURE 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4883" y="2912230"/>
            <a:ext cx="15040504" cy="68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53"/>
              </a:lnSpc>
              <a:spcBef>
                <a:spcPct val="0"/>
              </a:spcBef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10872286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242944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934883" y="2784586"/>
            <a:ext cx="15040504" cy="449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>
              <a:lnSpc>
                <a:spcPts val="7215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Incorporate external factors into models</a:t>
            </a:r>
          </a:p>
          <a:p>
            <a:pPr>
              <a:lnSpc>
                <a:spcPts val="7215"/>
              </a:lnSpc>
            </a:pPr>
            <a:endParaRPr lang="en-US" sz="3900">
              <a:solidFill>
                <a:srgbClr val="272B64"/>
              </a:solidFill>
              <a:latin typeface="Raleway Bold"/>
            </a:endParaRPr>
          </a:p>
          <a:p>
            <a:pPr marL="842010" lvl="1" indent="-421005">
              <a:lnSpc>
                <a:spcPts val="7215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Collect and integrate more data sources</a:t>
            </a:r>
          </a:p>
          <a:p>
            <a:pPr>
              <a:lnSpc>
                <a:spcPts val="7215"/>
              </a:lnSpc>
            </a:pPr>
            <a:endParaRPr lang="en-US" sz="3900">
              <a:solidFill>
                <a:srgbClr val="272B64"/>
              </a:solidFill>
              <a:latin typeface="Raleway Bold"/>
            </a:endParaRPr>
          </a:p>
          <a:p>
            <a:pPr marL="842010" lvl="1" indent="-421005">
              <a:lnSpc>
                <a:spcPts val="7215"/>
              </a:lnSpc>
              <a:buFont typeface="Arial"/>
              <a:buChar char="•"/>
            </a:pPr>
            <a:r>
              <a:rPr lang="en-US" sz="3900">
                <a:solidFill>
                  <a:srgbClr val="272B64"/>
                </a:solidFill>
                <a:latin typeface="Raleway Bold"/>
              </a:rPr>
              <a:t>Develop multi-market predictive models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014820" y="4435453"/>
            <a:ext cx="3165296" cy="3165296"/>
          </a:xfrm>
          <a:custGeom>
            <a:avLst/>
            <a:gdLst/>
            <a:ahLst/>
            <a:cxnLst/>
            <a:rect l="l" t="t" r="r" b="b"/>
            <a:pathLst>
              <a:path w="3165296" h="3165296">
                <a:moveTo>
                  <a:pt x="0" y="0"/>
                </a:moveTo>
                <a:lnTo>
                  <a:pt x="3165296" y="0"/>
                </a:lnTo>
                <a:lnTo>
                  <a:pt x="3165296" y="3165296"/>
                </a:lnTo>
                <a:lnTo>
                  <a:pt x="0" y="3165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399412" y="1611890"/>
            <a:ext cx="10434893" cy="1304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43"/>
              </a:lnSpc>
            </a:pPr>
            <a:r>
              <a:rPr lang="en-US" sz="7530" spc="459">
                <a:solidFill>
                  <a:srgbClr val="FFFFFF"/>
                </a:solidFill>
                <a:latin typeface="Now Bold"/>
              </a:rPr>
              <a:t>Thank You!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37828" y="3629525"/>
            <a:ext cx="6261724" cy="502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85"/>
              </a:lnSpc>
            </a:pPr>
            <a:r>
              <a:rPr lang="en-US" sz="4060">
                <a:solidFill>
                  <a:srgbClr val="FFFFFF"/>
                </a:solidFill>
                <a:latin typeface="Canva Sans Bold"/>
              </a:rPr>
              <a:t>ihellenmwangi </a:t>
            </a:r>
          </a:p>
          <a:p>
            <a:pPr>
              <a:lnSpc>
                <a:spcPts val="5685"/>
              </a:lnSpc>
            </a:pPr>
            <a:r>
              <a:rPr lang="en-US" sz="4060">
                <a:solidFill>
                  <a:srgbClr val="FFFFFF"/>
                </a:solidFill>
                <a:latin typeface="Canva Sans Bold"/>
              </a:rPr>
              <a:t>Karapia3 </a:t>
            </a:r>
          </a:p>
          <a:p>
            <a:pPr>
              <a:lnSpc>
                <a:spcPts val="5685"/>
              </a:lnSpc>
            </a:pPr>
            <a:r>
              <a:rPr lang="en-US" sz="4060">
                <a:solidFill>
                  <a:srgbClr val="FFFFFF"/>
                </a:solidFill>
                <a:latin typeface="Canva Sans Bold"/>
              </a:rPr>
              <a:t>4kipkorir </a:t>
            </a:r>
          </a:p>
          <a:p>
            <a:pPr>
              <a:lnSpc>
                <a:spcPts val="5685"/>
              </a:lnSpc>
            </a:pPr>
            <a:r>
              <a:rPr lang="en-US" sz="4060">
                <a:solidFill>
                  <a:srgbClr val="FFFFFF"/>
                </a:solidFill>
                <a:latin typeface="Canva Sans Bold"/>
              </a:rPr>
              <a:t>JaelAkech </a:t>
            </a:r>
          </a:p>
          <a:p>
            <a:pPr>
              <a:lnSpc>
                <a:spcPts val="5685"/>
              </a:lnSpc>
            </a:pPr>
            <a:r>
              <a:rPr lang="en-US" sz="4060">
                <a:solidFill>
                  <a:srgbClr val="FFFFFF"/>
                </a:solidFill>
                <a:latin typeface="Canva Sans Bold"/>
              </a:rPr>
              <a:t>Ntobias1 </a:t>
            </a:r>
          </a:p>
          <a:p>
            <a:pPr>
              <a:lnSpc>
                <a:spcPts val="5685"/>
              </a:lnSpc>
            </a:pPr>
            <a:r>
              <a:rPr lang="en-US" sz="4060">
                <a:solidFill>
                  <a:srgbClr val="FFFFFF"/>
                </a:solidFill>
                <a:latin typeface="Canva Sans Bold"/>
              </a:rPr>
              <a:t>AlanOmondiMoringa254 </a:t>
            </a:r>
          </a:p>
          <a:p>
            <a:pPr>
              <a:lnSpc>
                <a:spcPts val="5685"/>
              </a:lnSpc>
            </a:pPr>
            <a:r>
              <a:rPr lang="en-US" sz="4060">
                <a:solidFill>
                  <a:srgbClr val="FFFFFF"/>
                </a:solidFill>
                <a:latin typeface="Canva Sans Bold"/>
              </a:rPr>
              <a:t>kuriawaruchu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57211" y="-690094"/>
            <a:ext cx="14233150" cy="11784926"/>
            <a:chOff x="0" y="0"/>
            <a:chExt cx="3748649" cy="31038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8649" cy="3103849"/>
            </a:xfrm>
            <a:custGeom>
              <a:avLst/>
              <a:gdLst/>
              <a:ahLst/>
              <a:cxnLst/>
              <a:rect l="l" t="t" r="r" b="b"/>
              <a:pathLst>
                <a:path w="3748649" h="3103849">
                  <a:moveTo>
                    <a:pt x="0" y="0"/>
                  </a:moveTo>
                  <a:lnTo>
                    <a:pt x="3748649" y="0"/>
                  </a:lnTo>
                  <a:lnTo>
                    <a:pt x="3748649" y="3103849"/>
                  </a:lnTo>
                  <a:lnTo>
                    <a:pt x="0" y="3103849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748649" cy="3160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614300" y="-690094"/>
            <a:ext cx="8133762" cy="11305710"/>
            <a:chOff x="0" y="0"/>
            <a:chExt cx="10845016" cy="1507428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27684" r="28787" b="9171"/>
            <a:stretch>
              <a:fillRect/>
            </a:stretch>
          </p:blipFill>
          <p:spPr>
            <a:xfrm>
              <a:off x="0" y="0"/>
              <a:ext cx="10845016" cy="1507428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1028700" y="857250"/>
            <a:ext cx="10301902" cy="132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04"/>
              </a:lnSpc>
              <a:spcBef>
                <a:spcPct val="0"/>
              </a:spcBef>
            </a:pPr>
            <a:r>
              <a:rPr lang="en-US" sz="7646">
                <a:solidFill>
                  <a:srgbClr val="E8F0FF"/>
                </a:solidFill>
                <a:latin typeface="Raleway Bold"/>
              </a:rPr>
              <a:t>TEAM MEMBERS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1441" y="2404460"/>
            <a:ext cx="7792559" cy="6793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1680" lvl="1" indent="-470840">
              <a:lnSpc>
                <a:spcPts val="7763"/>
              </a:lnSpc>
              <a:buFont typeface="Arial"/>
              <a:buChar char="•"/>
            </a:pPr>
            <a:r>
              <a:rPr lang="en-US" sz="4361">
                <a:solidFill>
                  <a:srgbClr val="E8F0FF"/>
                </a:solidFill>
                <a:latin typeface="Raleway Bold"/>
              </a:rPr>
              <a:t>Sammy Sifuna</a:t>
            </a:r>
          </a:p>
          <a:p>
            <a:pPr marL="941680" lvl="1" indent="-470840">
              <a:lnSpc>
                <a:spcPts val="7763"/>
              </a:lnSpc>
              <a:buFont typeface="Arial"/>
              <a:buChar char="•"/>
            </a:pPr>
            <a:r>
              <a:rPr lang="en-US" sz="4361">
                <a:solidFill>
                  <a:srgbClr val="E8F0FF"/>
                </a:solidFill>
                <a:latin typeface="Raleway Bold"/>
              </a:rPr>
              <a:t>Tobias Ng’ong’a</a:t>
            </a:r>
          </a:p>
          <a:p>
            <a:pPr marL="941680" lvl="1" indent="-470840">
              <a:lnSpc>
                <a:spcPts val="7763"/>
              </a:lnSpc>
              <a:buFont typeface="Arial"/>
              <a:buChar char="•"/>
            </a:pPr>
            <a:r>
              <a:rPr lang="en-US" sz="4361">
                <a:solidFill>
                  <a:srgbClr val="E8F0FF"/>
                </a:solidFill>
                <a:latin typeface="Raleway Bold"/>
              </a:rPr>
              <a:t>Waruchu Kuria</a:t>
            </a:r>
          </a:p>
          <a:p>
            <a:pPr marL="941680" lvl="1" indent="-470840">
              <a:lnSpc>
                <a:spcPts val="7763"/>
              </a:lnSpc>
              <a:buFont typeface="Arial"/>
              <a:buChar char="•"/>
            </a:pPr>
            <a:r>
              <a:rPr lang="en-US" sz="4361">
                <a:solidFill>
                  <a:srgbClr val="E8F0FF"/>
                </a:solidFill>
                <a:latin typeface="Raleway Bold"/>
              </a:rPr>
              <a:t>Denis Kipkorir</a:t>
            </a:r>
          </a:p>
          <a:p>
            <a:pPr marL="941680" lvl="1" indent="-470840">
              <a:lnSpc>
                <a:spcPts val="7763"/>
              </a:lnSpc>
              <a:buFont typeface="Arial"/>
              <a:buChar char="•"/>
            </a:pPr>
            <a:r>
              <a:rPr lang="en-US" sz="4361">
                <a:solidFill>
                  <a:srgbClr val="E8F0FF"/>
                </a:solidFill>
                <a:latin typeface="Raleway Bold"/>
              </a:rPr>
              <a:t>Hellen Mwangi</a:t>
            </a:r>
          </a:p>
          <a:p>
            <a:pPr marL="941680" lvl="1" indent="-470840">
              <a:lnSpc>
                <a:spcPts val="7763"/>
              </a:lnSpc>
              <a:buFont typeface="Arial"/>
              <a:buChar char="•"/>
            </a:pPr>
            <a:r>
              <a:rPr lang="en-US" sz="4361">
                <a:solidFill>
                  <a:srgbClr val="E8F0FF"/>
                </a:solidFill>
                <a:latin typeface="Raleway Bold"/>
              </a:rPr>
              <a:t>Alan Omondi</a:t>
            </a:r>
          </a:p>
          <a:p>
            <a:pPr marL="941680" lvl="1" indent="-470840">
              <a:lnSpc>
                <a:spcPts val="7763"/>
              </a:lnSpc>
              <a:buFont typeface="Arial"/>
              <a:buChar char="•"/>
            </a:pPr>
            <a:r>
              <a:rPr lang="en-US" sz="4361">
                <a:solidFill>
                  <a:srgbClr val="E8F0FF"/>
                </a:solidFill>
                <a:latin typeface="Raleway Bold"/>
              </a:rPr>
              <a:t>Jael Akech</a:t>
            </a:r>
          </a:p>
        </p:txBody>
      </p:sp>
      <p:sp>
        <p:nvSpPr>
          <p:cNvPr id="9" name="Freeform 9"/>
          <p:cNvSpPr/>
          <p:nvPr/>
        </p:nvSpPr>
        <p:spPr>
          <a:xfrm>
            <a:off x="1028700" y="870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55414" y="8840762"/>
            <a:ext cx="10184208" cy="1087645"/>
            <a:chOff x="0" y="0"/>
            <a:chExt cx="2682261" cy="2864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82261" cy="286458"/>
            </a:xfrm>
            <a:custGeom>
              <a:avLst/>
              <a:gdLst/>
              <a:ahLst/>
              <a:cxnLst/>
              <a:rect l="l" t="t" r="r" b="b"/>
              <a:pathLst>
                <a:path w="2682261" h="286458">
                  <a:moveTo>
                    <a:pt x="0" y="0"/>
                  </a:moveTo>
                  <a:lnTo>
                    <a:pt x="2682261" y="0"/>
                  </a:lnTo>
                  <a:lnTo>
                    <a:pt x="2682261" y="286458"/>
                  </a:lnTo>
                  <a:lnTo>
                    <a:pt x="0" y="286458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82261" cy="334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296058" y="-478324"/>
            <a:ext cx="10184208" cy="1507024"/>
            <a:chOff x="0" y="0"/>
            <a:chExt cx="2682261" cy="3969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82261" cy="396912"/>
            </a:xfrm>
            <a:custGeom>
              <a:avLst/>
              <a:gdLst/>
              <a:ahLst/>
              <a:cxnLst/>
              <a:rect l="l" t="t" r="r" b="b"/>
              <a:pathLst>
                <a:path w="2682261" h="396912">
                  <a:moveTo>
                    <a:pt x="0" y="0"/>
                  </a:moveTo>
                  <a:lnTo>
                    <a:pt x="2682261" y="0"/>
                  </a:lnTo>
                  <a:lnTo>
                    <a:pt x="2682261" y="396912"/>
                  </a:lnTo>
                  <a:lnTo>
                    <a:pt x="0" y="396912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682261" cy="44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925448" y="609321"/>
            <a:ext cx="6168426" cy="8775263"/>
            <a:chOff x="0" y="0"/>
            <a:chExt cx="8224568" cy="11700351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 l="30259" r="30259"/>
            <a:stretch>
              <a:fillRect/>
            </a:stretch>
          </p:blipFill>
          <p:spPr>
            <a:xfrm>
              <a:off x="0" y="0"/>
              <a:ext cx="8224568" cy="11700351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505916" y="33578"/>
            <a:ext cx="8382234" cy="912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68"/>
              </a:lnSpc>
              <a:spcBef>
                <a:spcPct val="0"/>
              </a:spcBef>
            </a:pPr>
            <a:r>
              <a:rPr lang="en-US" sz="5334">
                <a:solidFill>
                  <a:srgbClr val="FFFFFF"/>
                </a:solidFill>
                <a:latin typeface="Raleway Bold"/>
              </a:rPr>
              <a:t>TABLE  OF CONTENTS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5916" y="1352017"/>
            <a:ext cx="4592021" cy="64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>
                <a:solidFill>
                  <a:srgbClr val="272B64"/>
                </a:solidFill>
                <a:latin typeface="Raleway Bold"/>
              </a:rPr>
              <a:t>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5916" y="6325899"/>
            <a:ext cx="3062405" cy="64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>
                <a:solidFill>
                  <a:srgbClr val="272B64"/>
                </a:solidFill>
                <a:latin typeface="Raleway Bold"/>
              </a:rPr>
              <a:t>EDA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70102" y="4571711"/>
            <a:ext cx="3945605" cy="64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>
                <a:solidFill>
                  <a:srgbClr val="272B64"/>
                </a:solidFill>
                <a:latin typeface="Raleway Bold"/>
              </a:rPr>
              <a:t>LIMITATIONS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05916" y="4628310"/>
            <a:ext cx="5224823" cy="128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>
                <a:solidFill>
                  <a:srgbClr val="272B64"/>
                </a:solidFill>
                <a:latin typeface="Raleway Bold"/>
              </a:rPr>
              <a:t>DATA UNDERSTANDING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985149" y="3415479"/>
            <a:ext cx="5447239" cy="602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 dirty="0">
                <a:solidFill>
                  <a:srgbClr val="272B64"/>
                </a:solidFill>
                <a:latin typeface="Raleway Bold"/>
              </a:rPr>
              <a:t>RECOMMENDATION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70102" y="2259247"/>
            <a:ext cx="3945605" cy="64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>
                <a:solidFill>
                  <a:srgbClr val="272B64"/>
                </a:solidFill>
                <a:latin typeface="Raleway Bold"/>
              </a:rPr>
              <a:t>CONCLUSION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5916" y="3708939"/>
            <a:ext cx="3669492" cy="64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>
                <a:solidFill>
                  <a:srgbClr val="272B64"/>
                </a:solidFill>
                <a:latin typeface="Raleway Bold"/>
              </a:rPr>
              <a:t>OBJECTIVES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5916" y="2259247"/>
            <a:ext cx="4931171" cy="128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>
                <a:solidFill>
                  <a:srgbClr val="272B64"/>
                </a:solidFill>
                <a:latin typeface="Raleway Bold"/>
              </a:rPr>
              <a:t>BUSINESS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164164" y="1352017"/>
            <a:ext cx="3511712" cy="64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>
                <a:solidFill>
                  <a:srgbClr val="272B64"/>
                </a:solidFill>
                <a:latin typeface="Raleway Bold"/>
              </a:rPr>
              <a:t>MODELING</a:t>
            </a:r>
          </a:p>
        </p:txBody>
      </p:sp>
      <p:sp>
        <p:nvSpPr>
          <p:cNvPr id="20" name="Freeform 20"/>
          <p:cNvSpPr/>
          <p:nvPr/>
        </p:nvSpPr>
        <p:spPr>
          <a:xfrm>
            <a:off x="1028700" y="870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6170102" y="5974025"/>
            <a:ext cx="4278610" cy="64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442" lvl="1" indent="-395721">
              <a:lnSpc>
                <a:spcPts val="5132"/>
              </a:lnSpc>
              <a:buFont typeface="Arial"/>
              <a:buChar char="•"/>
            </a:pPr>
            <a:r>
              <a:rPr lang="en-US" sz="3665">
                <a:solidFill>
                  <a:srgbClr val="272B64"/>
                </a:solidFill>
                <a:latin typeface="Raleway Bold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4117" y="495977"/>
            <a:ext cx="10749819" cy="2100252"/>
            <a:chOff x="0" y="0"/>
            <a:chExt cx="2831228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785385"/>
            <a:ext cx="6311455" cy="120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3"/>
              </a:lnSpc>
              <a:spcBef>
                <a:spcPct val="0"/>
              </a:spcBef>
            </a:pPr>
            <a:r>
              <a:rPr lang="en-US" sz="6995">
                <a:solidFill>
                  <a:srgbClr val="E8F0FF"/>
                </a:solidFill>
                <a:latin typeface="Raleway Bold"/>
              </a:rPr>
              <a:t>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54699" y="2912230"/>
            <a:ext cx="13072537" cy="614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74"/>
              </a:lnSpc>
            </a:pPr>
            <a:r>
              <a:rPr lang="en-US" sz="3910">
                <a:solidFill>
                  <a:srgbClr val="272B64"/>
                </a:solidFill>
                <a:latin typeface="Raleway Bold"/>
              </a:rPr>
              <a:t>Stock price prediction and analysis are important for investors and financial institutions. It involves forecasting future prices using various techniques.</a:t>
            </a:r>
          </a:p>
          <a:p>
            <a:pPr algn="just">
              <a:lnSpc>
                <a:spcPts val="5474"/>
              </a:lnSpc>
            </a:pPr>
            <a:endParaRPr lang="en-US" sz="3910">
              <a:solidFill>
                <a:srgbClr val="272B64"/>
              </a:solidFill>
              <a:latin typeface="Raleway Bold"/>
            </a:endParaRPr>
          </a:p>
          <a:p>
            <a:pPr algn="just">
              <a:lnSpc>
                <a:spcPts val="5474"/>
              </a:lnSpc>
              <a:spcBef>
                <a:spcPct val="0"/>
              </a:spcBef>
            </a:pPr>
            <a:r>
              <a:rPr lang="en-US" sz="3910">
                <a:solidFill>
                  <a:srgbClr val="272B64"/>
                </a:solidFill>
                <a:latin typeface="Raleway Bold"/>
              </a:rPr>
              <a:t>Accurate stock price forecasts can have positive implications for investors and financial institutions. Stock price analysis helps investors and financial institutions make decisions about when to buy and sell shares.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66104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6761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4117" y="495977"/>
            <a:ext cx="11825584" cy="2100252"/>
            <a:chOff x="0" y="0"/>
            <a:chExt cx="3114557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4557" cy="553153"/>
            </a:xfrm>
            <a:custGeom>
              <a:avLst/>
              <a:gdLst/>
              <a:ahLst/>
              <a:cxnLst/>
              <a:rect l="l" t="t" r="r" b="b"/>
              <a:pathLst>
                <a:path w="3114557" h="553153">
                  <a:moveTo>
                    <a:pt x="0" y="0"/>
                  </a:moveTo>
                  <a:lnTo>
                    <a:pt x="3114557" y="0"/>
                  </a:lnTo>
                  <a:lnTo>
                    <a:pt x="3114557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14557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1590" y="901200"/>
            <a:ext cx="10614514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BUSINESS PROBLEM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12230"/>
            <a:ext cx="15040504" cy="490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53"/>
              </a:lnSpc>
            </a:pPr>
            <a:r>
              <a:rPr lang="en-US" sz="3967">
                <a:solidFill>
                  <a:srgbClr val="272B64"/>
                </a:solidFill>
                <a:latin typeface="Raleway Bold"/>
              </a:rPr>
              <a:t>Stock price prediction, especially short-term, is difficult due to market volatility. Investors require precise forecasts for Amazon stock decisions.</a:t>
            </a:r>
          </a:p>
          <a:p>
            <a:pPr algn="just">
              <a:lnSpc>
                <a:spcPts val="5553"/>
              </a:lnSpc>
            </a:pPr>
            <a:endParaRPr lang="en-US" sz="3967">
              <a:solidFill>
                <a:srgbClr val="272B64"/>
              </a:solidFill>
              <a:latin typeface="Raleway Bold"/>
            </a:endParaRPr>
          </a:p>
          <a:p>
            <a:pPr algn="just">
              <a:lnSpc>
                <a:spcPts val="5553"/>
              </a:lnSpc>
              <a:spcBef>
                <a:spcPct val="0"/>
              </a:spcBef>
            </a:pPr>
            <a:r>
              <a:rPr lang="en-US" sz="3967">
                <a:solidFill>
                  <a:srgbClr val="272B64"/>
                </a:solidFill>
                <a:latin typeface="Raleway Bold"/>
              </a:rPr>
              <a:t>Creating dependable models for Amazon stock prediction aids informed investor decisions. Developing accurate models and their practical application is the challenge.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66104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6761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4117" y="495977"/>
            <a:ext cx="11825584" cy="2100252"/>
            <a:chOff x="0" y="0"/>
            <a:chExt cx="3114557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4557" cy="553153"/>
            </a:xfrm>
            <a:custGeom>
              <a:avLst/>
              <a:gdLst/>
              <a:ahLst/>
              <a:cxnLst/>
              <a:rect l="l" t="t" r="r" b="b"/>
              <a:pathLst>
                <a:path w="3114557" h="553153">
                  <a:moveTo>
                    <a:pt x="0" y="0"/>
                  </a:moveTo>
                  <a:lnTo>
                    <a:pt x="3114557" y="0"/>
                  </a:lnTo>
                  <a:lnTo>
                    <a:pt x="3114557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14557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1590" y="901200"/>
            <a:ext cx="10614514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12230"/>
            <a:ext cx="15040504" cy="68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53"/>
              </a:lnSpc>
              <a:spcBef>
                <a:spcPct val="0"/>
              </a:spcBef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10966104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6761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3072655"/>
            <a:ext cx="15040504" cy="55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900" dirty="0">
                <a:solidFill>
                  <a:srgbClr val="272B64"/>
                </a:solidFill>
                <a:latin typeface="Raleway Bold"/>
              </a:rPr>
              <a:t>To build and implement different models for Amazon stock price prediction.</a:t>
            </a:r>
          </a:p>
          <a:p>
            <a:pPr marL="842010" lvl="1" indent="-421005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900" dirty="0">
                <a:solidFill>
                  <a:srgbClr val="272B64"/>
                </a:solidFill>
                <a:latin typeface="Raleway Bold"/>
              </a:rPr>
              <a:t>To evaluate the performance and accuracy of the models </a:t>
            </a:r>
            <a:r>
              <a:rPr lang="en-US" sz="3900">
                <a:solidFill>
                  <a:srgbClr val="272B64"/>
                </a:solidFill>
                <a:latin typeface="Raleway Bold"/>
              </a:rPr>
              <a:t>using RMSE and </a:t>
            </a:r>
            <a:r>
              <a:rPr lang="en-US" sz="3900" dirty="0">
                <a:solidFill>
                  <a:srgbClr val="272B64"/>
                </a:solidFill>
                <a:latin typeface="Raleway Bold"/>
              </a:rPr>
              <a:t>R2 Score.</a:t>
            </a:r>
          </a:p>
          <a:p>
            <a:pPr marL="842010" lvl="1" indent="-421005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900" dirty="0">
                <a:solidFill>
                  <a:srgbClr val="272B64"/>
                </a:solidFill>
                <a:latin typeface="Raleway Bold"/>
              </a:rPr>
              <a:t>To use the best performing model to forecast Amazon stock prices.</a:t>
            </a:r>
          </a:p>
          <a:p>
            <a:pPr marL="842010" lvl="1" indent="-421005">
              <a:lnSpc>
                <a:spcPts val="5459"/>
              </a:lnSpc>
              <a:buFont typeface="Arial"/>
              <a:buChar char="•"/>
            </a:pPr>
            <a:r>
              <a:rPr lang="en-US" sz="3900" dirty="0">
                <a:solidFill>
                  <a:srgbClr val="272B64"/>
                </a:solidFill>
                <a:latin typeface="Raleway Bold"/>
              </a:rPr>
              <a:t>To create a user-friendly dashboard/application for stakeholders to access predictions.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4117" y="495977"/>
            <a:ext cx="12208078" cy="2100252"/>
            <a:chOff x="0" y="0"/>
            <a:chExt cx="3215296" cy="553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296" cy="553153"/>
            </a:xfrm>
            <a:custGeom>
              <a:avLst/>
              <a:gdLst/>
              <a:ahLst/>
              <a:cxnLst/>
              <a:rect l="l" t="t" r="r" b="b"/>
              <a:pathLst>
                <a:path w="3215296" h="553153">
                  <a:moveTo>
                    <a:pt x="0" y="0"/>
                  </a:moveTo>
                  <a:lnTo>
                    <a:pt x="3215296" y="0"/>
                  </a:lnTo>
                  <a:lnTo>
                    <a:pt x="3215296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215296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1590" y="901200"/>
            <a:ext cx="10614514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DATA UNDERSTANDING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12230"/>
            <a:ext cx="15040504" cy="68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53"/>
              </a:lnSpc>
              <a:spcBef>
                <a:spcPct val="0"/>
              </a:spcBef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10966104" y="9258300"/>
            <a:ext cx="10749819" cy="2100252"/>
            <a:chOff x="0" y="0"/>
            <a:chExt cx="2831228" cy="553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1228" cy="553153"/>
            </a:xfrm>
            <a:custGeom>
              <a:avLst/>
              <a:gdLst/>
              <a:ahLst/>
              <a:cxnLst/>
              <a:rect l="l" t="t" r="r" b="b"/>
              <a:pathLst>
                <a:path w="2831228" h="553153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6761" y="102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3063130"/>
            <a:ext cx="15040504" cy="5249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1" lvl="1" indent="-399416">
              <a:lnSpc>
                <a:spcPts val="5180"/>
              </a:lnSpc>
              <a:buFont typeface="Arial"/>
              <a:buChar char="•"/>
            </a:pPr>
            <a:r>
              <a:rPr lang="en-US" sz="3700" dirty="0">
                <a:solidFill>
                  <a:srgbClr val="272B64"/>
                </a:solidFill>
                <a:latin typeface="Raleway Bold"/>
              </a:rPr>
              <a:t>The data’s features are Date, Open price, High price, Low price, Close price, Adjusted Close price, and Volume.</a:t>
            </a:r>
          </a:p>
          <a:p>
            <a:pPr marL="798831" lvl="1" indent="-399416">
              <a:lnSpc>
                <a:spcPts val="5180"/>
              </a:lnSpc>
              <a:buFont typeface="Arial"/>
              <a:buChar char="•"/>
            </a:pPr>
            <a:r>
              <a:rPr lang="en-US" sz="3700" dirty="0">
                <a:solidFill>
                  <a:srgbClr val="272B64"/>
                </a:solidFill>
                <a:latin typeface="Raleway Bold"/>
              </a:rPr>
              <a:t>3,960 rows and 6 columns.</a:t>
            </a:r>
          </a:p>
          <a:p>
            <a:pPr marL="798831" lvl="1" indent="-399416">
              <a:lnSpc>
                <a:spcPts val="5180"/>
              </a:lnSpc>
              <a:buFont typeface="Arial"/>
              <a:buChar char="•"/>
            </a:pPr>
            <a:r>
              <a:rPr lang="en-US" sz="3700" dirty="0">
                <a:solidFill>
                  <a:srgbClr val="272B64"/>
                </a:solidFill>
                <a:latin typeface="Raleway Bold"/>
              </a:rPr>
              <a:t>All data is numerical.</a:t>
            </a:r>
          </a:p>
          <a:p>
            <a:pPr marL="798831" lvl="1" indent="-399416">
              <a:lnSpc>
                <a:spcPts val="5180"/>
              </a:lnSpc>
              <a:buFont typeface="Arial"/>
              <a:buChar char="•"/>
            </a:pPr>
            <a:r>
              <a:rPr lang="en-US" sz="3700" dirty="0">
                <a:solidFill>
                  <a:srgbClr val="272B64"/>
                </a:solidFill>
                <a:latin typeface="Raleway Bold"/>
              </a:rPr>
              <a:t>No missing values.</a:t>
            </a:r>
          </a:p>
          <a:p>
            <a:pPr marL="798831" lvl="1" indent="-399416">
              <a:lnSpc>
                <a:spcPts val="5180"/>
              </a:lnSpc>
              <a:buFont typeface="Arial"/>
              <a:buChar char="•"/>
            </a:pPr>
            <a:r>
              <a:rPr lang="en-US" sz="3700" dirty="0">
                <a:solidFill>
                  <a:srgbClr val="272B64"/>
                </a:solidFill>
                <a:latin typeface="Raleway Bold"/>
              </a:rPr>
              <a:t>No duplicates.</a:t>
            </a:r>
          </a:p>
          <a:p>
            <a:pPr marL="798831" lvl="1" indent="-399416">
              <a:lnSpc>
                <a:spcPts val="5180"/>
              </a:lnSpc>
              <a:buFont typeface="Arial"/>
              <a:buChar char="•"/>
            </a:pPr>
            <a:r>
              <a:rPr lang="en-US" sz="3700" dirty="0">
                <a:solidFill>
                  <a:srgbClr val="272B64"/>
                </a:solidFill>
                <a:latin typeface="Raleway Bold"/>
              </a:rPr>
              <a:t>The Date column is in </a:t>
            </a:r>
            <a:r>
              <a:rPr lang="en-US" sz="3700" dirty="0" err="1">
                <a:solidFill>
                  <a:srgbClr val="272B64"/>
                </a:solidFill>
                <a:latin typeface="Raleway Bold"/>
              </a:rPr>
              <a:t>DateTime</a:t>
            </a:r>
            <a:r>
              <a:rPr lang="en-US" sz="3700" dirty="0">
                <a:solidFill>
                  <a:srgbClr val="272B64"/>
                </a:solidFill>
                <a:latin typeface="Raleway Bold"/>
              </a:rPr>
              <a:t> format.</a:t>
            </a:r>
          </a:p>
          <a:p>
            <a:pPr marL="798831" lvl="1" indent="-399416">
              <a:lnSpc>
                <a:spcPts val="5180"/>
              </a:lnSpc>
              <a:buFont typeface="Arial"/>
              <a:buChar char="•"/>
            </a:pPr>
            <a:r>
              <a:rPr lang="en-US" sz="3700" dirty="0">
                <a:solidFill>
                  <a:srgbClr val="272B64"/>
                </a:solidFill>
                <a:latin typeface="Raleway Bold"/>
              </a:rPr>
              <a:t>The data extracted ranged between 2008 and 2023.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15506" y="373021"/>
            <a:ext cx="12208078" cy="1311358"/>
            <a:chOff x="0" y="0"/>
            <a:chExt cx="3215296" cy="3453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296" cy="345378"/>
            </a:xfrm>
            <a:custGeom>
              <a:avLst/>
              <a:gdLst/>
              <a:ahLst/>
              <a:cxnLst/>
              <a:rect l="l" t="t" r="r" b="b"/>
              <a:pathLst>
                <a:path w="3215296" h="345378">
                  <a:moveTo>
                    <a:pt x="0" y="0"/>
                  </a:moveTo>
                  <a:lnTo>
                    <a:pt x="3215296" y="0"/>
                  </a:lnTo>
                  <a:lnTo>
                    <a:pt x="3215296" y="345378"/>
                  </a:lnTo>
                  <a:lnTo>
                    <a:pt x="0" y="345378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215296" cy="402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824698"/>
            <a:ext cx="8435453" cy="5596728"/>
          </a:xfrm>
          <a:custGeom>
            <a:avLst/>
            <a:gdLst/>
            <a:ahLst/>
            <a:cxnLst/>
            <a:rect l="l" t="t" r="r" b="b"/>
            <a:pathLst>
              <a:path w="8435453" h="5596728">
                <a:moveTo>
                  <a:pt x="0" y="0"/>
                </a:moveTo>
                <a:lnTo>
                  <a:pt x="8435453" y="0"/>
                </a:lnTo>
                <a:lnTo>
                  <a:pt x="8435453" y="5596728"/>
                </a:lnTo>
                <a:lnTo>
                  <a:pt x="0" y="5596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32064" y="1824698"/>
            <a:ext cx="7027236" cy="5596728"/>
          </a:xfrm>
          <a:custGeom>
            <a:avLst/>
            <a:gdLst/>
            <a:ahLst/>
            <a:cxnLst/>
            <a:rect l="l" t="t" r="r" b="b"/>
            <a:pathLst>
              <a:path w="7027236" h="5596728">
                <a:moveTo>
                  <a:pt x="0" y="0"/>
                </a:moveTo>
                <a:lnTo>
                  <a:pt x="7027236" y="0"/>
                </a:lnTo>
                <a:lnTo>
                  <a:pt x="7027236" y="5596728"/>
                </a:lnTo>
                <a:lnTo>
                  <a:pt x="0" y="559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39" b="-143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952475" y="537447"/>
            <a:ext cx="10614514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EDA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32064" y="7516676"/>
            <a:ext cx="7027236" cy="1989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272B64"/>
                </a:solidFill>
                <a:latin typeface="Canva Sans Bold"/>
              </a:rPr>
              <a:t>Amazon stock price has shown a gradual increase over the years, with a significant surge between 2018 and 2022, followed by a decline in early 2023 and a renewed increase towards the end of the year.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516676"/>
            <a:ext cx="8435453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272B64"/>
                </a:solidFill>
                <a:latin typeface="Canva Sans Bold"/>
              </a:rPr>
              <a:t>The Amazon stock price was mostly distributed 0-25 US dollars.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39310" y="9258300"/>
            <a:ext cx="12125678" cy="1784344"/>
            <a:chOff x="0" y="0"/>
            <a:chExt cx="3193594" cy="469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3594" cy="469951"/>
            </a:xfrm>
            <a:custGeom>
              <a:avLst/>
              <a:gdLst/>
              <a:ahLst/>
              <a:cxnLst/>
              <a:rect l="l" t="t" r="r" b="b"/>
              <a:pathLst>
                <a:path w="3193594" h="469951">
                  <a:moveTo>
                    <a:pt x="0" y="0"/>
                  </a:moveTo>
                  <a:lnTo>
                    <a:pt x="3193594" y="0"/>
                  </a:lnTo>
                  <a:lnTo>
                    <a:pt x="3193594" y="469951"/>
                  </a:lnTo>
                  <a:lnTo>
                    <a:pt x="0" y="469951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93594" cy="527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805908" y="-755644"/>
            <a:ext cx="12125678" cy="1784344"/>
            <a:chOff x="0" y="0"/>
            <a:chExt cx="3193594" cy="469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93594" cy="469951"/>
            </a:xfrm>
            <a:custGeom>
              <a:avLst/>
              <a:gdLst/>
              <a:ahLst/>
              <a:cxnLst/>
              <a:rect l="l" t="t" r="r" b="b"/>
              <a:pathLst>
                <a:path w="3193594" h="469951">
                  <a:moveTo>
                    <a:pt x="0" y="0"/>
                  </a:moveTo>
                  <a:lnTo>
                    <a:pt x="3193594" y="0"/>
                  </a:lnTo>
                  <a:lnTo>
                    <a:pt x="3193594" y="469951"/>
                  </a:lnTo>
                  <a:lnTo>
                    <a:pt x="0" y="469951"/>
                  </a:lnTo>
                  <a:close/>
                </a:path>
              </a:pathLst>
            </a:custGeom>
            <a:solidFill>
              <a:srgbClr val="272B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193594" cy="527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8708700"/>
            <a:ext cx="2008504" cy="1099200"/>
          </a:xfrm>
          <a:custGeom>
            <a:avLst/>
            <a:gdLst/>
            <a:ahLst/>
            <a:cxnLst/>
            <a:rect l="l" t="t" r="r" b="b"/>
            <a:pathLst>
              <a:path w="2008504" h="1099200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95120" y="1807213"/>
            <a:ext cx="10808565" cy="7451087"/>
          </a:xfrm>
          <a:custGeom>
            <a:avLst/>
            <a:gdLst/>
            <a:ahLst/>
            <a:cxnLst/>
            <a:rect l="l" t="t" r="r" b="b"/>
            <a:pathLst>
              <a:path w="10808565" h="7451087">
                <a:moveTo>
                  <a:pt x="0" y="0"/>
                </a:moveTo>
                <a:lnTo>
                  <a:pt x="10808565" y="0"/>
                </a:lnTo>
                <a:lnTo>
                  <a:pt x="10808565" y="7451087"/>
                </a:lnTo>
                <a:lnTo>
                  <a:pt x="0" y="7451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1489435" y="2147721"/>
            <a:ext cx="6615233" cy="5905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1"/>
              </a:lnSpc>
            </a:pPr>
            <a:r>
              <a:rPr lang="en-US" sz="3736">
                <a:solidFill>
                  <a:srgbClr val="272B64"/>
                </a:solidFill>
                <a:latin typeface="Raleway Bold"/>
              </a:rPr>
              <a:t>Amazon stock price is driven by the company's performance and the overall stock market. </a:t>
            </a:r>
          </a:p>
          <a:p>
            <a:pPr>
              <a:lnSpc>
                <a:spcPts val="5231"/>
              </a:lnSpc>
            </a:pPr>
            <a:endParaRPr lang="en-US" sz="3736">
              <a:solidFill>
                <a:srgbClr val="272B64"/>
              </a:solidFill>
              <a:latin typeface="Raleway Bold"/>
            </a:endParaRPr>
          </a:p>
          <a:p>
            <a:pPr>
              <a:lnSpc>
                <a:spcPts val="5231"/>
              </a:lnSpc>
              <a:spcBef>
                <a:spcPct val="0"/>
              </a:spcBef>
            </a:pPr>
            <a:r>
              <a:rPr lang="en-US" sz="3736">
                <a:solidFill>
                  <a:srgbClr val="272B64"/>
                </a:solidFill>
                <a:latin typeface="Raleway Bold"/>
              </a:rPr>
              <a:t>When the company is doing well and the stock market is up, Amazon's stock price tends to go up.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949473" y="-118232"/>
            <a:ext cx="10614514" cy="114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3"/>
              </a:lnSpc>
              <a:spcBef>
                <a:spcPct val="0"/>
              </a:spcBef>
            </a:pPr>
            <a:r>
              <a:rPr lang="en-US" sz="6595">
                <a:solidFill>
                  <a:srgbClr val="E8F0FF"/>
                </a:solidFill>
                <a:latin typeface="Raleway Bold"/>
              </a:rPr>
              <a:t>EDA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628</Words>
  <Application>Microsoft Office PowerPoint</Application>
  <PresentationFormat>Custom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Raleway Bold</vt:lpstr>
      <vt:lpstr>Roboto Bold</vt:lpstr>
      <vt:lpstr>Canva Sans Bold</vt:lpstr>
      <vt:lpstr>Now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Professional Business Presentation</dc:title>
  <dc:creator>samuel karapia</dc:creator>
  <cp:lastModifiedBy>samuel karapia</cp:lastModifiedBy>
  <cp:revision>4</cp:revision>
  <dcterms:created xsi:type="dcterms:W3CDTF">2006-08-16T00:00:00Z</dcterms:created>
  <dcterms:modified xsi:type="dcterms:W3CDTF">2023-10-18T16:40:09Z</dcterms:modified>
  <dc:identifier>DAFxjGpusOg</dc:identifier>
</cp:coreProperties>
</file>