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58" r:id="rId3"/>
    <p:sldId id="276" r:id="rId4"/>
    <p:sldId id="257" r:id="rId5"/>
    <p:sldId id="262" r:id="rId6"/>
    <p:sldId id="271" r:id="rId7"/>
    <p:sldId id="259" r:id="rId8"/>
    <p:sldId id="260" r:id="rId9"/>
    <p:sldId id="261" r:id="rId10"/>
    <p:sldId id="263" r:id="rId11"/>
    <p:sldId id="268" r:id="rId12"/>
    <p:sldId id="270" r:id="rId13"/>
    <p:sldId id="265" r:id="rId14"/>
    <p:sldId id="264" r:id="rId15"/>
    <p:sldId id="266" r:id="rId16"/>
    <p:sldId id="273" r:id="rId17"/>
    <p:sldId id="267" r:id="rId18"/>
    <p:sldId id="269" r:id="rId19"/>
    <p:sldId id="272"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D82BA90-CC8C-4A49-800A-CB234C7ABAF8}">
          <p14:sldIdLst>
            <p14:sldId id="274"/>
            <p14:sldId id="258"/>
            <p14:sldId id="276"/>
            <p14:sldId id="257"/>
            <p14:sldId id="262"/>
            <p14:sldId id="271"/>
            <p14:sldId id="259"/>
            <p14:sldId id="260"/>
            <p14:sldId id="261"/>
            <p14:sldId id="263"/>
            <p14:sldId id="268"/>
            <p14:sldId id="270"/>
            <p14:sldId id="265"/>
            <p14:sldId id="264"/>
            <p14:sldId id="266"/>
            <p14:sldId id="273"/>
            <p14:sldId id="267"/>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5F7EE-3A43-4292-9FCF-32A6DB20AD1E}"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B3B61-3ADE-4DDF-9A71-42979C03D8C0}" type="slidenum">
              <a:rPr lang="en-US" smtClean="0"/>
              <a:t>‹#›</a:t>
            </a:fld>
            <a:endParaRPr lang="en-US"/>
          </a:p>
        </p:txBody>
      </p:sp>
    </p:spTree>
    <p:extLst>
      <p:ext uri="{BB962C8B-B14F-4D97-AF65-F5344CB8AC3E}">
        <p14:creationId xmlns:p14="http://schemas.microsoft.com/office/powerpoint/2010/main" val="236918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B6C0-BF76-5F67-1231-EAFF9372F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EEC25C53-F16D-8E09-7C9B-A3EA17853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D021B58-42E0-A40C-C95F-72C972C936DB}"/>
              </a:ext>
            </a:extLst>
          </p:cNvPr>
          <p:cNvSpPr>
            <a:spLocks noGrp="1"/>
          </p:cNvSpPr>
          <p:nvPr>
            <p:ph type="dt" sz="half" idx="10"/>
          </p:nvPr>
        </p:nvSpPr>
        <p:spPr/>
        <p:txBody>
          <a:bodyPr/>
          <a:lstStyle/>
          <a:p>
            <a:fld id="{B8840560-77BE-481E-AAF3-A0901D773472}" type="datetime1">
              <a:rPr lang="LID4096" smtClean="0"/>
              <a:t>06/02/2023</a:t>
            </a:fld>
            <a:endParaRPr lang="en-KE"/>
          </a:p>
        </p:txBody>
      </p:sp>
      <p:sp>
        <p:nvSpPr>
          <p:cNvPr id="5" name="Footer Placeholder 4">
            <a:extLst>
              <a:ext uri="{FF2B5EF4-FFF2-40B4-BE49-F238E27FC236}">
                <a16:creationId xmlns:a16="http://schemas.microsoft.com/office/drawing/2014/main" id="{225E8663-9F67-8864-11A3-7C54CCB819D9}"/>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583899F9-BB5E-C7C9-6349-5635B285929D}"/>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31394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A7B5-BC94-069C-DD6A-8D8848F8286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A07C849-B266-E289-3C31-575730276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F8D5305-B3F4-F89D-B6F9-67EE311B02B5}"/>
              </a:ext>
            </a:extLst>
          </p:cNvPr>
          <p:cNvSpPr>
            <a:spLocks noGrp="1"/>
          </p:cNvSpPr>
          <p:nvPr>
            <p:ph type="dt" sz="half" idx="10"/>
          </p:nvPr>
        </p:nvSpPr>
        <p:spPr/>
        <p:txBody>
          <a:bodyPr/>
          <a:lstStyle/>
          <a:p>
            <a:fld id="{889E3CA7-E74E-43B8-A56F-DA711A04CCE2}" type="datetime1">
              <a:rPr lang="LID4096" smtClean="0"/>
              <a:t>06/02/2023</a:t>
            </a:fld>
            <a:endParaRPr lang="en-KE"/>
          </a:p>
        </p:txBody>
      </p:sp>
      <p:sp>
        <p:nvSpPr>
          <p:cNvPr id="5" name="Footer Placeholder 4">
            <a:extLst>
              <a:ext uri="{FF2B5EF4-FFF2-40B4-BE49-F238E27FC236}">
                <a16:creationId xmlns:a16="http://schemas.microsoft.com/office/drawing/2014/main" id="{39BF236E-F70B-91DE-F63D-40CBD89B1DFF}"/>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63266001-B3C1-EA63-4BA1-F2B14CC0AB8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38308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85AA9-53C3-A9B3-4301-2F95E1924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C58B168-B6C1-EE56-6998-35DDD8691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9E98EF4-2AC3-7356-033C-7D7918EC653C}"/>
              </a:ext>
            </a:extLst>
          </p:cNvPr>
          <p:cNvSpPr>
            <a:spLocks noGrp="1"/>
          </p:cNvSpPr>
          <p:nvPr>
            <p:ph type="dt" sz="half" idx="10"/>
          </p:nvPr>
        </p:nvSpPr>
        <p:spPr/>
        <p:txBody>
          <a:bodyPr/>
          <a:lstStyle/>
          <a:p>
            <a:fld id="{430DB27E-2FA0-4218-92EB-C6AA9231299C}" type="datetime1">
              <a:rPr lang="LID4096" smtClean="0"/>
              <a:t>06/02/2023</a:t>
            </a:fld>
            <a:endParaRPr lang="en-KE"/>
          </a:p>
        </p:txBody>
      </p:sp>
      <p:sp>
        <p:nvSpPr>
          <p:cNvPr id="5" name="Footer Placeholder 4">
            <a:extLst>
              <a:ext uri="{FF2B5EF4-FFF2-40B4-BE49-F238E27FC236}">
                <a16:creationId xmlns:a16="http://schemas.microsoft.com/office/drawing/2014/main" id="{A8BD48FD-312D-B4A1-BB35-B2AB43F62051}"/>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724DB19C-9982-2F08-D777-E54E040F7E72}"/>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217482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E98A-8EEC-0586-C5DC-B8480E1458F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4B0F656-D6FF-C7C5-0629-EF2F31D84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8648B84-3D6E-E0D9-FB66-23E2C92F8D26}"/>
              </a:ext>
            </a:extLst>
          </p:cNvPr>
          <p:cNvSpPr>
            <a:spLocks noGrp="1"/>
          </p:cNvSpPr>
          <p:nvPr>
            <p:ph type="dt" sz="half" idx="10"/>
          </p:nvPr>
        </p:nvSpPr>
        <p:spPr/>
        <p:txBody>
          <a:bodyPr/>
          <a:lstStyle/>
          <a:p>
            <a:fld id="{B40BB129-CB6A-4696-B6DC-68B8928B5B5A}" type="datetime1">
              <a:rPr lang="LID4096" smtClean="0"/>
              <a:t>06/02/2023</a:t>
            </a:fld>
            <a:endParaRPr lang="en-KE"/>
          </a:p>
        </p:txBody>
      </p:sp>
      <p:sp>
        <p:nvSpPr>
          <p:cNvPr id="5" name="Footer Placeholder 4">
            <a:extLst>
              <a:ext uri="{FF2B5EF4-FFF2-40B4-BE49-F238E27FC236}">
                <a16:creationId xmlns:a16="http://schemas.microsoft.com/office/drawing/2014/main" id="{866F35BB-BA3B-6F9A-2299-484BEC403BBF}"/>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FCE35475-37EC-4D68-291F-E33238133B16}"/>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24755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FB19-77EE-9AD3-32A5-A463E9867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E365EE0-6777-47BD-55A3-4BC1C9D92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17C9E-AB0A-7CD6-2179-5D69300BF7F7}"/>
              </a:ext>
            </a:extLst>
          </p:cNvPr>
          <p:cNvSpPr>
            <a:spLocks noGrp="1"/>
          </p:cNvSpPr>
          <p:nvPr>
            <p:ph type="dt" sz="half" idx="10"/>
          </p:nvPr>
        </p:nvSpPr>
        <p:spPr/>
        <p:txBody>
          <a:bodyPr/>
          <a:lstStyle/>
          <a:p>
            <a:fld id="{8333A6C7-A7B1-4875-B5BE-AC69A1DBD4C1}" type="datetime1">
              <a:rPr lang="LID4096" smtClean="0"/>
              <a:t>06/02/2023</a:t>
            </a:fld>
            <a:endParaRPr lang="en-KE"/>
          </a:p>
        </p:txBody>
      </p:sp>
      <p:sp>
        <p:nvSpPr>
          <p:cNvPr id="5" name="Footer Placeholder 4">
            <a:extLst>
              <a:ext uri="{FF2B5EF4-FFF2-40B4-BE49-F238E27FC236}">
                <a16:creationId xmlns:a16="http://schemas.microsoft.com/office/drawing/2014/main" id="{EEE2734F-541B-D9DD-36F8-C5BCDC47FD0B}"/>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1808E517-E52C-BB74-71FC-D0806D531DE3}"/>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74319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485D-897C-5F68-07A5-6832C01614A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0AEDB91-BD4F-42E6-6659-6CF30CAD7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EDBC6B49-957B-6AB9-9CF3-E300EA6E8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2AEA967-1E62-DAAB-68EA-EBD424ABDC45}"/>
              </a:ext>
            </a:extLst>
          </p:cNvPr>
          <p:cNvSpPr>
            <a:spLocks noGrp="1"/>
          </p:cNvSpPr>
          <p:nvPr>
            <p:ph type="dt" sz="half" idx="10"/>
          </p:nvPr>
        </p:nvSpPr>
        <p:spPr/>
        <p:txBody>
          <a:bodyPr/>
          <a:lstStyle/>
          <a:p>
            <a:fld id="{37ACC7B9-2809-4ACE-860E-3FC42ED51A0E}" type="datetime1">
              <a:rPr lang="LID4096" smtClean="0"/>
              <a:t>06/02/2023</a:t>
            </a:fld>
            <a:endParaRPr lang="en-KE"/>
          </a:p>
        </p:txBody>
      </p:sp>
      <p:sp>
        <p:nvSpPr>
          <p:cNvPr id="6" name="Footer Placeholder 5">
            <a:extLst>
              <a:ext uri="{FF2B5EF4-FFF2-40B4-BE49-F238E27FC236}">
                <a16:creationId xmlns:a16="http://schemas.microsoft.com/office/drawing/2014/main" id="{071949CA-A4B7-FA28-F4B3-C2D305A64E41}"/>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5CCACC1D-A78C-69FE-8656-4DE92F7CFA3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89607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9042-AF06-D214-3C68-7CDCDED4453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0FE1345-B71C-5225-BBC7-B47CB8376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5C2C5-58A0-B649-24D9-E5DC0CB1A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CC3A666A-16C4-E682-B7AE-FCDA21E723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37732-DE5E-C5C3-8A05-5A5D7D113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9978018-90E1-DD7E-0526-E36AAE30C540}"/>
              </a:ext>
            </a:extLst>
          </p:cNvPr>
          <p:cNvSpPr>
            <a:spLocks noGrp="1"/>
          </p:cNvSpPr>
          <p:nvPr>
            <p:ph type="dt" sz="half" idx="10"/>
          </p:nvPr>
        </p:nvSpPr>
        <p:spPr/>
        <p:txBody>
          <a:bodyPr/>
          <a:lstStyle/>
          <a:p>
            <a:fld id="{CD7DB626-CBEA-4D5C-9700-A593ED362B81}" type="datetime1">
              <a:rPr lang="LID4096" smtClean="0"/>
              <a:t>06/02/2023</a:t>
            </a:fld>
            <a:endParaRPr lang="en-KE"/>
          </a:p>
        </p:txBody>
      </p:sp>
      <p:sp>
        <p:nvSpPr>
          <p:cNvPr id="8" name="Footer Placeholder 7">
            <a:extLst>
              <a:ext uri="{FF2B5EF4-FFF2-40B4-BE49-F238E27FC236}">
                <a16:creationId xmlns:a16="http://schemas.microsoft.com/office/drawing/2014/main" id="{70E1905F-C572-10E6-C01A-194FB634FA3A}"/>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9" name="Slide Number Placeholder 8">
            <a:extLst>
              <a:ext uri="{FF2B5EF4-FFF2-40B4-BE49-F238E27FC236}">
                <a16:creationId xmlns:a16="http://schemas.microsoft.com/office/drawing/2014/main" id="{25E05D62-C68A-CB8A-724A-089D125F90AA}"/>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52628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B6F1-8DBF-617B-2EE4-3813398F058B}"/>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894CD53F-02DD-5D38-9212-ACBE28E93598}"/>
              </a:ext>
            </a:extLst>
          </p:cNvPr>
          <p:cNvSpPr>
            <a:spLocks noGrp="1"/>
          </p:cNvSpPr>
          <p:nvPr>
            <p:ph type="dt" sz="half" idx="10"/>
          </p:nvPr>
        </p:nvSpPr>
        <p:spPr/>
        <p:txBody>
          <a:bodyPr/>
          <a:lstStyle/>
          <a:p>
            <a:fld id="{A6672054-747E-48E9-8BBA-2945657DA62E}" type="datetime1">
              <a:rPr lang="LID4096" smtClean="0"/>
              <a:t>06/02/2023</a:t>
            </a:fld>
            <a:endParaRPr lang="en-KE"/>
          </a:p>
        </p:txBody>
      </p:sp>
      <p:sp>
        <p:nvSpPr>
          <p:cNvPr id="4" name="Footer Placeholder 3">
            <a:extLst>
              <a:ext uri="{FF2B5EF4-FFF2-40B4-BE49-F238E27FC236}">
                <a16:creationId xmlns:a16="http://schemas.microsoft.com/office/drawing/2014/main" id="{1DD1450C-A4FE-992A-6C26-8A027C04D974}"/>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5" name="Slide Number Placeholder 4">
            <a:extLst>
              <a:ext uri="{FF2B5EF4-FFF2-40B4-BE49-F238E27FC236}">
                <a16:creationId xmlns:a16="http://schemas.microsoft.com/office/drawing/2014/main" id="{DD182CA9-4639-45CA-2529-00562C915339}"/>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32204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ACB1D-750A-696B-C159-90EF91B2337C}"/>
              </a:ext>
            </a:extLst>
          </p:cNvPr>
          <p:cNvSpPr>
            <a:spLocks noGrp="1"/>
          </p:cNvSpPr>
          <p:nvPr>
            <p:ph type="dt" sz="half" idx="10"/>
          </p:nvPr>
        </p:nvSpPr>
        <p:spPr/>
        <p:txBody>
          <a:bodyPr/>
          <a:lstStyle/>
          <a:p>
            <a:fld id="{80C3AAB7-AF17-462F-B927-946FF1EEFD07}" type="datetime1">
              <a:rPr lang="LID4096" smtClean="0"/>
              <a:t>06/02/2023</a:t>
            </a:fld>
            <a:endParaRPr lang="en-KE"/>
          </a:p>
        </p:txBody>
      </p:sp>
      <p:sp>
        <p:nvSpPr>
          <p:cNvPr id="3" name="Footer Placeholder 2">
            <a:extLst>
              <a:ext uri="{FF2B5EF4-FFF2-40B4-BE49-F238E27FC236}">
                <a16:creationId xmlns:a16="http://schemas.microsoft.com/office/drawing/2014/main" id="{6DE1A677-6E89-3483-CC94-CAE3E55AE304}"/>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4" name="Slide Number Placeholder 3">
            <a:extLst>
              <a:ext uri="{FF2B5EF4-FFF2-40B4-BE49-F238E27FC236}">
                <a16:creationId xmlns:a16="http://schemas.microsoft.com/office/drawing/2014/main" id="{7A053EAD-A6CF-440C-4024-5D0DEADA111C}"/>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641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816A-DE41-1B30-9299-D8048B2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5289B26-6D2E-8B70-A368-195C45C63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370318C-76C9-35C3-4CD4-70AA92D80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E4435-28EB-8D92-2D3D-64DFB0ADF006}"/>
              </a:ext>
            </a:extLst>
          </p:cNvPr>
          <p:cNvSpPr>
            <a:spLocks noGrp="1"/>
          </p:cNvSpPr>
          <p:nvPr>
            <p:ph type="dt" sz="half" idx="10"/>
          </p:nvPr>
        </p:nvSpPr>
        <p:spPr/>
        <p:txBody>
          <a:bodyPr/>
          <a:lstStyle/>
          <a:p>
            <a:fld id="{A935053E-4532-4864-9092-ABFA2809112A}" type="datetime1">
              <a:rPr lang="LID4096" smtClean="0"/>
              <a:t>06/02/2023</a:t>
            </a:fld>
            <a:endParaRPr lang="en-KE"/>
          </a:p>
        </p:txBody>
      </p:sp>
      <p:sp>
        <p:nvSpPr>
          <p:cNvPr id="6" name="Footer Placeholder 5">
            <a:extLst>
              <a:ext uri="{FF2B5EF4-FFF2-40B4-BE49-F238E27FC236}">
                <a16:creationId xmlns:a16="http://schemas.microsoft.com/office/drawing/2014/main" id="{19FB6BE4-2F08-CB15-A1C8-E566546898F0}"/>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CBAFAE7F-185A-C0F2-049D-542B6707ABEF}"/>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131540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8B86-8347-5496-EA25-F272EC012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FF633192-4813-D4B6-7738-1F057FCC0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0AFB03EE-E5FA-CEF4-F42F-9570531F1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BD7E5-B6E0-9A5A-EB60-601E99007D47}"/>
              </a:ext>
            </a:extLst>
          </p:cNvPr>
          <p:cNvSpPr>
            <a:spLocks noGrp="1"/>
          </p:cNvSpPr>
          <p:nvPr>
            <p:ph type="dt" sz="half" idx="10"/>
          </p:nvPr>
        </p:nvSpPr>
        <p:spPr/>
        <p:txBody>
          <a:bodyPr/>
          <a:lstStyle/>
          <a:p>
            <a:fld id="{05555FEB-B5C3-43D3-87C8-0B17DA291E23}" type="datetime1">
              <a:rPr lang="LID4096" smtClean="0"/>
              <a:t>06/02/2023</a:t>
            </a:fld>
            <a:endParaRPr lang="en-KE"/>
          </a:p>
        </p:txBody>
      </p:sp>
      <p:sp>
        <p:nvSpPr>
          <p:cNvPr id="6" name="Footer Placeholder 5">
            <a:extLst>
              <a:ext uri="{FF2B5EF4-FFF2-40B4-BE49-F238E27FC236}">
                <a16:creationId xmlns:a16="http://schemas.microsoft.com/office/drawing/2014/main" id="{687F8223-9D1B-2C37-B471-19A2CE7D420E}"/>
              </a:ext>
            </a:extLst>
          </p:cNvPr>
          <p:cNvSpPr>
            <a:spLocks noGrp="1"/>
          </p:cNvSpPr>
          <p:nvPr>
            <p:ph type="ftr" sz="quarter" idx="11"/>
          </p:nvPr>
        </p:nvSpPr>
        <p:spPr/>
        <p:txBody>
          <a:bodyPr/>
          <a:lstStyle/>
          <a:p>
            <a:r>
              <a:rPr lang="en-US"/>
              <a:t>DSC PROJECT ON APPLICATION OF DATA ANALYSIS TOOLS AND PREDICTIVE MODELS ON HOME OWNERSHIP AND OR INVESTMENTS BY _S.Karapia,B.Kinya,E.Omondi,P.Riungu,S.Kimutai and S.Gathai</a:t>
            </a:r>
            <a:endParaRPr lang="en-KE"/>
          </a:p>
        </p:txBody>
      </p:sp>
      <p:sp>
        <p:nvSpPr>
          <p:cNvPr id="7" name="Slide Number Placeholder 6">
            <a:extLst>
              <a:ext uri="{FF2B5EF4-FFF2-40B4-BE49-F238E27FC236}">
                <a16:creationId xmlns:a16="http://schemas.microsoft.com/office/drawing/2014/main" id="{DD054D91-F41D-ABCD-7B33-97638F4D4268}"/>
              </a:ext>
            </a:extLst>
          </p:cNvPr>
          <p:cNvSpPr>
            <a:spLocks noGrp="1"/>
          </p:cNvSpPr>
          <p:nvPr>
            <p:ph type="sldNum" sz="quarter" idx="12"/>
          </p:nvPr>
        </p:nvSpPr>
        <p:spPr/>
        <p:txBody>
          <a:bodyPr/>
          <a:lstStyle/>
          <a:p>
            <a:fld id="{5A12EBFD-CA72-441E-A969-1E8D2C59F3DD}" type="slidenum">
              <a:rPr lang="en-KE" smtClean="0"/>
              <a:t>‹#›</a:t>
            </a:fld>
            <a:endParaRPr lang="en-KE"/>
          </a:p>
        </p:txBody>
      </p:sp>
    </p:spTree>
    <p:extLst>
      <p:ext uri="{BB962C8B-B14F-4D97-AF65-F5344CB8AC3E}">
        <p14:creationId xmlns:p14="http://schemas.microsoft.com/office/powerpoint/2010/main" val="359266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EDB2B-6CA5-557E-7EBE-E408E155B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B84CA5A-1454-C348-E4AB-3F799A06B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5190933-237E-CD93-C266-DB9F75D3C7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1CFD6-DF50-4DFA-9D0E-27E36740018A}" type="datetime1">
              <a:rPr lang="LID4096" smtClean="0"/>
              <a:t>06/02/2023</a:t>
            </a:fld>
            <a:endParaRPr lang="en-KE"/>
          </a:p>
        </p:txBody>
      </p:sp>
      <p:sp>
        <p:nvSpPr>
          <p:cNvPr id="5" name="Footer Placeholder 4">
            <a:extLst>
              <a:ext uri="{FF2B5EF4-FFF2-40B4-BE49-F238E27FC236}">
                <a16:creationId xmlns:a16="http://schemas.microsoft.com/office/drawing/2014/main" id="{5F29B1A1-946F-D0F9-2A8F-314F56988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DSC PROJECT ON APPLICATION OF DATA ANALYSIS TOOLS AND PREDICTIVE MODELS ON HOME OWNERSHIP AND OR INVESTMENTS BY _S.Karapia,B.Kinya,E.Omondi,P.Riungu,S.Kimutai and S.Gathai</a:t>
            </a:r>
            <a:endParaRPr lang="en-KE"/>
          </a:p>
        </p:txBody>
      </p:sp>
      <p:sp>
        <p:nvSpPr>
          <p:cNvPr id="6" name="Slide Number Placeholder 5">
            <a:extLst>
              <a:ext uri="{FF2B5EF4-FFF2-40B4-BE49-F238E27FC236}">
                <a16:creationId xmlns:a16="http://schemas.microsoft.com/office/drawing/2014/main" id="{09306F0D-B073-081B-E1EC-E145354A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2EBFD-CA72-441E-A969-1E8D2C59F3DD}" type="slidenum">
              <a:rPr lang="en-KE" smtClean="0"/>
              <a:t>‹#›</a:t>
            </a:fld>
            <a:endParaRPr lang="en-KE"/>
          </a:p>
        </p:txBody>
      </p:sp>
    </p:spTree>
    <p:extLst>
      <p:ext uri="{BB962C8B-B14F-4D97-AF65-F5344CB8AC3E}">
        <p14:creationId xmlns:p14="http://schemas.microsoft.com/office/powerpoint/2010/main" val="263280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sammykarapia9@gmail.com" TargetMode="Externa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hyperlink" Target="https://www.linkedin.com/in/sammy-karapia-ba969a18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ouses in a subdivision">
            <a:extLst>
              <a:ext uri="{FF2B5EF4-FFF2-40B4-BE49-F238E27FC236}">
                <a16:creationId xmlns:a16="http://schemas.microsoft.com/office/drawing/2014/main" id="{539D35FA-8269-DD28-35C7-7A93A7AF6F1C}"/>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55" name="Rectangle 5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900071-E5C8-CC63-E60F-E3182A720E0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t>Kingston County House Price Prediction Project </a:t>
            </a:r>
            <a:br>
              <a:rPr lang="en-US" sz="5100"/>
            </a:br>
            <a:endParaRPr lang="en-US" sz="5100"/>
          </a:p>
        </p:txBody>
      </p:sp>
      <p:sp>
        <p:nvSpPr>
          <p:cNvPr id="57" name="Rectangle: Rounded Corners 5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4D10A-B0F6-9DF0-6E36-368F51A8A870}"/>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lvl="5" indent="0">
              <a:spcBef>
                <a:spcPts val="1000"/>
              </a:spcBef>
              <a:buNone/>
            </a:pPr>
            <a:r>
              <a:rPr lang="en-US" sz="1700"/>
              <a:t> By _S.Karapia,B.Kinya,E.Omondi,P.Riungu,S.Kimutai  and S.Gathai </a:t>
            </a:r>
            <a:br>
              <a:rPr lang="en-US" sz="1700"/>
            </a:br>
            <a:endParaRPr lang="en-US" sz="1700"/>
          </a:p>
        </p:txBody>
      </p:sp>
      <p:sp>
        <p:nvSpPr>
          <p:cNvPr id="4" name="Date Placeholder 3">
            <a:extLst>
              <a:ext uri="{FF2B5EF4-FFF2-40B4-BE49-F238E27FC236}">
                <a16:creationId xmlns:a16="http://schemas.microsoft.com/office/drawing/2014/main" id="{F982C1D9-7636-335E-791F-0FECE8231D28}"/>
              </a:ext>
            </a:extLst>
          </p:cNvPr>
          <p:cNvSpPr>
            <a:spLocks noGrp="1"/>
          </p:cNvSpPr>
          <p:nvPr>
            <p:ph type="dt" sz="half" idx="10"/>
          </p:nvPr>
        </p:nvSpPr>
        <p:spPr>
          <a:xfrm>
            <a:off x="404553" y="6356350"/>
            <a:ext cx="2743200" cy="365125"/>
          </a:xfrm>
        </p:spPr>
        <p:txBody>
          <a:bodyPr vert="horz" lIns="91440" tIns="45720" rIns="91440" bIns="45720" rtlCol="0" anchor="ctr">
            <a:normAutofit/>
          </a:bodyPr>
          <a:lstStyle/>
          <a:p>
            <a:pPr>
              <a:spcAft>
                <a:spcPts val="600"/>
              </a:spcAft>
              <a:defRPr/>
            </a:pPr>
            <a:fld id="{B40BB129-CB6A-4696-B6DC-68B8928B5B5A}" type="datetime1">
              <a:rPr lang="en-US">
                <a:solidFill>
                  <a:schemeClr val="tx1"/>
                </a:solidFill>
                <a:latin typeface="Calibri" panose="020F0502020204030204"/>
              </a:rPr>
              <a:pPr>
                <a:spcAft>
                  <a:spcPts val="600"/>
                </a:spcAft>
                <a:defRPr/>
              </a:pPr>
              <a:t>6/2/2023</a:t>
            </a:fld>
            <a:endParaRPr lang="en-US">
              <a:solidFill>
                <a:schemeClr val="tx1"/>
              </a:solidFill>
              <a:latin typeface="Calibri" panose="020F0502020204030204"/>
            </a:endParaRPr>
          </a:p>
        </p:txBody>
      </p:sp>
      <p:sp>
        <p:nvSpPr>
          <p:cNvPr id="5" name="Footer Placeholder 4">
            <a:extLst>
              <a:ext uri="{FF2B5EF4-FFF2-40B4-BE49-F238E27FC236}">
                <a16:creationId xmlns:a16="http://schemas.microsoft.com/office/drawing/2014/main" id="{5FCF578D-EC58-0E99-A3C7-D1391E21700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defRPr/>
            </a:pPr>
            <a:r>
              <a:rPr lang="en-US" sz="700" kern="1200">
                <a:solidFill>
                  <a:schemeClr val="tx1"/>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6" name="Slide Number Placeholder 5">
            <a:extLst>
              <a:ext uri="{FF2B5EF4-FFF2-40B4-BE49-F238E27FC236}">
                <a16:creationId xmlns:a16="http://schemas.microsoft.com/office/drawing/2014/main" id="{D4626220-D575-6DAD-8471-D744E2BE3FD5}"/>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5A12EBFD-CA72-441E-A969-1E8D2C59F3DD}" type="slidenum">
              <a:rPr lang="en-US">
                <a:solidFill>
                  <a:schemeClr val="tx1"/>
                </a:solidFill>
                <a:latin typeface="Calibri" panose="020F0502020204030204"/>
              </a:rPr>
              <a:pPr>
                <a:spcAft>
                  <a:spcPts val="600"/>
                </a:spcAft>
                <a:defRPr/>
              </a:pPr>
              <a:t>1</a:t>
            </a:fld>
            <a:endParaRPr lang="en-US">
              <a:solidFill>
                <a:schemeClr val="tx1"/>
              </a:solidFill>
              <a:latin typeface="Calibri" panose="020F0502020204030204"/>
            </a:endParaRPr>
          </a:p>
        </p:txBody>
      </p:sp>
    </p:spTree>
    <p:extLst>
      <p:ext uri="{BB962C8B-B14F-4D97-AF65-F5344CB8AC3E}">
        <p14:creationId xmlns:p14="http://schemas.microsoft.com/office/powerpoint/2010/main" val="4122984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8" descr="Graph">
            <a:extLst>
              <a:ext uri="{FF2B5EF4-FFF2-40B4-BE49-F238E27FC236}">
                <a16:creationId xmlns:a16="http://schemas.microsoft.com/office/drawing/2014/main" id="{2A4BFA14-DB2E-4A19-C692-88B20A03C6AE}"/>
              </a:ext>
            </a:extLst>
          </p:cNvPr>
          <p:cNvPicPr>
            <a:picLocks noChangeAspect="1"/>
          </p:cNvPicPr>
          <p:nvPr/>
        </p:nvPicPr>
        <p:blipFill rotWithShape="1">
          <a:blip r:embed="rId2">
            <a:alphaModFix amt="35000"/>
          </a:blip>
          <a:srcRect t="3981" b="6019"/>
          <a:stretch/>
        </p:blipFill>
        <p:spPr>
          <a:xfrm>
            <a:off x="20" y="1"/>
            <a:ext cx="12191980" cy="6857999"/>
          </a:xfrm>
          <a:prstGeom prst="rect">
            <a:avLst/>
          </a:prstGeom>
        </p:spPr>
      </p:pic>
      <p:sp>
        <p:nvSpPr>
          <p:cNvPr id="2" name="Title 1">
            <a:extLst>
              <a:ext uri="{FF2B5EF4-FFF2-40B4-BE49-F238E27FC236}">
                <a16:creationId xmlns:a16="http://schemas.microsoft.com/office/drawing/2014/main" id="{B7F0C4A0-6DE9-C200-80AB-8C93D97D49EE}"/>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8000" b="1" i="1">
                <a:ln w="22225">
                  <a:solidFill>
                    <a:srgbClr val="FFFFFF"/>
                  </a:solidFill>
                </a:ln>
                <a:noFill/>
              </a:rPr>
              <a:t>RESULTS</a:t>
            </a:r>
            <a:endParaRPr lang="en-KE" sz="8000" b="1" i="1">
              <a:ln w="22225">
                <a:solidFill>
                  <a:srgbClr val="FFFFFF"/>
                </a:solidFill>
              </a:ln>
              <a:noFill/>
            </a:endParaRPr>
          </a:p>
        </p:txBody>
      </p:sp>
      <p:cxnSp>
        <p:nvCxnSpPr>
          <p:cNvPr id="15" name="Straight Connector 1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47B0FF85-9030-090D-8723-34B373842038}"/>
              </a:ext>
            </a:extLst>
          </p:cNvPr>
          <p:cNvSpPr>
            <a:spLocks noGrp="1"/>
          </p:cNvSpPr>
          <p:nvPr>
            <p:ph idx="1"/>
          </p:nvPr>
        </p:nvSpPr>
        <p:spPr>
          <a:xfrm>
            <a:off x="7394714" y="964096"/>
            <a:ext cx="4651506" cy="5496339"/>
          </a:xfrm>
        </p:spPr>
        <p:txBody>
          <a:bodyPr anchor="ctr">
            <a:normAutofit lnSpcReduction="10000"/>
          </a:bodyPr>
          <a:lstStyle/>
          <a:p>
            <a:r>
              <a:rPr lang="en-US" sz="1000" dirty="0">
                <a:solidFill>
                  <a:srgbClr val="FFFFFF"/>
                </a:solidFill>
              </a:rPr>
              <a:t>These were the results of our final model:</a:t>
            </a:r>
          </a:p>
          <a:p>
            <a:r>
              <a:rPr lang="en-GB" sz="1000" b="0" i="0" dirty="0">
                <a:solidFill>
                  <a:srgbClr val="FFFFFF"/>
                </a:solidFill>
                <a:effectLst/>
                <a:latin typeface="Roboto" panose="02000000000000000000" pitchFamily="2" charset="0"/>
              </a:rPr>
              <a:t>R-squared (uncentered): The R-squared value of 0.899 indicates that the model explains approximately 89.9% of the variance in the dependent variable (price). This suggests that the independent variables included in the model (bathrooms, </a:t>
            </a:r>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waterfront) collectively have a strong association with the price.</a:t>
            </a:r>
          </a:p>
          <a:p>
            <a:r>
              <a:rPr lang="en-GB" sz="1000" b="0" i="0" dirty="0">
                <a:solidFill>
                  <a:srgbClr val="FFFFFF"/>
                </a:solidFill>
                <a:effectLst/>
                <a:latin typeface="Roboto" panose="02000000000000000000" pitchFamily="2" charset="0"/>
              </a:rPr>
              <a:t>Adjusted R-squared (uncentered): The adjusted R-squared value is also 0.899, which means that the inclusion of the three independent variables in the model is not significantly impacting the overall goodness of fit. The adjusted R-squared value is useful for comparing models with different numbers of predictors.</a:t>
            </a:r>
          </a:p>
          <a:p>
            <a:r>
              <a:rPr lang="en-GB" sz="1000" b="0" i="0" dirty="0">
                <a:solidFill>
                  <a:srgbClr val="FFFFFF"/>
                </a:solidFill>
                <a:effectLst/>
                <a:latin typeface="Roboto" panose="02000000000000000000" pitchFamily="2" charset="0"/>
              </a:rPr>
              <a:t>F-statistic: The F-statistic has a very large value of 6.378e+04, and the associated probability (Prob (F-statistic)) is 0.00. This indicates that the overall model is statistically significant, suggesting that at least one of the independent variables has a significant impact on the price.</a:t>
            </a:r>
          </a:p>
          <a:p>
            <a:r>
              <a:rPr lang="en-GB" sz="1000" b="0" i="0" dirty="0">
                <a:solidFill>
                  <a:srgbClr val="FFFFFF"/>
                </a:solidFill>
                <a:effectLst/>
                <a:latin typeface="Roboto" panose="02000000000000000000" pitchFamily="2" charset="0"/>
              </a:rPr>
              <a:t>Coefficients: The coefficients for the independent variables indicate the magnitude and direction of their relationship with the dependent variable (price).</a:t>
            </a:r>
          </a:p>
          <a:p>
            <a:r>
              <a:rPr lang="en-GB" sz="1000" b="0" i="0" dirty="0">
                <a:solidFill>
                  <a:srgbClr val="FFFFFF"/>
                </a:solidFill>
                <a:effectLst/>
                <a:latin typeface="Roboto" panose="02000000000000000000" pitchFamily="2" charset="0"/>
              </a:rPr>
              <a:t>Bathrooms: The coefficient for the "bathrooms" variable is 4.4689, indicating a positive relationship with the price. A one-unit increase in the number of bathrooms is associated with an increase in the price by approximately 4.4689 units.</a:t>
            </a:r>
          </a:p>
          <a:p>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The coefficient for the "</a:t>
            </a:r>
            <a:r>
              <a:rPr lang="en-GB" sz="1000" b="0" i="0" dirty="0" err="1">
                <a:solidFill>
                  <a:srgbClr val="FFFFFF"/>
                </a:solidFill>
                <a:effectLst/>
                <a:latin typeface="Roboto" panose="02000000000000000000" pitchFamily="2" charset="0"/>
              </a:rPr>
              <a:t>sqft_living</a:t>
            </a:r>
            <a:r>
              <a:rPr lang="en-GB" sz="1000" b="0" i="0" dirty="0">
                <a:solidFill>
                  <a:srgbClr val="FFFFFF"/>
                </a:solidFill>
                <a:effectLst/>
                <a:latin typeface="Roboto" panose="02000000000000000000" pitchFamily="2" charset="0"/>
              </a:rPr>
              <a:t>" variable is 0.0011, indicating a positive relationship with the price. A one-unit increase in the square footage of living area is associated with an increase in the price by approximately 0.0011 units.</a:t>
            </a:r>
          </a:p>
          <a:p>
            <a:r>
              <a:rPr lang="en-GB" sz="1000" b="0" i="0" dirty="0">
                <a:solidFill>
                  <a:srgbClr val="FFFFFF"/>
                </a:solidFill>
                <a:effectLst/>
                <a:latin typeface="Roboto" panose="02000000000000000000" pitchFamily="2" charset="0"/>
              </a:rPr>
              <a:t>Waterfront: The coefficient for the "waterfront" variable is -1.3921, indicating a negative relationship with the price. A property with a waterfront location is associated with a decrease in the price by approximately 1.3921 units.</a:t>
            </a:r>
          </a:p>
          <a:p>
            <a:r>
              <a:rPr lang="en-GB" sz="1000" b="0" i="0" dirty="0">
                <a:solidFill>
                  <a:srgbClr val="FFFFFF"/>
                </a:solidFill>
                <a:effectLst/>
                <a:latin typeface="Roboto" panose="02000000000000000000" pitchFamily="2" charset="0"/>
              </a:rPr>
              <a:t>All three variables have p-values close to zero, indicating that they are highly statistically significant in relation to the price.</a:t>
            </a:r>
          </a:p>
          <a:p>
            <a:endParaRPr lang="en-US" sz="800" dirty="0">
              <a:solidFill>
                <a:srgbClr val="FFFFFF"/>
              </a:solidFill>
            </a:endParaRPr>
          </a:p>
          <a:p>
            <a:pPr marL="0" indent="0">
              <a:buNone/>
            </a:pPr>
            <a:endParaRPr lang="en-KE" sz="800" dirty="0">
              <a:solidFill>
                <a:srgbClr val="FFFFFF"/>
              </a:solidFill>
            </a:endParaRPr>
          </a:p>
        </p:txBody>
      </p:sp>
      <p:sp>
        <p:nvSpPr>
          <p:cNvPr id="3" name="Footer Placeholder 2">
            <a:extLst>
              <a:ext uri="{FF2B5EF4-FFF2-40B4-BE49-F238E27FC236}">
                <a16:creationId xmlns:a16="http://schemas.microsoft.com/office/drawing/2014/main" id="{0CB08A77-9FC8-732A-9EA1-CF9DDE109387}"/>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4" name="Date Placeholder 3">
            <a:extLst>
              <a:ext uri="{FF2B5EF4-FFF2-40B4-BE49-F238E27FC236}">
                <a16:creationId xmlns:a16="http://schemas.microsoft.com/office/drawing/2014/main" id="{6271CDB5-4CF2-0C13-B74B-FE9BD4B570EE}"/>
              </a:ext>
            </a:extLst>
          </p:cNvPr>
          <p:cNvSpPr>
            <a:spLocks noGrp="1"/>
          </p:cNvSpPr>
          <p:nvPr>
            <p:ph type="dt" sz="half" idx="10"/>
          </p:nvPr>
        </p:nvSpPr>
        <p:spPr>
          <a:xfrm>
            <a:off x="7598980" y="6356350"/>
            <a:ext cx="2369918" cy="365125"/>
          </a:xfrm>
        </p:spPr>
        <p:txBody>
          <a:bodyPr>
            <a:normAutofit/>
          </a:bodyPr>
          <a:lstStyle/>
          <a:p>
            <a:pPr>
              <a:spcAft>
                <a:spcPts val="600"/>
              </a:spcAft>
            </a:pPr>
            <a:fld id="{454F2639-66C0-4090-A652-01B0031D9AB2}" type="datetime1">
              <a:rPr lang="LID4096">
                <a:solidFill>
                  <a:srgbClr val="FFFFFF"/>
                </a:solidFill>
              </a:rPr>
              <a:pPr>
                <a:spcAft>
                  <a:spcPts val="600"/>
                </a:spcAft>
              </a:pPr>
              <a:t>06/02/2023</a:t>
            </a:fld>
            <a:endParaRPr lang="en-KE">
              <a:solidFill>
                <a:srgbClr val="FFFFFF"/>
              </a:solidFill>
            </a:endParaRPr>
          </a:p>
        </p:txBody>
      </p:sp>
      <p:sp>
        <p:nvSpPr>
          <p:cNvPr id="5" name="Slide Number Placeholder 4">
            <a:extLst>
              <a:ext uri="{FF2B5EF4-FFF2-40B4-BE49-F238E27FC236}">
                <a16:creationId xmlns:a16="http://schemas.microsoft.com/office/drawing/2014/main" id="{4B3267F0-1B10-F0C2-DA0B-4E8E65DAD8B2}"/>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10</a:t>
            </a:fld>
            <a:endParaRPr lang="en-KE">
              <a:solidFill>
                <a:srgbClr val="FFFFFF"/>
              </a:solidFill>
            </a:endParaRPr>
          </a:p>
        </p:txBody>
      </p:sp>
    </p:spTree>
    <p:extLst>
      <p:ext uri="{BB962C8B-B14F-4D97-AF65-F5344CB8AC3E}">
        <p14:creationId xmlns:p14="http://schemas.microsoft.com/office/powerpoint/2010/main" val="35418499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 name="Rectangle 309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B9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C30E7-62DD-7FF8-00A2-0BCFE92C487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style>
          <a:lnRef idx="1">
            <a:schemeClr val="dk1"/>
          </a:lnRef>
          <a:fillRef idx="3">
            <a:schemeClr val="dk1"/>
          </a:fillRef>
          <a:effectRef idx="2">
            <a:schemeClr val="dk1"/>
          </a:effectRef>
          <a:fontRef idx="minor">
            <a:schemeClr val="lt1"/>
          </a:fontRef>
        </p:style>
        <p:txBody>
          <a:bodyPr vert="horz" lIns="91440" tIns="45720" rIns="91440" bIns="45720" rtlCol="0" anchor="ctr">
            <a:normAutofit/>
          </a:bodyPr>
          <a:lstStyle/>
          <a:p>
            <a:pPr algn="ctr"/>
            <a:r>
              <a:rPr lang="en-US" sz="2600" b="1" i="1" kern="1200">
                <a:solidFill>
                  <a:srgbClr val="FFFFFF"/>
                </a:solidFill>
                <a:latin typeface="+mj-lt"/>
                <a:ea typeface="+mj-ea"/>
                <a:cs typeface="+mj-cs"/>
              </a:rPr>
              <a:t>Correlation of different house features</a:t>
            </a:r>
          </a:p>
        </p:txBody>
      </p:sp>
      <p:pic>
        <p:nvPicPr>
          <p:cNvPr id="3074" name="Picture 2">
            <a:extLst>
              <a:ext uri="{FF2B5EF4-FFF2-40B4-BE49-F238E27FC236}">
                <a16:creationId xmlns:a16="http://schemas.microsoft.com/office/drawing/2014/main" id="{5558E173-E276-9069-5C75-82E1C96F2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2816" y="961812"/>
            <a:ext cx="5359767"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A3D75CC-BB30-31F5-0D6D-DAFB6175FF60}"/>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F5AF3417-B22A-4392-95EC-EB160498595B}" type="datetime1">
              <a:rPr lang="en-US">
                <a:solidFill>
                  <a:srgbClr val="FFFFFF"/>
                </a:solidFill>
              </a:rPr>
              <a:pPr>
                <a:spcAft>
                  <a:spcPts val="600"/>
                </a:spcAft>
              </a:pPr>
              <a:t>6/2/2023</a:t>
            </a:fld>
            <a:endParaRPr lang="en-US">
              <a:solidFill>
                <a:srgbClr val="FFFFFF"/>
              </a:solidFill>
            </a:endParaRPr>
          </a:p>
        </p:txBody>
      </p:sp>
      <p:sp>
        <p:nvSpPr>
          <p:cNvPr id="3" name="Footer Placeholder 2">
            <a:extLst>
              <a:ext uri="{FF2B5EF4-FFF2-40B4-BE49-F238E27FC236}">
                <a16:creationId xmlns:a16="http://schemas.microsoft.com/office/drawing/2014/main" id="{8519D3A5-683E-ABAB-09DB-CA9E0B29B6F6}"/>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lnSpc>
                <a:spcPct val="90000"/>
              </a:lnSpc>
              <a:spcAft>
                <a:spcPts val="600"/>
              </a:spcAft>
            </a:pPr>
            <a:r>
              <a:rPr lang="en-US" sz="900" kern="1200">
                <a:solidFill>
                  <a:srgbClr val="898989"/>
                </a:solidFill>
                <a:latin typeface="+mn-lt"/>
                <a:ea typeface="+mn-ea"/>
                <a:cs typeface="+mn-cs"/>
              </a:rPr>
              <a:t>DSC PROJECT ON APPLICATION OF DATA ANALYSIS TOOLS AND PREDICTIVE MODELS ON HOME OWNERSHIP AND OR INVESTMENTS BY _S.Karapia,B.Kinya,E.Omondi,P.Riungu,S.Kimutai and S.Gathai</a:t>
            </a:r>
          </a:p>
        </p:txBody>
      </p:sp>
      <p:sp>
        <p:nvSpPr>
          <p:cNvPr id="5" name="Slide Number Placeholder 4">
            <a:extLst>
              <a:ext uri="{FF2B5EF4-FFF2-40B4-BE49-F238E27FC236}">
                <a16:creationId xmlns:a16="http://schemas.microsoft.com/office/drawing/2014/main" id="{79D9EEBE-87EC-CD12-0849-C9990525526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5A12EBFD-CA72-441E-A969-1E8D2C59F3DD}"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78211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on document with pen">
            <a:extLst>
              <a:ext uri="{FF2B5EF4-FFF2-40B4-BE49-F238E27FC236}">
                <a16:creationId xmlns:a16="http://schemas.microsoft.com/office/drawing/2014/main" id="{A93977AB-EBD6-4FF0-C933-DA4FB4BD9DEA}"/>
              </a:ext>
            </a:extLst>
          </p:cNvPr>
          <p:cNvPicPr>
            <a:picLocks noChangeAspect="1"/>
          </p:cNvPicPr>
          <p:nvPr/>
        </p:nvPicPr>
        <p:blipFill rotWithShape="1">
          <a:blip r:embed="rId2">
            <a:alphaModFix amt="35000"/>
          </a:blip>
          <a:srcRect t="1510" b="14220"/>
          <a:stretch/>
        </p:blipFill>
        <p:spPr>
          <a:xfrm>
            <a:off x="20" y="1"/>
            <a:ext cx="12191980" cy="6857999"/>
          </a:xfrm>
          <a:prstGeom prst="rect">
            <a:avLst/>
          </a:prstGeom>
        </p:spPr>
      </p:pic>
      <p:sp>
        <p:nvSpPr>
          <p:cNvPr id="2" name="Title 1">
            <a:extLst>
              <a:ext uri="{FF2B5EF4-FFF2-40B4-BE49-F238E27FC236}">
                <a16:creationId xmlns:a16="http://schemas.microsoft.com/office/drawing/2014/main" id="{D49542E4-C079-116E-06EE-75BF573D78A0}"/>
              </a:ext>
            </a:extLst>
          </p:cNvPr>
          <p:cNvSpPr>
            <a:spLocks noGrp="1"/>
          </p:cNvSpPr>
          <p:nvPr>
            <p:ph type="title"/>
          </p:nvPr>
        </p:nvSpPr>
        <p:spPr>
          <a:xfrm>
            <a:off x="838199" y="1065862"/>
            <a:ext cx="6052955" cy="4726276"/>
          </a:xfrm>
        </p:spPr>
        <p:txBody>
          <a:bodyPr>
            <a:normAutofit/>
          </a:bodyPr>
          <a:lstStyle/>
          <a:p>
            <a:pPr marL="571500" indent="-571500" algn="r">
              <a:buFont typeface="Wingdings" panose="05000000000000000000" pitchFamily="2" charset="2"/>
              <a:buChar char="v"/>
            </a:pPr>
            <a:r>
              <a:rPr lang="en-US" sz="7400" b="1" i="1">
                <a:ln w="22225">
                  <a:solidFill>
                    <a:srgbClr val="FFFFFF"/>
                  </a:solidFill>
                </a:ln>
                <a:noFill/>
              </a:rPr>
              <a:t>Heatmap Interpretation ;</a:t>
            </a:r>
            <a:endParaRPr lang="en-KE" sz="7400" b="1" i="1">
              <a:ln w="22225">
                <a:solidFill>
                  <a:srgbClr val="FFFFFF"/>
                </a:solidFill>
              </a:ln>
              <a:noFill/>
            </a:endParaRPr>
          </a:p>
        </p:txBody>
      </p:sp>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4A3853-C268-6D1C-68EA-4F9A9A6B54F1}"/>
              </a:ext>
            </a:extLst>
          </p:cNvPr>
          <p:cNvSpPr>
            <a:spLocks noGrp="1"/>
          </p:cNvSpPr>
          <p:nvPr>
            <p:ph idx="1"/>
          </p:nvPr>
        </p:nvSpPr>
        <p:spPr>
          <a:xfrm>
            <a:off x="7534641" y="1065862"/>
            <a:ext cx="3860002" cy="4726276"/>
          </a:xfrm>
        </p:spPr>
        <p:txBody>
          <a:bodyPr anchor="ctr">
            <a:normAutofit/>
          </a:bodyPr>
          <a:lstStyle/>
          <a:p>
            <a:r>
              <a:rPr lang="en-US" sz="1300">
                <a:solidFill>
                  <a:srgbClr val="FFFFFF"/>
                </a:solidFill>
              </a:rPr>
              <a:t>From the previous slide, In a correlation heatmap, each variable is represented by a row and a column, and the cells show the correlation between them.</a:t>
            </a:r>
          </a:p>
          <a:p>
            <a:r>
              <a:rPr lang="en-US" sz="1300">
                <a:solidFill>
                  <a:srgbClr val="FFFFFF"/>
                </a:solidFill>
              </a:rPr>
              <a:t>The color of each cell represents the strength and direction of the correlation, with darker colors indicating stronger correlations.The correlation coefficient ranges from -1 to 1.</a:t>
            </a:r>
          </a:p>
          <a:p>
            <a:r>
              <a:rPr lang="en-US" sz="1300">
                <a:solidFill>
                  <a:srgbClr val="FFFFFF"/>
                </a:solidFill>
              </a:rPr>
              <a:t> A value of 1 indicates a perfect positive correlation,</a:t>
            </a:r>
          </a:p>
          <a:p>
            <a:r>
              <a:rPr lang="en-US" sz="1300">
                <a:solidFill>
                  <a:srgbClr val="FFFFFF"/>
                </a:solidFill>
              </a:rPr>
              <a:t> -1 indicates a perfect negative correlation, and 0 indicates no correlation.</a:t>
            </a:r>
          </a:p>
          <a:p>
            <a:r>
              <a:rPr lang="en-US" sz="1300">
                <a:solidFill>
                  <a:srgbClr val="FFFFFF"/>
                </a:solidFill>
              </a:rPr>
              <a:t>Correlation coefficients close to +1 (e.g., 0.8 or 0.9) indicate a strong positive correlation, where the variables tend to increase or decrease together.</a:t>
            </a:r>
          </a:p>
          <a:p>
            <a:r>
              <a:rPr lang="en-US" sz="1300">
                <a:solidFill>
                  <a:srgbClr val="FFFFFF"/>
                </a:solidFill>
              </a:rPr>
              <a:t>Correlation coefficients between 0 and +1 indicate a positive correlation, where an increase in one variable tends to be associated with an increase in the other variable, but the relationship may not be as strong.</a:t>
            </a:r>
          </a:p>
        </p:txBody>
      </p:sp>
      <p:sp>
        <p:nvSpPr>
          <p:cNvPr id="4" name="Footer Placeholder 3">
            <a:extLst>
              <a:ext uri="{FF2B5EF4-FFF2-40B4-BE49-F238E27FC236}">
                <a16:creationId xmlns:a16="http://schemas.microsoft.com/office/drawing/2014/main" id="{646CFDD2-1217-C747-95C3-CD04BBA58026}"/>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B1A21167-83A6-8487-7612-B2AE13B14215}"/>
              </a:ext>
            </a:extLst>
          </p:cNvPr>
          <p:cNvSpPr>
            <a:spLocks noGrp="1"/>
          </p:cNvSpPr>
          <p:nvPr>
            <p:ph type="dt" sz="half" idx="10"/>
          </p:nvPr>
        </p:nvSpPr>
        <p:spPr>
          <a:xfrm>
            <a:off x="7598980" y="6356350"/>
            <a:ext cx="2369918" cy="365125"/>
          </a:xfrm>
        </p:spPr>
        <p:txBody>
          <a:bodyPr>
            <a:normAutofit/>
          </a:bodyPr>
          <a:lstStyle/>
          <a:p>
            <a:pPr>
              <a:spcAft>
                <a:spcPts val="600"/>
              </a:spcAft>
            </a:pPr>
            <a:fld id="{B8400A31-6B48-4DF4-AEEB-DFDAD61D7F6E}"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61775780-EF88-07AC-1CD6-9E8AE030CF18}"/>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12</a:t>
            </a:fld>
            <a:endParaRPr lang="en-KE">
              <a:solidFill>
                <a:srgbClr val="FFFFFF"/>
              </a:solidFill>
            </a:endParaRPr>
          </a:p>
        </p:txBody>
      </p:sp>
    </p:spTree>
    <p:extLst>
      <p:ext uri="{BB962C8B-B14F-4D97-AF65-F5344CB8AC3E}">
        <p14:creationId xmlns:p14="http://schemas.microsoft.com/office/powerpoint/2010/main" val="18680466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5ED40-47C7-2DBC-A425-14B8BDB5D8D6}"/>
              </a:ext>
            </a:extLst>
          </p:cNvPr>
          <p:cNvSpPr>
            <a:spLocks noGrp="1"/>
          </p:cNvSpPr>
          <p:nvPr>
            <p:ph type="title"/>
          </p:nvPr>
        </p:nvSpPr>
        <p:spPr>
          <a:xfrm>
            <a:off x="8128990" y="637763"/>
            <a:ext cx="2916358" cy="1627274"/>
          </a:xfrm>
        </p:spPr>
        <p:txBody>
          <a:bodyPr anchor="t">
            <a:normAutofit/>
          </a:bodyPr>
          <a:lstStyle/>
          <a:p>
            <a:r>
              <a:rPr lang="en-US" sz="4000" b="1"/>
              <a:t>Simple Regression</a:t>
            </a:r>
            <a:endParaRPr lang="en-KE" sz="4000" b="1"/>
          </a:p>
        </p:txBody>
      </p:sp>
      <p:sp>
        <p:nvSpPr>
          <p:cNvPr id="21" name="Rectangle 2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21"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0DF6063-3070-4030-699A-EA0B0B52FF2B}"/>
              </a:ext>
            </a:extLst>
          </p:cNvPr>
          <p:cNvSpPr>
            <a:spLocks noGrp="1"/>
          </p:cNvSpPr>
          <p:nvPr>
            <p:ph type="dt" sz="half" idx="10"/>
          </p:nvPr>
        </p:nvSpPr>
        <p:spPr>
          <a:xfrm rot="5400000">
            <a:off x="-331735" y="1294644"/>
            <a:ext cx="1627275" cy="313512"/>
          </a:xfrm>
        </p:spPr>
        <p:txBody>
          <a:bodyPr anchor="ctr">
            <a:normAutofit/>
          </a:bodyPr>
          <a:lstStyle/>
          <a:p>
            <a:pPr>
              <a:spcAft>
                <a:spcPts val="600"/>
              </a:spcAft>
            </a:pPr>
            <a:fld id="{2CB0E31F-1F94-407F-890D-5745F275F312}" type="datetime1">
              <a:rPr lang="LID4096" sz="900">
                <a:solidFill>
                  <a:schemeClr val="bg1"/>
                </a:solidFill>
              </a:rPr>
              <a:pPr>
                <a:spcAft>
                  <a:spcPts val="600"/>
                </a:spcAft>
              </a:pPr>
              <a:t>06/02/2023</a:t>
            </a:fld>
            <a:endParaRPr lang="en-KE" sz="900">
              <a:solidFill>
                <a:schemeClr val="bg1"/>
              </a:solidFill>
            </a:endParaRPr>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963" y="242020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CD5432E7-A286-5811-ED89-008AF64C53DB}"/>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A12EBFD-CA72-441E-A969-1E8D2C59F3DD}" type="slidenum">
              <a:rPr lang="en-KE" sz="1400">
                <a:solidFill>
                  <a:schemeClr val="bg1"/>
                </a:solidFill>
              </a:rPr>
              <a:pPr algn="ctr">
                <a:spcAft>
                  <a:spcPts val="600"/>
                </a:spcAft>
              </a:pPr>
              <a:t>13</a:t>
            </a:fld>
            <a:endParaRPr lang="en-KE" sz="1400">
              <a:solidFill>
                <a:schemeClr val="bg1"/>
              </a:solidFill>
            </a:endParaRPr>
          </a:p>
        </p:txBody>
      </p:sp>
      <p:sp>
        <p:nvSpPr>
          <p:cNvPr id="4" name="Footer Placeholder 3">
            <a:extLst>
              <a:ext uri="{FF2B5EF4-FFF2-40B4-BE49-F238E27FC236}">
                <a16:creationId xmlns:a16="http://schemas.microsoft.com/office/drawing/2014/main" id="{6B66DD53-C8B9-FF60-3215-C51D0D8E344E}"/>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400">
                <a:solidFill>
                  <a:schemeClr val="bg1"/>
                </a:solidFill>
              </a:rPr>
              <a:t>DSC PROJECT ON APPLICATION OF DATA ANALYSIS TOOLS AND PREDICTIVE MODELS ON HOME OWNERSHIP AND OR INVESTMENTS BY _S.Karapia,B.Kinya,E.Omondi,P.Riungu,S.Kimutai and S.Gathai</a:t>
            </a:r>
            <a:endParaRPr lang="en-KE" sz="400">
              <a:solidFill>
                <a:schemeClr val="bg1"/>
              </a:solidFill>
            </a:endParaRPr>
          </a:p>
        </p:txBody>
      </p:sp>
      <p:pic>
        <p:nvPicPr>
          <p:cNvPr id="5" name="Picture 4">
            <a:extLst>
              <a:ext uri="{FF2B5EF4-FFF2-40B4-BE49-F238E27FC236}">
                <a16:creationId xmlns:a16="http://schemas.microsoft.com/office/drawing/2014/main" id="{87C18167-E81D-EAAE-29C4-20FD73D0C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47" y="1214640"/>
            <a:ext cx="5725584" cy="4423013"/>
          </a:xfrm>
          <a:prstGeom prst="rect">
            <a:avLst/>
          </a:prstGeom>
        </p:spPr>
      </p:pic>
      <p:sp>
        <p:nvSpPr>
          <p:cNvPr id="3" name="Content Placeholder 2">
            <a:extLst>
              <a:ext uri="{FF2B5EF4-FFF2-40B4-BE49-F238E27FC236}">
                <a16:creationId xmlns:a16="http://schemas.microsoft.com/office/drawing/2014/main" id="{2892992C-03FC-49ED-AD0A-578E4F1E0CD6}"/>
              </a:ext>
            </a:extLst>
          </p:cNvPr>
          <p:cNvSpPr>
            <a:spLocks noGrp="1"/>
          </p:cNvSpPr>
          <p:nvPr>
            <p:ph idx="1"/>
          </p:nvPr>
        </p:nvSpPr>
        <p:spPr>
          <a:xfrm>
            <a:off x="8128937" y="2580828"/>
            <a:ext cx="2916406" cy="3633699"/>
          </a:xfrm>
        </p:spPr>
        <p:txBody>
          <a:bodyPr>
            <a:normAutofit/>
          </a:bodyPr>
          <a:lstStyle/>
          <a:p>
            <a:r>
              <a:rPr lang="en-US" sz="2000"/>
              <a:t>From the correlation Heatmap, sqft living had the highest correlation to price</a:t>
            </a:r>
          </a:p>
          <a:p>
            <a:endParaRPr lang="en-KE" sz="2000"/>
          </a:p>
        </p:txBody>
      </p:sp>
    </p:spTree>
    <p:extLst>
      <p:ext uri="{BB962C8B-B14F-4D97-AF65-F5344CB8AC3E}">
        <p14:creationId xmlns:p14="http://schemas.microsoft.com/office/powerpoint/2010/main" val="232868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C960D03-84E9-E894-39E6-7F654AD26BE5}"/>
              </a:ext>
            </a:extLst>
          </p:cNvPr>
          <p:cNvSpPr>
            <a:spLocks noGrp="1"/>
          </p:cNvSpPr>
          <p:nvPr>
            <p:ph type="title"/>
          </p:nvPr>
        </p:nvSpPr>
        <p:spPr>
          <a:xfrm>
            <a:off x="630935" y="4018137"/>
            <a:ext cx="5071221" cy="2129586"/>
          </a:xfrm>
          <a:noFill/>
        </p:spPr>
        <p:style>
          <a:lnRef idx="1">
            <a:schemeClr val="dk1"/>
          </a:lnRef>
          <a:fillRef idx="3">
            <a:schemeClr val="dk1"/>
          </a:fillRef>
          <a:effectRef idx="2">
            <a:schemeClr val="dk1"/>
          </a:effectRef>
          <a:fontRef idx="minor">
            <a:schemeClr val="lt1"/>
          </a:fontRef>
        </p:style>
        <p:txBody>
          <a:bodyPr anchor="t">
            <a:normAutofit/>
          </a:bodyPr>
          <a:lstStyle/>
          <a:p>
            <a:pPr marL="571500" indent="-571500">
              <a:buFont typeface="Wingdings" panose="05000000000000000000" pitchFamily="2" charset="2"/>
              <a:buChar char="v"/>
            </a:pPr>
            <a:r>
              <a:rPr lang="en-US" sz="4800">
                <a:solidFill>
                  <a:schemeClr val="bg1"/>
                </a:solidFill>
              </a:rPr>
              <a:t>Scatter plots of house features vs price</a:t>
            </a:r>
            <a:endParaRPr lang="en-KE" sz="4800">
              <a:solidFill>
                <a:schemeClr val="bg1"/>
              </a:solidFill>
            </a:endParaRPr>
          </a:p>
        </p:txBody>
      </p:sp>
      <p:pic>
        <p:nvPicPr>
          <p:cNvPr id="5" name="Picture 4">
            <a:extLst>
              <a:ext uri="{FF2B5EF4-FFF2-40B4-BE49-F238E27FC236}">
                <a16:creationId xmlns:a16="http://schemas.microsoft.com/office/drawing/2014/main" id="{4DE3CE51-AD01-2C43-562C-5B59BC123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102" y="617779"/>
            <a:ext cx="9007579" cy="3265248"/>
          </a:xfrm>
          <a:prstGeom prst="rect">
            <a:avLst/>
          </a:prstGeom>
        </p:spPr>
      </p:pic>
      <p:grpSp>
        <p:nvGrpSpPr>
          <p:cNvPr id="40" name="Group 39">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1" name="Straight Connector 40">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39532A58-B7F7-6AF3-7AA2-B078301504C3}"/>
              </a:ext>
            </a:extLst>
          </p:cNvPr>
          <p:cNvSpPr>
            <a:spLocks noGrp="1"/>
          </p:cNvSpPr>
          <p:nvPr>
            <p:ph type="ftr" sz="quarter" idx="11"/>
          </p:nvPr>
        </p:nvSpPr>
        <p:spPr>
          <a:xfrm>
            <a:off x="630936" y="6308832"/>
            <a:ext cx="8320722" cy="548640"/>
          </a:xfrm>
        </p:spPr>
        <p:txBody>
          <a:bodyPr anchor="ctr">
            <a:normAutofit/>
          </a:bodyPr>
          <a:lstStyle/>
          <a:p>
            <a:pPr algn="just">
              <a:spcAft>
                <a:spcPts val="600"/>
              </a:spcAft>
            </a:pPr>
            <a:r>
              <a:rPr lang="en-US" sz="1050">
                <a:solidFill>
                  <a:schemeClr val="bg1"/>
                </a:solidFill>
              </a:rPr>
              <a:t>DSC PROJECT ON APPLICATION OF DATA ANALYSIS TOOLS AND PREDICTIVE MODELS ON HOME OWNERSHIP AND OR INVESTMENTS BY _S.Karapia,B.Kinya,E.Omondi,P.Riungu,S.Kimutai and S.Gathai</a:t>
            </a:r>
            <a:endParaRPr lang="en-KE" sz="1050">
              <a:solidFill>
                <a:schemeClr val="bg1"/>
              </a:solidFill>
            </a:endParaRPr>
          </a:p>
        </p:txBody>
      </p:sp>
      <p:sp>
        <p:nvSpPr>
          <p:cNvPr id="7" name="Slide Number Placeholder 6">
            <a:extLst>
              <a:ext uri="{FF2B5EF4-FFF2-40B4-BE49-F238E27FC236}">
                <a16:creationId xmlns:a16="http://schemas.microsoft.com/office/drawing/2014/main" id="{F42D5ADC-3D4E-780E-7B85-F694FCECFD77}"/>
              </a:ext>
            </a:extLst>
          </p:cNvPr>
          <p:cNvSpPr>
            <a:spLocks noGrp="1"/>
          </p:cNvSpPr>
          <p:nvPr>
            <p:ph type="sldNum" sz="quarter" idx="12"/>
          </p:nvPr>
        </p:nvSpPr>
        <p:spPr>
          <a:xfrm>
            <a:off x="0" y="6309360"/>
            <a:ext cx="640080" cy="548640"/>
          </a:xfrm>
        </p:spPr>
        <p:txBody>
          <a:bodyPr>
            <a:normAutofit/>
          </a:bodyPr>
          <a:lstStyle/>
          <a:p>
            <a:pPr algn="ctr">
              <a:spcAft>
                <a:spcPts val="600"/>
              </a:spcAft>
            </a:pPr>
            <a:fld id="{5A12EBFD-CA72-441E-A969-1E8D2C59F3DD}" type="slidenum">
              <a:rPr lang="en-KE">
                <a:solidFill>
                  <a:schemeClr val="bg1"/>
                </a:solidFill>
              </a:rPr>
              <a:pPr algn="ctr">
                <a:spcAft>
                  <a:spcPts val="600"/>
                </a:spcAft>
              </a:pPr>
              <a:t>14</a:t>
            </a:fld>
            <a:endParaRPr lang="en-KE">
              <a:solidFill>
                <a:schemeClr val="bg1"/>
              </a:solidFill>
            </a:endParaRPr>
          </a:p>
        </p:txBody>
      </p:sp>
      <p:sp>
        <p:nvSpPr>
          <p:cNvPr id="46" name="Oval 4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7FA7B6-8069-9993-9ADB-21D5DE5AF3EC}"/>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Here we displayed multiple scatter plots of  house features with the price.</a:t>
            </a:r>
          </a:p>
          <a:p>
            <a:endParaRPr lang="en-KE" sz="1800">
              <a:solidFill>
                <a:schemeClr val="bg1"/>
              </a:solidFill>
            </a:endParaRPr>
          </a:p>
        </p:txBody>
      </p:sp>
      <p:sp>
        <p:nvSpPr>
          <p:cNvPr id="6" name="Date Placeholder 5">
            <a:extLst>
              <a:ext uri="{FF2B5EF4-FFF2-40B4-BE49-F238E27FC236}">
                <a16:creationId xmlns:a16="http://schemas.microsoft.com/office/drawing/2014/main" id="{A50973D8-08EC-8DD3-0C3A-2E8C709F80DA}"/>
              </a:ext>
            </a:extLst>
          </p:cNvPr>
          <p:cNvSpPr>
            <a:spLocks noGrp="1"/>
          </p:cNvSpPr>
          <p:nvPr>
            <p:ph type="dt" sz="half" idx="10"/>
          </p:nvPr>
        </p:nvSpPr>
        <p:spPr>
          <a:xfrm>
            <a:off x="9155917" y="6308832"/>
            <a:ext cx="2286000" cy="548640"/>
          </a:xfrm>
        </p:spPr>
        <p:txBody>
          <a:bodyPr anchor="ctr">
            <a:normAutofit/>
          </a:bodyPr>
          <a:lstStyle/>
          <a:p>
            <a:pPr algn="r">
              <a:spcAft>
                <a:spcPts val="600"/>
              </a:spcAft>
            </a:pPr>
            <a:fld id="{6F8B1DBD-054D-4703-88C7-3C7EB6369C40}" type="datetime1">
              <a:rPr lang="LID4096" sz="1050">
                <a:solidFill>
                  <a:schemeClr val="bg1"/>
                </a:solidFill>
              </a:rPr>
              <a:pPr algn="r">
                <a:spcAft>
                  <a:spcPts val="600"/>
                </a:spcAft>
              </a:pPr>
              <a:t>06/02/2023</a:t>
            </a:fld>
            <a:endParaRPr lang="en-KE" sz="1050">
              <a:solidFill>
                <a:schemeClr val="bg1"/>
              </a:solidFill>
            </a:endParaRPr>
          </a:p>
        </p:txBody>
      </p:sp>
    </p:spTree>
    <p:extLst>
      <p:ext uri="{BB962C8B-B14F-4D97-AF65-F5344CB8AC3E}">
        <p14:creationId xmlns:p14="http://schemas.microsoft.com/office/powerpoint/2010/main" val="78467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 on document with pen">
            <a:extLst>
              <a:ext uri="{FF2B5EF4-FFF2-40B4-BE49-F238E27FC236}">
                <a16:creationId xmlns:a16="http://schemas.microsoft.com/office/drawing/2014/main" id="{D2554F0D-8DEC-5C29-3618-A8685898E89B}"/>
              </a:ext>
            </a:extLst>
          </p:cNvPr>
          <p:cNvPicPr>
            <a:picLocks noChangeAspect="1"/>
          </p:cNvPicPr>
          <p:nvPr/>
        </p:nvPicPr>
        <p:blipFill rotWithShape="1">
          <a:blip r:embed="rId2">
            <a:alphaModFix amt="35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D1AE75E7-C16E-45CF-96B3-3AA96E7EAD34}"/>
              </a:ext>
            </a:extLst>
          </p:cNvPr>
          <p:cNvSpPr>
            <a:spLocks noGrp="1"/>
          </p:cNvSpPr>
          <p:nvPr>
            <p:ph type="title"/>
          </p:nvPr>
        </p:nvSpPr>
        <p:spPr>
          <a:xfrm>
            <a:off x="838200" y="365125"/>
            <a:ext cx="10515600" cy="1325563"/>
          </a:xfrm>
        </p:spPr>
        <p:style>
          <a:lnRef idx="1">
            <a:schemeClr val="dk1"/>
          </a:lnRef>
          <a:fillRef idx="3">
            <a:schemeClr val="dk1"/>
          </a:fillRef>
          <a:effectRef idx="2">
            <a:schemeClr val="dk1"/>
          </a:effectRef>
          <a:fontRef idx="minor">
            <a:schemeClr val="lt1"/>
          </a:fontRef>
        </p:style>
        <p:txBody>
          <a:bodyPr>
            <a:normAutofit/>
          </a:bodyPr>
          <a:lstStyle/>
          <a:p>
            <a:pPr marL="571500" indent="-571500">
              <a:buFont typeface="Wingdings" panose="05000000000000000000" pitchFamily="2" charset="2"/>
              <a:buChar char="v"/>
            </a:pPr>
            <a:r>
              <a:rPr lang="en-US" b="1" i="1">
                <a:solidFill>
                  <a:srgbClr val="FFFFFF"/>
                </a:solidFill>
              </a:rPr>
              <a:t>Predicting House Prices</a:t>
            </a:r>
            <a:br>
              <a:rPr lang="en-US" b="1" i="1">
                <a:solidFill>
                  <a:srgbClr val="FFFFFF"/>
                </a:solidFill>
              </a:rPr>
            </a:br>
            <a:endParaRPr lang="en-KE" b="1" i="1">
              <a:solidFill>
                <a:srgbClr val="FFFFFF"/>
              </a:solidFill>
            </a:endParaRPr>
          </a:p>
        </p:txBody>
      </p:sp>
      <p:sp>
        <p:nvSpPr>
          <p:cNvPr id="3" name="Content Placeholder 2">
            <a:extLst>
              <a:ext uri="{FF2B5EF4-FFF2-40B4-BE49-F238E27FC236}">
                <a16:creationId xmlns:a16="http://schemas.microsoft.com/office/drawing/2014/main" id="{814A0AFD-1C32-51D1-C5A9-68D0431854A9}"/>
              </a:ext>
            </a:extLst>
          </p:cNvPr>
          <p:cNvSpPr>
            <a:spLocks noGrp="1"/>
          </p:cNvSpPr>
          <p:nvPr>
            <p:ph idx="1"/>
          </p:nvPr>
        </p:nvSpPr>
        <p:spPr>
          <a:xfrm>
            <a:off x="838200" y="1825625"/>
            <a:ext cx="10515600" cy="4351338"/>
          </a:xfrm>
        </p:spPr>
        <p:txBody>
          <a:bodyPr>
            <a:normAutofit/>
          </a:bodyPr>
          <a:lstStyle/>
          <a:p>
            <a:endParaRPr lang="en-US" sz="1500">
              <a:solidFill>
                <a:srgbClr val="FFFFFF"/>
              </a:solidFill>
            </a:endParaRPr>
          </a:p>
          <a:p>
            <a:r>
              <a:rPr lang="en-US" sz="1500">
                <a:solidFill>
                  <a:srgbClr val="FFFFFF"/>
                </a:solidFill>
              </a:rPr>
              <a:t>We used two models to predict house prices and below is their comparison summary:</a:t>
            </a:r>
          </a:p>
          <a:p>
            <a:r>
              <a:rPr lang="en-GB" sz="1500" b="0" i="0">
                <a:solidFill>
                  <a:srgbClr val="FFFFFF"/>
                </a:solidFill>
                <a:effectLst/>
                <a:latin typeface="Söhne"/>
              </a:rPr>
              <a:t>The first OLS regression model has an R-squared value of 0.851, while the second model has an R-squared value of 0.899. This indicates that the second model explains a higher proportion of the variability in the price compared to the first model. In other words, the second model provides a better fit to the data.</a:t>
            </a:r>
          </a:p>
          <a:p>
            <a:r>
              <a:rPr lang="en-GB" sz="1500" b="0" i="0">
                <a:solidFill>
                  <a:srgbClr val="FFFFFF"/>
                </a:solidFill>
                <a:effectLst/>
                <a:latin typeface="Söhne"/>
              </a:rPr>
              <a:t>Examining the coefficients, we can observe the following differences between the two models:</a:t>
            </a:r>
          </a:p>
          <a:p>
            <a:pPr>
              <a:buFont typeface="+mj-lt"/>
              <a:buAutoNum type="arabicPeriod"/>
            </a:pPr>
            <a:r>
              <a:rPr lang="en-GB" sz="1500" b="0" i="0">
                <a:solidFill>
                  <a:srgbClr val="FFFFFF"/>
                </a:solidFill>
                <a:effectLst/>
                <a:latin typeface="Söhne"/>
              </a:rPr>
              <a:t>Bathrooms: In the first model, an increase in the number of bathrooms is associated with a decrease in price (-$13,250), while in the second model, an increase in the number of bathrooms is associated with an increase in price ($4.4689). The coefficients have opposite signs, indicating a contrasting impact of bathrooms on price.</a:t>
            </a:r>
          </a:p>
          <a:p>
            <a:pPr>
              <a:buFont typeface="+mj-lt"/>
              <a:buAutoNum type="arabicPeriod"/>
            </a:pPr>
            <a:r>
              <a:rPr lang="en-GB" sz="1500" b="0" i="0">
                <a:solidFill>
                  <a:srgbClr val="FFFFFF"/>
                </a:solidFill>
                <a:effectLst/>
                <a:latin typeface="Söhne"/>
              </a:rPr>
              <a:t>Sqft_living: Both models show a positive relationship between square footage of living space and price. However, the second model (coefficient: 0.0011) suggests a smaller impact compared to the first model (coefficient: 272.1194). The magnitude of the effect differs significantly between the two models.</a:t>
            </a:r>
          </a:p>
          <a:p>
            <a:pPr>
              <a:buFont typeface="+mj-lt"/>
              <a:buAutoNum type="arabicPeriod"/>
            </a:pPr>
            <a:r>
              <a:rPr lang="en-GB" sz="1500" b="0" i="0">
                <a:solidFill>
                  <a:srgbClr val="FFFFFF"/>
                </a:solidFill>
                <a:effectLst/>
                <a:latin typeface="Söhne"/>
              </a:rPr>
              <a:t>Waterfront: Both models indicate that having a waterfront property increases the price. However, the second model (coefficient: -1.3921) suggests a larger negative impact compared to the first model (coefficient: 8.701e+05). The second model implies a more substantial reduction in price for waterfront properties.</a:t>
            </a: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p:txBody>
      </p:sp>
      <p:sp>
        <p:nvSpPr>
          <p:cNvPr id="6" name="Date Placeholder 5">
            <a:extLst>
              <a:ext uri="{FF2B5EF4-FFF2-40B4-BE49-F238E27FC236}">
                <a16:creationId xmlns:a16="http://schemas.microsoft.com/office/drawing/2014/main" id="{676DDE05-8C8A-7E23-B060-D10FD6D1ED98}"/>
              </a:ext>
            </a:extLst>
          </p:cNvPr>
          <p:cNvSpPr>
            <a:spLocks noGrp="1"/>
          </p:cNvSpPr>
          <p:nvPr>
            <p:ph type="dt" sz="half" idx="10"/>
          </p:nvPr>
        </p:nvSpPr>
        <p:spPr>
          <a:xfrm>
            <a:off x="838200" y="6356350"/>
            <a:ext cx="2743200" cy="365125"/>
          </a:xfrm>
        </p:spPr>
        <p:txBody>
          <a:bodyPr>
            <a:normAutofit/>
          </a:bodyPr>
          <a:lstStyle/>
          <a:p>
            <a:pPr>
              <a:spcAft>
                <a:spcPts val="600"/>
              </a:spcAft>
            </a:pPr>
            <a:fld id="{06841B41-2BF3-4C3C-9E37-9D60F75076B7}" type="datetime1">
              <a:rPr lang="LID4096" smtClean="0">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E701F51B-560E-711D-8960-E22167D6D81D}"/>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7" name="Slide Number Placeholder 6">
            <a:extLst>
              <a:ext uri="{FF2B5EF4-FFF2-40B4-BE49-F238E27FC236}">
                <a16:creationId xmlns:a16="http://schemas.microsoft.com/office/drawing/2014/main" id="{1AD1905E-401A-791D-7659-FDFAB43B43F5}"/>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solidFill>
                  <a:srgbClr val="FFFFFF"/>
                </a:solidFill>
              </a:rPr>
              <a:pPr>
                <a:spcAft>
                  <a:spcPts val="600"/>
                </a:spcAft>
              </a:pPr>
              <a:t>15</a:t>
            </a:fld>
            <a:endParaRPr lang="en-KE">
              <a:solidFill>
                <a:srgbClr val="FFFFFF"/>
              </a:solidFill>
            </a:endParaRPr>
          </a:p>
        </p:txBody>
      </p:sp>
    </p:spTree>
    <p:extLst>
      <p:ext uri="{BB962C8B-B14F-4D97-AF65-F5344CB8AC3E}">
        <p14:creationId xmlns:p14="http://schemas.microsoft.com/office/powerpoint/2010/main" val="8631250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ooden robot over white background">
            <a:extLst>
              <a:ext uri="{FF2B5EF4-FFF2-40B4-BE49-F238E27FC236}">
                <a16:creationId xmlns:a16="http://schemas.microsoft.com/office/drawing/2014/main" id="{6281CA08-1156-6673-79C7-0BE4AF190DEE}"/>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DE8FC29-2D2B-96CD-E08E-2B95ABD37C5F}"/>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b="1">
                <a:ln w="22225">
                  <a:solidFill>
                    <a:srgbClr val="FFFFFF"/>
                  </a:solidFill>
                </a:ln>
                <a:noFill/>
              </a:rPr>
              <a:t>Model Limitations</a:t>
            </a:r>
          </a:p>
        </p:txBody>
      </p:sp>
      <p:cxnSp>
        <p:nvCxnSpPr>
          <p:cNvPr id="15" name="Straight Connector 1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498E054-45B9-BED7-F954-A722C215CEF9}"/>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r>
              <a:rPr lang="en-US" sz="1400" b="0" i="0">
                <a:solidFill>
                  <a:srgbClr val="FFFFFF"/>
                </a:solidFill>
                <a:effectLst/>
              </a:rPr>
              <a:t>Omitted Variables: The model's predictions and interpretations are limited by the variables included in the analysis. If important variables are excluded, the model may fail to capture their influence on the dependent variable.</a:t>
            </a:r>
          </a:p>
          <a:p>
            <a:pPr indent="-228600" algn="l">
              <a:buFont typeface="Arial" panose="020B0604020202020204" pitchFamily="34" charset="0"/>
              <a:buChar char="•"/>
            </a:pPr>
            <a:r>
              <a:rPr lang="en-US" sz="1400" b="0" i="0">
                <a:solidFill>
                  <a:srgbClr val="FFFFFF"/>
                </a:solidFill>
                <a:effectLst/>
              </a:rPr>
              <a:t>Nonlinear Relationships: The model assumes a linear relationship between the independent variables and the dependent variable. However, if the true relationship is nonlinear, the model may not accurately capture the patterns in the data</a:t>
            </a:r>
          </a:p>
          <a:p>
            <a:pPr indent="-228600" algn="l">
              <a:buFont typeface="Arial" panose="020B0604020202020204" pitchFamily="34" charset="0"/>
              <a:buChar char="•"/>
            </a:pPr>
            <a:r>
              <a:rPr lang="en-US" sz="1400" b="0" i="0">
                <a:solidFill>
                  <a:srgbClr val="FFFFFF"/>
                </a:solidFill>
                <a:effectLst/>
              </a:rPr>
              <a:t>Limited Generalizability: The model's conclusions and predictions are specific to the dataset used for training. Extrapolating the results to different populations or time periods may not be accurate.</a:t>
            </a:r>
          </a:p>
          <a:p>
            <a:pPr indent="-228600" algn="l">
              <a:buFont typeface="Arial" panose="020B0604020202020204" pitchFamily="34" charset="0"/>
              <a:buChar char="•"/>
            </a:pPr>
            <a:r>
              <a:rPr lang="en-US" sz="1400" b="0" i="0">
                <a:solidFill>
                  <a:srgbClr val="FFFFFF"/>
                </a:solidFill>
                <a:effectLst/>
              </a:rPr>
              <a:t>Model Specification: The model assumes that the selected independent variables are the most appropriate for predicting the dependent variable. However, alternative specifications or additional variables might yield different results.</a:t>
            </a:r>
          </a:p>
          <a:p>
            <a:pPr indent="-228600" algn="l">
              <a:buFont typeface="Arial" panose="020B0604020202020204" pitchFamily="34" charset="0"/>
              <a:buChar char="•"/>
            </a:pPr>
            <a:endParaRPr lang="en-US" sz="1400" b="0" i="0">
              <a:solidFill>
                <a:srgbClr val="FFFFFF"/>
              </a:solidFill>
              <a:effectLst/>
            </a:endParaRPr>
          </a:p>
          <a:p>
            <a:pPr indent="-228600" algn="l">
              <a:buFont typeface="Arial" panose="020B0604020202020204" pitchFamily="34" charset="0"/>
              <a:buChar char="•"/>
            </a:pPr>
            <a:endParaRPr lang="en-US" sz="1400">
              <a:solidFill>
                <a:srgbClr val="FFFFFF"/>
              </a:solidFill>
            </a:endParaRPr>
          </a:p>
        </p:txBody>
      </p:sp>
      <p:sp>
        <p:nvSpPr>
          <p:cNvPr id="5" name="Footer Placeholder 4">
            <a:extLst>
              <a:ext uri="{FF2B5EF4-FFF2-40B4-BE49-F238E27FC236}">
                <a16:creationId xmlns:a16="http://schemas.microsoft.com/office/drawing/2014/main" id="{7B47BFFD-F4FE-C7EC-77DF-D28CA6C291F7}"/>
              </a:ext>
            </a:extLst>
          </p:cNvPr>
          <p:cNvSpPr>
            <a:spLocks noGrp="1"/>
          </p:cNvSpPr>
          <p:nvPr>
            <p:ph type="ftr" sz="quarter" idx="11"/>
          </p:nvPr>
        </p:nvSpPr>
        <p:spPr>
          <a:xfrm>
            <a:off x="889175" y="6356350"/>
            <a:ext cx="6001979" cy="365125"/>
          </a:xfrm>
        </p:spPr>
        <p:txBody>
          <a:bodyPr vert="horz" lIns="91440" tIns="45720" rIns="91440" bIns="45720" rtlCol="0" anchor="ctr">
            <a:normAutofit/>
          </a:bodyPr>
          <a:lstStyle/>
          <a:p>
            <a:pPr algn="r">
              <a:lnSpc>
                <a:spcPct val="90000"/>
              </a:lnSpc>
              <a:spcAft>
                <a:spcPts val="600"/>
              </a:spcAft>
              <a:defRPr/>
            </a:pPr>
            <a:r>
              <a:rPr lang="en-US" sz="900" kern="1200">
                <a:solidFill>
                  <a:srgbClr val="FFFFFF"/>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4" name="Date Placeholder 3">
            <a:extLst>
              <a:ext uri="{FF2B5EF4-FFF2-40B4-BE49-F238E27FC236}">
                <a16:creationId xmlns:a16="http://schemas.microsoft.com/office/drawing/2014/main" id="{EBDF9C12-790D-934E-6590-97F365261AE0}"/>
              </a:ext>
            </a:extLst>
          </p:cNvPr>
          <p:cNvSpPr>
            <a:spLocks noGrp="1"/>
          </p:cNvSpPr>
          <p:nvPr>
            <p:ph type="dt" sz="half" idx="10"/>
          </p:nvPr>
        </p:nvSpPr>
        <p:spPr>
          <a:xfrm>
            <a:off x="7598980" y="6356350"/>
            <a:ext cx="2369918" cy="365125"/>
          </a:xfrm>
        </p:spPr>
        <p:txBody>
          <a:bodyPr vert="horz" lIns="91440" tIns="45720" rIns="91440" bIns="45720" rtlCol="0" anchor="ctr">
            <a:normAutofit/>
          </a:bodyPr>
          <a:lstStyle/>
          <a:p>
            <a:pPr>
              <a:spcAft>
                <a:spcPts val="600"/>
              </a:spcAft>
              <a:defRPr/>
            </a:pPr>
            <a:fld id="{B8840560-77BE-481E-AAF3-A0901D773472}" type="datetime1">
              <a:rPr lang="en-US">
                <a:solidFill>
                  <a:srgbClr val="FFFFFF"/>
                </a:solidFill>
                <a:latin typeface="Calibri" panose="020F0502020204030204"/>
              </a:rPr>
              <a:pPr>
                <a:spcAft>
                  <a:spcPts val="600"/>
                </a:spcAft>
                <a:defRPr/>
              </a:pPr>
              <a:t>6/2/2023</a:t>
            </a:fld>
            <a:endParaRPr lang="en-US">
              <a:solidFill>
                <a:srgbClr val="FFFFFF"/>
              </a:solidFill>
              <a:latin typeface="Calibri" panose="020F0502020204030204"/>
            </a:endParaRPr>
          </a:p>
        </p:txBody>
      </p:sp>
      <p:sp>
        <p:nvSpPr>
          <p:cNvPr id="6" name="Slide Number Placeholder 5">
            <a:extLst>
              <a:ext uri="{FF2B5EF4-FFF2-40B4-BE49-F238E27FC236}">
                <a16:creationId xmlns:a16="http://schemas.microsoft.com/office/drawing/2014/main" id="{B7AA3CEC-8637-F63A-9A6E-1CD90155667A}"/>
              </a:ext>
            </a:extLst>
          </p:cNvPr>
          <p:cNvSpPr>
            <a:spLocks noGrp="1"/>
          </p:cNvSpPr>
          <p:nvPr>
            <p:ph type="sldNum" sz="quarter" idx="12"/>
          </p:nvPr>
        </p:nvSpPr>
        <p:spPr>
          <a:xfrm>
            <a:off x="10453254" y="6356350"/>
            <a:ext cx="900545" cy="365125"/>
          </a:xfrm>
        </p:spPr>
        <p:txBody>
          <a:bodyPr vert="horz" lIns="91440" tIns="45720" rIns="91440" bIns="45720" rtlCol="0" anchor="ctr">
            <a:normAutofit/>
          </a:bodyPr>
          <a:lstStyle/>
          <a:p>
            <a:pPr>
              <a:spcAft>
                <a:spcPts val="600"/>
              </a:spcAft>
              <a:defRPr/>
            </a:pPr>
            <a:fld id="{5A12EBFD-CA72-441E-A969-1E8D2C59F3DD}" type="slidenum">
              <a:rPr lang="en-US">
                <a:solidFill>
                  <a:srgbClr val="FFFFFF"/>
                </a:solidFill>
                <a:latin typeface="Calibri" panose="020F0502020204030204"/>
              </a:rPr>
              <a:pPr>
                <a:spcAft>
                  <a:spcPts val="600"/>
                </a:spcAft>
                <a:defRPr/>
              </a:pPr>
              <a:t>16</a:t>
            </a:fld>
            <a:endParaRPr lang="en-US">
              <a:solidFill>
                <a:srgbClr val="FFFFFF"/>
              </a:solidFill>
              <a:latin typeface="Calibri" panose="020F0502020204030204"/>
            </a:endParaRPr>
          </a:p>
        </p:txBody>
      </p:sp>
    </p:spTree>
    <p:extLst>
      <p:ext uri="{BB962C8B-B14F-4D97-AF65-F5344CB8AC3E}">
        <p14:creationId xmlns:p14="http://schemas.microsoft.com/office/powerpoint/2010/main" val="30849659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133,300+ Waterfront House Stock Photos, Pictures &amp; Royalty ...">
            <a:extLst>
              <a:ext uri="{FF2B5EF4-FFF2-40B4-BE49-F238E27FC236}">
                <a16:creationId xmlns:a16="http://schemas.microsoft.com/office/drawing/2014/main" id="{DB760C6D-AB60-BC5D-2C90-3277CD2F59B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353" b="737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C975A0-8DB7-4FEA-C51C-E4A878407A64}"/>
              </a:ext>
            </a:extLst>
          </p:cNvPr>
          <p:cNvSpPr>
            <a:spLocks noGrp="1"/>
          </p:cNvSpPr>
          <p:nvPr>
            <p:ph type="title"/>
          </p:nvPr>
        </p:nvSpPr>
        <p:spPr>
          <a:xfrm>
            <a:off x="838199" y="1065862"/>
            <a:ext cx="6052955" cy="4726276"/>
          </a:xfrm>
        </p:spPr>
        <p:txBody>
          <a:bodyPr>
            <a:normAutofit/>
          </a:bodyPr>
          <a:lstStyle/>
          <a:p>
            <a:pPr algn="r"/>
            <a:r>
              <a:rPr lang="en-US" sz="7400" b="1" i="1" dirty="0">
                <a:ln w="22225">
                  <a:solidFill>
                    <a:srgbClr val="FFFFFF"/>
                  </a:solidFill>
                </a:ln>
                <a:noFill/>
              </a:rPr>
              <a:t>CONCLUSION</a:t>
            </a:r>
            <a:endParaRPr lang="en-KE" sz="7400" b="1" i="1" dirty="0">
              <a:ln w="22225">
                <a:solidFill>
                  <a:srgbClr val="FFFFFF"/>
                </a:solidFill>
              </a:ln>
              <a:noFill/>
            </a:endParaRPr>
          </a:p>
        </p:txBody>
      </p:sp>
      <p:cxnSp>
        <p:nvCxnSpPr>
          <p:cNvPr id="4105" name="Straight Connector 410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8F699D-F1F9-5B7D-3E3D-0D9640325DEA}"/>
              </a:ext>
            </a:extLst>
          </p:cNvPr>
          <p:cNvSpPr>
            <a:spLocks noGrp="1"/>
          </p:cNvSpPr>
          <p:nvPr>
            <p:ph idx="1"/>
          </p:nvPr>
        </p:nvSpPr>
        <p:spPr>
          <a:xfrm>
            <a:off x="7534641" y="1065862"/>
            <a:ext cx="3860002" cy="4726276"/>
          </a:xfrm>
        </p:spPr>
        <p:txBody>
          <a:bodyPr anchor="ctr">
            <a:normAutofit/>
          </a:bodyPr>
          <a:lstStyle/>
          <a:p>
            <a:pPr algn="l"/>
            <a:r>
              <a:rPr lang="en-GB" sz="1400" b="0" i="0" dirty="0">
                <a:effectLst/>
                <a:latin typeface="Söhne"/>
              </a:rPr>
              <a:t>Key Findings:</a:t>
            </a:r>
          </a:p>
          <a:p>
            <a:pPr algn="l">
              <a:buFont typeface="Arial" panose="020B0604020202020204" pitchFamily="34" charset="0"/>
              <a:buChar char="•"/>
            </a:pPr>
            <a:r>
              <a:rPr lang="en-GB" sz="1400" dirty="0">
                <a:latin typeface="Söhne"/>
              </a:rPr>
              <a:t>Our final model has </a:t>
            </a:r>
            <a:r>
              <a:rPr lang="en-GB" sz="1400" b="0" i="0" dirty="0">
                <a:effectLst/>
                <a:latin typeface="Söhne"/>
              </a:rPr>
              <a:t>a high R-squared value of 0.899, indicating that approximately 89.9% of the price variability can be explained by the included variables (bathrooms, </a:t>
            </a:r>
            <a:r>
              <a:rPr lang="en-GB" sz="1400" b="0" i="0" dirty="0" err="1">
                <a:effectLst/>
                <a:latin typeface="Söhne"/>
              </a:rPr>
              <a:t>sqft_living</a:t>
            </a:r>
            <a:r>
              <a:rPr lang="en-GB" sz="1400" b="0" i="0" dirty="0">
                <a:effectLst/>
                <a:latin typeface="Söhne"/>
              </a:rPr>
              <a:t>, waterfront).</a:t>
            </a:r>
          </a:p>
          <a:p>
            <a:pPr algn="l">
              <a:buFont typeface="Arial" panose="020B0604020202020204" pitchFamily="34" charset="0"/>
              <a:buChar char="•"/>
            </a:pPr>
            <a:r>
              <a:rPr lang="en-GB" sz="1400" b="0" i="0" dirty="0">
                <a:effectLst/>
                <a:latin typeface="Söhne"/>
              </a:rPr>
              <a:t>All three independent variables (bathrooms, </a:t>
            </a:r>
            <a:r>
              <a:rPr lang="en-GB" sz="1400" b="0" i="0" dirty="0" err="1">
                <a:effectLst/>
                <a:latin typeface="Söhne"/>
              </a:rPr>
              <a:t>sqft_living</a:t>
            </a:r>
            <a:r>
              <a:rPr lang="en-GB" sz="1400" b="0" i="0" dirty="0">
                <a:effectLst/>
                <a:latin typeface="Söhne"/>
              </a:rPr>
              <a:t>, waterfront) have significant impacts on the price, as demonstrated by their low p-values.</a:t>
            </a:r>
          </a:p>
          <a:p>
            <a:pPr algn="l">
              <a:buFont typeface="Arial" panose="020B0604020202020204" pitchFamily="34" charset="0"/>
              <a:buChar char="•"/>
            </a:pPr>
            <a:r>
              <a:rPr lang="en-GB" sz="1400" b="0" i="0" dirty="0">
                <a:effectLst/>
                <a:latin typeface="Söhne"/>
              </a:rPr>
              <a:t>The coefficients reveal that an increase in the number of bathrooms and square footage of living area leads to higher prices, while properties with a waterfront location tend to have lower prices.</a:t>
            </a:r>
          </a:p>
          <a:p>
            <a:pPr algn="l">
              <a:buFont typeface="Arial" panose="020B0604020202020204" pitchFamily="34" charset="0"/>
              <a:buChar char="•"/>
            </a:pPr>
            <a:r>
              <a:rPr lang="en-GB" sz="1400" b="0" i="0" dirty="0">
                <a:effectLst/>
                <a:latin typeface="Söhne"/>
              </a:rPr>
              <a:t>The F-statistic confirms the overall statistical significance of the model, indicating that at least one of the independent variables significantly affects the price.</a:t>
            </a:r>
          </a:p>
        </p:txBody>
      </p:sp>
      <p:sp>
        <p:nvSpPr>
          <p:cNvPr id="5" name="Date Placeholder 4">
            <a:extLst>
              <a:ext uri="{FF2B5EF4-FFF2-40B4-BE49-F238E27FC236}">
                <a16:creationId xmlns:a16="http://schemas.microsoft.com/office/drawing/2014/main" id="{BEAC22D9-2637-125E-65E8-A922DBBA24F9}"/>
              </a:ext>
            </a:extLst>
          </p:cNvPr>
          <p:cNvSpPr>
            <a:spLocks noGrp="1"/>
          </p:cNvSpPr>
          <p:nvPr>
            <p:ph type="dt" sz="half" idx="10"/>
          </p:nvPr>
        </p:nvSpPr>
        <p:spPr>
          <a:xfrm>
            <a:off x="7598980" y="6356350"/>
            <a:ext cx="2369918" cy="365125"/>
          </a:xfrm>
        </p:spPr>
        <p:txBody>
          <a:bodyPr>
            <a:normAutofit/>
          </a:bodyPr>
          <a:lstStyle/>
          <a:p>
            <a:pPr>
              <a:spcAft>
                <a:spcPts val="600"/>
              </a:spcAft>
            </a:pPr>
            <a:fld id="{E50B8561-CCE4-444D-80F8-3D34451230B5}"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1068891C-20FD-354D-6127-A363B5C98853}"/>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17</a:t>
            </a:fld>
            <a:endParaRPr lang="en-KE">
              <a:solidFill>
                <a:srgbClr val="FFFFFF"/>
              </a:solidFill>
            </a:endParaRPr>
          </a:p>
        </p:txBody>
      </p:sp>
      <p:sp>
        <p:nvSpPr>
          <p:cNvPr id="4" name="Footer Placeholder 3">
            <a:extLst>
              <a:ext uri="{FF2B5EF4-FFF2-40B4-BE49-F238E27FC236}">
                <a16:creationId xmlns:a16="http://schemas.microsoft.com/office/drawing/2014/main" id="{51DA33D5-D20B-FE99-D044-BA3D8AAAE9F2}"/>
              </a:ext>
            </a:extLst>
          </p:cNvPr>
          <p:cNvSpPr>
            <a:spLocks noGrp="1"/>
          </p:cNvSpPr>
          <p:nvPr>
            <p:ph type="ftr" sz="quarter" idx="11"/>
          </p:nvPr>
        </p:nvSpPr>
        <p:spPr>
          <a:xfrm>
            <a:off x="1309035" y="7053462"/>
            <a:ext cx="9105499" cy="49981"/>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150347924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ow to Write a Recommendation on LinkedIn That Performs in 5 Steps">
            <a:extLst>
              <a:ext uri="{FF2B5EF4-FFF2-40B4-BE49-F238E27FC236}">
                <a16:creationId xmlns:a16="http://schemas.microsoft.com/office/drawing/2014/main" id="{13936D22-93B3-4DB9-D6E4-F60420720D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82"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DDBAA2-69AA-AA6A-642E-52EB5F661EB5}"/>
              </a:ext>
            </a:extLst>
          </p:cNvPr>
          <p:cNvSpPr>
            <a:spLocks noGrp="1"/>
          </p:cNvSpPr>
          <p:nvPr>
            <p:ph type="title"/>
          </p:nvPr>
        </p:nvSpPr>
        <p:spPr>
          <a:xfrm>
            <a:off x="7531610" y="365125"/>
            <a:ext cx="3822189" cy="1899912"/>
          </a:xfrm>
        </p:spPr>
        <p:style>
          <a:lnRef idx="1">
            <a:schemeClr val="dk1"/>
          </a:lnRef>
          <a:fillRef idx="3">
            <a:schemeClr val="dk1"/>
          </a:fillRef>
          <a:effectRef idx="2">
            <a:schemeClr val="dk1"/>
          </a:effectRef>
          <a:fontRef idx="minor">
            <a:schemeClr val="lt1"/>
          </a:fontRef>
        </p:style>
        <p:txBody>
          <a:bodyPr>
            <a:normAutofit/>
          </a:bodyPr>
          <a:lstStyle/>
          <a:p>
            <a:r>
              <a:rPr lang="en-US" sz="3100" b="1" i="1"/>
              <a:t>RECOMMENDATIONS</a:t>
            </a:r>
            <a:endParaRPr lang="en-KE" sz="3100" b="1" i="1"/>
          </a:p>
        </p:txBody>
      </p:sp>
      <p:sp>
        <p:nvSpPr>
          <p:cNvPr id="3" name="Content Placeholder 2">
            <a:extLst>
              <a:ext uri="{FF2B5EF4-FFF2-40B4-BE49-F238E27FC236}">
                <a16:creationId xmlns:a16="http://schemas.microsoft.com/office/drawing/2014/main" id="{BD5916DE-F34B-5558-9731-3640EA796F9A}"/>
              </a:ext>
            </a:extLst>
          </p:cNvPr>
          <p:cNvSpPr>
            <a:spLocks noGrp="1"/>
          </p:cNvSpPr>
          <p:nvPr>
            <p:ph idx="1"/>
          </p:nvPr>
        </p:nvSpPr>
        <p:spPr>
          <a:xfrm>
            <a:off x="7531610" y="2434201"/>
            <a:ext cx="3822189" cy="3742762"/>
          </a:xfrm>
        </p:spPr>
        <p:txBody>
          <a:bodyPr>
            <a:normAutofit/>
          </a:bodyPr>
          <a:lstStyle/>
          <a:p>
            <a:pPr marL="0" indent="0">
              <a:buNone/>
            </a:pPr>
            <a:endParaRPr lang="en-US" sz="1700" dirty="0"/>
          </a:p>
          <a:p>
            <a:pPr marL="514350" indent="-514350">
              <a:buFont typeface="+mj-lt"/>
              <a:buAutoNum type="arabicPeriod"/>
            </a:pPr>
            <a:r>
              <a:rPr lang="en-US" sz="1700" dirty="0"/>
              <a:t>Larger Living area(</a:t>
            </a:r>
            <a:r>
              <a:rPr lang="en-US" sz="1700" dirty="0" err="1"/>
              <a:t>sqft</a:t>
            </a:r>
            <a:r>
              <a:rPr lang="en-US" sz="1700" dirty="0"/>
              <a:t>) for their house renovations</a:t>
            </a:r>
          </a:p>
          <a:p>
            <a:pPr marL="514350" indent="-514350">
              <a:buFont typeface="+mj-lt"/>
              <a:buAutoNum type="arabicPeriod"/>
            </a:pPr>
            <a:r>
              <a:rPr lang="en-US" sz="1700" dirty="0"/>
              <a:t>Include more bathrooms in house renovation as they fetch a higher price</a:t>
            </a:r>
          </a:p>
          <a:p>
            <a:pPr marL="514350" indent="-514350">
              <a:buFont typeface="+mj-lt"/>
              <a:buAutoNum type="arabicPeriod"/>
            </a:pPr>
            <a:r>
              <a:rPr lang="en-US" sz="1700" dirty="0"/>
              <a:t>Houses with a waterfront seem to fetch a lower price depending on factors like the demand. Stakeholders should therefore consider excluding waterfronts in their house investments or renovations  </a:t>
            </a:r>
          </a:p>
          <a:p>
            <a:pPr marL="514350" indent="-514350">
              <a:buFont typeface="+mj-lt"/>
              <a:buAutoNum type="arabicPeriod"/>
            </a:pPr>
            <a:endParaRPr lang="en-KE" sz="1700" dirty="0"/>
          </a:p>
        </p:txBody>
      </p:sp>
      <p:sp>
        <p:nvSpPr>
          <p:cNvPr id="5" name="Date Placeholder 4">
            <a:extLst>
              <a:ext uri="{FF2B5EF4-FFF2-40B4-BE49-F238E27FC236}">
                <a16:creationId xmlns:a16="http://schemas.microsoft.com/office/drawing/2014/main" id="{D561BE37-B1C1-3C99-9FF8-4D94B51303B4}"/>
              </a:ext>
            </a:extLst>
          </p:cNvPr>
          <p:cNvSpPr>
            <a:spLocks noGrp="1"/>
          </p:cNvSpPr>
          <p:nvPr>
            <p:ph type="dt" sz="half" idx="10"/>
          </p:nvPr>
        </p:nvSpPr>
        <p:spPr>
          <a:xfrm>
            <a:off x="838200" y="6356350"/>
            <a:ext cx="2743200" cy="365125"/>
          </a:xfrm>
        </p:spPr>
        <p:txBody>
          <a:bodyPr>
            <a:normAutofit/>
          </a:bodyPr>
          <a:lstStyle/>
          <a:p>
            <a:pPr>
              <a:spcAft>
                <a:spcPts val="600"/>
              </a:spcAft>
            </a:pPr>
            <a:fld id="{27460297-0F10-4D35-8E9D-9E87CE80D98C}" type="datetime1">
              <a:rPr lang="LID4096">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76934911-A2C0-5432-8CDE-7CF5359EDF42}"/>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6" name="Slide Number Placeholder 5">
            <a:extLst>
              <a:ext uri="{FF2B5EF4-FFF2-40B4-BE49-F238E27FC236}">
                <a16:creationId xmlns:a16="http://schemas.microsoft.com/office/drawing/2014/main" id="{B5346ABE-A0A8-DAAE-62B9-F19AAF591062}"/>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pPr>
                <a:spcAft>
                  <a:spcPts val="600"/>
                </a:spcAft>
              </a:pPr>
              <a:t>18</a:t>
            </a:fld>
            <a:endParaRPr lang="en-KE"/>
          </a:p>
        </p:txBody>
      </p:sp>
    </p:spTree>
    <p:extLst>
      <p:ext uri="{BB962C8B-B14F-4D97-AF65-F5344CB8AC3E}">
        <p14:creationId xmlns:p14="http://schemas.microsoft.com/office/powerpoint/2010/main" val="116592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6" descr="Sunlit desk">
            <a:extLst>
              <a:ext uri="{FF2B5EF4-FFF2-40B4-BE49-F238E27FC236}">
                <a16:creationId xmlns:a16="http://schemas.microsoft.com/office/drawing/2014/main" id="{B696A27C-8AC3-2A74-3AC4-93E295BE93AF}"/>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1"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1AD9335-35B1-3377-48BC-CF97685CD788}"/>
              </a:ext>
            </a:extLst>
          </p:cNvPr>
          <p:cNvSpPr txBox="1"/>
          <p:nvPr/>
        </p:nvSpPr>
        <p:spPr>
          <a:xfrm>
            <a:off x="753161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dirty="0"/>
              <a:t>Sammy Karapia</a:t>
            </a:r>
          </a:p>
          <a:p>
            <a:pPr>
              <a:lnSpc>
                <a:spcPct val="90000"/>
              </a:lnSpc>
              <a:spcAft>
                <a:spcPts val="600"/>
              </a:spcAft>
            </a:pPr>
            <a:r>
              <a:rPr lang="en-US" sz="2000" dirty="0">
                <a:hlinkClick r:id="rId3"/>
              </a:rPr>
              <a:t>sammykarapia9@gmail.com</a:t>
            </a:r>
            <a:endParaRPr lang="en-US" sz="2000" dirty="0"/>
          </a:p>
          <a:p>
            <a:pPr algn="l"/>
            <a:r>
              <a:rPr lang="en-US" sz="2000" dirty="0"/>
              <a:t>LinkedIn: </a:t>
            </a:r>
            <a:r>
              <a:rPr lang="en-GB" sz="2000" dirty="0">
                <a:latin typeface="Söhne"/>
              </a:rPr>
              <a:t>Sammy Karapia</a:t>
            </a:r>
            <a:endParaRPr lang="en-GB" sz="2000" b="0" i="0" dirty="0">
              <a:effectLst/>
              <a:latin typeface="Söhne"/>
            </a:endParaRPr>
          </a:p>
          <a:p>
            <a:pPr algn="l"/>
            <a:r>
              <a:rPr lang="en-GB" sz="2000" b="0" i="0">
                <a:effectLst/>
                <a:latin typeface="Söhne"/>
                <a:hlinkClick r:id="rId4"/>
              </a:rPr>
              <a:t>https://www.linkedin.com/in/sammy-karapia-ba969a186</a:t>
            </a:r>
            <a:endParaRPr lang="en-GB" sz="2000" b="0" i="0">
              <a:effectLst/>
              <a:latin typeface="Söhne"/>
            </a:endParaRPr>
          </a:p>
          <a:p>
            <a:pPr algn="l"/>
            <a:endParaRPr lang="en-GB" sz="2000" b="0" i="0" dirty="0">
              <a:effectLst/>
              <a:latin typeface="Söhne"/>
            </a:endParaRPr>
          </a:p>
          <a:p>
            <a:pPr algn="l"/>
            <a:br>
              <a:rPr lang="en-GB" sz="1200" dirty="0"/>
            </a:br>
            <a:endParaRPr lang="en-KE" sz="1200" dirty="0"/>
          </a:p>
          <a:p>
            <a:pPr>
              <a:lnSpc>
                <a:spcPct val="90000"/>
              </a:lnSpc>
              <a:spcAft>
                <a:spcPts val="600"/>
              </a:spcAft>
            </a:pPr>
            <a:endParaRPr lang="en-US" sz="2000" dirty="0"/>
          </a:p>
          <a:p>
            <a:pPr>
              <a:lnSpc>
                <a:spcPct val="90000"/>
              </a:lnSpc>
              <a:spcAft>
                <a:spcPts val="600"/>
              </a:spcAft>
            </a:pPr>
            <a:r>
              <a:rPr lang="en-US" sz="2000" dirty="0"/>
              <a:t>:</a:t>
            </a:r>
          </a:p>
        </p:txBody>
      </p:sp>
      <p:sp>
        <p:nvSpPr>
          <p:cNvPr id="2" name="Date Placeholder 1">
            <a:extLst>
              <a:ext uri="{FF2B5EF4-FFF2-40B4-BE49-F238E27FC236}">
                <a16:creationId xmlns:a16="http://schemas.microsoft.com/office/drawing/2014/main" id="{6ABE20B9-A450-3D02-DD23-BFA13FCB1EB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80C3AAB7-AF17-462F-B927-946FF1EEFD07}" type="datetime1">
              <a:rPr lang="en-US">
                <a:solidFill>
                  <a:srgbClr val="FFFFFF"/>
                </a:solidFill>
                <a:latin typeface="Calibri" panose="020F0502020204030204"/>
              </a:rPr>
              <a:pPr>
                <a:spcAft>
                  <a:spcPts val="600"/>
                </a:spcAft>
                <a:defRPr/>
              </a:pPr>
              <a:t>6/2/2023</a:t>
            </a:fld>
            <a:endParaRPr lang="en-US">
              <a:solidFill>
                <a:srgbClr val="FFFFFF"/>
              </a:solidFill>
              <a:latin typeface="Calibri" panose="020F0502020204030204"/>
            </a:endParaRPr>
          </a:p>
        </p:txBody>
      </p:sp>
      <p:sp>
        <p:nvSpPr>
          <p:cNvPr id="3" name="Footer Placeholder 2">
            <a:extLst>
              <a:ext uri="{FF2B5EF4-FFF2-40B4-BE49-F238E27FC236}">
                <a16:creationId xmlns:a16="http://schemas.microsoft.com/office/drawing/2014/main" id="{83B3D4A4-DE39-D0EF-F0DA-3EB9B6DA277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defRPr/>
            </a:pPr>
            <a:r>
              <a:rPr lang="en-US" sz="700" kern="1200">
                <a:solidFill>
                  <a:srgbClr val="FFFFFF"/>
                </a:solidFill>
                <a:latin typeface="Calibri" panose="020F0502020204030204"/>
                <a:ea typeface="+mn-ea"/>
                <a:cs typeface="+mn-cs"/>
              </a:rPr>
              <a:t>DSC PROJECT ON APPLICATION OF DATA ANALYSIS TOOLS AND PREDICTIVE MODELS ON HOME OWNERSHIP AND OR INVESTMENTS BY _S.Karapia,B.Kinya,E.Omondi,P.Riungu,S.Kimutai and S.Gathai</a:t>
            </a:r>
          </a:p>
        </p:txBody>
      </p:sp>
      <p:sp>
        <p:nvSpPr>
          <p:cNvPr id="4" name="Slide Number Placeholder 3">
            <a:extLst>
              <a:ext uri="{FF2B5EF4-FFF2-40B4-BE49-F238E27FC236}">
                <a16:creationId xmlns:a16="http://schemas.microsoft.com/office/drawing/2014/main" id="{56724209-A2EB-6465-DD8A-F0F43944FA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A12EBFD-CA72-441E-A969-1E8D2C59F3DD}" type="slidenum">
              <a:rPr lang="en-US" smtClean="0">
                <a:solidFill>
                  <a:prstClr val="black">
                    <a:tint val="75000"/>
                  </a:prstClr>
                </a:solidFill>
                <a:latin typeface="Calibri" panose="020F0502020204030204"/>
              </a:rPr>
              <a:pPr>
                <a:spcAft>
                  <a:spcPts val="600"/>
                </a:spcAft>
                <a:defRPr/>
              </a:pPr>
              <a:t>19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33844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4" name="Rectangle 41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usiness Analysis - Define the problem statement correctly before anything!">
            <a:extLst>
              <a:ext uri="{FF2B5EF4-FFF2-40B4-BE49-F238E27FC236}">
                <a16:creationId xmlns:a16="http://schemas.microsoft.com/office/drawing/2014/main" id="{28A6232F-EFD6-F0C8-527A-2DF3E35FB6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0222" r="10223"/>
          <a:stretch/>
        </p:blipFill>
        <p:spPr bwMode="auto">
          <a:xfrm>
            <a:off x="20" y="-38099"/>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7952A44C-B11E-3295-7231-5E03C084DEA1}"/>
              </a:ext>
            </a:extLst>
          </p:cNvPr>
          <p:cNvSpPr>
            <a:spLocks noGrp="1"/>
          </p:cNvSpPr>
          <p:nvPr>
            <p:ph type="title"/>
          </p:nvPr>
        </p:nvSpPr>
        <p:spPr>
          <a:xfrm>
            <a:off x="838199" y="1065862"/>
            <a:ext cx="6052955" cy="4726276"/>
          </a:xfrm>
        </p:spPr>
        <p:txBody>
          <a:bodyPr>
            <a:normAutofit/>
          </a:bodyPr>
          <a:lstStyle/>
          <a:p>
            <a:pPr algn="r"/>
            <a:r>
              <a:rPr lang="en-GB" sz="8000" dirty="0">
                <a:ln w="22225">
                  <a:solidFill>
                    <a:srgbClr val="FFFFFF"/>
                  </a:solidFill>
                </a:ln>
                <a:noFill/>
              </a:rPr>
              <a:t>Problem Statement</a:t>
            </a:r>
            <a:endParaRPr lang="en-KE" sz="8000" dirty="0">
              <a:ln w="22225">
                <a:solidFill>
                  <a:srgbClr val="FFFFFF"/>
                </a:solidFill>
              </a:ln>
              <a:noFill/>
            </a:endParaRPr>
          </a:p>
        </p:txBody>
      </p:sp>
      <p:cxnSp>
        <p:nvCxnSpPr>
          <p:cNvPr id="4116" name="Straight Connector 411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14F0CA-BF0E-8A82-30DE-235385995656}"/>
              </a:ext>
            </a:extLst>
          </p:cNvPr>
          <p:cNvSpPr>
            <a:spLocks noGrp="1"/>
          </p:cNvSpPr>
          <p:nvPr>
            <p:ph idx="1"/>
          </p:nvPr>
        </p:nvSpPr>
        <p:spPr>
          <a:xfrm>
            <a:off x="7534641" y="1065862"/>
            <a:ext cx="3860002" cy="4726276"/>
          </a:xfrm>
        </p:spPr>
        <p:txBody>
          <a:bodyPr anchor="ctr">
            <a:normAutofit/>
          </a:bodyPr>
          <a:lstStyle/>
          <a:p>
            <a:r>
              <a:rPr lang="en-US" sz="2000">
                <a:solidFill>
                  <a:srgbClr val="FFFFFF"/>
                </a:solidFill>
              </a:rPr>
              <a:t>In this project, we explored the different factors that impact the price of homes in Kingston County. We examined these features, constructed them and evaluated models to forecast the home prices.</a:t>
            </a:r>
            <a:endParaRPr lang="en-KE" sz="2000">
              <a:solidFill>
                <a:srgbClr val="FFFFFF"/>
              </a:solidFill>
            </a:endParaRPr>
          </a:p>
        </p:txBody>
      </p:sp>
      <p:sp>
        <p:nvSpPr>
          <p:cNvPr id="4" name="Footer Placeholder 3">
            <a:extLst>
              <a:ext uri="{FF2B5EF4-FFF2-40B4-BE49-F238E27FC236}">
                <a16:creationId xmlns:a16="http://schemas.microsoft.com/office/drawing/2014/main" id="{62FEB7DB-62CD-06C6-C5BF-730BD8549636}"/>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9739505E-39FA-599B-424B-0CBB16471E38}"/>
              </a:ext>
            </a:extLst>
          </p:cNvPr>
          <p:cNvSpPr>
            <a:spLocks noGrp="1"/>
          </p:cNvSpPr>
          <p:nvPr>
            <p:ph type="dt" sz="half" idx="10"/>
          </p:nvPr>
        </p:nvSpPr>
        <p:spPr>
          <a:xfrm>
            <a:off x="7598980" y="6356350"/>
            <a:ext cx="2369918" cy="365125"/>
          </a:xfrm>
        </p:spPr>
        <p:txBody>
          <a:bodyPr>
            <a:normAutofit/>
          </a:bodyPr>
          <a:lstStyle/>
          <a:p>
            <a:pPr>
              <a:spcAft>
                <a:spcPts val="600"/>
              </a:spcAft>
            </a:pPr>
            <a:fld id="{A931DB2E-9BA8-4FD8-B308-2B2BB5FF7C36}"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2FDCD48C-2934-4D4D-27D5-3BF5F4F3679E}"/>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2</a:t>
            </a:fld>
            <a:endParaRPr lang="en-KE">
              <a:solidFill>
                <a:srgbClr val="FFFFFF"/>
              </a:solidFill>
            </a:endParaRPr>
          </a:p>
        </p:txBody>
      </p:sp>
    </p:spTree>
    <p:extLst>
      <p:ext uri="{BB962C8B-B14F-4D97-AF65-F5344CB8AC3E}">
        <p14:creationId xmlns:p14="http://schemas.microsoft.com/office/powerpoint/2010/main" val="37349378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Blue house on top of the lake">
            <a:extLst>
              <a:ext uri="{FF2B5EF4-FFF2-40B4-BE49-F238E27FC236}">
                <a16:creationId xmlns:a16="http://schemas.microsoft.com/office/drawing/2014/main" id="{8BE4CBCF-7353-CFB5-B6E3-4D3E0F022CC8}"/>
              </a:ext>
            </a:extLst>
          </p:cNvPr>
          <p:cNvPicPr>
            <a:picLocks noChangeAspect="1"/>
          </p:cNvPicPr>
          <p:nvPr/>
        </p:nvPicPr>
        <p:blipFill rotWithShape="1">
          <a:blip r:embed="rId2">
            <a:alphaModFix amt="25000"/>
          </a:blip>
          <a:srcRect t="15094"/>
          <a:stretch/>
        </p:blipFill>
        <p:spPr>
          <a:xfrm>
            <a:off x="20" y="-1"/>
            <a:ext cx="12191980" cy="6858001"/>
          </a:xfrm>
          <a:prstGeom prst="rect">
            <a:avLst/>
          </a:prstGeom>
        </p:spPr>
      </p:pic>
      <p:sp>
        <p:nvSpPr>
          <p:cNvPr id="2" name="Title 1">
            <a:extLst>
              <a:ext uri="{FF2B5EF4-FFF2-40B4-BE49-F238E27FC236}">
                <a16:creationId xmlns:a16="http://schemas.microsoft.com/office/drawing/2014/main" id="{2B1CF493-C607-1E1F-5231-61D2747A1290}"/>
              </a:ext>
            </a:extLst>
          </p:cNvPr>
          <p:cNvSpPr>
            <a:spLocks noGrp="1"/>
          </p:cNvSpPr>
          <p:nvPr>
            <p:ph type="title"/>
          </p:nvPr>
        </p:nvSpPr>
        <p:spPr>
          <a:xfrm>
            <a:off x="838200" y="2140021"/>
            <a:ext cx="6696445" cy="1325563"/>
          </a:xfrm>
        </p:spPr>
        <p:txBody>
          <a:bodyPr>
            <a:normAutofit/>
          </a:bodyPr>
          <a:lstStyle/>
          <a:p>
            <a:r>
              <a:rPr lang="en-GB" sz="4000" b="1" dirty="0">
                <a:solidFill>
                  <a:srgbClr val="FFFFFF"/>
                </a:solidFill>
              </a:rPr>
              <a:t>Hypothesis Statement</a:t>
            </a:r>
            <a:endParaRPr lang="en-KE" sz="4000" b="1" dirty="0">
              <a:solidFill>
                <a:srgbClr val="FFFFFF"/>
              </a:solidFill>
            </a:endParaRPr>
          </a:p>
        </p:txBody>
      </p:sp>
      <p:sp>
        <p:nvSpPr>
          <p:cNvPr id="3" name="Content Placeholder 2">
            <a:extLst>
              <a:ext uri="{FF2B5EF4-FFF2-40B4-BE49-F238E27FC236}">
                <a16:creationId xmlns:a16="http://schemas.microsoft.com/office/drawing/2014/main" id="{75ABF2CE-B685-1F10-03DE-16B2907C1C99}"/>
              </a:ext>
            </a:extLst>
          </p:cNvPr>
          <p:cNvSpPr>
            <a:spLocks noGrp="1"/>
          </p:cNvSpPr>
          <p:nvPr>
            <p:ph idx="1"/>
          </p:nvPr>
        </p:nvSpPr>
        <p:spPr>
          <a:xfrm>
            <a:off x="838200" y="3590600"/>
            <a:ext cx="6696452" cy="2433722"/>
          </a:xfrm>
        </p:spPr>
        <p:txBody>
          <a:bodyPr>
            <a:normAutofit/>
          </a:bodyPr>
          <a:lstStyle/>
          <a:p>
            <a:r>
              <a:rPr lang="en-GB" sz="1400" b="0" i="0">
                <a:solidFill>
                  <a:srgbClr val="FFFFFF"/>
                </a:solidFill>
                <a:effectLst/>
                <a:latin typeface="Söhne"/>
              </a:rPr>
              <a:t>Ha: There is a significant relationship between the independent variables (bathrooms, sqft_living, waterfront) and the price of houses in the dataset.</a:t>
            </a:r>
          </a:p>
          <a:p>
            <a:r>
              <a:rPr lang="en-GB" sz="1400" b="0" i="0">
                <a:solidFill>
                  <a:srgbClr val="FFFFFF"/>
                </a:solidFill>
                <a:effectLst/>
                <a:latin typeface="Söhne"/>
              </a:rPr>
              <a:t>Ho: There is no significant relationship between the independent variables (bathrooms, sqft_living, waterfront) and the price of houses in the dataset.</a:t>
            </a:r>
          </a:p>
          <a:p>
            <a:r>
              <a:rPr lang="en-GB" sz="1400" b="0" i="0">
                <a:solidFill>
                  <a:srgbClr val="FFFFFF"/>
                </a:solidFill>
                <a:effectLst/>
                <a:latin typeface="Söhne"/>
              </a:rPr>
              <a:t>The purpose of this project is to investigate and determine whether the selected independent variables have a meaningful impact on house prices. Through data analysis and regression modeling, we aim to either support the alternative hypothesis (Ha) by finding evidence of a significant relationship, or fail to reject the null hypothesis (Ho) if there is insufficient evidence to establish a significant relationship.</a:t>
            </a:r>
          </a:p>
          <a:p>
            <a:endParaRPr lang="en-KE" sz="1400">
              <a:solidFill>
                <a:srgbClr val="FFFFFF"/>
              </a:solidFill>
            </a:endParaRPr>
          </a:p>
        </p:txBody>
      </p:sp>
      <p:sp>
        <p:nvSpPr>
          <p:cNvPr id="4" name="Date Placeholder 3">
            <a:extLst>
              <a:ext uri="{FF2B5EF4-FFF2-40B4-BE49-F238E27FC236}">
                <a16:creationId xmlns:a16="http://schemas.microsoft.com/office/drawing/2014/main" id="{311DAF4D-349F-1CCF-784E-A165D7564AA2}"/>
              </a:ext>
            </a:extLst>
          </p:cNvPr>
          <p:cNvSpPr>
            <a:spLocks noGrp="1"/>
          </p:cNvSpPr>
          <p:nvPr>
            <p:ph type="dt" sz="half" idx="10"/>
          </p:nvPr>
        </p:nvSpPr>
        <p:spPr>
          <a:xfrm>
            <a:off x="838199" y="6400152"/>
            <a:ext cx="2743200" cy="365125"/>
          </a:xfrm>
        </p:spPr>
        <p:txBody>
          <a:bodyPr>
            <a:normAutofit/>
          </a:bodyPr>
          <a:lstStyle/>
          <a:p>
            <a:pPr>
              <a:spcAft>
                <a:spcPts val="600"/>
              </a:spcAft>
            </a:pPr>
            <a:fld id="{B40BB129-CB6A-4696-B6DC-68B8928B5B5A}" type="datetime1">
              <a:rPr lang="LID4096" sz="1050">
                <a:solidFill>
                  <a:srgbClr val="FFFFFF"/>
                </a:solidFill>
              </a:rPr>
              <a:pPr>
                <a:spcAft>
                  <a:spcPts val="600"/>
                </a:spcAft>
              </a:pPr>
              <a:t>06/02/2023</a:t>
            </a:fld>
            <a:endParaRPr lang="en-KE" sz="1050">
              <a:solidFill>
                <a:srgbClr val="FFFFFF"/>
              </a:solidFill>
            </a:endParaRPr>
          </a:p>
        </p:txBody>
      </p:sp>
      <p:sp>
        <p:nvSpPr>
          <p:cNvPr id="5" name="Footer Placeholder 4">
            <a:extLst>
              <a:ext uri="{FF2B5EF4-FFF2-40B4-BE49-F238E27FC236}">
                <a16:creationId xmlns:a16="http://schemas.microsoft.com/office/drawing/2014/main" id="{48E6C880-59F1-65FF-48CB-29279F7CD68A}"/>
              </a:ext>
            </a:extLst>
          </p:cNvPr>
          <p:cNvSpPr>
            <a:spLocks noGrp="1"/>
          </p:cNvSpPr>
          <p:nvPr>
            <p:ph type="ftr" sz="quarter" idx="11"/>
          </p:nvPr>
        </p:nvSpPr>
        <p:spPr>
          <a:xfrm>
            <a:off x="838199" y="6045288"/>
            <a:ext cx="5037767" cy="365125"/>
          </a:xfrm>
        </p:spPr>
        <p:txBody>
          <a:bodyPr>
            <a:normAutofit/>
          </a:bodyPr>
          <a:lstStyle/>
          <a:p>
            <a:pPr algn="l">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6" name="Slide Number Placeholder 5">
            <a:extLst>
              <a:ext uri="{FF2B5EF4-FFF2-40B4-BE49-F238E27FC236}">
                <a16:creationId xmlns:a16="http://schemas.microsoft.com/office/drawing/2014/main" id="{BBAFED0A-EBA4-9C2F-95B5-0F4AAF44CD6D}"/>
              </a:ext>
            </a:extLst>
          </p:cNvPr>
          <p:cNvSpPr>
            <a:spLocks noGrp="1"/>
          </p:cNvSpPr>
          <p:nvPr>
            <p:ph type="sldNum" sz="quarter" idx="12"/>
          </p:nvPr>
        </p:nvSpPr>
        <p:spPr>
          <a:xfrm>
            <a:off x="11368229" y="6181813"/>
            <a:ext cx="457200" cy="457200"/>
          </a:xfrm>
          <a:prstGeom prst="ellipse">
            <a:avLst/>
          </a:prstGeom>
          <a:solidFill>
            <a:srgbClr val="2E2E2E">
              <a:alpha val="60000"/>
            </a:srgbClr>
          </a:solidFill>
          <a:ln>
            <a:noFill/>
          </a:ln>
        </p:spPr>
        <p:txBody>
          <a:bodyPr>
            <a:normAutofit/>
          </a:bodyPr>
          <a:lstStyle/>
          <a:p>
            <a:pPr algn="ctr">
              <a:spcAft>
                <a:spcPts val="600"/>
              </a:spcAft>
            </a:pPr>
            <a:fld id="{5A12EBFD-CA72-441E-A969-1E8D2C59F3DD}" type="slidenum">
              <a:rPr lang="en-KE">
                <a:solidFill>
                  <a:prstClr val="white"/>
                </a:solidFill>
              </a:rPr>
              <a:pPr algn="ctr">
                <a:spcAft>
                  <a:spcPts val="600"/>
                </a:spcAft>
              </a:pPr>
              <a:t>3</a:t>
            </a:fld>
            <a:endParaRPr lang="en-KE">
              <a:solidFill>
                <a:prstClr val="white"/>
              </a:solidFill>
            </a:endParaRPr>
          </a:p>
        </p:txBody>
      </p:sp>
    </p:spTree>
    <p:extLst>
      <p:ext uri="{BB962C8B-B14F-4D97-AF65-F5344CB8AC3E}">
        <p14:creationId xmlns:p14="http://schemas.microsoft.com/office/powerpoint/2010/main" val="249657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1" name="Rectangle 61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Understanding the Role of an IT Business Analyst &amp; How to Become One">
            <a:extLst>
              <a:ext uri="{FF2B5EF4-FFF2-40B4-BE49-F238E27FC236}">
                <a16:creationId xmlns:a16="http://schemas.microsoft.com/office/drawing/2014/main" id="{8F8EF6C9-C3C3-ED3D-90D4-0E9A203BB4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38C8CE-462B-028F-AA13-33F2E48F0749}"/>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6200" b="1" i="1">
                <a:ln w="22225">
                  <a:solidFill>
                    <a:srgbClr val="FFFFFF"/>
                  </a:solidFill>
                </a:ln>
                <a:noFill/>
              </a:rPr>
              <a:t>BUSINESS UNDERSTANDING</a:t>
            </a:r>
            <a:br>
              <a:rPr lang="en-US" sz="6200" b="1" i="1">
                <a:ln w="22225">
                  <a:solidFill>
                    <a:srgbClr val="FFFFFF"/>
                  </a:solidFill>
                </a:ln>
                <a:noFill/>
              </a:rPr>
            </a:br>
            <a:endParaRPr lang="en-KE" sz="6200" b="1" i="1">
              <a:ln w="22225">
                <a:solidFill>
                  <a:srgbClr val="FFFFFF"/>
                </a:solidFill>
              </a:ln>
              <a:noFill/>
            </a:endParaRPr>
          </a:p>
        </p:txBody>
      </p:sp>
      <p:cxnSp>
        <p:nvCxnSpPr>
          <p:cNvPr id="6173" name="Straight Connector 617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ACB534-6059-4173-EFF4-744557AC51AD}"/>
              </a:ext>
            </a:extLst>
          </p:cNvPr>
          <p:cNvSpPr>
            <a:spLocks noGrp="1"/>
          </p:cNvSpPr>
          <p:nvPr>
            <p:ph idx="1"/>
          </p:nvPr>
        </p:nvSpPr>
        <p:spPr>
          <a:xfrm>
            <a:off x="7534641" y="1065862"/>
            <a:ext cx="3860002" cy="4726276"/>
          </a:xfrm>
        </p:spPr>
        <p:txBody>
          <a:bodyPr anchor="ctr">
            <a:normAutofit fontScale="92500" lnSpcReduction="10000"/>
          </a:bodyPr>
          <a:lstStyle/>
          <a:p>
            <a:r>
              <a:rPr lang="en-GB" sz="2000" dirty="0">
                <a:solidFill>
                  <a:srgbClr val="FFFFFF"/>
                </a:solidFill>
              </a:rPr>
              <a:t>This presentation aims to address the needs of stakeholders who require guidance on buying or selling houses and insights into the impact of house renovations on their estimated value. We will provide an in-depth analysis to identify houses with better renovation potential. By the end of this presentation, you will have a clear understanding of which houses offer promising opportunities for renovations and how these renovations can enhance the estimated value of the properties. This information will empower you to make informed decisions in the dynamic housing market.</a:t>
            </a:r>
            <a:endParaRPr lang="en-KE" sz="2000" dirty="0">
              <a:solidFill>
                <a:srgbClr val="FFFFFF"/>
              </a:solidFill>
            </a:endParaRPr>
          </a:p>
        </p:txBody>
      </p:sp>
      <p:sp>
        <p:nvSpPr>
          <p:cNvPr id="4" name="Footer Placeholder 3">
            <a:extLst>
              <a:ext uri="{FF2B5EF4-FFF2-40B4-BE49-F238E27FC236}">
                <a16:creationId xmlns:a16="http://schemas.microsoft.com/office/drawing/2014/main" id="{17A708EE-758D-E28E-3C2A-7C21D8A01739}"/>
              </a:ext>
            </a:extLst>
          </p:cNvPr>
          <p:cNvSpPr>
            <a:spLocks noGrp="1"/>
          </p:cNvSpPr>
          <p:nvPr>
            <p:ph type="ftr" sz="quarter" idx="11"/>
          </p:nvPr>
        </p:nvSpPr>
        <p:spPr>
          <a:xfrm>
            <a:off x="889175" y="6356350"/>
            <a:ext cx="6001979" cy="365125"/>
          </a:xfrm>
        </p:spPr>
        <p:txBody>
          <a:bodyPr>
            <a:normAutofit/>
          </a:bodyPr>
          <a:lstStyle/>
          <a:p>
            <a:pPr algn="r">
              <a:lnSpc>
                <a:spcPct val="90000"/>
              </a:lnSpc>
              <a:spcAft>
                <a:spcPts val="600"/>
              </a:spcAft>
            </a:pPr>
            <a:r>
              <a:rPr lang="en-US" sz="900">
                <a:solidFill>
                  <a:srgbClr val="FFFFFF"/>
                </a:solidFill>
              </a:rPr>
              <a:t>DSC PROJECT ON APPLICATION OF DATA ANALYSIS TOOLS AND PREDICTIVE MODELS ON HOME OWNERSHIP AND OR INVESTMENTS BY _S.Karapia,B.Kinya,E.Omondi,P.Riungu,S.Kimutai and S.Gathai</a:t>
            </a:r>
            <a:endParaRPr lang="en-KE" sz="900">
              <a:solidFill>
                <a:srgbClr val="FFFFFF"/>
              </a:solidFill>
            </a:endParaRPr>
          </a:p>
        </p:txBody>
      </p:sp>
      <p:sp>
        <p:nvSpPr>
          <p:cNvPr id="5" name="Date Placeholder 4">
            <a:extLst>
              <a:ext uri="{FF2B5EF4-FFF2-40B4-BE49-F238E27FC236}">
                <a16:creationId xmlns:a16="http://schemas.microsoft.com/office/drawing/2014/main" id="{7D6EC454-AC18-E3EC-F53E-EDDBC093A85F}"/>
              </a:ext>
            </a:extLst>
          </p:cNvPr>
          <p:cNvSpPr>
            <a:spLocks noGrp="1"/>
          </p:cNvSpPr>
          <p:nvPr>
            <p:ph type="dt" sz="half" idx="10"/>
          </p:nvPr>
        </p:nvSpPr>
        <p:spPr>
          <a:xfrm>
            <a:off x="7598980" y="6356350"/>
            <a:ext cx="2369918" cy="365125"/>
          </a:xfrm>
        </p:spPr>
        <p:txBody>
          <a:bodyPr>
            <a:normAutofit/>
          </a:bodyPr>
          <a:lstStyle/>
          <a:p>
            <a:pPr>
              <a:spcAft>
                <a:spcPts val="600"/>
              </a:spcAft>
            </a:pPr>
            <a:fld id="{EBDF7D1F-717B-4BED-9A84-AEC6DFAC2DFB}"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1CBE2CE2-8F6D-EBC3-DD4B-8BD6F14C912B}"/>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4</a:t>
            </a:fld>
            <a:endParaRPr lang="en-KE">
              <a:solidFill>
                <a:srgbClr val="FFFFFF"/>
              </a:solidFill>
            </a:endParaRPr>
          </a:p>
        </p:txBody>
      </p:sp>
    </p:spTree>
    <p:extLst>
      <p:ext uri="{BB962C8B-B14F-4D97-AF65-F5344CB8AC3E}">
        <p14:creationId xmlns:p14="http://schemas.microsoft.com/office/powerpoint/2010/main" val="12912226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ectangle 309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5" name="Picture 309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97" name="Rectangle 309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9" name="Rectangle 309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0E8ECA86-C176-C883-D8B1-EAB8C669BC5D}"/>
              </a:ext>
            </a:extLst>
          </p:cNvPr>
          <p:cNvSpPr>
            <a:spLocks noGrp="1"/>
          </p:cNvSpPr>
          <p:nvPr>
            <p:ph type="title"/>
          </p:nvPr>
        </p:nvSpPr>
        <p:spPr>
          <a:xfrm>
            <a:off x="1191966" y="905011"/>
            <a:ext cx="3629555" cy="1889135"/>
          </a:xfrm>
        </p:spPr>
        <p:style>
          <a:lnRef idx="1">
            <a:schemeClr val="dk1"/>
          </a:lnRef>
          <a:fillRef idx="3">
            <a:schemeClr val="dk1"/>
          </a:fillRef>
          <a:effectRef idx="2">
            <a:schemeClr val="dk1"/>
          </a:effectRef>
          <a:fontRef idx="minor">
            <a:schemeClr val="lt1"/>
          </a:fontRef>
        </p:style>
        <p:txBody>
          <a:bodyPr vert="horz" lIns="91440" tIns="45720" rIns="91440" bIns="45720" rtlCol="0" anchor="b">
            <a:normAutofit/>
          </a:bodyPr>
          <a:lstStyle/>
          <a:p>
            <a:r>
              <a:rPr lang="en-US" sz="3700" kern="1200">
                <a:latin typeface="+mj-lt"/>
                <a:ea typeface="+mj-ea"/>
                <a:cs typeface="+mj-cs"/>
              </a:rPr>
              <a:t>DATA UNDERSTANDING</a:t>
            </a:r>
          </a:p>
        </p:txBody>
      </p:sp>
      <p:sp>
        <p:nvSpPr>
          <p:cNvPr id="7" name="Slide Number Placeholder 6">
            <a:extLst>
              <a:ext uri="{FF2B5EF4-FFF2-40B4-BE49-F238E27FC236}">
                <a16:creationId xmlns:a16="http://schemas.microsoft.com/office/drawing/2014/main" id="{181D837F-0850-3841-6729-F90D9E0234F5}"/>
              </a:ext>
            </a:extLst>
          </p:cNvPr>
          <p:cNvSpPr>
            <a:spLocks noGrp="1"/>
          </p:cNvSpPr>
          <p:nvPr>
            <p:ph type="sldNum" sz="quarter" idx="12"/>
          </p:nvPr>
        </p:nvSpPr>
        <p:spPr>
          <a:xfrm>
            <a:off x="11722608" y="18288"/>
            <a:ext cx="475488" cy="475488"/>
          </a:xfrm>
        </p:spPr>
        <p:txBody>
          <a:bodyPr vert="horz" lIns="91440" tIns="45720" rIns="91440" bIns="45720" rtlCol="0">
            <a:normAutofit/>
          </a:bodyPr>
          <a:lstStyle/>
          <a:p>
            <a:pPr algn="ctr">
              <a:spcAft>
                <a:spcPts val="600"/>
              </a:spcAft>
            </a:pPr>
            <a:fld id="{5A12EBFD-CA72-441E-A969-1E8D2C59F3DD}" type="slidenum">
              <a:rPr lang="en-US" sz="900">
                <a:solidFill>
                  <a:schemeClr val="tx1">
                    <a:alpha val="70000"/>
                  </a:schemeClr>
                </a:solidFill>
              </a:rPr>
              <a:pPr algn="ctr">
                <a:spcAft>
                  <a:spcPts val="600"/>
                </a:spcAft>
              </a:pPr>
              <a:t>5</a:t>
            </a:fld>
            <a:endParaRPr lang="en-US" sz="900">
              <a:solidFill>
                <a:schemeClr val="tx1">
                  <a:alpha val="70000"/>
                </a:schemeClr>
              </a:solidFill>
            </a:endParaRPr>
          </a:p>
        </p:txBody>
      </p:sp>
      <p:sp>
        <p:nvSpPr>
          <p:cNvPr id="6" name="Date Placeholder 5">
            <a:extLst>
              <a:ext uri="{FF2B5EF4-FFF2-40B4-BE49-F238E27FC236}">
                <a16:creationId xmlns:a16="http://schemas.microsoft.com/office/drawing/2014/main" id="{7E9033E6-A3BB-2B7E-3D36-489C641A265D}"/>
              </a:ext>
            </a:extLst>
          </p:cNvPr>
          <p:cNvSpPr>
            <a:spLocks noGrp="1"/>
          </p:cNvSpPr>
          <p:nvPr>
            <p:ph type="dt" sz="half" idx="10"/>
          </p:nvPr>
        </p:nvSpPr>
        <p:spPr>
          <a:xfrm rot="16200000">
            <a:off x="-1554480" y="3246438"/>
            <a:ext cx="3474720" cy="365125"/>
          </a:xfrm>
        </p:spPr>
        <p:txBody>
          <a:bodyPr vert="horz" lIns="91440" tIns="45720" rIns="91440" bIns="45720" rtlCol="0">
            <a:normAutofit/>
          </a:bodyPr>
          <a:lstStyle/>
          <a:p>
            <a:pPr algn="ctr">
              <a:spcAft>
                <a:spcPts val="600"/>
              </a:spcAft>
            </a:pPr>
            <a:fld id="{E5AAF86D-EE3F-412D-9CA9-0BEDD9587B3A}" type="datetime1">
              <a:rPr lang="en-US" sz="900">
                <a:solidFill>
                  <a:schemeClr val="tx1">
                    <a:alpha val="70000"/>
                  </a:schemeClr>
                </a:solidFill>
              </a:rPr>
              <a:pPr algn="ctr">
                <a:spcAft>
                  <a:spcPts val="600"/>
                </a:spcAft>
              </a:pPr>
              <a:t>6/2/2023</a:t>
            </a:fld>
            <a:endParaRPr lang="en-US" sz="900">
              <a:solidFill>
                <a:schemeClr val="tx1">
                  <a:alpha val="70000"/>
                </a:schemeClr>
              </a:solidFill>
            </a:endParaRPr>
          </a:p>
        </p:txBody>
      </p:sp>
      <p:sp>
        <p:nvSpPr>
          <p:cNvPr id="3" name="Content Placeholder 2">
            <a:extLst>
              <a:ext uri="{FF2B5EF4-FFF2-40B4-BE49-F238E27FC236}">
                <a16:creationId xmlns:a16="http://schemas.microsoft.com/office/drawing/2014/main" id="{26212089-37A3-71CD-F66E-B994AFC57A37}"/>
              </a:ext>
            </a:extLst>
          </p:cNvPr>
          <p:cNvSpPr>
            <a:spLocks noGrp="1"/>
          </p:cNvSpPr>
          <p:nvPr>
            <p:ph idx="1"/>
          </p:nvPr>
        </p:nvSpPr>
        <p:spPr>
          <a:xfrm>
            <a:off x="1191966" y="2965592"/>
            <a:ext cx="3629555" cy="2987397"/>
          </a:xfrm>
        </p:spPr>
        <p:txBody>
          <a:bodyPr vert="horz" lIns="91440" tIns="45720" rIns="91440" bIns="45720" rtlCol="0">
            <a:normAutofit/>
          </a:bodyPr>
          <a:lstStyle/>
          <a:p>
            <a:pPr marL="0" indent="0">
              <a:buNone/>
            </a:pPr>
            <a:r>
              <a:rPr lang="en-US" sz="1800" kern="1200" dirty="0">
                <a:latin typeface="+mn-lt"/>
                <a:ea typeface="+mn-ea"/>
                <a:cs typeface="+mn-cs"/>
              </a:rPr>
              <a:t>We analyzed housing data from Kingston County which constituted the following data</a:t>
            </a:r>
          </a:p>
        </p:txBody>
      </p:sp>
      <p:pic>
        <p:nvPicPr>
          <p:cNvPr id="3074" name="Picture 2">
            <a:extLst>
              <a:ext uri="{FF2B5EF4-FFF2-40B4-BE49-F238E27FC236}">
                <a16:creationId xmlns:a16="http://schemas.microsoft.com/office/drawing/2014/main" id="{8800FAC0-DAED-9AC5-2C0F-FE79035B2E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6" r="21322" b="2"/>
          <a:stretch/>
        </p:blipFill>
        <p:spPr bwMode="auto">
          <a:xfrm>
            <a:off x="5095875" y="828506"/>
            <a:ext cx="6187415" cy="512448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3FED8A2-7888-E6D4-B936-2F240E0FE9D4}"/>
              </a:ext>
            </a:extLst>
          </p:cNvPr>
          <p:cNvSpPr>
            <a:spLocks noGrp="1"/>
          </p:cNvSpPr>
          <p:nvPr>
            <p:ph type="ftr" sz="quarter" idx="11"/>
          </p:nvPr>
        </p:nvSpPr>
        <p:spPr>
          <a:xfrm rot="5400000">
            <a:off x="10269029" y="3246438"/>
            <a:ext cx="3474720" cy="365125"/>
          </a:xfrm>
        </p:spPr>
        <p:txBody>
          <a:bodyPr vert="horz" lIns="91440" tIns="45720" rIns="91440" bIns="45720" rtlCol="0">
            <a:normAutofit/>
          </a:bodyPr>
          <a:lstStyle/>
          <a:p>
            <a:pPr>
              <a:lnSpc>
                <a:spcPct val="90000"/>
              </a:lnSpc>
              <a:spcAft>
                <a:spcPts val="600"/>
              </a:spcAft>
            </a:pPr>
            <a:r>
              <a:rPr lang="en-US" sz="600" kern="1200">
                <a:solidFill>
                  <a:schemeClr val="tx1">
                    <a:alpha val="70000"/>
                  </a:schemeClr>
                </a:solidFill>
                <a:latin typeface="+mn-lt"/>
                <a:ea typeface="+mn-ea"/>
                <a:cs typeface="+mn-cs"/>
              </a:rPr>
              <a:t>DSC PROJECT ON APPLICATION OF DATA ANALYSIS TOOLS AND PREDICTIVE MODELS ON HOME OWNERSHIP AND OR INVESTMENTS BY _S.Karapia,B.Kinya,E.Omondi,P.Riungu,S.Kimutai and S.Gathai</a:t>
            </a:r>
          </a:p>
        </p:txBody>
      </p:sp>
    </p:spTree>
    <p:extLst>
      <p:ext uri="{BB962C8B-B14F-4D97-AF65-F5344CB8AC3E}">
        <p14:creationId xmlns:p14="http://schemas.microsoft.com/office/powerpoint/2010/main" val="135743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0F37C-C5C9-1121-47BE-AC29CF6D57BA}"/>
              </a:ext>
            </a:extLst>
          </p:cNvPr>
          <p:cNvSpPr>
            <a:spLocks noGrp="1"/>
          </p:cNvSpPr>
          <p:nvPr>
            <p:ph type="title"/>
          </p:nvPr>
        </p:nvSpPr>
        <p:spPr>
          <a:xfrm>
            <a:off x="838200" y="668377"/>
            <a:ext cx="10515600" cy="1325563"/>
          </a:xfrm>
        </p:spPr>
        <p:txBody>
          <a:bodyPr>
            <a:normAutofit/>
          </a:bodyPr>
          <a:lstStyle/>
          <a:p>
            <a:r>
              <a:rPr lang="en-US" b="1">
                <a:latin typeface="Century Gothic" panose="020B0502020202020204" pitchFamily="34" charset="0"/>
              </a:rPr>
              <a:t>Key variables that were considered in our analysis</a:t>
            </a:r>
          </a:p>
        </p:txBody>
      </p:sp>
      <p:sp>
        <p:nvSpPr>
          <p:cNvPr id="3" name="Content Placeholder 2">
            <a:extLst>
              <a:ext uri="{FF2B5EF4-FFF2-40B4-BE49-F238E27FC236}">
                <a16:creationId xmlns:a16="http://schemas.microsoft.com/office/drawing/2014/main" id="{0F844E8E-256C-F0FE-49C6-A76124A82F88}"/>
              </a:ext>
            </a:extLst>
          </p:cNvPr>
          <p:cNvSpPr>
            <a:spLocks noGrp="1"/>
          </p:cNvSpPr>
          <p:nvPr>
            <p:ph sz="half" idx="1"/>
          </p:nvPr>
        </p:nvSpPr>
        <p:spPr>
          <a:xfrm>
            <a:off x="838200" y="2177456"/>
            <a:ext cx="5097780" cy="3795748"/>
          </a:xfrm>
        </p:spPr>
        <p:txBody>
          <a:bodyPr>
            <a:normAutofit/>
          </a:bodyPr>
          <a:lstStyle/>
          <a:p>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Column Names and Descriptions for King County Data Set;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id</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Unique identifier for a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date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Date house was sold</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price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Sale price (prediction target)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bedroom</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bedrooms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bathrooms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bathrooms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sqft_living</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Square footage of living space in the home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sqft_lot</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Square footage of the lot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floors</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Number of floors (levels) in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waterfront</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Whether the house is on a waterfront</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Includes Duwamish, Elliott Bay, Puget Sound, Lake Union, Ship Canal, Lake Washington, Lake Sammamish, other lake, and river/slough waterfronts</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kern="100">
                <a:effectLst/>
                <a:latin typeface="Courier New" panose="02070309020205020404" pitchFamily="49" charset="0"/>
                <a:ea typeface="Calibri" panose="020F0502020204030204" pitchFamily="34" charset="0"/>
                <a:cs typeface="Times New Roman" panose="02020603050405020304" pitchFamily="18" charset="0"/>
              </a:rPr>
              <a:t>view</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Quality of view from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Includes views of Mt. Rainier, Olympics, Cascades, Territorial, Seattle Skyline, Puget Sound, Lake Washington, Lake Sammamish, small lake / river / creek, and other</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`condition</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How good the overall condition of the house is. Related to maintenance of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Website](https://info.kingcounty.gov/assessor/esales/Glossary.aspx?type=r) for further explanation of each condition code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000" b="1" i="1" kern="100">
                <a:effectLst/>
                <a:latin typeface="Courier New" panose="02070309020205020404" pitchFamily="49" charset="0"/>
                <a:ea typeface="Calibri" panose="020F0502020204030204" pitchFamily="34" charset="0"/>
                <a:cs typeface="Times New Roman" panose="02020603050405020304" pitchFamily="18" charset="0"/>
              </a:rPr>
              <a:t>grade</a:t>
            </a:r>
            <a:r>
              <a:rPr lang="en-US" sz="1000" kern="100">
                <a:effectLst/>
                <a:latin typeface="Courier New" panose="02070309020205020404" pitchFamily="49" charset="0"/>
                <a:ea typeface="Calibri" panose="020F0502020204030204" pitchFamily="34" charset="0"/>
                <a:cs typeface="Times New Roman" panose="02020603050405020304" pitchFamily="18" charset="0"/>
              </a:rPr>
              <a:t>` - Overall grade of the house. Related to the construction and design of the house.</a:t>
            </a:r>
            <a:br>
              <a:rPr lang="en-US" sz="1000" kern="100">
                <a:effectLst/>
                <a:latin typeface="Courier New" panose="02070309020205020404" pitchFamily="49" charset="0"/>
                <a:ea typeface="Calibri" panose="020F0502020204030204" pitchFamily="34" charset="0"/>
                <a:cs typeface="Times New Roman" panose="02020603050405020304" pitchFamily="18" charset="0"/>
              </a:rPr>
            </a:br>
            <a:r>
              <a:rPr lang="en-US" sz="10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a:t>
            </a:r>
            <a:endParaRPr lang="en-US" sz="1000" kern="100">
              <a:effectLst/>
              <a:latin typeface="Consolas" panose="020B0609020204030204" pitchFamily="49" charset="0"/>
              <a:ea typeface="Calibri" panose="020F0502020204030204" pitchFamily="34" charset="0"/>
              <a:cs typeface="Times New Roman" panose="02020603050405020304" pitchFamily="18" charset="0"/>
            </a:endParaRPr>
          </a:p>
          <a:p>
            <a:endParaRPr lang="en-US" sz="1000"/>
          </a:p>
        </p:txBody>
      </p:sp>
      <p:sp>
        <p:nvSpPr>
          <p:cNvPr id="4" name="Content Placeholder 3">
            <a:extLst>
              <a:ext uri="{FF2B5EF4-FFF2-40B4-BE49-F238E27FC236}">
                <a16:creationId xmlns:a16="http://schemas.microsoft.com/office/drawing/2014/main" id="{80B1CA34-BBAC-24E6-F57A-3C87BD38F5BE}"/>
              </a:ext>
            </a:extLst>
          </p:cNvPr>
          <p:cNvSpPr>
            <a:spLocks noGrp="1"/>
          </p:cNvSpPr>
          <p:nvPr>
            <p:ph sz="half" idx="2"/>
          </p:nvPr>
        </p:nvSpPr>
        <p:spPr>
          <a:xfrm>
            <a:off x="6256020" y="2177456"/>
            <a:ext cx="5097780" cy="3795748"/>
          </a:xfrm>
        </p:spPr>
        <p:txBody>
          <a:bodyPr>
            <a:normAutofit/>
          </a:bodyPr>
          <a:lstStyle/>
          <a:p>
            <a:r>
              <a:rPr lang="en-US" sz="1100" kern="100">
                <a:effectLst/>
                <a:latin typeface="Courier New" panose="02070309020205020404" pitchFamily="49" charset="0"/>
                <a:ea typeface="Calibri" panose="020F0502020204030204" pitchFamily="34" charset="0"/>
                <a:cs typeface="Times New Roman" panose="02020603050405020304" pitchFamily="18" charset="0"/>
              </a:rPr>
              <a:t>Website](https://info.kingcounty.gov/assessor/esales/Glossary.aspx?type=r) for further explanation of each condition code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grade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Overall grade of the house. Related to the construction and design of the house.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See the [King County Assessor Website](https://info.kingcounty.gov/assessor/esales/Glossary.aspx?type=r) for further explanation of each building grade code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sqft_above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Square footage of house apart from basement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sqft_basement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Square footage of the basement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yr_built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Year when house was built</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yr_renovated</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Year when house was renovated</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zipcode`</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ZIP Code used by the United States Postal Service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lat`</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Latitude coordinate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long</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Longitude coordinate</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sqft_living15</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The square footage of interior housing living space for the nearest 15 neighbors</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r>
              <a:rPr lang="en-US" sz="1100" kern="100">
                <a:effectLst/>
                <a:latin typeface="Courier New" panose="02070309020205020404" pitchFamily="49" charset="0"/>
                <a:ea typeface="Calibri" panose="020F0502020204030204" pitchFamily="34" charset="0"/>
                <a:cs typeface="Times New Roman" panose="02020603050405020304" pitchFamily="18" charset="0"/>
              </a:rPr>
              <a:t>* `</a:t>
            </a:r>
            <a:r>
              <a:rPr lang="en-US" sz="1100" b="1" i="1" kern="100">
                <a:effectLst/>
                <a:latin typeface="Courier New" panose="02070309020205020404" pitchFamily="49" charset="0"/>
                <a:ea typeface="Calibri" panose="020F0502020204030204" pitchFamily="34" charset="0"/>
                <a:cs typeface="Times New Roman" panose="02020603050405020304" pitchFamily="18" charset="0"/>
              </a:rPr>
              <a:t>sqft_lot15</a:t>
            </a:r>
            <a:r>
              <a:rPr lang="en-US" sz="1100" kern="100">
                <a:effectLst/>
                <a:latin typeface="Courier New" panose="02070309020205020404" pitchFamily="49" charset="0"/>
                <a:ea typeface="Calibri" panose="020F0502020204030204" pitchFamily="34" charset="0"/>
                <a:cs typeface="Times New Roman" panose="02020603050405020304" pitchFamily="18" charset="0"/>
              </a:rPr>
              <a:t>` - The square footage of the land lots of the nearest 15 neighbors</a:t>
            </a:r>
            <a:br>
              <a:rPr lang="en-US" sz="1100" kern="100">
                <a:effectLst/>
                <a:latin typeface="Courier New" panose="02070309020205020404" pitchFamily="49" charset="0"/>
                <a:ea typeface="Calibri" panose="020F0502020204030204" pitchFamily="34" charset="0"/>
                <a:cs typeface="Times New Roman" panose="02020603050405020304" pitchFamily="18" charset="0"/>
              </a:rPr>
            </a:br>
            <a:endParaRPr lang="en-US" sz="1100"/>
          </a:p>
        </p:txBody>
      </p:sp>
      <p:sp>
        <p:nvSpPr>
          <p:cNvPr id="6" name="Date Placeholder 5">
            <a:extLst>
              <a:ext uri="{FF2B5EF4-FFF2-40B4-BE49-F238E27FC236}">
                <a16:creationId xmlns:a16="http://schemas.microsoft.com/office/drawing/2014/main" id="{2F42CC16-DE34-2980-0D4F-9A41CB902483}"/>
              </a:ext>
            </a:extLst>
          </p:cNvPr>
          <p:cNvSpPr>
            <a:spLocks noGrp="1"/>
          </p:cNvSpPr>
          <p:nvPr>
            <p:ph type="dt" sz="half" idx="10"/>
          </p:nvPr>
        </p:nvSpPr>
        <p:spPr>
          <a:xfrm>
            <a:off x="838200" y="6152426"/>
            <a:ext cx="2743200" cy="365125"/>
          </a:xfrm>
        </p:spPr>
        <p:txBody>
          <a:bodyPr>
            <a:normAutofit/>
          </a:bodyPr>
          <a:lstStyle/>
          <a:p>
            <a:pPr>
              <a:spcAft>
                <a:spcPts val="600"/>
              </a:spcAft>
            </a:pPr>
            <a:fld id="{5F7CB3F1-6F2C-430F-B14D-9B0CF7417442}" type="datetime1">
              <a:rPr lang="LID4096" smtClean="0"/>
              <a:pPr>
                <a:spcAft>
                  <a:spcPts val="600"/>
                </a:spcAft>
              </a:pPr>
              <a:t>06/02/2023</a:t>
            </a:fld>
            <a:endParaRPr lang="en-KE"/>
          </a:p>
        </p:txBody>
      </p:sp>
      <p:sp>
        <p:nvSpPr>
          <p:cNvPr id="5" name="Footer Placeholder 4">
            <a:extLst>
              <a:ext uri="{FF2B5EF4-FFF2-40B4-BE49-F238E27FC236}">
                <a16:creationId xmlns:a16="http://schemas.microsoft.com/office/drawing/2014/main" id="{F2BC0D4D-47BC-87B7-F4E8-35AF246AC764}"/>
              </a:ext>
            </a:extLst>
          </p:cNvPr>
          <p:cNvSpPr>
            <a:spLocks noGrp="1"/>
          </p:cNvSpPr>
          <p:nvPr>
            <p:ph type="ftr" sz="quarter" idx="11"/>
          </p:nvPr>
        </p:nvSpPr>
        <p:spPr>
          <a:xfrm>
            <a:off x="4038600" y="6152426"/>
            <a:ext cx="4114800" cy="365125"/>
          </a:xfrm>
        </p:spPr>
        <p:txBody>
          <a:bodyPr>
            <a:normAutofit/>
          </a:bodyPr>
          <a:lstStyle/>
          <a:p>
            <a:pPr>
              <a:lnSpc>
                <a:spcPct val="90000"/>
              </a:lnSpc>
              <a:spcAft>
                <a:spcPts val="600"/>
              </a:spcAft>
            </a:pPr>
            <a:r>
              <a:rPr lang="en-US" sz="700"/>
              <a:t>DSC PROJECT ON APPLICATION OF DATA ANALYSIS TOOLS AND PREDICTIVE MODELS ON HOME OWNERSHIP AND OR INVESTMENTS BY _S.Karapia,B.Kinya,E.Omondi,P.Riungu,S.Kimutai and S.Gathai</a:t>
            </a:r>
            <a:endParaRPr lang="en-KE" sz="700"/>
          </a:p>
        </p:txBody>
      </p:sp>
      <p:sp>
        <p:nvSpPr>
          <p:cNvPr id="7" name="Slide Number Placeholder 6">
            <a:extLst>
              <a:ext uri="{FF2B5EF4-FFF2-40B4-BE49-F238E27FC236}">
                <a16:creationId xmlns:a16="http://schemas.microsoft.com/office/drawing/2014/main" id="{2BBA5922-94CD-8C42-3E48-EF54C8678604}"/>
              </a:ext>
            </a:extLst>
          </p:cNvPr>
          <p:cNvSpPr>
            <a:spLocks noGrp="1"/>
          </p:cNvSpPr>
          <p:nvPr>
            <p:ph type="sldNum" sz="quarter" idx="12"/>
          </p:nvPr>
        </p:nvSpPr>
        <p:spPr>
          <a:xfrm>
            <a:off x="8610600" y="6152426"/>
            <a:ext cx="2743200" cy="365125"/>
          </a:xfrm>
        </p:spPr>
        <p:txBody>
          <a:bodyPr>
            <a:normAutofit/>
          </a:bodyPr>
          <a:lstStyle/>
          <a:p>
            <a:pPr>
              <a:spcAft>
                <a:spcPts val="600"/>
              </a:spcAft>
            </a:pPr>
            <a:fld id="{5A12EBFD-CA72-441E-A969-1E8D2C59F3DD}" type="slidenum">
              <a:rPr lang="en-KE" smtClean="0"/>
              <a:pPr>
                <a:spcAft>
                  <a:spcPts val="600"/>
                </a:spcAft>
              </a:pPr>
              <a:t>6</a:t>
            </a:fld>
            <a:endParaRPr lang="en-KE"/>
          </a:p>
        </p:txBody>
      </p:sp>
    </p:spTree>
    <p:extLst>
      <p:ext uri="{BB962C8B-B14F-4D97-AF65-F5344CB8AC3E}">
        <p14:creationId xmlns:p14="http://schemas.microsoft.com/office/powerpoint/2010/main" val="87104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merican Houses Pictures | Download Free Images on Unsplash">
            <a:extLst>
              <a:ext uri="{FF2B5EF4-FFF2-40B4-BE49-F238E27FC236}">
                <a16:creationId xmlns:a16="http://schemas.microsoft.com/office/drawing/2014/main" id="{6E7CA655-79A0-FDB7-4D15-9D7737F670A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199" b="653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9BB3E-D920-9075-023C-17A08CDE0914}"/>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8000" b="1" i="1">
                <a:ln w="22225">
                  <a:solidFill>
                    <a:srgbClr val="FFFFFF"/>
                  </a:solidFill>
                </a:ln>
                <a:noFill/>
              </a:rPr>
              <a:t>BUSINESS VALUE</a:t>
            </a:r>
            <a:endParaRPr lang="en-KE" sz="8000" b="1" i="1">
              <a:ln w="22225">
                <a:solidFill>
                  <a:srgbClr val="FFFFFF"/>
                </a:solidFill>
              </a:ln>
              <a:noFill/>
            </a:endParaRPr>
          </a:p>
        </p:txBody>
      </p:sp>
      <p:cxnSp>
        <p:nvCxnSpPr>
          <p:cNvPr id="2057" name="Straight Connector 2056">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4C6D70-6FC8-3F1E-83CF-F7607A0713F3}"/>
              </a:ext>
            </a:extLst>
          </p:cNvPr>
          <p:cNvSpPr>
            <a:spLocks noGrp="1"/>
          </p:cNvSpPr>
          <p:nvPr>
            <p:ph idx="1"/>
          </p:nvPr>
        </p:nvSpPr>
        <p:spPr>
          <a:xfrm>
            <a:off x="7534641" y="1065862"/>
            <a:ext cx="3860002" cy="4726276"/>
          </a:xfrm>
        </p:spPr>
        <p:txBody>
          <a:bodyPr anchor="ctr">
            <a:normAutofit/>
          </a:bodyPr>
          <a:lstStyle/>
          <a:p>
            <a:r>
              <a:rPr lang="en-US" sz="2000">
                <a:solidFill>
                  <a:srgbClr val="FFFFFF"/>
                </a:solidFill>
              </a:rPr>
              <a:t>This project aims to enhance our understanding of buyer preferences and enhance our knowledge of the real estate market in Kings County. By developing a predictive model for house prices, we can refine our suggested sales price and make more informed decisions</a:t>
            </a:r>
            <a:endParaRPr lang="en-KE" sz="2000">
              <a:solidFill>
                <a:srgbClr val="FFFFFF"/>
              </a:solidFill>
            </a:endParaRPr>
          </a:p>
        </p:txBody>
      </p:sp>
      <p:sp>
        <p:nvSpPr>
          <p:cNvPr id="5" name="Date Placeholder 4">
            <a:extLst>
              <a:ext uri="{FF2B5EF4-FFF2-40B4-BE49-F238E27FC236}">
                <a16:creationId xmlns:a16="http://schemas.microsoft.com/office/drawing/2014/main" id="{68A65190-41F3-9B06-5D03-46413FDD5B7D}"/>
              </a:ext>
            </a:extLst>
          </p:cNvPr>
          <p:cNvSpPr>
            <a:spLocks noGrp="1"/>
          </p:cNvSpPr>
          <p:nvPr>
            <p:ph type="dt" sz="half" idx="10"/>
          </p:nvPr>
        </p:nvSpPr>
        <p:spPr>
          <a:xfrm>
            <a:off x="7598979" y="6356350"/>
            <a:ext cx="2754695" cy="365125"/>
          </a:xfrm>
        </p:spPr>
        <p:txBody>
          <a:bodyPr>
            <a:normAutofit/>
          </a:bodyPr>
          <a:lstStyle/>
          <a:p>
            <a:pPr>
              <a:spcAft>
                <a:spcPts val="600"/>
              </a:spcAft>
            </a:pPr>
            <a:fld id="{0F1360C0-78CA-4A31-8F7F-86F7E353647A}" type="datetime1">
              <a:rPr lang="LID4096">
                <a:solidFill>
                  <a:srgbClr val="FFFFFF"/>
                </a:solidFill>
              </a:rPr>
              <a:pPr>
                <a:spcAft>
                  <a:spcPts val="600"/>
                </a:spcAft>
              </a:pPr>
              <a:t>06/02/2023</a:t>
            </a:fld>
            <a:endParaRPr lang="en-KE" dirty="0">
              <a:solidFill>
                <a:srgbClr val="FFFFFF"/>
              </a:solidFill>
            </a:endParaRPr>
          </a:p>
        </p:txBody>
      </p:sp>
      <p:sp>
        <p:nvSpPr>
          <p:cNvPr id="6" name="Slide Number Placeholder 5">
            <a:extLst>
              <a:ext uri="{FF2B5EF4-FFF2-40B4-BE49-F238E27FC236}">
                <a16:creationId xmlns:a16="http://schemas.microsoft.com/office/drawing/2014/main" id="{5299C176-EBD2-7DFD-1DB9-5961ACC5FAD4}"/>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7</a:t>
            </a:fld>
            <a:endParaRPr lang="en-KE">
              <a:solidFill>
                <a:srgbClr val="FFFFFF"/>
              </a:solidFill>
            </a:endParaRPr>
          </a:p>
        </p:txBody>
      </p:sp>
      <p:sp>
        <p:nvSpPr>
          <p:cNvPr id="4" name="Footer Placeholder 3">
            <a:extLst>
              <a:ext uri="{FF2B5EF4-FFF2-40B4-BE49-F238E27FC236}">
                <a16:creationId xmlns:a16="http://schemas.microsoft.com/office/drawing/2014/main" id="{CE5EFA61-94E4-A4A2-D6AD-2893791B2943}"/>
              </a:ext>
            </a:extLst>
          </p:cNvPr>
          <p:cNvSpPr>
            <a:spLocks noGrp="1"/>
          </p:cNvSpPr>
          <p:nvPr>
            <p:ph type="ftr" sz="quarter" idx="11"/>
          </p:nvPr>
        </p:nvSpPr>
        <p:spPr>
          <a:xfrm>
            <a:off x="1626669" y="6858000"/>
            <a:ext cx="9009247" cy="976964"/>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20657260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ow to choose the research methodology best suited for your study | Editage  Insights">
            <a:extLst>
              <a:ext uri="{FF2B5EF4-FFF2-40B4-BE49-F238E27FC236}">
                <a16:creationId xmlns:a16="http://schemas.microsoft.com/office/drawing/2014/main" id="{62DCBCD0-277F-A88A-40C7-6CE7844648C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8889" r="1"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A797E3-0C0D-6AF3-88C2-086AE93988FA}"/>
              </a:ext>
            </a:extLst>
          </p:cNvPr>
          <p:cNvSpPr>
            <a:spLocks noGrp="1"/>
          </p:cNvSpPr>
          <p:nvPr>
            <p:ph type="title"/>
          </p:nvPr>
        </p:nvSpPr>
        <p:spPr>
          <a:xfrm>
            <a:off x="838199" y="1065862"/>
            <a:ext cx="6052955" cy="4726276"/>
          </a:xfrm>
        </p:spPr>
        <p:style>
          <a:lnRef idx="1">
            <a:schemeClr val="dk1"/>
          </a:lnRef>
          <a:fillRef idx="3">
            <a:schemeClr val="dk1"/>
          </a:fillRef>
          <a:effectRef idx="2">
            <a:schemeClr val="dk1"/>
          </a:effectRef>
          <a:fontRef idx="minor">
            <a:schemeClr val="lt1"/>
          </a:fontRef>
        </p:style>
        <p:txBody>
          <a:bodyPr>
            <a:normAutofit/>
          </a:bodyPr>
          <a:lstStyle/>
          <a:p>
            <a:pPr algn="r"/>
            <a:r>
              <a:rPr lang="en-US" sz="6800" b="1" i="1">
                <a:ln w="22225">
                  <a:solidFill>
                    <a:srgbClr val="FFFFFF"/>
                  </a:solidFill>
                </a:ln>
                <a:noFill/>
              </a:rPr>
              <a:t>METHODOLOGY</a:t>
            </a:r>
            <a:endParaRPr lang="en-KE" sz="6800" b="1" i="1">
              <a:ln w="22225">
                <a:solidFill>
                  <a:srgbClr val="FFFFFF"/>
                </a:solidFill>
              </a:ln>
              <a:noFill/>
            </a:endParaRPr>
          </a:p>
        </p:txBody>
      </p:sp>
      <p:cxnSp>
        <p:nvCxnSpPr>
          <p:cNvPr id="14" name="Straight Connector 13">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5B106B-A272-2494-FF4B-BF43B593A1D6}"/>
              </a:ext>
            </a:extLst>
          </p:cNvPr>
          <p:cNvSpPr>
            <a:spLocks noGrp="1"/>
          </p:cNvSpPr>
          <p:nvPr>
            <p:ph idx="1"/>
          </p:nvPr>
        </p:nvSpPr>
        <p:spPr>
          <a:xfrm>
            <a:off x="7534641" y="1065862"/>
            <a:ext cx="3860002" cy="4726276"/>
          </a:xfrm>
        </p:spPr>
        <p:txBody>
          <a:bodyPr anchor="ctr">
            <a:normAutofit/>
          </a:bodyPr>
          <a:lstStyle/>
          <a:p>
            <a:r>
              <a:rPr lang="en-US" sz="2000">
                <a:solidFill>
                  <a:srgbClr val="FFFFFF"/>
                </a:solidFill>
              </a:rPr>
              <a:t>The dataset utilized in this project comprises of approximately 21000 house sale prices in Kings County. The initial step involved cleaning the data to ensure it sustainability for modeling purposes. Subsequently, we identified the influential features that would yield valuable insights and constructed a model capable of accurately predicting house prices.</a:t>
            </a:r>
            <a:endParaRPr lang="en-KE" sz="2000">
              <a:solidFill>
                <a:srgbClr val="FFFFFF"/>
              </a:solidFill>
            </a:endParaRPr>
          </a:p>
        </p:txBody>
      </p:sp>
      <p:sp>
        <p:nvSpPr>
          <p:cNvPr id="5" name="Date Placeholder 4">
            <a:extLst>
              <a:ext uri="{FF2B5EF4-FFF2-40B4-BE49-F238E27FC236}">
                <a16:creationId xmlns:a16="http://schemas.microsoft.com/office/drawing/2014/main" id="{FB645735-3BB2-E741-691D-0A9ADF85B48E}"/>
              </a:ext>
            </a:extLst>
          </p:cNvPr>
          <p:cNvSpPr>
            <a:spLocks noGrp="1"/>
          </p:cNvSpPr>
          <p:nvPr>
            <p:ph type="dt" sz="half" idx="10"/>
          </p:nvPr>
        </p:nvSpPr>
        <p:spPr>
          <a:xfrm>
            <a:off x="7598980" y="6356350"/>
            <a:ext cx="2369918" cy="365125"/>
          </a:xfrm>
        </p:spPr>
        <p:txBody>
          <a:bodyPr>
            <a:normAutofit/>
          </a:bodyPr>
          <a:lstStyle/>
          <a:p>
            <a:pPr>
              <a:spcAft>
                <a:spcPts val="600"/>
              </a:spcAft>
            </a:pPr>
            <a:fld id="{B29246D8-4034-472E-B61F-9CF938CB6354}" type="datetime1">
              <a:rPr lang="LID4096">
                <a:solidFill>
                  <a:srgbClr val="FFFFFF"/>
                </a:solidFill>
              </a:rPr>
              <a:pPr>
                <a:spcAft>
                  <a:spcPts val="600"/>
                </a:spcAft>
              </a:pPr>
              <a:t>06/02/2023</a:t>
            </a:fld>
            <a:endParaRPr lang="en-KE">
              <a:solidFill>
                <a:srgbClr val="FFFFFF"/>
              </a:solidFill>
            </a:endParaRPr>
          </a:p>
        </p:txBody>
      </p:sp>
      <p:sp>
        <p:nvSpPr>
          <p:cNvPr id="6" name="Slide Number Placeholder 5">
            <a:extLst>
              <a:ext uri="{FF2B5EF4-FFF2-40B4-BE49-F238E27FC236}">
                <a16:creationId xmlns:a16="http://schemas.microsoft.com/office/drawing/2014/main" id="{DC37AC5D-EFC9-57C2-7FC2-1408A2E04783}"/>
              </a:ext>
            </a:extLst>
          </p:cNvPr>
          <p:cNvSpPr>
            <a:spLocks noGrp="1"/>
          </p:cNvSpPr>
          <p:nvPr>
            <p:ph type="sldNum" sz="quarter" idx="12"/>
          </p:nvPr>
        </p:nvSpPr>
        <p:spPr>
          <a:xfrm>
            <a:off x="10453254" y="6356350"/>
            <a:ext cx="900545" cy="365125"/>
          </a:xfrm>
        </p:spPr>
        <p:txBody>
          <a:bodyPr>
            <a:normAutofit/>
          </a:bodyPr>
          <a:lstStyle/>
          <a:p>
            <a:pPr>
              <a:spcAft>
                <a:spcPts val="600"/>
              </a:spcAft>
            </a:pPr>
            <a:fld id="{5A12EBFD-CA72-441E-A969-1E8D2C59F3DD}" type="slidenum">
              <a:rPr lang="en-KE">
                <a:solidFill>
                  <a:srgbClr val="FFFFFF"/>
                </a:solidFill>
              </a:rPr>
              <a:pPr>
                <a:spcAft>
                  <a:spcPts val="600"/>
                </a:spcAft>
              </a:pPr>
              <a:t>8</a:t>
            </a:fld>
            <a:endParaRPr lang="en-KE">
              <a:solidFill>
                <a:srgbClr val="FFFFFF"/>
              </a:solidFill>
            </a:endParaRPr>
          </a:p>
        </p:txBody>
      </p:sp>
      <p:sp>
        <p:nvSpPr>
          <p:cNvPr id="4" name="Footer Placeholder 3">
            <a:extLst>
              <a:ext uri="{FF2B5EF4-FFF2-40B4-BE49-F238E27FC236}">
                <a16:creationId xmlns:a16="http://schemas.microsoft.com/office/drawing/2014/main" id="{5BC63535-8552-96A2-2685-6D151D9DE73A}"/>
              </a:ext>
            </a:extLst>
          </p:cNvPr>
          <p:cNvSpPr>
            <a:spLocks noGrp="1"/>
          </p:cNvSpPr>
          <p:nvPr>
            <p:ph type="ftr" sz="quarter" idx="11"/>
          </p:nvPr>
        </p:nvSpPr>
        <p:spPr>
          <a:xfrm>
            <a:off x="1116531" y="7343925"/>
            <a:ext cx="8935853" cy="702795"/>
          </a:xfrm>
        </p:spPr>
        <p:txBody>
          <a:bodyPr/>
          <a:lstStyle/>
          <a:p>
            <a:pPr>
              <a:spcAft>
                <a:spcPts val="600"/>
              </a:spcAft>
            </a:pPr>
            <a:r>
              <a:rPr lang="en-US" dirty="0"/>
              <a:t>DSC PROJECT ON APPLICATION OF DATA ANALYSIS TOOLS AND PREDICTIVE MODELS ON HOME OWNERSHIP AND OR INVESTMENTS BY _</a:t>
            </a:r>
            <a:r>
              <a:rPr lang="en-US" dirty="0" err="1"/>
              <a:t>S.Karapia,B.Kinya,E.Omondi,P.Riungu,S.Kimutai</a:t>
            </a:r>
            <a:r>
              <a:rPr lang="en-US" dirty="0"/>
              <a:t> and </a:t>
            </a:r>
            <a:r>
              <a:rPr lang="en-US" dirty="0" err="1"/>
              <a:t>S.Gathai</a:t>
            </a:r>
            <a:endParaRPr lang="en-KE"/>
          </a:p>
        </p:txBody>
      </p:sp>
    </p:spTree>
    <p:extLst>
      <p:ext uri="{BB962C8B-B14F-4D97-AF65-F5344CB8AC3E}">
        <p14:creationId xmlns:p14="http://schemas.microsoft.com/office/powerpoint/2010/main" val="22576552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82">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3084">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ster Bedroom (Private Bathroom with Jacuzzi) — SoCal Wellness Retreats">
            <a:extLst>
              <a:ext uri="{FF2B5EF4-FFF2-40B4-BE49-F238E27FC236}">
                <a16:creationId xmlns:a16="http://schemas.microsoft.com/office/drawing/2014/main" id="{59B66DB9-E881-5C4F-19C8-CE3973367D5B}"/>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1858" b="4499"/>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142A06-0BD1-9C94-CA51-49AB8BC505F7}"/>
              </a:ext>
            </a:extLst>
          </p:cNvPr>
          <p:cNvSpPr>
            <a:spLocks noGrp="1"/>
          </p:cNvSpPr>
          <p:nvPr>
            <p:ph type="title"/>
          </p:nvPr>
        </p:nvSpPr>
        <p:spPr>
          <a:xfrm>
            <a:off x="838343" y="365125"/>
            <a:ext cx="10515600" cy="1325563"/>
          </a:xfrm>
        </p:spPr>
        <p:style>
          <a:lnRef idx="1">
            <a:schemeClr val="dk1"/>
          </a:lnRef>
          <a:fillRef idx="3">
            <a:schemeClr val="dk1"/>
          </a:fillRef>
          <a:effectRef idx="2">
            <a:schemeClr val="dk1"/>
          </a:effectRef>
          <a:fontRef idx="minor">
            <a:schemeClr val="lt1"/>
          </a:fontRef>
        </p:style>
        <p:txBody>
          <a:bodyPr>
            <a:normAutofit/>
          </a:bodyPr>
          <a:lstStyle/>
          <a:p>
            <a:r>
              <a:rPr lang="en-US" b="1" i="1">
                <a:solidFill>
                  <a:srgbClr val="FFFFFF"/>
                </a:solidFill>
              </a:rPr>
              <a:t>HOUSE FEATURES</a:t>
            </a:r>
            <a:endParaRPr lang="en-KE" b="1" i="1">
              <a:solidFill>
                <a:srgbClr val="FFFFFF"/>
              </a:solidFill>
            </a:endParaRPr>
          </a:p>
        </p:txBody>
      </p:sp>
      <p:sp>
        <p:nvSpPr>
          <p:cNvPr id="3" name="Content Placeholder 2">
            <a:extLst>
              <a:ext uri="{FF2B5EF4-FFF2-40B4-BE49-F238E27FC236}">
                <a16:creationId xmlns:a16="http://schemas.microsoft.com/office/drawing/2014/main" id="{94A9AFD6-802A-6E72-8155-36A5FEAA159B}"/>
              </a:ext>
            </a:extLst>
          </p:cNvPr>
          <p:cNvSpPr>
            <a:spLocks noGrp="1"/>
          </p:cNvSpPr>
          <p:nvPr>
            <p:ph idx="1"/>
          </p:nvPr>
        </p:nvSpPr>
        <p:spPr>
          <a:xfrm>
            <a:off x="838344" y="2013625"/>
            <a:ext cx="4614759" cy="4163337"/>
          </a:xfrm>
        </p:spPr>
        <p:txBody>
          <a:bodyPr>
            <a:normAutofit/>
          </a:bodyPr>
          <a:lstStyle/>
          <a:p>
            <a:endParaRPr lang="en-US" sz="2000" dirty="0">
              <a:solidFill>
                <a:srgbClr val="FFFFFF"/>
              </a:solidFill>
            </a:endParaRPr>
          </a:p>
          <a:p>
            <a:endParaRPr lang="en-US" sz="2000" dirty="0">
              <a:solidFill>
                <a:srgbClr val="FFFFFF"/>
              </a:solidFill>
            </a:endParaRPr>
          </a:p>
          <a:p>
            <a:r>
              <a:rPr lang="en-US" sz="2000" dirty="0">
                <a:solidFill>
                  <a:srgbClr val="FFFFFF"/>
                </a:solidFill>
              </a:rPr>
              <a:t>We examined various house features to determine the factors that contribute to an increase in price and identify the most effective predictors of price.</a:t>
            </a:r>
          </a:p>
          <a:p>
            <a:r>
              <a:rPr lang="en-US" sz="2000" dirty="0">
                <a:solidFill>
                  <a:srgbClr val="FFFFFF"/>
                </a:solidFill>
              </a:rPr>
              <a:t>The house features we used in the final model include:</a:t>
            </a:r>
          </a:p>
          <a:p>
            <a:pPr marL="514350" indent="-514350">
              <a:buFont typeface="+mj-lt"/>
              <a:buAutoNum type="arabicPeriod"/>
            </a:pPr>
            <a:r>
              <a:rPr lang="en-US" sz="2000" dirty="0">
                <a:solidFill>
                  <a:srgbClr val="FFFFFF"/>
                </a:solidFill>
              </a:rPr>
              <a:t>Bathrooms </a:t>
            </a:r>
          </a:p>
          <a:p>
            <a:pPr marL="514350" indent="-514350">
              <a:buFont typeface="+mj-lt"/>
              <a:buAutoNum type="arabicPeriod"/>
            </a:pPr>
            <a:r>
              <a:rPr lang="en-US" sz="2000" dirty="0">
                <a:solidFill>
                  <a:srgbClr val="FFFFFF"/>
                </a:solidFill>
              </a:rPr>
              <a:t>Square foot living</a:t>
            </a:r>
          </a:p>
          <a:p>
            <a:pPr marL="514350" indent="-514350">
              <a:buFont typeface="+mj-lt"/>
              <a:buAutoNum type="arabicPeriod"/>
            </a:pPr>
            <a:r>
              <a:rPr lang="en-US" sz="2000" dirty="0">
                <a:solidFill>
                  <a:srgbClr val="FFFFFF"/>
                </a:solidFill>
              </a:rPr>
              <a:t>Waterfront</a:t>
            </a:r>
          </a:p>
          <a:p>
            <a:pPr marL="514350" indent="-514350">
              <a:buFont typeface="+mj-lt"/>
              <a:buAutoNum type="arabicPeriod"/>
            </a:pPr>
            <a:endParaRPr lang="en-US" sz="2000" dirty="0">
              <a:solidFill>
                <a:srgbClr val="FFFFFF"/>
              </a:solidFill>
            </a:endParaRPr>
          </a:p>
          <a:p>
            <a:pPr marL="514350" indent="-514350">
              <a:buFont typeface="+mj-lt"/>
              <a:buAutoNum type="arabicPeriod"/>
            </a:pPr>
            <a:endParaRPr lang="en-US" sz="2000" dirty="0">
              <a:solidFill>
                <a:srgbClr val="FFFFFF"/>
              </a:solidFill>
            </a:endParaRPr>
          </a:p>
        </p:txBody>
      </p:sp>
      <p:pic>
        <p:nvPicPr>
          <p:cNvPr id="3078" name="Picture 6" descr="Gallery of Sanitation in Modern Houses: 12 Projects that ...">
            <a:extLst>
              <a:ext uri="{FF2B5EF4-FFF2-40B4-BE49-F238E27FC236}">
                <a16:creationId xmlns:a16="http://schemas.microsoft.com/office/drawing/2014/main" id="{E037373C-3EEB-6815-E452-B403C2508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 r="14839" b="-3"/>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EDEA5900-9F35-8915-C59E-E43132A53552}"/>
              </a:ext>
            </a:extLst>
          </p:cNvPr>
          <p:cNvSpPr>
            <a:spLocks noGrp="1"/>
          </p:cNvSpPr>
          <p:nvPr>
            <p:ph type="dt" sz="half" idx="10"/>
          </p:nvPr>
        </p:nvSpPr>
        <p:spPr>
          <a:xfrm>
            <a:off x="838343" y="6356350"/>
            <a:ext cx="2743200" cy="365125"/>
          </a:xfrm>
        </p:spPr>
        <p:txBody>
          <a:bodyPr>
            <a:normAutofit/>
          </a:bodyPr>
          <a:lstStyle/>
          <a:p>
            <a:pPr>
              <a:spcAft>
                <a:spcPts val="600"/>
              </a:spcAft>
            </a:pPr>
            <a:fld id="{DA5E82DC-7414-4D86-B254-7F91A150276D}" type="datetime1">
              <a:rPr lang="LID4096">
                <a:solidFill>
                  <a:srgbClr val="FFFFFF"/>
                </a:solidFill>
              </a:rPr>
              <a:pPr>
                <a:spcAft>
                  <a:spcPts val="600"/>
                </a:spcAft>
              </a:pPr>
              <a:t>06/02/2023</a:t>
            </a:fld>
            <a:endParaRPr lang="en-KE">
              <a:solidFill>
                <a:srgbClr val="FFFFFF"/>
              </a:solidFill>
            </a:endParaRPr>
          </a:p>
        </p:txBody>
      </p:sp>
      <p:sp>
        <p:nvSpPr>
          <p:cNvPr id="4" name="Footer Placeholder 3">
            <a:extLst>
              <a:ext uri="{FF2B5EF4-FFF2-40B4-BE49-F238E27FC236}">
                <a16:creationId xmlns:a16="http://schemas.microsoft.com/office/drawing/2014/main" id="{D07CCD2C-B9C8-9BA0-16DC-A74DE82D8580}"/>
              </a:ext>
            </a:extLst>
          </p:cNvPr>
          <p:cNvSpPr>
            <a:spLocks noGrp="1"/>
          </p:cNvSpPr>
          <p:nvPr>
            <p:ph type="ftr" sz="quarter" idx="11"/>
          </p:nvPr>
        </p:nvSpPr>
        <p:spPr>
          <a:xfrm>
            <a:off x="4038743" y="6356350"/>
            <a:ext cx="4114800" cy="365125"/>
          </a:xfrm>
        </p:spPr>
        <p:txBody>
          <a:bodyPr>
            <a:normAutofit/>
          </a:bodyPr>
          <a:lstStyle/>
          <a:p>
            <a:pPr>
              <a:lnSpc>
                <a:spcPct val="90000"/>
              </a:lnSpc>
              <a:spcAft>
                <a:spcPts val="600"/>
              </a:spcAft>
            </a:pPr>
            <a:r>
              <a:rPr lang="en-US" sz="700">
                <a:solidFill>
                  <a:srgbClr val="FFFFFF"/>
                </a:solidFill>
              </a:rPr>
              <a:t>DSC PROJECT ON APPLICATION OF DATA ANALYSIS TOOLS AND PREDICTIVE MODELS ON HOME OWNERSHIP AND OR INVESTMENTS BY _S.Karapia,B.Kinya,E.Omondi,P.Riungu,S.Kimutai and S.Gathai</a:t>
            </a:r>
            <a:endParaRPr lang="en-KE" sz="700">
              <a:solidFill>
                <a:srgbClr val="FFFFFF"/>
              </a:solidFill>
            </a:endParaRPr>
          </a:p>
        </p:txBody>
      </p:sp>
      <p:sp>
        <p:nvSpPr>
          <p:cNvPr id="6" name="Slide Number Placeholder 5">
            <a:extLst>
              <a:ext uri="{FF2B5EF4-FFF2-40B4-BE49-F238E27FC236}">
                <a16:creationId xmlns:a16="http://schemas.microsoft.com/office/drawing/2014/main" id="{C88D6F3E-38F2-D994-14DC-9359B0F34D32}"/>
              </a:ext>
            </a:extLst>
          </p:cNvPr>
          <p:cNvSpPr>
            <a:spLocks noGrp="1"/>
          </p:cNvSpPr>
          <p:nvPr>
            <p:ph type="sldNum" sz="quarter" idx="12"/>
          </p:nvPr>
        </p:nvSpPr>
        <p:spPr>
          <a:xfrm>
            <a:off x="8610600" y="6356350"/>
            <a:ext cx="2743200" cy="365125"/>
          </a:xfrm>
        </p:spPr>
        <p:txBody>
          <a:bodyPr>
            <a:normAutofit/>
          </a:bodyPr>
          <a:lstStyle/>
          <a:p>
            <a:pPr>
              <a:spcAft>
                <a:spcPts val="600"/>
              </a:spcAft>
            </a:pPr>
            <a:fld id="{5A12EBFD-CA72-441E-A969-1E8D2C59F3DD}" type="slidenum">
              <a:rPr lang="en-KE">
                <a:solidFill>
                  <a:srgbClr val="FFFFFF"/>
                </a:solidFill>
              </a:rPr>
              <a:pPr>
                <a:spcAft>
                  <a:spcPts val="600"/>
                </a:spcAft>
              </a:pPr>
              <a:t>9</a:t>
            </a:fld>
            <a:endParaRPr lang="en-KE">
              <a:solidFill>
                <a:srgbClr val="FFFFFF"/>
              </a:solidFill>
            </a:endParaRPr>
          </a:p>
        </p:txBody>
      </p:sp>
    </p:spTree>
    <p:extLst>
      <p:ext uri="{BB962C8B-B14F-4D97-AF65-F5344CB8AC3E}">
        <p14:creationId xmlns:p14="http://schemas.microsoft.com/office/powerpoint/2010/main" val="3422472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2961</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Century Gothic</vt:lpstr>
      <vt:lpstr>Consolas</vt:lpstr>
      <vt:lpstr>Courier New</vt:lpstr>
      <vt:lpstr>Roboto</vt:lpstr>
      <vt:lpstr>Söhne</vt:lpstr>
      <vt:lpstr>Wingdings</vt:lpstr>
      <vt:lpstr>Office Theme</vt:lpstr>
      <vt:lpstr>Kingston County House Price Prediction Project  </vt:lpstr>
      <vt:lpstr>Problem Statement</vt:lpstr>
      <vt:lpstr>Hypothesis Statement</vt:lpstr>
      <vt:lpstr>BUSINESS UNDERSTANDING </vt:lpstr>
      <vt:lpstr>DATA UNDERSTANDING</vt:lpstr>
      <vt:lpstr>Key variables that were considered in our analysis</vt:lpstr>
      <vt:lpstr>BUSINESS VALUE</vt:lpstr>
      <vt:lpstr>METHODOLOGY</vt:lpstr>
      <vt:lpstr>HOUSE FEATURES</vt:lpstr>
      <vt:lpstr>RESULTS</vt:lpstr>
      <vt:lpstr>Correlation of different house features</vt:lpstr>
      <vt:lpstr>Heatmap Interpretation ;</vt:lpstr>
      <vt:lpstr>Simple Regression</vt:lpstr>
      <vt:lpstr>Scatter plots of house features vs price</vt:lpstr>
      <vt:lpstr>Predicting House Prices </vt:lpstr>
      <vt:lpstr>Model Limitations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TO DISCOVER POTENTIAL HOUSES FOR HOMEOWNERS</dc:title>
  <dc:creator>immanuel leunammi</dc:creator>
  <cp:lastModifiedBy>samuel karapia</cp:lastModifiedBy>
  <cp:revision>14</cp:revision>
  <dcterms:created xsi:type="dcterms:W3CDTF">2023-05-31T20:19:43Z</dcterms:created>
  <dcterms:modified xsi:type="dcterms:W3CDTF">2023-06-02T15:24:43Z</dcterms:modified>
</cp:coreProperties>
</file>