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6" r:id="rId4"/>
  </p:sldMasterIdLst>
  <p:notesMasterIdLst>
    <p:notesMasterId r:id="rId18"/>
  </p:notesMasterIdLst>
  <p:sldIdLst>
    <p:sldId id="270" r:id="rId5"/>
    <p:sldId id="789" r:id="rId6"/>
    <p:sldId id="923" r:id="rId7"/>
    <p:sldId id="1645" r:id="rId8"/>
    <p:sldId id="573" r:id="rId9"/>
    <p:sldId id="361" r:id="rId10"/>
    <p:sldId id="696" r:id="rId11"/>
    <p:sldId id="574" r:id="rId12"/>
    <p:sldId id="891" r:id="rId13"/>
    <p:sldId id="924" r:id="rId14"/>
    <p:sldId id="925" r:id="rId15"/>
    <p:sldId id="1644" r:id="rId16"/>
    <p:sldId id="926" r:id="rId17"/>
    <p:sldId id="1652" r:id="rId19"/>
    <p:sldId id="927" r:id="rId20"/>
    <p:sldId id="928" r:id="rId21"/>
    <p:sldId id="929" r:id="rId22"/>
    <p:sldId id="930" r:id="rId23"/>
    <p:sldId id="931" r:id="rId24"/>
    <p:sldId id="932" r:id="rId25"/>
    <p:sldId id="933" r:id="rId26"/>
    <p:sldId id="934" r:id="rId27"/>
    <p:sldId id="935" r:id="rId28"/>
    <p:sldId id="936" r:id="rId29"/>
    <p:sldId id="937" r:id="rId30"/>
    <p:sldId id="1654" r:id="rId31"/>
    <p:sldId id="1655" r:id="rId32"/>
    <p:sldId id="1656" r:id="rId33"/>
    <p:sldId id="938" r:id="rId34"/>
    <p:sldId id="939" r:id="rId35"/>
    <p:sldId id="940" r:id="rId36"/>
    <p:sldId id="1318" r:id="rId37"/>
    <p:sldId id="941" r:id="rId38"/>
    <p:sldId id="942" r:id="rId39"/>
    <p:sldId id="943" r:id="rId40"/>
    <p:sldId id="944" r:id="rId41"/>
    <p:sldId id="945" r:id="rId42"/>
    <p:sldId id="1657" r:id="rId43"/>
    <p:sldId id="1665" r:id="rId44"/>
    <p:sldId id="947" r:id="rId45"/>
    <p:sldId id="948" r:id="rId46"/>
    <p:sldId id="949" r:id="rId47"/>
    <p:sldId id="950" r:id="rId48"/>
    <p:sldId id="951" r:id="rId49"/>
    <p:sldId id="952" r:id="rId50"/>
    <p:sldId id="953" r:id="rId51"/>
    <p:sldId id="954" r:id="rId52"/>
    <p:sldId id="955" r:id="rId53"/>
    <p:sldId id="956" r:id="rId54"/>
    <p:sldId id="957" r:id="rId55"/>
    <p:sldId id="1658" r:id="rId56"/>
    <p:sldId id="1659" r:id="rId57"/>
    <p:sldId id="958" r:id="rId58"/>
    <p:sldId id="1661" r:id="rId59"/>
    <p:sldId id="960" r:id="rId60"/>
    <p:sldId id="962" r:id="rId61"/>
    <p:sldId id="963" r:id="rId62"/>
    <p:sldId id="964" r:id="rId63"/>
    <p:sldId id="965" r:id="rId64"/>
    <p:sldId id="966" r:id="rId65"/>
    <p:sldId id="967" r:id="rId66"/>
    <p:sldId id="968" r:id="rId67"/>
    <p:sldId id="970" r:id="rId68"/>
    <p:sldId id="1663" r:id="rId69"/>
    <p:sldId id="971" r:id="rId70"/>
    <p:sldId id="972" r:id="rId71"/>
    <p:sldId id="973" r:id="rId72"/>
    <p:sldId id="974" r:id="rId73"/>
    <p:sldId id="1664" r:id="rId74"/>
    <p:sldId id="976" r:id="rId75"/>
    <p:sldId id="977" r:id="rId76"/>
    <p:sldId id="978" r:id="rId77"/>
    <p:sldId id="979" r:id="rId78"/>
    <p:sldId id="980" r:id="rId79"/>
    <p:sldId id="981" r:id="rId80"/>
    <p:sldId id="982" r:id="rId81"/>
    <p:sldId id="983" r:id="rId82"/>
    <p:sldId id="984" r:id="rId83"/>
    <p:sldId id="985" r:id="rId84"/>
    <p:sldId id="986" r:id="rId85"/>
    <p:sldId id="987" r:id="rId86"/>
    <p:sldId id="1214" r:id="rId87"/>
    <p:sldId id="988" r:id="rId88"/>
    <p:sldId id="989" r:id="rId89"/>
    <p:sldId id="990" r:id="rId90"/>
    <p:sldId id="991" r:id="rId91"/>
    <p:sldId id="992" r:id="rId92"/>
    <p:sldId id="993" r:id="rId93"/>
    <p:sldId id="994" r:id="rId94"/>
    <p:sldId id="995" r:id="rId95"/>
    <p:sldId id="996" r:id="rId96"/>
    <p:sldId id="997" r:id="rId97"/>
    <p:sldId id="1215" r:id="rId98"/>
    <p:sldId id="998" r:id="rId99"/>
    <p:sldId id="1286" r:id="rId100"/>
    <p:sldId id="1216" r:id="rId101"/>
    <p:sldId id="999" r:id="rId102"/>
    <p:sldId id="1000" r:id="rId103"/>
    <p:sldId id="1287" r:id="rId104"/>
    <p:sldId id="1001" r:id="rId105"/>
    <p:sldId id="1002" r:id="rId106"/>
    <p:sldId id="1003" r:id="rId107"/>
    <p:sldId id="1005" r:id="rId108"/>
    <p:sldId id="1004" r:id="rId109"/>
    <p:sldId id="1007" r:id="rId110"/>
    <p:sldId id="1008" r:id="rId111"/>
    <p:sldId id="1009" r:id="rId112"/>
    <p:sldId id="1010" r:id="rId113"/>
    <p:sldId id="1011" r:id="rId114"/>
    <p:sldId id="1012" r:id="rId115"/>
    <p:sldId id="1013" r:id="rId116"/>
    <p:sldId id="1014" r:id="rId117"/>
    <p:sldId id="1015" r:id="rId118"/>
    <p:sldId id="1016" r:id="rId119"/>
    <p:sldId id="1017" r:id="rId120"/>
    <p:sldId id="1217" r:id="rId121"/>
    <p:sldId id="1021" r:id="rId122"/>
    <p:sldId id="1218" r:id="rId123"/>
    <p:sldId id="1022" r:id="rId124"/>
    <p:sldId id="1023" r:id="rId125"/>
    <p:sldId id="1024" r:id="rId126"/>
    <p:sldId id="1025" r:id="rId127"/>
    <p:sldId id="1640" r:id="rId128"/>
    <p:sldId id="1288" r:id="rId129"/>
    <p:sldId id="1026" r:id="rId130"/>
    <p:sldId id="1289" r:id="rId131"/>
    <p:sldId id="1027" r:id="rId132"/>
    <p:sldId id="1028" r:id="rId133"/>
    <p:sldId id="1029" r:id="rId134"/>
    <p:sldId id="1030" r:id="rId135"/>
    <p:sldId id="1031" r:id="rId136"/>
    <p:sldId id="1032" r:id="rId137"/>
    <p:sldId id="1033" r:id="rId138"/>
    <p:sldId id="1641" r:id="rId139"/>
    <p:sldId id="1034" r:id="rId140"/>
    <p:sldId id="1035" r:id="rId141"/>
    <p:sldId id="1290" r:id="rId142"/>
    <p:sldId id="1291" r:id="rId143"/>
    <p:sldId id="1037" r:id="rId144"/>
    <p:sldId id="1038" r:id="rId145"/>
    <p:sldId id="1039" r:id="rId146"/>
    <p:sldId id="1040" r:id="rId147"/>
    <p:sldId id="1041" r:id="rId148"/>
    <p:sldId id="1042" r:id="rId149"/>
    <p:sldId id="1043" r:id="rId150"/>
    <p:sldId id="1044" r:id="rId151"/>
    <p:sldId id="1045" r:id="rId152"/>
    <p:sldId id="1046" r:id="rId153"/>
    <p:sldId id="1047" r:id="rId154"/>
    <p:sldId id="1048" r:id="rId155"/>
    <p:sldId id="1049" r:id="rId156"/>
    <p:sldId id="1050" r:id="rId157"/>
    <p:sldId id="1051" r:id="rId158"/>
    <p:sldId id="1052" r:id="rId159"/>
    <p:sldId id="1053" r:id="rId160"/>
    <p:sldId id="1054" r:id="rId161"/>
    <p:sldId id="1055" r:id="rId162"/>
    <p:sldId id="1056" r:id="rId163"/>
    <p:sldId id="1666" r:id="rId164"/>
    <p:sldId id="1057" r:id="rId165"/>
    <p:sldId id="1058" r:id="rId166"/>
    <p:sldId id="1059" r:id="rId167"/>
    <p:sldId id="1060" r:id="rId168"/>
    <p:sldId id="1061" r:id="rId169"/>
    <p:sldId id="1219" r:id="rId170"/>
    <p:sldId id="1062" r:id="rId171"/>
    <p:sldId id="1063" r:id="rId172"/>
    <p:sldId id="1064" r:id="rId173"/>
    <p:sldId id="1065" r:id="rId174"/>
    <p:sldId id="1066" r:id="rId175"/>
    <p:sldId id="1067" r:id="rId176"/>
    <p:sldId id="1667" r:id="rId177"/>
    <p:sldId id="1646" r:id="rId178"/>
    <p:sldId id="1647" r:id="rId179"/>
    <p:sldId id="1070" r:id="rId180"/>
    <p:sldId id="1071" r:id="rId181"/>
    <p:sldId id="1072" r:id="rId182"/>
    <p:sldId id="1648" r:id="rId183"/>
    <p:sldId id="1642" r:id="rId184"/>
    <p:sldId id="1073" r:id="rId185"/>
    <p:sldId id="1074" r:id="rId186"/>
    <p:sldId id="1075" r:id="rId187"/>
    <p:sldId id="1076" r:id="rId188"/>
    <p:sldId id="1637" r:id="rId189"/>
    <p:sldId id="1077" r:id="rId190"/>
    <p:sldId id="1078" r:id="rId191"/>
    <p:sldId id="1079" r:id="rId192"/>
    <p:sldId id="1080" r:id="rId193"/>
    <p:sldId id="1081" r:id="rId194"/>
    <p:sldId id="1082" r:id="rId195"/>
    <p:sldId id="1083" r:id="rId196"/>
    <p:sldId id="1084" r:id="rId197"/>
    <p:sldId id="1085" r:id="rId198"/>
    <p:sldId id="1086" r:id="rId199"/>
    <p:sldId id="1087" r:id="rId200"/>
    <p:sldId id="1088" r:id="rId201"/>
    <p:sldId id="1089" r:id="rId202"/>
    <p:sldId id="1090" r:id="rId203"/>
    <p:sldId id="1091" r:id="rId204"/>
    <p:sldId id="1092" r:id="rId205"/>
    <p:sldId id="1093" r:id="rId206"/>
    <p:sldId id="1094" r:id="rId207"/>
    <p:sldId id="1095" r:id="rId208"/>
    <p:sldId id="1096" r:id="rId209"/>
    <p:sldId id="1097" r:id="rId210"/>
    <p:sldId id="1098" r:id="rId211"/>
    <p:sldId id="1636" r:id="rId212"/>
    <p:sldId id="1638" r:id="rId213"/>
    <p:sldId id="1099" r:id="rId214"/>
    <p:sldId id="1100" r:id="rId215"/>
    <p:sldId id="1101" r:id="rId216"/>
    <p:sldId id="1668" r:id="rId217"/>
    <p:sldId id="1292" r:id="rId218"/>
    <p:sldId id="1102" r:id="rId219"/>
    <p:sldId id="1103" r:id="rId220"/>
    <p:sldId id="1104" r:id="rId221"/>
    <p:sldId id="1105" r:id="rId222"/>
    <p:sldId id="1643" r:id="rId223"/>
    <p:sldId id="1106" r:id="rId224"/>
    <p:sldId id="1107" r:id="rId225"/>
    <p:sldId id="1108" r:id="rId226"/>
    <p:sldId id="1109" r:id="rId227"/>
    <p:sldId id="1111" r:id="rId228"/>
    <p:sldId id="1649" r:id="rId229"/>
    <p:sldId id="1293" r:id="rId230"/>
    <p:sldId id="1112" r:id="rId231"/>
    <p:sldId id="1294" r:id="rId232"/>
    <p:sldId id="1113" r:id="rId233"/>
    <p:sldId id="1114" r:id="rId234"/>
    <p:sldId id="1115" r:id="rId235"/>
    <p:sldId id="1116" r:id="rId236"/>
    <p:sldId id="1117" r:id="rId237"/>
    <p:sldId id="1118" r:id="rId238"/>
    <p:sldId id="1119" r:id="rId239"/>
    <p:sldId id="1120" r:id="rId240"/>
    <p:sldId id="1121" r:id="rId241"/>
    <p:sldId id="1122" r:id="rId242"/>
    <p:sldId id="1123" r:id="rId243"/>
    <p:sldId id="1124" r:id="rId244"/>
    <p:sldId id="1125" r:id="rId245"/>
    <p:sldId id="1126" r:id="rId246"/>
    <p:sldId id="1128" r:id="rId247"/>
    <p:sldId id="1127" r:id="rId248"/>
    <p:sldId id="1129" r:id="rId249"/>
    <p:sldId id="1130" r:id="rId250"/>
    <p:sldId id="1131" r:id="rId251"/>
    <p:sldId id="1132" r:id="rId252"/>
    <p:sldId id="1133" r:id="rId253"/>
    <p:sldId id="1134" r:id="rId254"/>
    <p:sldId id="1135" r:id="rId255"/>
    <p:sldId id="1136" r:id="rId256"/>
    <p:sldId id="1137" r:id="rId257"/>
    <p:sldId id="1138" r:id="rId258"/>
    <p:sldId id="1139" r:id="rId259"/>
    <p:sldId id="1669" r:id="rId260"/>
    <p:sldId id="1140" r:id="rId261"/>
    <p:sldId id="1141" r:id="rId262"/>
    <p:sldId id="1295" r:id="rId263"/>
    <p:sldId id="1285" r:id="rId264"/>
    <p:sldId id="1670" r:id="rId265"/>
    <p:sldId id="1142" r:id="rId266"/>
    <p:sldId id="1143" r:id="rId267"/>
    <p:sldId id="1145" r:id="rId268"/>
    <p:sldId id="1146" r:id="rId269"/>
    <p:sldId id="1147" r:id="rId270"/>
    <p:sldId id="1148" r:id="rId271"/>
    <p:sldId id="1635" r:id="rId272"/>
    <p:sldId id="1675" r:id="rId273"/>
    <p:sldId id="1676" r:id="rId274"/>
    <p:sldId id="1677" r:id="rId275"/>
    <p:sldId id="1678" r:id="rId276"/>
    <p:sldId id="1679" r:id="rId277"/>
    <p:sldId id="1299" r:id="rId278"/>
    <p:sldId id="1221" r:id="rId279"/>
    <p:sldId id="1222" r:id="rId280"/>
    <p:sldId id="1223" r:id="rId281"/>
    <p:sldId id="1224" r:id="rId282"/>
    <p:sldId id="1225" r:id="rId283"/>
    <p:sldId id="1226" r:id="rId284"/>
    <p:sldId id="1227" r:id="rId285"/>
    <p:sldId id="1228" r:id="rId286"/>
    <p:sldId id="1229" r:id="rId287"/>
    <p:sldId id="1230" r:id="rId288"/>
    <p:sldId id="1231" r:id="rId289"/>
    <p:sldId id="1232" r:id="rId290"/>
    <p:sldId id="1233" r:id="rId291"/>
    <p:sldId id="1234" r:id="rId292"/>
    <p:sldId id="1680" r:id="rId293"/>
    <p:sldId id="1235" r:id="rId294"/>
    <p:sldId id="1236" r:id="rId295"/>
    <p:sldId id="1237" r:id="rId296"/>
    <p:sldId id="1300" r:id="rId297"/>
    <p:sldId id="1238" r:id="rId298"/>
    <p:sldId id="1681" r:id="rId299"/>
    <p:sldId id="1239" r:id="rId300"/>
    <p:sldId id="1240" r:id="rId301"/>
    <p:sldId id="1301" r:id="rId302"/>
    <p:sldId id="1241" r:id="rId303"/>
    <p:sldId id="1682" r:id="rId304"/>
    <p:sldId id="1683" r:id="rId305"/>
    <p:sldId id="1630" r:id="rId306"/>
    <p:sldId id="1631" r:id="rId307"/>
    <p:sldId id="1632" r:id="rId308"/>
    <p:sldId id="1633" r:id="rId309"/>
    <p:sldId id="1634" r:id="rId310"/>
    <p:sldId id="1242" r:id="rId311"/>
    <p:sldId id="1684" r:id="rId312"/>
    <p:sldId id="1243" r:id="rId313"/>
    <p:sldId id="1302" r:id="rId314"/>
    <p:sldId id="1245" r:id="rId315"/>
    <p:sldId id="1246" r:id="rId316"/>
    <p:sldId id="1247" r:id="rId317"/>
    <p:sldId id="1248" r:id="rId318"/>
    <p:sldId id="1249" r:id="rId319"/>
    <p:sldId id="1250" r:id="rId320"/>
    <p:sldId id="1251" r:id="rId321"/>
    <p:sldId id="1651" r:id="rId322"/>
    <p:sldId id="1252" r:id="rId323"/>
    <p:sldId id="1253" r:id="rId324"/>
    <p:sldId id="1254" r:id="rId325"/>
    <p:sldId id="1255" r:id="rId326"/>
    <p:sldId id="1256" r:id="rId327"/>
    <p:sldId id="1305" r:id="rId328"/>
    <p:sldId id="1306" r:id="rId329"/>
    <p:sldId id="1307" r:id="rId330"/>
    <p:sldId id="1257" r:id="rId331"/>
    <p:sldId id="1310" r:id="rId332"/>
    <p:sldId id="1312" r:id="rId333"/>
    <p:sldId id="1314" r:id="rId334"/>
    <p:sldId id="1315" r:id="rId335"/>
    <p:sldId id="1313" r:id="rId336"/>
    <p:sldId id="1316" r:id="rId337"/>
    <p:sldId id="1317" r:id="rId338"/>
    <p:sldId id="1258" r:id="rId339"/>
    <p:sldId id="1259" r:id="rId340"/>
    <p:sldId id="1260" r:id="rId341"/>
    <p:sldId id="1261" r:id="rId342"/>
    <p:sldId id="1262" r:id="rId343"/>
    <p:sldId id="1263" r:id="rId344"/>
    <p:sldId id="1264" r:id="rId345"/>
    <p:sldId id="1265" r:id="rId346"/>
    <p:sldId id="1266" r:id="rId347"/>
    <p:sldId id="1267" r:id="rId348"/>
    <p:sldId id="1268" r:id="rId349"/>
    <p:sldId id="1269" r:id="rId350"/>
    <p:sldId id="1270" r:id="rId351"/>
    <p:sldId id="1271" r:id="rId352"/>
    <p:sldId id="1311" r:id="rId353"/>
    <p:sldId id="1272" r:id="rId354"/>
    <p:sldId id="1273" r:id="rId355"/>
    <p:sldId id="1274" r:id="rId356"/>
    <p:sldId id="1275" r:id="rId357"/>
    <p:sldId id="1276" r:id="rId358"/>
    <p:sldId id="1277" r:id="rId359"/>
    <p:sldId id="1278" r:id="rId360"/>
    <p:sldId id="1279" r:id="rId361"/>
    <p:sldId id="1280" r:id="rId362"/>
    <p:sldId id="1281" r:id="rId363"/>
    <p:sldId id="1282" r:id="rId364"/>
    <p:sldId id="1283" r:id="rId365"/>
    <p:sldId id="1284" r:id="rId366"/>
  </p:sldIdLst>
  <p:sldSz cx="9144000" cy="6858000" type="screen4x3"/>
  <p:notesSz cx="6858000" cy="9144000"/>
  <p:custDataLst>
    <p:tags r:id="rId370"/>
  </p:custDataLst>
  <p:defaultTextStyle>
    <a:defPPr>
      <a:defRPr lang="zh-CN"/>
    </a:defPPr>
    <a:lvl1pPr marL="0" lvl="0" indent="0" algn="l" defTabSz="914400" rtl="0" eaLnBrk="0" fontAlgn="base" latinLnBrk="0" hangingPunct="0">
      <a:lnSpc>
        <a:spcPct val="100000"/>
      </a:lnSpc>
      <a:spcBef>
        <a:spcPct val="0"/>
      </a:spcBef>
      <a:spcAft>
        <a:spcPct val="0"/>
      </a:spcAft>
      <a:buNone/>
      <a:defRPr sz="1600" b="0" i="0" u="none" kern="1200" baseline="0">
        <a:solidFill>
          <a:schemeClr val="bg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1600" b="0"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1600" b="0"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1600" b="0"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1600" b="0" i="0" u="none" kern="1200" baseline="0">
        <a:solidFill>
          <a:schemeClr val="bg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1600" b="0" i="0" u="none" kern="1200" baseline="0">
        <a:solidFill>
          <a:schemeClr val="bg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1600" b="0" i="0" u="none" kern="1200" baseline="0">
        <a:solidFill>
          <a:schemeClr val="bg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1600" b="0" i="0" u="none" kern="1200" baseline="0">
        <a:solidFill>
          <a:schemeClr val="bg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1600" b="0" i="0" u="none" kern="1200" baseline="0">
        <a:solidFill>
          <a:schemeClr val="bg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FFFF00"/>
    <a:srgbClr val="00CC00"/>
    <a:srgbClr val="006600"/>
    <a:srgbClr val="FF9933"/>
    <a:srgbClr val="FF9900"/>
    <a:srgbClr val="FF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41"/>
    <p:restoredTop sz="91803"/>
  </p:normalViewPr>
  <p:slideViewPr>
    <p:cSldViewPr showGuides="1">
      <p:cViewPr varScale="1">
        <p:scale>
          <a:sx n="105" d="100"/>
          <a:sy n="105" d="100"/>
        </p:scale>
        <p:origin x="-1734" y="-78"/>
      </p:cViewPr>
      <p:guideLst>
        <p:guide orient="horz" pos="2115"/>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0" Type="http://schemas.openxmlformats.org/officeDocument/2006/relationships/tags" Target="tags/tag3.xml"/><Relationship Id="rId37" Type="http://schemas.openxmlformats.org/officeDocument/2006/relationships/slide" Target="slides/slide32.xml"/><Relationship Id="rId369" Type="http://schemas.openxmlformats.org/officeDocument/2006/relationships/tableStyles" Target="tableStyles.xml"/><Relationship Id="rId368" Type="http://schemas.openxmlformats.org/officeDocument/2006/relationships/viewProps" Target="viewProps.xml"/><Relationship Id="rId367" Type="http://schemas.openxmlformats.org/officeDocument/2006/relationships/presProps" Target="presProps.xml"/><Relationship Id="rId366" Type="http://schemas.openxmlformats.org/officeDocument/2006/relationships/slide" Target="slides/slide361.xml"/><Relationship Id="rId365" Type="http://schemas.openxmlformats.org/officeDocument/2006/relationships/slide" Target="slides/slide360.xml"/><Relationship Id="rId364" Type="http://schemas.openxmlformats.org/officeDocument/2006/relationships/slide" Target="slides/slide359.xml"/><Relationship Id="rId363" Type="http://schemas.openxmlformats.org/officeDocument/2006/relationships/slide" Target="slides/slide358.xml"/><Relationship Id="rId362" Type="http://schemas.openxmlformats.org/officeDocument/2006/relationships/slide" Target="slides/slide357.xml"/><Relationship Id="rId361" Type="http://schemas.openxmlformats.org/officeDocument/2006/relationships/slide" Target="slides/slide356.xml"/><Relationship Id="rId360" Type="http://schemas.openxmlformats.org/officeDocument/2006/relationships/slide" Target="slides/slide355.xml"/><Relationship Id="rId36" Type="http://schemas.openxmlformats.org/officeDocument/2006/relationships/slide" Target="slides/slide31.xml"/><Relationship Id="rId359" Type="http://schemas.openxmlformats.org/officeDocument/2006/relationships/slide" Target="slides/slide354.xml"/><Relationship Id="rId358" Type="http://schemas.openxmlformats.org/officeDocument/2006/relationships/slide" Target="slides/slide353.xml"/><Relationship Id="rId357" Type="http://schemas.openxmlformats.org/officeDocument/2006/relationships/slide" Target="slides/slide352.xml"/><Relationship Id="rId356" Type="http://schemas.openxmlformats.org/officeDocument/2006/relationships/slide" Target="slides/slide351.xml"/><Relationship Id="rId355" Type="http://schemas.openxmlformats.org/officeDocument/2006/relationships/slide" Target="slides/slide350.xml"/><Relationship Id="rId354" Type="http://schemas.openxmlformats.org/officeDocument/2006/relationships/slide" Target="slides/slide349.xml"/><Relationship Id="rId353" Type="http://schemas.openxmlformats.org/officeDocument/2006/relationships/slide" Target="slides/slide348.xml"/><Relationship Id="rId352" Type="http://schemas.openxmlformats.org/officeDocument/2006/relationships/slide" Target="slides/slide347.xml"/><Relationship Id="rId351" Type="http://schemas.openxmlformats.org/officeDocument/2006/relationships/slide" Target="slides/slide346.xml"/><Relationship Id="rId350" Type="http://schemas.openxmlformats.org/officeDocument/2006/relationships/slide" Target="slides/slide345.xml"/><Relationship Id="rId35" Type="http://schemas.openxmlformats.org/officeDocument/2006/relationships/slide" Target="slides/slide30.xml"/><Relationship Id="rId349" Type="http://schemas.openxmlformats.org/officeDocument/2006/relationships/slide" Target="slides/slide344.xml"/><Relationship Id="rId348" Type="http://schemas.openxmlformats.org/officeDocument/2006/relationships/slide" Target="slides/slide343.xml"/><Relationship Id="rId347" Type="http://schemas.openxmlformats.org/officeDocument/2006/relationships/slide" Target="slides/slide342.xml"/><Relationship Id="rId346" Type="http://schemas.openxmlformats.org/officeDocument/2006/relationships/slide" Target="slides/slide341.xml"/><Relationship Id="rId345" Type="http://schemas.openxmlformats.org/officeDocument/2006/relationships/slide" Target="slides/slide340.xml"/><Relationship Id="rId344" Type="http://schemas.openxmlformats.org/officeDocument/2006/relationships/slide" Target="slides/slide339.xml"/><Relationship Id="rId343" Type="http://schemas.openxmlformats.org/officeDocument/2006/relationships/slide" Target="slides/slide338.xml"/><Relationship Id="rId342" Type="http://schemas.openxmlformats.org/officeDocument/2006/relationships/slide" Target="slides/slide337.xml"/><Relationship Id="rId341" Type="http://schemas.openxmlformats.org/officeDocument/2006/relationships/slide" Target="slides/slide336.xml"/><Relationship Id="rId340" Type="http://schemas.openxmlformats.org/officeDocument/2006/relationships/slide" Target="slides/slide335.xml"/><Relationship Id="rId34" Type="http://schemas.openxmlformats.org/officeDocument/2006/relationships/slide" Target="slides/slide29.xml"/><Relationship Id="rId339" Type="http://schemas.openxmlformats.org/officeDocument/2006/relationships/slide" Target="slides/slide334.xml"/><Relationship Id="rId338" Type="http://schemas.openxmlformats.org/officeDocument/2006/relationships/slide" Target="slides/slide333.xml"/><Relationship Id="rId337" Type="http://schemas.openxmlformats.org/officeDocument/2006/relationships/slide" Target="slides/slide332.xml"/><Relationship Id="rId336" Type="http://schemas.openxmlformats.org/officeDocument/2006/relationships/slide" Target="slides/slide331.xml"/><Relationship Id="rId335" Type="http://schemas.openxmlformats.org/officeDocument/2006/relationships/slide" Target="slides/slide330.xml"/><Relationship Id="rId334" Type="http://schemas.openxmlformats.org/officeDocument/2006/relationships/slide" Target="slides/slide329.xml"/><Relationship Id="rId333" Type="http://schemas.openxmlformats.org/officeDocument/2006/relationships/slide" Target="slides/slide328.xml"/><Relationship Id="rId332" Type="http://schemas.openxmlformats.org/officeDocument/2006/relationships/slide" Target="slides/slide327.xml"/><Relationship Id="rId331" Type="http://schemas.openxmlformats.org/officeDocument/2006/relationships/slide" Target="slides/slide326.xml"/><Relationship Id="rId330" Type="http://schemas.openxmlformats.org/officeDocument/2006/relationships/slide" Target="slides/slide325.xml"/><Relationship Id="rId33" Type="http://schemas.openxmlformats.org/officeDocument/2006/relationships/slide" Target="slides/slide28.xml"/><Relationship Id="rId329" Type="http://schemas.openxmlformats.org/officeDocument/2006/relationships/slide" Target="slides/slide324.xml"/><Relationship Id="rId328" Type="http://schemas.openxmlformats.org/officeDocument/2006/relationships/slide" Target="slides/slide323.xml"/><Relationship Id="rId327" Type="http://schemas.openxmlformats.org/officeDocument/2006/relationships/slide" Target="slides/slide322.xml"/><Relationship Id="rId326" Type="http://schemas.openxmlformats.org/officeDocument/2006/relationships/slide" Target="slides/slide321.xml"/><Relationship Id="rId325" Type="http://schemas.openxmlformats.org/officeDocument/2006/relationships/slide" Target="slides/slide320.xml"/><Relationship Id="rId324" Type="http://schemas.openxmlformats.org/officeDocument/2006/relationships/slide" Target="slides/slide319.xml"/><Relationship Id="rId323" Type="http://schemas.openxmlformats.org/officeDocument/2006/relationships/slide" Target="slides/slide318.xml"/><Relationship Id="rId322" Type="http://schemas.openxmlformats.org/officeDocument/2006/relationships/slide" Target="slides/slide317.xml"/><Relationship Id="rId321" Type="http://schemas.openxmlformats.org/officeDocument/2006/relationships/slide" Target="slides/slide316.xml"/><Relationship Id="rId320" Type="http://schemas.openxmlformats.org/officeDocument/2006/relationships/slide" Target="slides/slide315.xml"/><Relationship Id="rId32" Type="http://schemas.openxmlformats.org/officeDocument/2006/relationships/slide" Target="slides/slide27.xml"/><Relationship Id="rId319" Type="http://schemas.openxmlformats.org/officeDocument/2006/relationships/slide" Target="slides/slide314.xml"/><Relationship Id="rId318" Type="http://schemas.openxmlformats.org/officeDocument/2006/relationships/slide" Target="slides/slide313.xml"/><Relationship Id="rId317" Type="http://schemas.openxmlformats.org/officeDocument/2006/relationships/slide" Target="slides/slide312.xml"/><Relationship Id="rId316" Type="http://schemas.openxmlformats.org/officeDocument/2006/relationships/slide" Target="slides/slide311.xml"/><Relationship Id="rId315" Type="http://schemas.openxmlformats.org/officeDocument/2006/relationships/slide" Target="slides/slide310.xml"/><Relationship Id="rId314" Type="http://schemas.openxmlformats.org/officeDocument/2006/relationships/slide" Target="slides/slide309.xml"/><Relationship Id="rId313" Type="http://schemas.openxmlformats.org/officeDocument/2006/relationships/slide" Target="slides/slide308.xml"/><Relationship Id="rId312" Type="http://schemas.openxmlformats.org/officeDocument/2006/relationships/slide" Target="slides/slide307.xml"/><Relationship Id="rId311" Type="http://schemas.openxmlformats.org/officeDocument/2006/relationships/slide" Target="slides/slide306.xml"/><Relationship Id="rId310" Type="http://schemas.openxmlformats.org/officeDocument/2006/relationships/slide" Target="slides/slide305.xml"/><Relationship Id="rId31" Type="http://schemas.openxmlformats.org/officeDocument/2006/relationships/slide" Target="slides/slide26.xml"/><Relationship Id="rId309" Type="http://schemas.openxmlformats.org/officeDocument/2006/relationships/slide" Target="slides/slide304.xml"/><Relationship Id="rId308" Type="http://schemas.openxmlformats.org/officeDocument/2006/relationships/slide" Target="slides/slide303.xml"/><Relationship Id="rId307" Type="http://schemas.openxmlformats.org/officeDocument/2006/relationships/slide" Target="slides/slide302.xml"/><Relationship Id="rId306" Type="http://schemas.openxmlformats.org/officeDocument/2006/relationships/slide" Target="slides/slide301.xml"/><Relationship Id="rId305" Type="http://schemas.openxmlformats.org/officeDocument/2006/relationships/slide" Target="slides/slide300.xml"/><Relationship Id="rId304" Type="http://schemas.openxmlformats.org/officeDocument/2006/relationships/slide" Target="slides/slide299.xml"/><Relationship Id="rId303" Type="http://schemas.openxmlformats.org/officeDocument/2006/relationships/slide" Target="slides/slide298.xml"/><Relationship Id="rId302" Type="http://schemas.openxmlformats.org/officeDocument/2006/relationships/slide" Target="slides/slide297.xml"/><Relationship Id="rId301" Type="http://schemas.openxmlformats.org/officeDocument/2006/relationships/slide" Target="slides/slide296.xml"/><Relationship Id="rId300" Type="http://schemas.openxmlformats.org/officeDocument/2006/relationships/slide" Target="slides/slide295.xml"/><Relationship Id="rId30" Type="http://schemas.openxmlformats.org/officeDocument/2006/relationships/slide" Target="slides/slide25.xml"/><Relationship Id="rId3" Type="http://schemas.openxmlformats.org/officeDocument/2006/relationships/slideMaster" Target="slideMasters/slideMaster2.xml"/><Relationship Id="rId299" Type="http://schemas.openxmlformats.org/officeDocument/2006/relationships/slide" Target="slides/slide294.xml"/><Relationship Id="rId298" Type="http://schemas.openxmlformats.org/officeDocument/2006/relationships/slide" Target="slides/slide293.xml"/><Relationship Id="rId297" Type="http://schemas.openxmlformats.org/officeDocument/2006/relationships/slide" Target="slides/slide292.xml"/><Relationship Id="rId296" Type="http://schemas.openxmlformats.org/officeDocument/2006/relationships/slide" Target="slides/slide291.xml"/><Relationship Id="rId295" Type="http://schemas.openxmlformats.org/officeDocument/2006/relationships/slide" Target="slides/slide290.xml"/><Relationship Id="rId294" Type="http://schemas.openxmlformats.org/officeDocument/2006/relationships/slide" Target="slides/slide289.xml"/><Relationship Id="rId293" Type="http://schemas.openxmlformats.org/officeDocument/2006/relationships/slide" Target="slides/slide288.xml"/><Relationship Id="rId292" Type="http://schemas.openxmlformats.org/officeDocument/2006/relationships/slide" Target="slides/slide287.xml"/><Relationship Id="rId291" Type="http://schemas.openxmlformats.org/officeDocument/2006/relationships/slide" Target="slides/slide286.xml"/><Relationship Id="rId290" Type="http://schemas.openxmlformats.org/officeDocument/2006/relationships/slide" Target="slides/slide285.xml"/><Relationship Id="rId29" Type="http://schemas.openxmlformats.org/officeDocument/2006/relationships/slide" Target="slides/slide24.xml"/><Relationship Id="rId289" Type="http://schemas.openxmlformats.org/officeDocument/2006/relationships/slide" Target="slides/slide284.xml"/><Relationship Id="rId288" Type="http://schemas.openxmlformats.org/officeDocument/2006/relationships/slide" Target="slides/slide283.xml"/><Relationship Id="rId287" Type="http://schemas.openxmlformats.org/officeDocument/2006/relationships/slide" Target="slides/slide282.xml"/><Relationship Id="rId286" Type="http://schemas.openxmlformats.org/officeDocument/2006/relationships/slide" Target="slides/slide281.xml"/><Relationship Id="rId285" Type="http://schemas.openxmlformats.org/officeDocument/2006/relationships/slide" Target="slides/slide280.xml"/><Relationship Id="rId284" Type="http://schemas.openxmlformats.org/officeDocument/2006/relationships/slide" Target="slides/slide279.xml"/><Relationship Id="rId283" Type="http://schemas.openxmlformats.org/officeDocument/2006/relationships/slide" Target="slides/slide278.xml"/><Relationship Id="rId282" Type="http://schemas.openxmlformats.org/officeDocument/2006/relationships/slide" Target="slides/slide277.xml"/><Relationship Id="rId281" Type="http://schemas.openxmlformats.org/officeDocument/2006/relationships/slide" Target="slides/slide276.xml"/><Relationship Id="rId280" Type="http://schemas.openxmlformats.org/officeDocument/2006/relationships/slide" Target="slides/slide275.xml"/><Relationship Id="rId28" Type="http://schemas.openxmlformats.org/officeDocument/2006/relationships/slide" Target="slides/slide23.xml"/><Relationship Id="rId279" Type="http://schemas.openxmlformats.org/officeDocument/2006/relationships/slide" Target="slides/slide274.xml"/><Relationship Id="rId278" Type="http://schemas.openxmlformats.org/officeDocument/2006/relationships/slide" Target="slides/slide273.xml"/><Relationship Id="rId277" Type="http://schemas.openxmlformats.org/officeDocument/2006/relationships/slide" Target="slides/slide272.xml"/><Relationship Id="rId276" Type="http://schemas.openxmlformats.org/officeDocument/2006/relationships/slide" Target="slides/slide271.xml"/><Relationship Id="rId275" Type="http://schemas.openxmlformats.org/officeDocument/2006/relationships/slide" Target="slides/slide270.xml"/><Relationship Id="rId274" Type="http://schemas.openxmlformats.org/officeDocument/2006/relationships/slide" Target="slides/slide269.xml"/><Relationship Id="rId273" Type="http://schemas.openxmlformats.org/officeDocument/2006/relationships/slide" Target="slides/slide268.xml"/><Relationship Id="rId272" Type="http://schemas.openxmlformats.org/officeDocument/2006/relationships/slide" Target="slides/slide267.xml"/><Relationship Id="rId271" Type="http://schemas.openxmlformats.org/officeDocument/2006/relationships/slide" Target="slides/slide266.xml"/><Relationship Id="rId270" Type="http://schemas.openxmlformats.org/officeDocument/2006/relationships/slide" Target="slides/slide265.xml"/><Relationship Id="rId27" Type="http://schemas.openxmlformats.org/officeDocument/2006/relationships/slide" Target="slides/slide22.xml"/><Relationship Id="rId269" Type="http://schemas.openxmlformats.org/officeDocument/2006/relationships/slide" Target="slides/slide264.xml"/><Relationship Id="rId268" Type="http://schemas.openxmlformats.org/officeDocument/2006/relationships/slide" Target="slides/slide263.xml"/><Relationship Id="rId267" Type="http://schemas.openxmlformats.org/officeDocument/2006/relationships/slide" Target="slides/slide262.xml"/><Relationship Id="rId266" Type="http://schemas.openxmlformats.org/officeDocument/2006/relationships/slide" Target="slides/slide261.xml"/><Relationship Id="rId265" Type="http://schemas.openxmlformats.org/officeDocument/2006/relationships/slide" Target="slides/slide260.xml"/><Relationship Id="rId264" Type="http://schemas.openxmlformats.org/officeDocument/2006/relationships/slide" Target="slides/slide259.xml"/><Relationship Id="rId263" Type="http://schemas.openxmlformats.org/officeDocument/2006/relationships/slide" Target="slides/slide258.xml"/><Relationship Id="rId262" Type="http://schemas.openxmlformats.org/officeDocument/2006/relationships/slide" Target="slides/slide257.xml"/><Relationship Id="rId261" Type="http://schemas.openxmlformats.org/officeDocument/2006/relationships/slide" Target="slides/slide256.xml"/><Relationship Id="rId260" Type="http://schemas.openxmlformats.org/officeDocument/2006/relationships/slide" Target="slides/slide255.xml"/><Relationship Id="rId26" Type="http://schemas.openxmlformats.org/officeDocument/2006/relationships/slide" Target="slides/slide21.xml"/><Relationship Id="rId259" Type="http://schemas.openxmlformats.org/officeDocument/2006/relationships/slide" Target="slides/slide254.xml"/><Relationship Id="rId258" Type="http://schemas.openxmlformats.org/officeDocument/2006/relationships/slide" Target="slides/slide253.xml"/><Relationship Id="rId257" Type="http://schemas.openxmlformats.org/officeDocument/2006/relationships/slide" Target="slides/slide252.xml"/><Relationship Id="rId256" Type="http://schemas.openxmlformats.org/officeDocument/2006/relationships/slide" Target="slides/slide251.xml"/><Relationship Id="rId255" Type="http://schemas.openxmlformats.org/officeDocument/2006/relationships/slide" Target="slides/slide250.xml"/><Relationship Id="rId254" Type="http://schemas.openxmlformats.org/officeDocument/2006/relationships/slide" Target="slides/slide249.xml"/><Relationship Id="rId253" Type="http://schemas.openxmlformats.org/officeDocument/2006/relationships/slide" Target="slides/slide248.xml"/><Relationship Id="rId252" Type="http://schemas.openxmlformats.org/officeDocument/2006/relationships/slide" Target="slides/slide247.xml"/><Relationship Id="rId251" Type="http://schemas.openxmlformats.org/officeDocument/2006/relationships/slide" Target="slides/slide246.xml"/><Relationship Id="rId250" Type="http://schemas.openxmlformats.org/officeDocument/2006/relationships/slide" Target="slides/slide245.xml"/><Relationship Id="rId25" Type="http://schemas.openxmlformats.org/officeDocument/2006/relationships/slide" Target="slides/slide20.xml"/><Relationship Id="rId249" Type="http://schemas.openxmlformats.org/officeDocument/2006/relationships/slide" Target="slides/slide244.xml"/><Relationship Id="rId248" Type="http://schemas.openxmlformats.org/officeDocument/2006/relationships/slide" Target="slides/slide243.xml"/><Relationship Id="rId247" Type="http://schemas.openxmlformats.org/officeDocument/2006/relationships/slide" Target="slides/slide242.xml"/><Relationship Id="rId246" Type="http://schemas.openxmlformats.org/officeDocument/2006/relationships/slide" Target="slides/slide241.xml"/><Relationship Id="rId245" Type="http://schemas.openxmlformats.org/officeDocument/2006/relationships/slide" Target="slides/slide240.xml"/><Relationship Id="rId244" Type="http://schemas.openxmlformats.org/officeDocument/2006/relationships/slide" Target="slides/slide239.xml"/><Relationship Id="rId243" Type="http://schemas.openxmlformats.org/officeDocument/2006/relationships/slide" Target="slides/slide238.xml"/><Relationship Id="rId242" Type="http://schemas.openxmlformats.org/officeDocument/2006/relationships/slide" Target="slides/slide237.xml"/><Relationship Id="rId241" Type="http://schemas.openxmlformats.org/officeDocument/2006/relationships/slide" Target="slides/slide236.xml"/><Relationship Id="rId240" Type="http://schemas.openxmlformats.org/officeDocument/2006/relationships/slide" Target="slides/slide235.xml"/><Relationship Id="rId24" Type="http://schemas.openxmlformats.org/officeDocument/2006/relationships/slide" Target="slides/slide19.xml"/><Relationship Id="rId239" Type="http://schemas.openxmlformats.org/officeDocument/2006/relationships/slide" Target="slides/slide234.xml"/><Relationship Id="rId238" Type="http://schemas.openxmlformats.org/officeDocument/2006/relationships/slide" Target="slides/slide233.xml"/><Relationship Id="rId237" Type="http://schemas.openxmlformats.org/officeDocument/2006/relationships/slide" Target="slides/slide232.xml"/><Relationship Id="rId236" Type="http://schemas.openxmlformats.org/officeDocument/2006/relationships/slide" Target="slides/slide231.xml"/><Relationship Id="rId235" Type="http://schemas.openxmlformats.org/officeDocument/2006/relationships/slide" Target="slides/slide230.xml"/><Relationship Id="rId234" Type="http://schemas.openxmlformats.org/officeDocument/2006/relationships/slide" Target="slides/slide229.xml"/><Relationship Id="rId233" Type="http://schemas.openxmlformats.org/officeDocument/2006/relationships/slide" Target="slides/slide228.xml"/><Relationship Id="rId232" Type="http://schemas.openxmlformats.org/officeDocument/2006/relationships/slide" Target="slides/slide227.xml"/><Relationship Id="rId231" Type="http://schemas.openxmlformats.org/officeDocument/2006/relationships/slide" Target="slides/slide226.xml"/><Relationship Id="rId230" Type="http://schemas.openxmlformats.org/officeDocument/2006/relationships/slide" Target="slides/slide225.xml"/><Relationship Id="rId23" Type="http://schemas.openxmlformats.org/officeDocument/2006/relationships/slide" Target="slides/slide18.xml"/><Relationship Id="rId229" Type="http://schemas.openxmlformats.org/officeDocument/2006/relationships/slide" Target="slides/slide224.xml"/><Relationship Id="rId228" Type="http://schemas.openxmlformats.org/officeDocument/2006/relationships/slide" Target="slides/slide223.xml"/><Relationship Id="rId227" Type="http://schemas.openxmlformats.org/officeDocument/2006/relationships/slide" Target="slides/slide222.xml"/><Relationship Id="rId226" Type="http://schemas.openxmlformats.org/officeDocument/2006/relationships/slide" Target="slides/slide221.xml"/><Relationship Id="rId225" Type="http://schemas.openxmlformats.org/officeDocument/2006/relationships/slide" Target="slides/slide220.xml"/><Relationship Id="rId224" Type="http://schemas.openxmlformats.org/officeDocument/2006/relationships/slide" Target="slides/slide219.xml"/><Relationship Id="rId223" Type="http://schemas.openxmlformats.org/officeDocument/2006/relationships/slide" Target="slides/slide218.xml"/><Relationship Id="rId222" Type="http://schemas.openxmlformats.org/officeDocument/2006/relationships/slide" Target="slides/slide217.xml"/><Relationship Id="rId221" Type="http://schemas.openxmlformats.org/officeDocument/2006/relationships/slide" Target="slides/slide216.xml"/><Relationship Id="rId220" Type="http://schemas.openxmlformats.org/officeDocument/2006/relationships/slide" Target="slides/slide215.xml"/><Relationship Id="rId22" Type="http://schemas.openxmlformats.org/officeDocument/2006/relationships/slide" Target="slides/slide17.xml"/><Relationship Id="rId219" Type="http://schemas.openxmlformats.org/officeDocument/2006/relationships/slide" Target="slides/slide214.xml"/><Relationship Id="rId218" Type="http://schemas.openxmlformats.org/officeDocument/2006/relationships/slide" Target="slides/slide213.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21" Type="http://schemas.openxmlformats.org/officeDocument/2006/relationships/slide" Target="slides/slide16.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 Id="rId20" Type="http://schemas.openxmlformats.org/officeDocument/2006/relationships/slide" Target="slides/slide15.xml"/><Relationship Id="rId2" Type="http://schemas.openxmlformats.org/officeDocument/2006/relationships/theme" Target="theme/theme1.xml"/><Relationship Id="rId199" Type="http://schemas.openxmlformats.org/officeDocument/2006/relationships/slide" Target="slides/slide194.xml"/><Relationship Id="rId198" Type="http://schemas.openxmlformats.org/officeDocument/2006/relationships/slide" Target="slides/slide193.xml"/><Relationship Id="rId197" Type="http://schemas.openxmlformats.org/officeDocument/2006/relationships/slide" Target="slides/slide192.xml"/><Relationship Id="rId196" Type="http://schemas.openxmlformats.org/officeDocument/2006/relationships/slide" Target="slides/slide191.xml"/><Relationship Id="rId195" Type="http://schemas.openxmlformats.org/officeDocument/2006/relationships/slide" Target="slides/slide190.xml"/><Relationship Id="rId194" Type="http://schemas.openxmlformats.org/officeDocument/2006/relationships/slide" Target="slides/slide189.xml"/><Relationship Id="rId193" Type="http://schemas.openxmlformats.org/officeDocument/2006/relationships/slide" Target="slides/slide188.xml"/><Relationship Id="rId192" Type="http://schemas.openxmlformats.org/officeDocument/2006/relationships/slide" Target="slides/slide187.xml"/><Relationship Id="rId191" Type="http://schemas.openxmlformats.org/officeDocument/2006/relationships/slide" Target="slides/slide186.xml"/><Relationship Id="rId190" Type="http://schemas.openxmlformats.org/officeDocument/2006/relationships/slide" Target="slides/slide185.xml"/><Relationship Id="rId19" Type="http://schemas.openxmlformats.org/officeDocument/2006/relationships/slide" Target="slides/slide14.xml"/><Relationship Id="rId189" Type="http://schemas.openxmlformats.org/officeDocument/2006/relationships/slide" Target="slides/slide184.xml"/><Relationship Id="rId188" Type="http://schemas.openxmlformats.org/officeDocument/2006/relationships/slide" Target="slides/slide183.xml"/><Relationship Id="rId187" Type="http://schemas.openxmlformats.org/officeDocument/2006/relationships/slide" Target="slides/slide182.xml"/><Relationship Id="rId186" Type="http://schemas.openxmlformats.org/officeDocument/2006/relationships/slide" Target="slides/slide181.xml"/><Relationship Id="rId185" Type="http://schemas.openxmlformats.org/officeDocument/2006/relationships/slide" Target="slides/slide180.xml"/><Relationship Id="rId184" Type="http://schemas.openxmlformats.org/officeDocument/2006/relationships/slide" Target="slides/slide179.xml"/><Relationship Id="rId183" Type="http://schemas.openxmlformats.org/officeDocument/2006/relationships/slide" Target="slides/slide178.xml"/><Relationship Id="rId182" Type="http://schemas.openxmlformats.org/officeDocument/2006/relationships/slide" Target="slides/slide177.xml"/><Relationship Id="rId181" Type="http://schemas.openxmlformats.org/officeDocument/2006/relationships/slide" Target="slides/slide176.xml"/><Relationship Id="rId180" Type="http://schemas.openxmlformats.org/officeDocument/2006/relationships/slide" Target="slides/slide175.xml"/><Relationship Id="rId18" Type="http://schemas.openxmlformats.org/officeDocument/2006/relationships/notesMaster" Target="notesMasters/notesMaster1.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176" Type="http://schemas.openxmlformats.org/officeDocument/2006/relationships/slide" Target="slides/slide171.xml"/><Relationship Id="rId175" Type="http://schemas.openxmlformats.org/officeDocument/2006/relationships/slide" Target="slides/slide170.xml"/><Relationship Id="rId174" Type="http://schemas.openxmlformats.org/officeDocument/2006/relationships/slide" Target="slides/slide169.xml"/><Relationship Id="rId173" Type="http://schemas.openxmlformats.org/officeDocument/2006/relationships/slide" Target="slides/slide168.xml"/><Relationship Id="rId172" Type="http://schemas.openxmlformats.org/officeDocument/2006/relationships/slide" Target="slides/slide167.xml"/><Relationship Id="rId171" Type="http://schemas.openxmlformats.org/officeDocument/2006/relationships/slide" Target="slides/slide166.xml"/><Relationship Id="rId170" Type="http://schemas.openxmlformats.org/officeDocument/2006/relationships/slide" Target="slides/slide165.xml"/><Relationship Id="rId17" Type="http://schemas.openxmlformats.org/officeDocument/2006/relationships/slide" Target="slides/slide13.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2.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1.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10.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9.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8.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7.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kumimoji="1" sz="1200">
                <a:effectLst>
                  <a:outerShdw blurRad="38100" dist="38100" dir="2700000" algn="tl">
                    <a:srgbClr val="000000">
                      <a:alpha val="43137"/>
                    </a:srgbClr>
                  </a:outerShdw>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Tx/>
              <a:buNone/>
              <a:defRPr kumimoji="1" sz="1200">
                <a:effectLst>
                  <a:outerShdw blurRad="38100" dist="38100" dir="2700000" algn="tl">
                    <a:srgbClr val="000000">
                      <a:alpha val="43137"/>
                    </a:srgbClr>
                  </a:outerShdw>
                </a:effectLst>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Tx/>
              <a:buNone/>
              <a:defRPr kumimoji="1" sz="1200">
                <a:effectLst>
                  <a:outerShdw blurRad="38100" dist="38100" dir="2700000" algn="tl">
                    <a:srgbClr val="000000">
                      <a:alpha val="43137"/>
                    </a:srgbClr>
                  </a:outerShdw>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2" name="幻灯片图像占位符 1"/>
          <p:cNvSpPr>
            <a:spLocks noTextEdit="1"/>
          </p:cNvSpPr>
          <p:nvPr>
            <p:ph type="sldImg"/>
          </p:nvPr>
        </p:nvSpPr>
        <p:spPr>
          <a:ln>
            <a:solidFill>
              <a:srgbClr val="000000">
                <a:alpha val="100000"/>
              </a:srgbClr>
            </a:solidFill>
            <a:miter lim="800000"/>
          </a:ln>
        </p:spPr>
      </p:sp>
      <p:sp>
        <p:nvSpPr>
          <p:cNvPr id="389123" name="文本占位符 2"/>
          <p:cNvSpPr/>
          <p:nvPr>
            <p:ph type="body"/>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8" name="幻灯片图像占位符 1"/>
          <p:cNvSpPr>
            <a:spLocks noGrp="1" noRot="1" noChangeAspect="1" noTextEdit="1"/>
          </p:cNvSpPr>
          <p:nvPr>
            <p:ph type="sldImg"/>
          </p:nvPr>
        </p:nvSpPr>
        <p:spPr>
          <a:ln>
            <a:solidFill>
              <a:srgbClr val="000000">
                <a:alpha val="100000"/>
              </a:srgbClr>
            </a:solidFill>
            <a:miter lim="800000"/>
          </a:ln>
        </p:spPr>
      </p:sp>
      <p:sp>
        <p:nvSpPr>
          <p:cNvPr id="398339" name="备注占位符 2"/>
          <p:cNvSpPr>
            <a:spLocks noGrp="1"/>
          </p:cNvSpPr>
          <p:nvPr>
            <p:ph type="body" idx="1"/>
          </p:nvPr>
        </p:nvSpPr>
        <p:spPr>
          <a:noFill/>
          <a:ln>
            <a:noFill/>
          </a:ln>
        </p:spPr>
        <p:txBody>
          <a:bodyPr wrap="square" lIns="91440" tIns="45720" rIns="91440" bIns="45720" anchor="t" anchorCtr="0"/>
          <a:p>
            <a:pPr lvl="0"/>
            <a:r>
              <a:rPr lang="zh-CN" altLang="zh-CN" dirty="0"/>
              <a:t>动态分配（</a:t>
            </a:r>
            <a:r>
              <a:rPr lang="en-US" altLang="zh-CN" dirty="0"/>
              <a:t>new</a:t>
            </a:r>
            <a:r>
              <a:rPr lang="zh-CN" altLang="zh-CN" dirty="0"/>
              <a:t>，</a:t>
            </a:r>
            <a:r>
              <a:rPr lang="en-US" altLang="zh-CN" dirty="0"/>
              <a:t>malloc</a:t>
            </a:r>
            <a:r>
              <a:rPr lang="zh-CN" altLang="zh-CN" dirty="0"/>
              <a:t>）而未赋初值的内存空间，用</a:t>
            </a:r>
            <a:r>
              <a:rPr lang="en-US" altLang="zh-CN" dirty="0"/>
              <a:t>0xCD</a:t>
            </a:r>
            <a:r>
              <a:rPr lang="zh-CN" altLang="en-US" dirty="0"/>
              <a:t>（</a:t>
            </a:r>
            <a:r>
              <a:rPr lang="en-US" altLang="zh-CN" dirty="0"/>
              <a:t>1100 1101</a:t>
            </a:r>
            <a:r>
              <a:rPr lang="zh-CN" altLang="en-US" dirty="0"/>
              <a:t>）</a:t>
            </a:r>
            <a:r>
              <a:rPr lang="zh-CN" altLang="zh-CN" dirty="0"/>
              <a:t>填充：</a:t>
            </a:r>
            <a:endParaRPr lang="zh-CN" altLang="zh-CN" dirty="0"/>
          </a:p>
          <a:p>
            <a:pPr lvl="0"/>
            <a:r>
              <a:rPr lang="zh-CN" altLang="zh-CN" dirty="0"/>
              <a:t>按字符输出为屯（</a:t>
            </a:r>
            <a:r>
              <a:rPr lang="en-US" altLang="zh-CN" dirty="0"/>
              <a:t>0xCDCD</a:t>
            </a:r>
            <a:r>
              <a:rPr lang="zh-CN" altLang="zh-CN" dirty="0"/>
              <a:t>）</a:t>
            </a:r>
            <a:endParaRPr lang="zh-CN" altLang="zh-CN" dirty="0"/>
          </a:p>
          <a:p>
            <a:pPr lvl="0"/>
            <a:r>
              <a:rPr lang="zh-CN" altLang="zh-CN" dirty="0"/>
              <a:t>按</a:t>
            </a:r>
            <a:r>
              <a:rPr lang="en-US" altLang="zh-CN" dirty="0"/>
              <a:t>int</a:t>
            </a:r>
            <a:r>
              <a:rPr lang="zh-CN" altLang="zh-CN" dirty="0"/>
              <a:t>输出为</a:t>
            </a:r>
            <a:r>
              <a:rPr lang="en-US" altLang="zh-CN" dirty="0"/>
              <a:t>-842150451</a:t>
            </a:r>
            <a:r>
              <a:rPr lang="zh-CN" altLang="zh-CN" dirty="0"/>
              <a:t>（</a:t>
            </a:r>
            <a:r>
              <a:rPr lang="en-US" altLang="zh-CN" dirty="0"/>
              <a:t>0xCDCDCDCD</a:t>
            </a:r>
            <a:r>
              <a:rPr lang="zh-CN" altLang="zh-CN" dirty="0"/>
              <a:t>）</a:t>
            </a:r>
            <a:endParaRPr lang="zh-CN" altLang="zh-CN" dirty="0"/>
          </a:p>
          <a:p>
            <a:pPr lvl="0"/>
            <a:endParaRPr lang="zh-CN" altLang="en-US" dirty="0"/>
          </a:p>
        </p:txBody>
      </p:sp>
      <p:sp>
        <p:nvSpPr>
          <p:cNvPr id="398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2" name="幻灯片图像占位符 1"/>
          <p:cNvSpPr>
            <a:spLocks noGrp="1" noRot="1" noChangeAspect="1" noTextEdit="1"/>
          </p:cNvSpPr>
          <p:nvPr>
            <p:ph type="sldImg"/>
          </p:nvPr>
        </p:nvSpPr>
        <p:spPr>
          <a:ln>
            <a:solidFill>
              <a:srgbClr val="000000">
                <a:alpha val="100000"/>
              </a:srgbClr>
            </a:solidFill>
            <a:miter lim="800000"/>
          </a:ln>
        </p:spPr>
      </p:sp>
      <p:sp>
        <p:nvSpPr>
          <p:cNvPr id="399363" name="备注占位符 2"/>
          <p:cNvSpPr>
            <a:spLocks noGrp="1"/>
          </p:cNvSpPr>
          <p:nvPr>
            <p:ph type="body" idx="1"/>
          </p:nvPr>
        </p:nvSpPr>
        <p:spPr>
          <a:noFill/>
          <a:ln>
            <a:noFill/>
          </a:ln>
        </p:spPr>
        <p:txBody>
          <a:bodyPr wrap="square" lIns="91440" tIns="45720" rIns="91440" bIns="45720" anchor="t" anchorCtr="0"/>
          <a:p>
            <a:pPr lvl="0"/>
            <a:r>
              <a:rPr lang="zh-CN" altLang="zh-CN" dirty="0"/>
              <a:t>动态分配后被回收掉的</a:t>
            </a:r>
            <a:r>
              <a:rPr lang="zh-CN" altLang="en-US" dirty="0"/>
              <a:t>堆</a:t>
            </a:r>
            <a:r>
              <a:rPr lang="zh-CN" altLang="zh-CN" dirty="0"/>
              <a:t>内存空间（如先</a:t>
            </a:r>
            <a:r>
              <a:rPr lang="en-US" altLang="zh-CN" dirty="0"/>
              <a:t>new</a:t>
            </a:r>
            <a:r>
              <a:rPr lang="zh-CN" altLang="zh-CN" dirty="0"/>
              <a:t>后</a:t>
            </a:r>
            <a:r>
              <a:rPr lang="en-US" altLang="zh-CN" dirty="0"/>
              <a:t>delete</a:t>
            </a:r>
            <a:r>
              <a:rPr lang="zh-CN" altLang="zh-CN" dirty="0"/>
              <a:t>），用</a:t>
            </a:r>
            <a:r>
              <a:rPr lang="en-US" altLang="zh-CN" dirty="0"/>
              <a:t>0xDD</a:t>
            </a:r>
            <a:r>
              <a:rPr lang="zh-CN" altLang="en-US" dirty="0"/>
              <a:t>（</a:t>
            </a:r>
            <a:r>
              <a:rPr lang="en-US" altLang="zh-CN" dirty="0"/>
              <a:t>1101 1101</a:t>
            </a:r>
            <a:r>
              <a:rPr lang="zh-CN" altLang="en-US" dirty="0"/>
              <a:t>）</a:t>
            </a:r>
            <a:r>
              <a:rPr lang="zh-CN" altLang="zh-CN" dirty="0"/>
              <a:t>填充：</a:t>
            </a:r>
            <a:endParaRPr lang="en-US" altLang="zh-CN" dirty="0"/>
          </a:p>
          <a:p>
            <a:pPr lvl="0"/>
            <a:r>
              <a:rPr lang="zh-CN" altLang="zh-CN" dirty="0"/>
              <a:t>按字符输出为葺（</a:t>
            </a:r>
            <a:r>
              <a:rPr lang="en-US" altLang="zh-CN" dirty="0"/>
              <a:t>0xDDDD</a:t>
            </a:r>
            <a:r>
              <a:rPr lang="zh-CN" altLang="zh-CN" dirty="0"/>
              <a:t>）</a:t>
            </a:r>
            <a:endParaRPr lang="zh-CN" altLang="zh-CN" dirty="0"/>
          </a:p>
          <a:p>
            <a:pPr lvl="0"/>
            <a:r>
              <a:rPr lang="zh-CN" altLang="zh-CN" dirty="0"/>
              <a:t>按</a:t>
            </a:r>
            <a:r>
              <a:rPr lang="en-US" altLang="zh-CN" dirty="0"/>
              <a:t>int</a:t>
            </a:r>
            <a:r>
              <a:rPr lang="zh-CN" altLang="zh-CN" dirty="0"/>
              <a:t>输出为</a:t>
            </a:r>
            <a:r>
              <a:rPr lang="en-US" altLang="zh-CN" dirty="0"/>
              <a:t>-572662307</a:t>
            </a:r>
            <a:r>
              <a:rPr lang="zh-CN" altLang="zh-CN" dirty="0"/>
              <a:t>（</a:t>
            </a:r>
            <a:r>
              <a:rPr lang="en-US" altLang="zh-CN" dirty="0"/>
              <a:t>0xDDDDDDDD</a:t>
            </a:r>
            <a:r>
              <a:rPr lang="zh-CN" altLang="zh-CN" dirty="0"/>
              <a:t>）</a:t>
            </a:r>
            <a:endParaRPr lang="zh-CN" altLang="zh-CN" dirty="0"/>
          </a:p>
          <a:p>
            <a:pPr lvl="0"/>
            <a:endParaRPr lang="zh-CN" altLang="en-US" dirty="0"/>
          </a:p>
        </p:txBody>
      </p:sp>
      <p:sp>
        <p:nvSpPr>
          <p:cNvPr id="399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0386" name="幻灯片图像占位符 1"/>
          <p:cNvSpPr>
            <a:spLocks noGrp="1" noRot="1" noChangeAspect="1" noTextEdit="1"/>
          </p:cNvSpPr>
          <p:nvPr>
            <p:ph type="sldImg"/>
          </p:nvPr>
        </p:nvSpPr>
        <p:spPr>
          <a:ln>
            <a:solidFill>
              <a:srgbClr val="000000">
                <a:alpha val="100000"/>
              </a:srgbClr>
            </a:solidFill>
            <a:miter lim="800000"/>
          </a:ln>
        </p:spPr>
      </p:sp>
      <p:sp>
        <p:nvSpPr>
          <p:cNvPr id="400387"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400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1410" name="幻灯片图像占位符 1"/>
          <p:cNvSpPr>
            <a:spLocks noGrp="1" noRot="1" noChangeAspect="1" noTextEdit="1"/>
          </p:cNvSpPr>
          <p:nvPr>
            <p:ph type="sldImg"/>
          </p:nvPr>
        </p:nvSpPr>
        <p:spPr>
          <a:ln>
            <a:solidFill>
              <a:srgbClr val="000000">
                <a:alpha val="100000"/>
              </a:srgbClr>
            </a:solidFill>
            <a:miter lim="800000"/>
          </a:ln>
        </p:spPr>
      </p:sp>
      <p:sp>
        <p:nvSpPr>
          <p:cNvPr id="401411"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4" name="灯片编号占位符 3"/>
          <p:cNvSpPr txBox="1">
            <a:spLocks noGrp="1"/>
          </p:cNvSpPr>
          <p:nvPr>
            <p:ph type="sldNum" sz="quarter"/>
          </p:nvPr>
        </p:nvSpPr>
        <p:spPr>
          <a:noFill/>
        </p:spPr>
        <p:txBody>
          <a:bodyPr wrap="square" lIns="91440" tIns="45720" rIns="91440" bIns="45720" numCol="1" anchor="b" anchorCtr="0" compatLnSpc="1"/>
          <a:p>
            <a:pPr lvl="0" algn="r" eaLnBrk="1" hangingPunct="1"/>
            <a:fld id="{9A0DB2DC-4C9A-4742-B13C-FB6460FD3503}" type="slidenum">
              <a:rPr lang="zh-CN" altLang="en-US" sz="1200" dirty="0">
                <a:effectLst>
                  <a:outerShdw blurRad="38100" dist="38100" dir="2700000">
                    <a:srgbClr val="C0C0C0"/>
                  </a:outerShdw>
                </a:effectLst>
                <a:sym typeface="宋体" panose="02010600030101010101" pitchFamily="2" charset="-122"/>
              </a:rPr>
            </a:fld>
            <a:endParaRPr lang="zh-CN" altLang="en-US" sz="1200" dirty="0">
              <a:effectLst>
                <a:outerShdw blurRad="38100" dist="38100" dir="2700000">
                  <a:srgbClr val="C0C0C0"/>
                </a:outerShdw>
              </a:effectLst>
              <a:sym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2434" name="幻灯片图像占位符 1"/>
          <p:cNvSpPr>
            <a:spLocks noGrp="1" noRot="1" noChangeAspect="1" noTextEdit="1"/>
          </p:cNvSpPr>
          <p:nvPr>
            <p:ph type="sldImg"/>
          </p:nvPr>
        </p:nvSpPr>
        <p:spPr>
          <a:ln>
            <a:solidFill>
              <a:srgbClr val="000000">
                <a:alpha val="100000"/>
              </a:srgbClr>
            </a:solidFill>
            <a:miter lim="800000"/>
          </a:ln>
        </p:spPr>
      </p:sp>
      <p:sp>
        <p:nvSpPr>
          <p:cNvPr id="402435"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4" name="灯片编号占位符 3"/>
          <p:cNvSpPr txBox="1">
            <a:spLocks noGrp="1"/>
          </p:cNvSpPr>
          <p:nvPr>
            <p:ph type="sldNum" sz="quarter"/>
          </p:nvPr>
        </p:nvSpPr>
        <p:spPr>
          <a:noFill/>
        </p:spPr>
        <p:txBody>
          <a:bodyPr wrap="square" lIns="91440" tIns="45720" rIns="91440" bIns="45720" numCol="1" anchor="b" anchorCtr="0" compatLnSpc="1"/>
          <a:p>
            <a:pPr lvl="0" algn="r" eaLnBrk="1" hangingPunct="1"/>
            <a:fld id="{9A0DB2DC-4C9A-4742-B13C-FB6460FD3503}" type="slidenum">
              <a:rPr lang="zh-CN" altLang="en-US" sz="1200" dirty="0">
                <a:effectLst>
                  <a:outerShdw blurRad="38100" dist="38100" dir="2700000">
                    <a:srgbClr val="C0C0C0"/>
                  </a:outerShdw>
                </a:effectLst>
                <a:sym typeface="宋体" panose="02010600030101010101" pitchFamily="2" charset="-122"/>
              </a:rPr>
            </a:fld>
            <a:endParaRPr lang="zh-CN" altLang="en-US" sz="1200" dirty="0">
              <a:effectLst>
                <a:outerShdw blurRad="38100" dist="38100" dir="2700000">
                  <a:srgbClr val="C0C0C0"/>
                </a:outerShdw>
              </a:effectLst>
              <a:sym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3458" name="幻灯片图像占位符 1"/>
          <p:cNvSpPr>
            <a:spLocks noGrp="1" noRot="1" noChangeAspect="1" noTextEdit="1"/>
          </p:cNvSpPr>
          <p:nvPr>
            <p:ph type="sldImg"/>
          </p:nvPr>
        </p:nvSpPr>
        <p:spPr>
          <a:ln>
            <a:solidFill>
              <a:srgbClr val="000000">
                <a:alpha val="100000"/>
              </a:srgbClr>
            </a:solidFill>
            <a:miter lim="800000"/>
          </a:ln>
        </p:spPr>
      </p:sp>
      <p:sp>
        <p:nvSpPr>
          <p:cNvPr id="403459" name="备注占位符 2"/>
          <p:cNvSpPr>
            <a:spLocks noGrp="1"/>
          </p:cNvSpPr>
          <p:nvPr>
            <p:ph type="body" idx="1"/>
          </p:nvPr>
        </p:nvSpPr>
        <p:spPr>
          <a:noFill/>
          <a:ln>
            <a:noFill/>
          </a:ln>
        </p:spPr>
        <p:txBody>
          <a:bodyPr wrap="square" lIns="91440" tIns="45720" rIns="91440" bIns="45720" anchor="t" anchorCtr="0"/>
          <a:p>
            <a:pPr lvl="0"/>
            <a:r>
              <a:rPr lang="zh-CN" altLang="en-US" dirty="0"/>
              <a:t>请同学做测试：没有</a:t>
            </a:r>
            <a:r>
              <a:rPr lang="en-US" altLang="zh-CN" dirty="0"/>
              <a:t>const</a:t>
            </a:r>
            <a:r>
              <a:rPr lang="zh-CN" altLang="en-US" dirty="0"/>
              <a:t>约束时，常对象的操作运算情况</a:t>
            </a:r>
            <a:endParaRPr lang="zh-CN" altLang="en-US" dirty="0"/>
          </a:p>
        </p:txBody>
      </p:sp>
      <p:sp>
        <p:nvSpPr>
          <p:cNvPr id="403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4482" name="幻灯片图像占位符 1"/>
          <p:cNvSpPr>
            <a:spLocks noGrp="1" noRot="1" noChangeAspect="1" noTextEdit="1"/>
          </p:cNvSpPr>
          <p:nvPr>
            <p:ph type="sldImg"/>
          </p:nvPr>
        </p:nvSpPr>
        <p:spPr>
          <a:ln>
            <a:solidFill>
              <a:srgbClr val="000000">
                <a:alpha val="100000"/>
              </a:srgbClr>
            </a:solidFill>
            <a:miter lim="800000"/>
          </a:ln>
        </p:spPr>
      </p:sp>
      <p:sp>
        <p:nvSpPr>
          <p:cNvPr id="404483" name="备注占位符 2"/>
          <p:cNvSpPr>
            <a:spLocks noGrp="1"/>
          </p:cNvSpPr>
          <p:nvPr>
            <p:ph type="body" idx="1"/>
          </p:nvPr>
        </p:nvSpPr>
        <p:spPr>
          <a:noFill/>
          <a:ln>
            <a:noFill/>
          </a:ln>
        </p:spPr>
        <p:txBody>
          <a:bodyPr wrap="square" lIns="91440" tIns="45720" rIns="91440" bIns="45720" anchor="t" anchorCtr="0"/>
          <a:p>
            <a:pPr lvl="0"/>
            <a:r>
              <a:rPr lang="zh-CN" altLang="en-US" dirty="0"/>
              <a:t>赋值运算语义：</a:t>
            </a:r>
            <a:r>
              <a:rPr lang="en-US" altLang="zh-CN" dirty="0"/>
              <a:t>=</a:t>
            </a:r>
            <a:endParaRPr lang="zh-CN" altLang="en-US" dirty="0"/>
          </a:p>
        </p:txBody>
      </p:sp>
      <p:sp>
        <p:nvSpPr>
          <p:cNvPr id="404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5506" name="幻灯片图像占位符 1"/>
          <p:cNvSpPr>
            <a:spLocks noGrp="1" noRot="1" noChangeAspect="1" noTextEdit="1"/>
          </p:cNvSpPr>
          <p:nvPr>
            <p:ph type="sldImg"/>
          </p:nvPr>
        </p:nvSpPr>
        <p:spPr>
          <a:ln>
            <a:solidFill>
              <a:srgbClr val="000000">
                <a:alpha val="100000"/>
              </a:srgbClr>
            </a:solidFill>
            <a:miter lim="800000"/>
          </a:ln>
        </p:spPr>
      </p:sp>
      <p:sp>
        <p:nvSpPr>
          <p:cNvPr id="405507"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405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6530" name="幻灯片图像占位符 1"/>
          <p:cNvSpPr>
            <a:spLocks noGrp="1" noRot="1" noChangeAspect="1" noTextEdit="1"/>
          </p:cNvSpPr>
          <p:nvPr>
            <p:ph type="sldImg"/>
          </p:nvPr>
        </p:nvSpPr>
        <p:spPr>
          <a:ln>
            <a:solidFill>
              <a:srgbClr val="000000">
                <a:alpha val="100000"/>
              </a:srgbClr>
            </a:solidFill>
            <a:miter lim="800000"/>
          </a:ln>
        </p:spPr>
      </p:sp>
      <p:sp>
        <p:nvSpPr>
          <p:cNvPr id="406531" name="备注占位符 2"/>
          <p:cNvSpPr>
            <a:spLocks noGrp="1"/>
          </p:cNvSpPr>
          <p:nvPr>
            <p:ph type="body"/>
          </p:nvPr>
        </p:nvSpPr>
        <p:spPr>
          <a:noFill/>
          <a:ln>
            <a:noFill/>
          </a:ln>
        </p:spPr>
        <p:txBody>
          <a:bodyPr wrap="square" lIns="91440" tIns="45720" rIns="91440" bIns="45720" anchor="t" anchorCtr="0"/>
          <a:p>
            <a:pPr lvl="0"/>
            <a:r>
              <a:rPr lang="zh-CN" altLang="en-US" dirty="0"/>
              <a:t>作业：一个编译单元；规范组织为三个编译单元。</a:t>
            </a:r>
            <a:endParaRPr lang="zh-CN" altLang="en-US" dirty="0"/>
          </a:p>
        </p:txBody>
      </p:sp>
      <p:sp>
        <p:nvSpPr>
          <p:cNvPr id="406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7554" name="幻灯片图像占位符 1"/>
          <p:cNvSpPr>
            <a:spLocks noGrp="1" noRot="1" noChangeAspect="1" noTextEdit="1"/>
          </p:cNvSpPr>
          <p:nvPr>
            <p:ph type="sldImg"/>
          </p:nvPr>
        </p:nvSpPr>
        <p:spPr>
          <a:ln>
            <a:solidFill>
              <a:srgbClr val="000000">
                <a:alpha val="100000"/>
              </a:srgbClr>
            </a:solidFill>
            <a:miter lim="800000"/>
          </a:ln>
        </p:spPr>
      </p:sp>
      <p:sp>
        <p:nvSpPr>
          <p:cNvPr id="407555" name="备注占位符 2"/>
          <p:cNvSpPr>
            <a:spLocks noGrp="1"/>
          </p:cNvSpPr>
          <p:nvPr>
            <p:ph type="body" idx="1"/>
          </p:nvPr>
        </p:nvSpPr>
        <p:spPr>
          <a:noFill/>
          <a:ln>
            <a:noFill/>
          </a:ln>
        </p:spPr>
        <p:txBody>
          <a:bodyPr wrap="square" lIns="91440" tIns="45720" rIns="91440" bIns="45720" anchor="t" anchorCtr="0"/>
          <a:p>
            <a:pPr lvl="0"/>
            <a:r>
              <a:rPr lang="zh-CN" altLang="en-US" dirty="0"/>
              <a:t>作业：练习类</a:t>
            </a:r>
            <a:r>
              <a:rPr lang="en-US" altLang="zh-CN" dirty="0"/>
              <a:t>aa</a:t>
            </a:r>
            <a:r>
              <a:rPr lang="zh-CN" altLang="en-US" dirty="0"/>
              <a:t>的</a:t>
            </a:r>
            <a:r>
              <a:rPr lang="en-US" altLang="zh-CN" dirty="0"/>
              <a:t>&gt;&gt;</a:t>
            </a:r>
            <a:r>
              <a:rPr lang="zh-CN" altLang="en-US" dirty="0"/>
              <a:t>操作符运算</a:t>
            </a:r>
            <a:endParaRPr lang="zh-CN" altLang="en-US" dirty="0"/>
          </a:p>
        </p:txBody>
      </p:sp>
      <p:sp>
        <p:nvSpPr>
          <p:cNvPr id="407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6" name="幻灯片图像占位符 1"/>
          <p:cNvSpPr>
            <a:spLocks noGrp="1" noRot="1" noChangeAspect="1" noTextEdit="1"/>
          </p:cNvSpPr>
          <p:nvPr>
            <p:ph type="sldImg"/>
          </p:nvPr>
        </p:nvSpPr>
        <p:spPr>
          <a:ln>
            <a:solidFill>
              <a:srgbClr val="000000">
                <a:alpha val="100000"/>
              </a:srgbClr>
            </a:solidFill>
            <a:miter lim="800000"/>
          </a:ln>
        </p:spPr>
      </p:sp>
      <p:sp>
        <p:nvSpPr>
          <p:cNvPr id="390147" name="备注占位符 2"/>
          <p:cNvSpPr>
            <a:spLocks noGrp="1"/>
          </p:cNvSpPr>
          <p:nvPr>
            <p:ph type="body" idx="1"/>
          </p:nvPr>
        </p:nvSpPr>
        <p:spPr>
          <a:noFill/>
          <a:ln>
            <a:noFill/>
          </a:ln>
        </p:spPr>
        <p:txBody>
          <a:bodyPr wrap="square" lIns="91440" tIns="45720" rIns="91440" bIns="45720" anchor="t" anchorCtr="0"/>
          <a:p>
            <a:pPr lvl="0"/>
            <a:r>
              <a:rPr lang="zh-CN" altLang="en-US" b="1" dirty="0">
                <a:solidFill>
                  <a:schemeClr val="bg1"/>
                </a:solidFill>
              </a:rPr>
              <a:t>注意使用方式不同</a:t>
            </a:r>
            <a:endParaRPr lang="en-US" altLang="zh-CN" b="1" dirty="0">
              <a:solidFill>
                <a:schemeClr val="bg1"/>
              </a:solidFill>
            </a:endParaRPr>
          </a:p>
          <a:p>
            <a:pPr lvl="0"/>
            <a:endParaRPr lang="zh-CN" altLang="en-US" dirty="0"/>
          </a:p>
        </p:txBody>
      </p:sp>
      <p:sp>
        <p:nvSpPr>
          <p:cNvPr id="390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8578" name="幻灯片图像占位符 1"/>
          <p:cNvSpPr>
            <a:spLocks noGrp="1" noRot="1" noChangeAspect="1" noTextEdit="1"/>
          </p:cNvSpPr>
          <p:nvPr>
            <p:ph type="sldImg"/>
          </p:nvPr>
        </p:nvSpPr>
        <p:spPr>
          <a:ln>
            <a:solidFill>
              <a:srgbClr val="000000">
                <a:alpha val="100000"/>
              </a:srgbClr>
            </a:solidFill>
            <a:miter lim="800000"/>
          </a:ln>
        </p:spPr>
      </p:sp>
      <p:sp>
        <p:nvSpPr>
          <p:cNvPr id="408579" name="备注占位符 2"/>
          <p:cNvSpPr>
            <a:spLocks noGrp="1"/>
          </p:cNvSpPr>
          <p:nvPr>
            <p:ph type="body" idx="1"/>
          </p:nvPr>
        </p:nvSpPr>
        <p:spPr>
          <a:noFill/>
          <a:ln>
            <a:noFill/>
          </a:ln>
        </p:spPr>
        <p:txBody>
          <a:bodyPr wrap="square" lIns="91440" tIns="45720" rIns="91440" bIns="45720" anchor="t" anchorCtr="0"/>
          <a:p>
            <a:pPr lvl="0"/>
            <a:r>
              <a:rPr lang="zh-CN" altLang="zh-CN" dirty="0"/>
              <a:t>未分配或静态分配而未赋初值的内存空间，初值用</a:t>
            </a:r>
            <a:r>
              <a:rPr lang="en-US" altLang="zh-CN" dirty="0"/>
              <a:t>0xCC(1100)</a:t>
            </a:r>
            <a:r>
              <a:rPr lang="zh-CN" altLang="zh-CN" dirty="0"/>
              <a:t>填充：</a:t>
            </a:r>
            <a:endParaRPr lang="zh-CN" altLang="zh-CN" dirty="0"/>
          </a:p>
          <a:p>
            <a:pPr lvl="0"/>
            <a:r>
              <a:rPr lang="zh-CN" altLang="zh-CN" dirty="0"/>
              <a:t>按字符输出为</a:t>
            </a:r>
            <a:r>
              <a:rPr lang="zh-CN" altLang="zh-CN" u="sng" dirty="0"/>
              <a:t>烫</a:t>
            </a:r>
            <a:r>
              <a:rPr lang="zh-CN" altLang="zh-CN" dirty="0"/>
              <a:t>（</a:t>
            </a:r>
            <a:r>
              <a:rPr lang="en-US" altLang="zh-CN" dirty="0"/>
              <a:t>0xCCCC</a:t>
            </a:r>
            <a:r>
              <a:rPr lang="zh-CN" altLang="zh-CN" dirty="0"/>
              <a:t>）</a:t>
            </a:r>
            <a:endParaRPr lang="zh-CN" altLang="zh-CN" dirty="0"/>
          </a:p>
          <a:p>
            <a:pPr lvl="0"/>
            <a:r>
              <a:rPr lang="zh-CN" altLang="zh-CN" dirty="0"/>
              <a:t>按</a:t>
            </a:r>
            <a:r>
              <a:rPr lang="en-US" altLang="zh-CN" dirty="0"/>
              <a:t>int</a:t>
            </a:r>
            <a:r>
              <a:rPr lang="zh-CN" altLang="zh-CN" dirty="0"/>
              <a:t>输出为</a:t>
            </a:r>
            <a:r>
              <a:rPr lang="en-US" altLang="zh-CN" dirty="0"/>
              <a:t>-858993460</a:t>
            </a:r>
            <a:r>
              <a:rPr lang="zh-CN" altLang="zh-CN" dirty="0"/>
              <a:t>（</a:t>
            </a:r>
            <a:r>
              <a:rPr lang="en-US" altLang="zh-CN" dirty="0"/>
              <a:t>0xCCCCCCCC</a:t>
            </a:r>
            <a:r>
              <a:rPr lang="zh-CN" altLang="zh-CN" dirty="0"/>
              <a:t>）</a:t>
            </a:r>
            <a:endParaRPr lang="zh-CN" altLang="zh-CN" dirty="0"/>
          </a:p>
          <a:p>
            <a:pPr lvl="0"/>
            <a:endParaRPr lang="zh-CN" altLang="en-US" dirty="0"/>
          </a:p>
        </p:txBody>
      </p:sp>
      <p:sp>
        <p:nvSpPr>
          <p:cNvPr id="408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02" name="幻灯片图像占位符 1"/>
          <p:cNvSpPr>
            <a:spLocks noGrp="1" noRot="1" noChangeAspect="1" noTextEdit="1"/>
          </p:cNvSpPr>
          <p:nvPr>
            <p:ph type="sldImg"/>
          </p:nvPr>
        </p:nvSpPr>
        <p:spPr>
          <a:ln>
            <a:solidFill>
              <a:srgbClr val="000000">
                <a:alpha val="100000"/>
              </a:srgbClr>
            </a:solidFill>
            <a:miter lim="800000"/>
          </a:ln>
        </p:spPr>
      </p:sp>
      <p:sp>
        <p:nvSpPr>
          <p:cNvPr id="409603" name="备注占位符 2"/>
          <p:cNvSpPr>
            <a:spLocks noGrp="1"/>
          </p:cNvSpPr>
          <p:nvPr>
            <p:ph type="body" idx="1"/>
          </p:nvPr>
        </p:nvSpPr>
        <p:spPr>
          <a:noFill/>
          <a:ln>
            <a:noFill/>
          </a:ln>
        </p:spPr>
        <p:txBody>
          <a:bodyPr wrap="square" lIns="91440" tIns="45720" rIns="91440" bIns="45720" anchor="t" anchorCtr="0"/>
          <a:p>
            <a:pPr lvl="0"/>
            <a:r>
              <a:rPr lang="zh-CN" altLang="en-US" dirty="0"/>
              <a:t>单例模式</a:t>
            </a:r>
            <a:endParaRPr lang="zh-CN" altLang="en-US" dirty="0"/>
          </a:p>
        </p:txBody>
      </p:sp>
      <p:sp>
        <p:nvSpPr>
          <p:cNvPr id="409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0626" name="幻灯片图像占位符 1"/>
          <p:cNvSpPr>
            <a:spLocks noGrp="1" noRot="1" noChangeAspect="1" noTextEdit="1"/>
          </p:cNvSpPr>
          <p:nvPr>
            <p:ph type="sldImg"/>
          </p:nvPr>
        </p:nvSpPr>
        <p:spPr>
          <a:ln>
            <a:solidFill>
              <a:srgbClr val="000000">
                <a:alpha val="100000"/>
              </a:srgbClr>
            </a:solidFill>
            <a:miter lim="800000"/>
          </a:ln>
        </p:spPr>
      </p:sp>
      <p:sp>
        <p:nvSpPr>
          <p:cNvPr id="410627" name="备注占位符 2"/>
          <p:cNvSpPr>
            <a:spLocks noGrp="1"/>
          </p:cNvSpPr>
          <p:nvPr>
            <p:ph type="body"/>
          </p:nvPr>
        </p:nvSpPr>
        <p:spPr>
          <a:noFill/>
          <a:ln>
            <a:noFill/>
          </a:ln>
        </p:spPr>
        <p:txBody>
          <a:bodyPr wrap="square" lIns="91440" tIns="45720" rIns="91440" bIns="45720" anchor="t" anchorCtr="0"/>
          <a:p>
            <a:pPr lvl="0"/>
            <a:r>
              <a:rPr lang="zh-CN" altLang="en-US" dirty="0"/>
              <a:t>作业：改为列表的方式实现。</a:t>
            </a:r>
            <a:endParaRPr lang="zh-CN" altLang="en-US" dirty="0"/>
          </a:p>
        </p:txBody>
      </p:sp>
      <p:sp>
        <p:nvSpPr>
          <p:cNvPr id="410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650" name="幻灯片图像占位符 1"/>
          <p:cNvSpPr>
            <a:spLocks noGrp="1" noRot="1" noChangeAspect="1" noTextEdit="1"/>
          </p:cNvSpPr>
          <p:nvPr>
            <p:ph type="sldImg"/>
          </p:nvPr>
        </p:nvSpPr>
        <p:spPr>
          <a:ln>
            <a:solidFill>
              <a:srgbClr val="000000">
                <a:alpha val="100000"/>
              </a:srgbClr>
            </a:solidFill>
            <a:miter lim="800000"/>
          </a:ln>
        </p:spPr>
      </p:sp>
      <p:sp>
        <p:nvSpPr>
          <p:cNvPr id="411651"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411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2674" name="幻灯片图像占位符 1"/>
          <p:cNvSpPr>
            <a:spLocks noGrp="1" noRot="1" noChangeAspect="1" noTextEdit="1"/>
          </p:cNvSpPr>
          <p:nvPr>
            <p:ph type="sldImg" idx="2"/>
          </p:nvPr>
        </p:nvSpPr>
        <p:spPr>
          <a:ln>
            <a:solidFill>
              <a:srgbClr val="000000">
                <a:alpha val="100000"/>
              </a:srgbClr>
            </a:solidFill>
            <a:miter lim="800000"/>
          </a:ln>
        </p:spPr>
      </p:sp>
      <p:sp>
        <p:nvSpPr>
          <p:cNvPr id="412675" name="文本占位符 2"/>
          <p:cNvSpPr>
            <a:spLocks noGrp="1"/>
          </p:cNvSpPr>
          <p:nvPr>
            <p:ph type="body" idx="3"/>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3698" name="幻灯片图像占位符 1"/>
          <p:cNvSpPr>
            <a:spLocks noGrp="1" noRot="1" noChangeAspect="1" noTextEdit="1"/>
          </p:cNvSpPr>
          <p:nvPr>
            <p:ph type="sldImg"/>
          </p:nvPr>
        </p:nvSpPr>
        <p:spPr>
          <a:ln>
            <a:solidFill>
              <a:srgbClr val="000000">
                <a:alpha val="100000"/>
              </a:srgbClr>
            </a:solidFill>
            <a:miter lim="800000"/>
          </a:ln>
        </p:spPr>
      </p:sp>
      <p:sp>
        <p:nvSpPr>
          <p:cNvPr id="413699" name="备注占位符 2"/>
          <p:cNvSpPr>
            <a:spLocks noGrp="1"/>
          </p:cNvSpPr>
          <p:nvPr>
            <p:ph type="body"/>
          </p:nvPr>
        </p:nvSpPr>
        <p:spPr>
          <a:noFill/>
          <a:ln>
            <a:noFill/>
          </a:ln>
        </p:spPr>
        <p:txBody>
          <a:bodyPr wrap="square" lIns="91440" tIns="45720" rIns="91440" bIns="45720" anchor="t" anchorCtr="0"/>
          <a:p>
            <a:pPr lvl="0"/>
            <a:r>
              <a:rPr lang="zh-CN" altLang="en-US" dirty="0"/>
              <a:t>作业：</a:t>
            </a:r>
            <a:r>
              <a:rPr lang="en-US" altLang="zh-CN" dirty="0"/>
              <a:t>1.</a:t>
            </a:r>
            <a:r>
              <a:rPr lang="zh-CN" altLang="en-US" dirty="0"/>
              <a:t>类结构设计，比较效果；</a:t>
            </a:r>
            <a:r>
              <a:rPr lang="en-US" altLang="zh-CN" dirty="0"/>
              <a:t>2.</a:t>
            </a:r>
            <a:r>
              <a:rPr lang="zh-CN" altLang="en-US" dirty="0"/>
              <a:t>补充析构等函数；</a:t>
            </a:r>
            <a:r>
              <a:rPr lang="en-US" altLang="zh-CN" dirty="0"/>
              <a:t>3.</a:t>
            </a:r>
            <a:r>
              <a:rPr lang="zh-CN" altLang="en-US" dirty="0"/>
              <a:t>扩充草鱼、黑鱼等</a:t>
            </a:r>
            <a:r>
              <a:rPr lang="zh-CN" altLang="zh-CN" dirty="0"/>
              <a:t>继承体系</a:t>
            </a:r>
            <a:r>
              <a:rPr lang="zh-CN" altLang="en-US" dirty="0"/>
              <a:t>。</a:t>
            </a:r>
            <a:endParaRPr lang="zh-CN" altLang="en-US" dirty="0"/>
          </a:p>
        </p:txBody>
      </p:sp>
      <p:sp>
        <p:nvSpPr>
          <p:cNvPr id="413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2" name="幻灯片图像占位符 1"/>
          <p:cNvSpPr>
            <a:spLocks noGrp="1" noRot="1" noChangeAspect="1" noTextEdit="1"/>
          </p:cNvSpPr>
          <p:nvPr>
            <p:ph type="sldImg"/>
          </p:nvPr>
        </p:nvSpPr>
        <p:spPr>
          <a:ln>
            <a:solidFill>
              <a:srgbClr val="000000">
                <a:alpha val="100000"/>
              </a:srgbClr>
            </a:solidFill>
            <a:miter lim="800000"/>
          </a:ln>
        </p:spPr>
      </p:sp>
      <p:sp>
        <p:nvSpPr>
          <p:cNvPr id="414723"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414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5746" name="幻灯片图像占位符 1"/>
          <p:cNvSpPr>
            <a:spLocks noGrp="1" noRot="1" noChangeAspect="1" noTextEdit="1"/>
          </p:cNvSpPr>
          <p:nvPr>
            <p:ph type="sldImg"/>
          </p:nvPr>
        </p:nvSpPr>
        <p:spPr>
          <a:ln>
            <a:solidFill>
              <a:srgbClr val="000000">
                <a:alpha val="100000"/>
              </a:srgbClr>
            </a:solidFill>
            <a:miter lim="800000"/>
          </a:ln>
        </p:spPr>
      </p:sp>
      <p:sp>
        <p:nvSpPr>
          <p:cNvPr id="415747" name="备注占位符 2"/>
          <p:cNvSpPr>
            <a:spLocks noGrp="1"/>
          </p:cNvSpPr>
          <p:nvPr>
            <p:ph type="body"/>
          </p:nvPr>
        </p:nvSpPr>
        <p:spPr>
          <a:noFill/>
          <a:ln>
            <a:noFill/>
          </a:ln>
        </p:spPr>
        <p:txBody>
          <a:bodyPr wrap="square" lIns="91440" tIns="45720" rIns="91440" bIns="45720" anchor="t" anchorCtr="0"/>
          <a:p>
            <a:pPr lvl="0"/>
            <a:r>
              <a:rPr lang="zh-CN" altLang="en-US" dirty="0"/>
              <a:t>作业：处理内存泄漏问题</a:t>
            </a:r>
            <a:endParaRPr lang="zh-CN" altLang="en-US" dirty="0"/>
          </a:p>
        </p:txBody>
      </p:sp>
      <p:sp>
        <p:nvSpPr>
          <p:cNvPr id="4157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6770" name="幻灯片图像占位符 1"/>
          <p:cNvSpPr>
            <a:spLocks noGrp="1" noRot="1" noChangeAspect="1" noTextEdit="1"/>
          </p:cNvSpPr>
          <p:nvPr>
            <p:ph type="sldImg"/>
          </p:nvPr>
        </p:nvSpPr>
        <p:spPr>
          <a:ln>
            <a:solidFill>
              <a:srgbClr val="000000">
                <a:alpha val="100000"/>
              </a:srgbClr>
            </a:solidFill>
            <a:miter lim="800000"/>
          </a:ln>
        </p:spPr>
      </p:sp>
      <p:sp>
        <p:nvSpPr>
          <p:cNvPr id="416771"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416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7794" name="幻灯片图像占位符 1"/>
          <p:cNvSpPr>
            <a:spLocks noGrp="1" noRot="1" noChangeAspect="1" noTextEdit="1"/>
          </p:cNvSpPr>
          <p:nvPr>
            <p:ph type="sldImg"/>
          </p:nvPr>
        </p:nvSpPr>
        <p:spPr>
          <a:ln>
            <a:solidFill>
              <a:srgbClr val="000000">
                <a:alpha val="100000"/>
              </a:srgbClr>
            </a:solidFill>
            <a:miter lim="800000"/>
          </a:ln>
        </p:spPr>
      </p:sp>
      <p:sp>
        <p:nvSpPr>
          <p:cNvPr id="417795"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4177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70" name="幻灯片图像占位符 1"/>
          <p:cNvSpPr>
            <a:spLocks noGrp="1" noRot="1" noChangeAspect="1" noTextEdit="1"/>
          </p:cNvSpPr>
          <p:nvPr>
            <p:ph type="sldImg"/>
          </p:nvPr>
        </p:nvSpPr>
        <p:spPr>
          <a:ln>
            <a:solidFill>
              <a:srgbClr val="000000">
                <a:alpha val="100000"/>
              </a:srgbClr>
            </a:solidFill>
            <a:miter lim="800000"/>
          </a:ln>
        </p:spPr>
      </p:sp>
      <p:sp>
        <p:nvSpPr>
          <p:cNvPr id="391171" name="备注占位符 2"/>
          <p:cNvSpPr>
            <a:spLocks noGrp="1"/>
          </p:cNvSpPr>
          <p:nvPr>
            <p:ph type="body" idx="1"/>
          </p:nvPr>
        </p:nvSpPr>
        <p:spPr>
          <a:noFill/>
          <a:ln>
            <a:noFill/>
          </a:ln>
        </p:spPr>
        <p:txBody>
          <a:bodyPr wrap="square" lIns="91440" tIns="45720" rIns="91440" bIns="45720" anchor="t" anchorCtr="0"/>
          <a:p>
            <a:pPr lvl="0"/>
            <a:r>
              <a:rPr lang="zh-CN" altLang="en-US" dirty="0"/>
              <a:t>复合类型</a:t>
            </a:r>
            <a:endParaRPr lang="zh-CN" altLang="en-US" dirty="0"/>
          </a:p>
        </p:txBody>
      </p:sp>
      <p:sp>
        <p:nvSpPr>
          <p:cNvPr id="3911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8818" name="幻灯片图像占位符 1"/>
          <p:cNvSpPr>
            <a:spLocks noGrp="1" noRot="1" noChangeAspect="1" noTextEdit="1"/>
          </p:cNvSpPr>
          <p:nvPr>
            <p:ph type="sldImg"/>
          </p:nvPr>
        </p:nvSpPr>
        <p:spPr>
          <a:ln>
            <a:solidFill>
              <a:srgbClr val="000000"/>
            </a:solidFill>
            <a:miter/>
          </a:ln>
        </p:spPr>
      </p:sp>
      <p:sp>
        <p:nvSpPr>
          <p:cNvPr id="418819" name="备注占位符 2"/>
          <p:cNvSpPr>
            <a:spLocks noGrp="1"/>
          </p:cNvSpPr>
          <p:nvPr>
            <p:ph type="body" idx="1"/>
          </p:nvPr>
        </p:nvSpPr>
        <p:spPr>
          <a:noFill/>
          <a:ln>
            <a:noFill/>
          </a:ln>
        </p:spPr>
        <p:txBody>
          <a:bodyPr wrap="square" lIns="91440" tIns="45720" rIns="91440" bIns="45720" anchor="t" anchorCtr="0"/>
          <a:p>
            <a:pPr lvl="0"/>
            <a:r>
              <a:rPr lang="zh-CN" altLang="en-US" dirty="0"/>
              <a:t>容器的可扩张性，建议用链表结构</a:t>
            </a:r>
            <a:endParaRPr lang="zh-CN" altLang="en-US" dirty="0"/>
          </a:p>
        </p:txBody>
      </p:sp>
      <p:sp>
        <p:nvSpPr>
          <p:cNvPr id="418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2"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构造函数呢？</a:t>
            </a:r>
            <a:endParaRPr kumimoji="1" lang="zh-CN" altLang="en-US" sz="1200" b="0"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198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6" name="幻灯片图像占位符 1"/>
          <p:cNvSpPr>
            <a:spLocks noTextEdit="1"/>
          </p:cNvSpPr>
          <p:nvPr>
            <p:ph type="sldImg"/>
          </p:nvPr>
        </p:nvSpPr>
        <p:spPr>
          <a:ln>
            <a:solidFill>
              <a:srgbClr val="000000">
                <a:alpha val="100000"/>
              </a:srgbClr>
            </a:solidFill>
            <a:miter lim="800000"/>
          </a:ln>
        </p:spPr>
      </p:sp>
      <p:sp>
        <p:nvSpPr>
          <p:cNvPr id="420867" name="文本占位符 2"/>
          <p:cNvSpPr/>
          <p:nvPr>
            <p:ph type="body"/>
          </p:nvPr>
        </p:nvSpPr>
        <p:spPr>
          <a:noFill/>
          <a:ln>
            <a:noFill/>
          </a:ln>
        </p:spPr>
        <p:txBody>
          <a:bodyPr wrap="square" lIns="91440" tIns="45720" rIns="91440" bIns="45720" anchor="t" anchorCtr="0"/>
          <a:p>
            <a:pPr lvl="0"/>
            <a:r>
              <a:rPr lang="zh-CN" altLang="en-US" dirty="0"/>
              <a:t>测试</a:t>
            </a:r>
            <a:r>
              <a:rPr lang="en-US" altLang="zh-CN" dirty="0"/>
              <a:t>2</a:t>
            </a:r>
            <a:r>
              <a:rPr lang="zh-CN" altLang="en-US" dirty="0"/>
              <a:t>：对象不完整情况下的构造、</a:t>
            </a:r>
            <a:r>
              <a:rPr lang="zh-CN" altLang="en-US" b="1" dirty="0"/>
              <a:t>析构函数调用虚函数不支持多态</a:t>
            </a:r>
            <a:r>
              <a:rPr lang="zh-CN" altLang="en-US" dirty="0"/>
              <a:t>；</a:t>
            </a:r>
            <a:endParaRPr lang="en-US" altLang="zh-CN" dirty="0"/>
          </a:p>
          <a:p>
            <a:pPr lvl="0"/>
            <a:r>
              <a:rPr lang="zh-CN" altLang="en-US" dirty="0"/>
              <a:t>测试</a:t>
            </a:r>
            <a:r>
              <a:rPr lang="en-US" altLang="zh-CN" dirty="0"/>
              <a:t>3</a:t>
            </a:r>
            <a:r>
              <a:rPr lang="zh-CN" altLang="en-US" dirty="0"/>
              <a:t>：构造函数中的</a:t>
            </a:r>
            <a:r>
              <a:rPr lang="en-US" altLang="zh-CN" dirty="0"/>
              <a:t>this</a:t>
            </a:r>
            <a:r>
              <a:rPr lang="zh-CN" altLang="en-US" dirty="0"/>
              <a:t>指针；</a:t>
            </a:r>
            <a:r>
              <a:rPr lang="en-US" altLang="zh-CN" dirty="0"/>
              <a:t>//</a:t>
            </a:r>
            <a:r>
              <a:rPr lang="zh-CN" altLang="en-US" dirty="0"/>
              <a:t>已经完成了对象本体空间的分配，并生成</a:t>
            </a:r>
            <a:r>
              <a:rPr lang="en-US" altLang="zh-CN" dirty="0"/>
              <a:t>this</a:t>
            </a:r>
            <a:r>
              <a:rPr lang="zh-CN" altLang="en-US" dirty="0"/>
              <a:t>指针。</a:t>
            </a:r>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幻灯片图像占位符 1"/>
          <p:cNvSpPr>
            <a:spLocks noGrp="1" noRot="1" noChangeAspect="1" noTextEdit="1"/>
          </p:cNvSpPr>
          <p:nvPr>
            <p:ph type="sldImg"/>
          </p:nvPr>
        </p:nvSpPr>
        <p:spPr>
          <a:ln>
            <a:solidFill>
              <a:srgbClr val="000000">
                <a:alpha val="100000"/>
              </a:srgbClr>
            </a:solidFill>
            <a:miter lim="800000"/>
          </a:ln>
        </p:spPr>
      </p:sp>
      <p:sp>
        <p:nvSpPr>
          <p:cNvPr id="421891" name="备注占位符 2"/>
          <p:cNvSpPr>
            <a:spLocks noGrp="1"/>
          </p:cNvSpPr>
          <p:nvPr>
            <p:ph type="body" idx="1"/>
          </p:nvPr>
        </p:nvSpPr>
        <p:spPr>
          <a:noFill/>
          <a:ln>
            <a:noFill/>
          </a:ln>
        </p:spPr>
        <p:txBody>
          <a:bodyPr wrap="square" lIns="91440" tIns="45720" rIns="91440" bIns="45720" anchor="t" anchorCtr="0"/>
          <a:p>
            <a:pPr lvl="0"/>
            <a:r>
              <a:rPr lang="zh-CN" altLang="en-US" dirty="0"/>
              <a:t>阐述抽象类中管理静态成员数据和函数的意义。</a:t>
            </a:r>
            <a:endParaRPr lang="zh-CN" altLang="en-US" dirty="0"/>
          </a:p>
        </p:txBody>
      </p:sp>
      <p:sp>
        <p:nvSpPr>
          <p:cNvPr id="421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2914" name="幻灯片图像占位符 1"/>
          <p:cNvSpPr>
            <a:spLocks noGrp="1" noRot="1" noChangeAspect="1" noTextEdit="1"/>
          </p:cNvSpPr>
          <p:nvPr>
            <p:ph type="sldImg"/>
          </p:nvPr>
        </p:nvSpPr>
        <p:spPr>
          <a:ln>
            <a:solidFill>
              <a:srgbClr val="000000">
                <a:alpha val="100000"/>
              </a:srgbClr>
            </a:solidFill>
            <a:miter lim="800000"/>
          </a:ln>
        </p:spPr>
      </p:sp>
      <p:sp>
        <p:nvSpPr>
          <p:cNvPr id="422915" name="备注占位符 2"/>
          <p:cNvSpPr>
            <a:spLocks noGrp="1"/>
          </p:cNvSpPr>
          <p:nvPr>
            <p:ph type="body" idx="1"/>
          </p:nvPr>
        </p:nvSpPr>
        <p:spPr>
          <a:noFill/>
          <a:ln>
            <a:noFill/>
          </a:ln>
        </p:spPr>
        <p:txBody>
          <a:bodyPr wrap="square" lIns="91440" tIns="45720" rIns="91440" bIns="45720" anchor="t" anchorCtr="0"/>
          <a:p>
            <a:pPr lvl="0"/>
            <a:r>
              <a:rPr lang="zh-CN" altLang="en-US" dirty="0"/>
              <a:t>沙发床案例</a:t>
            </a:r>
            <a:endParaRPr lang="zh-CN" altLang="en-US" dirty="0"/>
          </a:p>
        </p:txBody>
      </p:sp>
      <p:sp>
        <p:nvSpPr>
          <p:cNvPr id="422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3938" name="幻灯片图像占位符 1"/>
          <p:cNvSpPr>
            <a:spLocks noGrp="1" noRot="1" noChangeAspect="1" noTextEdit="1"/>
          </p:cNvSpPr>
          <p:nvPr>
            <p:ph type="sldImg"/>
          </p:nvPr>
        </p:nvSpPr>
        <p:spPr>
          <a:ln>
            <a:solidFill>
              <a:srgbClr val="000000">
                <a:alpha val="100000"/>
              </a:srgbClr>
            </a:solidFill>
            <a:miter lim="800000"/>
          </a:ln>
        </p:spPr>
      </p:sp>
      <p:sp>
        <p:nvSpPr>
          <p:cNvPr id="423939"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4239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4962" name="幻灯片图像占位符 1"/>
          <p:cNvSpPr>
            <a:spLocks noGrp="1" noRot="1" noChangeAspect="1" noTextEdit="1"/>
          </p:cNvSpPr>
          <p:nvPr>
            <p:ph type="sldImg"/>
          </p:nvPr>
        </p:nvSpPr>
        <p:spPr>
          <a:ln>
            <a:solidFill>
              <a:srgbClr val="000000">
                <a:alpha val="100000"/>
              </a:srgbClr>
            </a:solidFill>
            <a:miter lim="800000"/>
          </a:ln>
        </p:spPr>
      </p:sp>
      <p:sp>
        <p:nvSpPr>
          <p:cNvPr id="424963"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424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5986" name="幻灯片图像占位符 1"/>
          <p:cNvSpPr>
            <a:spLocks noGrp="1" noRot="1" noChangeAspect="1" noTextEdit="1"/>
          </p:cNvSpPr>
          <p:nvPr>
            <p:ph type="sldImg"/>
          </p:nvPr>
        </p:nvSpPr>
        <p:spPr>
          <a:ln>
            <a:solidFill>
              <a:srgbClr val="000000"/>
            </a:solidFill>
            <a:miter/>
          </a:ln>
        </p:spPr>
      </p:sp>
      <p:sp>
        <p:nvSpPr>
          <p:cNvPr id="425987" name="备注占位符 2"/>
          <p:cNvSpPr>
            <a:spLocks noGrp="1"/>
          </p:cNvSpPr>
          <p:nvPr>
            <p:ph type="body" idx="1"/>
          </p:nvPr>
        </p:nvSpPr>
        <p:spPr>
          <a:noFill/>
          <a:ln>
            <a:noFill/>
          </a:ln>
        </p:spPr>
        <p:txBody>
          <a:bodyPr wrap="square" lIns="91440" tIns="45720" rIns="91440" bIns="45720" anchor="t" anchorCtr="0"/>
          <a:p>
            <a:pPr lvl="0"/>
            <a:r>
              <a:rPr lang="en-US" altLang="zh-CN" dirty="0"/>
              <a:t>68</a:t>
            </a:r>
            <a:endParaRPr lang="zh-CN" altLang="en-US" dirty="0"/>
          </a:p>
        </p:txBody>
      </p:sp>
      <p:sp>
        <p:nvSpPr>
          <p:cNvPr id="425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7010" name="幻灯片图像占位符 1"/>
          <p:cNvSpPr>
            <a:spLocks noGrp="1" noRot="1" noChangeAspect="1" noTextEdit="1"/>
          </p:cNvSpPr>
          <p:nvPr>
            <p:ph type="sldImg"/>
          </p:nvPr>
        </p:nvSpPr>
        <p:spPr>
          <a:ln>
            <a:solidFill>
              <a:srgbClr val="000000"/>
            </a:solidFill>
            <a:miter/>
          </a:ln>
        </p:spPr>
      </p:sp>
      <p:sp>
        <p:nvSpPr>
          <p:cNvPr id="427011" name="备注占位符 2"/>
          <p:cNvSpPr>
            <a:spLocks noGrp="1"/>
          </p:cNvSpPr>
          <p:nvPr>
            <p:ph type="body" idx="1"/>
          </p:nvPr>
        </p:nvSpPr>
        <p:spPr>
          <a:noFill/>
          <a:ln>
            <a:noFill/>
          </a:ln>
        </p:spPr>
        <p:txBody>
          <a:bodyPr wrap="square" lIns="91440" tIns="45720" rIns="91440" bIns="45720" anchor="t" anchorCtr="0"/>
          <a:p>
            <a:pPr lvl="0"/>
            <a:r>
              <a:rPr lang="zh-CN" altLang="zh-CN" dirty="0"/>
              <a:t>如果有虚继承（一个或者多个）则只需要产生一个指针（</a:t>
            </a:r>
            <a:r>
              <a:rPr lang="en-US" altLang="zh-CN" dirty="0"/>
              <a:t>4</a:t>
            </a:r>
            <a:r>
              <a:rPr lang="zh-CN" altLang="zh-CN" dirty="0"/>
              <a:t>字节）指向虚继承表；</a:t>
            </a:r>
            <a:endParaRPr lang="zh-CN" altLang="en-US" dirty="0"/>
          </a:p>
        </p:txBody>
      </p:sp>
      <p:sp>
        <p:nvSpPr>
          <p:cNvPr id="427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2194" name="幻灯片图像占位符 1"/>
          <p:cNvSpPr>
            <a:spLocks noGrp="1" noRot="1" noChangeAspect="1" noTextEdit="1"/>
          </p:cNvSpPr>
          <p:nvPr>
            <p:ph type="sldImg"/>
          </p:nvPr>
        </p:nvSpPr>
        <p:spPr>
          <a:ln>
            <a:solidFill>
              <a:srgbClr val="000000">
                <a:alpha val="100000"/>
              </a:srgbClr>
            </a:solidFill>
            <a:miter lim="800000"/>
          </a:ln>
        </p:spPr>
      </p:sp>
      <p:sp>
        <p:nvSpPr>
          <p:cNvPr id="392195" name="备注占位符 2"/>
          <p:cNvSpPr>
            <a:spLocks noGrp="1"/>
          </p:cNvSpPr>
          <p:nvPr>
            <p:ph type="body" idx="1"/>
          </p:nvPr>
        </p:nvSpPr>
        <p:spPr>
          <a:noFill/>
          <a:ln>
            <a:noFill/>
          </a:ln>
        </p:spPr>
        <p:txBody>
          <a:bodyPr wrap="square" lIns="91440" tIns="45720" rIns="91440" bIns="45720" anchor="t" anchorCtr="0"/>
          <a:p>
            <a:pPr lvl="0"/>
            <a:r>
              <a:rPr lang="zh-CN" altLang="en-US" dirty="0"/>
              <a:t>先对外；在对内。</a:t>
            </a:r>
            <a:endParaRPr lang="zh-CN" altLang="en-US" dirty="0"/>
          </a:p>
        </p:txBody>
      </p:sp>
      <p:sp>
        <p:nvSpPr>
          <p:cNvPr id="392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18" name="幻灯片图像占位符 1"/>
          <p:cNvSpPr>
            <a:spLocks noGrp="1" noRot="1" noChangeAspect="1" noTextEdit="1"/>
          </p:cNvSpPr>
          <p:nvPr>
            <p:ph type="sldImg"/>
          </p:nvPr>
        </p:nvSpPr>
        <p:spPr>
          <a:ln>
            <a:solidFill>
              <a:srgbClr val="000000">
                <a:alpha val="100000"/>
              </a:srgbClr>
            </a:solidFill>
            <a:miter lim="800000"/>
          </a:ln>
        </p:spPr>
      </p:sp>
      <p:sp>
        <p:nvSpPr>
          <p:cNvPr id="393219" name="备注占位符 2"/>
          <p:cNvSpPr>
            <a:spLocks noGrp="1"/>
          </p:cNvSpPr>
          <p:nvPr>
            <p:ph type="body" idx="1"/>
          </p:nvPr>
        </p:nvSpPr>
        <p:spPr>
          <a:noFill/>
          <a:ln>
            <a:noFill/>
          </a:ln>
        </p:spPr>
        <p:txBody>
          <a:bodyPr wrap="square" lIns="91440" tIns="45720" rIns="91440" bIns="45720" anchor="t" anchorCtr="0"/>
          <a:p>
            <a:pPr lvl="0"/>
            <a:r>
              <a:rPr lang="zh-CN" altLang="en-US" b="1" dirty="0">
                <a:solidFill>
                  <a:schemeClr val="bg1"/>
                </a:solidFill>
              </a:rPr>
              <a:t>本质上：常量指针不能传递给非常量指针</a:t>
            </a:r>
            <a:endParaRPr lang="zh-CN" altLang="en-US" dirty="0"/>
          </a:p>
        </p:txBody>
      </p:sp>
      <p:sp>
        <p:nvSpPr>
          <p:cNvPr id="393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4242" name="幻灯片图像占位符 1"/>
          <p:cNvSpPr>
            <a:spLocks noGrp="1" noRot="1" noChangeAspect="1" noTextEdit="1"/>
          </p:cNvSpPr>
          <p:nvPr>
            <p:ph type="sldImg"/>
          </p:nvPr>
        </p:nvSpPr>
        <p:spPr>
          <a:ln>
            <a:solidFill>
              <a:srgbClr val="000000">
                <a:alpha val="100000"/>
              </a:srgbClr>
            </a:solidFill>
            <a:miter lim="800000"/>
          </a:ln>
        </p:spPr>
      </p:sp>
      <p:sp>
        <p:nvSpPr>
          <p:cNvPr id="394243" name="备注占位符 2"/>
          <p:cNvSpPr>
            <a:spLocks noGrp="1"/>
          </p:cNvSpPr>
          <p:nvPr>
            <p:ph type="body" idx="1"/>
          </p:nvPr>
        </p:nvSpPr>
        <p:spPr>
          <a:noFill/>
          <a:ln>
            <a:noFill/>
          </a:ln>
        </p:spPr>
        <p:txBody>
          <a:bodyPr wrap="square" lIns="91440" tIns="45720" rIns="91440" bIns="45720" anchor="t" anchorCtr="0"/>
          <a:p>
            <a:pPr lvl="0"/>
            <a:r>
              <a:rPr lang="en-US" altLang="zh-CN" dirty="0"/>
              <a:t>//</a:t>
            </a:r>
            <a:r>
              <a:rPr lang="zh-CN" altLang="en-US" dirty="0"/>
              <a:t>演示内存情况</a:t>
            </a:r>
            <a:endParaRPr lang="zh-CN" altLang="en-US" dirty="0"/>
          </a:p>
        </p:txBody>
      </p:sp>
      <p:sp>
        <p:nvSpPr>
          <p:cNvPr id="394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6" name="幻灯片图像占位符 1"/>
          <p:cNvSpPr>
            <a:spLocks noGrp="1" noRot="1" noChangeAspect="1" noTextEdit="1"/>
          </p:cNvSpPr>
          <p:nvPr>
            <p:ph type="sldImg"/>
          </p:nvPr>
        </p:nvSpPr>
        <p:spPr>
          <a:ln>
            <a:solidFill>
              <a:srgbClr val="000000">
                <a:alpha val="100000"/>
              </a:srgbClr>
            </a:solidFill>
            <a:miter lim="800000"/>
          </a:ln>
        </p:spPr>
      </p:sp>
      <p:sp>
        <p:nvSpPr>
          <p:cNvPr id="395267" name="备注占位符 2"/>
          <p:cNvSpPr>
            <a:spLocks noGrp="1"/>
          </p:cNvSpPr>
          <p:nvPr>
            <p:ph type="body" idx="1"/>
          </p:nvPr>
        </p:nvSpPr>
        <p:spPr>
          <a:noFill/>
          <a:ln>
            <a:noFill/>
          </a:ln>
        </p:spPr>
        <p:txBody>
          <a:bodyPr wrap="square" lIns="91440" tIns="45720" rIns="91440" bIns="45720" anchor="t" anchorCtr="0"/>
          <a:p>
            <a:pPr lvl="0"/>
            <a:r>
              <a:rPr lang="en-US" altLang="zh-CN" dirty="0"/>
              <a:t>//</a:t>
            </a:r>
            <a:r>
              <a:rPr lang="zh-CN" altLang="en-US" dirty="0"/>
              <a:t>普通函数不存在时均调用常成员函数</a:t>
            </a:r>
            <a:endParaRPr lang="zh-CN" altLang="en-US" dirty="0"/>
          </a:p>
          <a:p>
            <a:pPr lvl="0"/>
            <a:endParaRPr lang="zh-CN" altLang="en-US" dirty="0"/>
          </a:p>
        </p:txBody>
      </p:sp>
      <p:sp>
        <p:nvSpPr>
          <p:cNvPr id="395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6290" name="幻灯片图像占位符 1"/>
          <p:cNvSpPr>
            <a:spLocks noGrp="1" noRot="1" noChangeAspect="1" noTextEdit="1"/>
          </p:cNvSpPr>
          <p:nvPr>
            <p:ph type="sldImg"/>
          </p:nvPr>
        </p:nvSpPr>
        <p:spPr>
          <a:ln>
            <a:solidFill>
              <a:srgbClr val="000000">
                <a:alpha val="100000"/>
              </a:srgbClr>
            </a:solidFill>
            <a:miter lim="800000"/>
          </a:ln>
        </p:spPr>
      </p:sp>
      <p:sp>
        <p:nvSpPr>
          <p:cNvPr id="396291" name="备注占位符 2"/>
          <p:cNvSpPr>
            <a:spLocks noGrp="1"/>
          </p:cNvSpPr>
          <p:nvPr>
            <p:ph type="body" idx="1"/>
          </p:nvPr>
        </p:nvSpPr>
        <p:spPr>
          <a:noFill/>
          <a:ln>
            <a:noFill/>
          </a:ln>
        </p:spPr>
        <p:txBody>
          <a:bodyPr wrap="square" lIns="91440" tIns="45720" rIns="91440" bIns="45720" anchor="t" anchorCtr="0"/>
          <a:p>
            <a:pPr lvl="0"/>
            <a:r>
              <a:rPr lang="zh-CN" altLang="en-US" dirty="0"/>
              <a:t>不同域中的对象访问</a:t>
            </a:r>
            <a:endParaRPr lang="zh-CN" altLang="en-US" dirty="0"/>
          </a:p>
        </p:txBody>
      </p:sp>
      <p:sp>
        <p:nvSpPr>
          <p:cNvPr id="3962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7314" name="幻灯片图像占位符 1"/>
          <p:cNvSpPr>
            <a:spLocks noGrp="1" noRot="1" noChangeAspect="1" noTextEdit="1"/>
          </p:cNvSpPr>
          <p:nvPr>
            <p:ph type="sldImg"/>
          </p:nvPr>
        </p:nvSpPr>
        <p:spPr>
          <a:ln>
            <a:solidFill>
              <a:srgbClr val="000000">
                <a:alpha val="100000"/>
              </a:srgbClr>
            </a:solidFill>
            <a:miter lim="800000"/>
          </a:ln>
        </p:spPr>
      </p:sp>
      <p:sp>
        <p:nvSpPr>
          <p:cNvPr id="397315" name="备注占位符 2"/>
          <p:cNvSpPr>
            <a:spLocks noGrp="1"/>
          </p:cNvSpPr>
          <p:nvPr>
            <p:ph type="body" idx="1"/>
          </p:nvPr>
        </p:nvSpPr>
        <p:spPr>
          <a:noFill/>
          <a:ln>
            <a:noFill/>
          </a:ln>
        </p:spPr>
        <p:txBody>
          <a:bodyPr wrap="square" lIns="91440" tIns="45720" rIns="91440" bIns="45720" anchor="t" anchorCtr="0"/>
          <a:p>
            <a:pPr lvl="0"/>
            <a:r>
              <a:rPr lang="en-US" altLang="zh-CN" b="1" dirty="0">
                <a:solidFill>
                  <a:schemeClr val="hlink"/>
                </a:solidFill>
              </a:rPr>
              <a:t>semesHours</a:t>
            </a:r>
            <a:r>
              <a:rPr lang="zh-CN" altLang="en-US" b="1" dirty="0">
                <a:solidFill>
                  <a:schemeClr val="hlink"/>
                </a:solidFill>
              </a:rPr>
              <a:t>：课时</a:t>
            </a:r>
            <a:endParaRPr lang="zh-CN" altLang="en-US" dirty="0"/>
          </a:p>
        </p:txBody>
      </p:sp>
      <p:sp>
        <p:nvSpPr>
          <p:cNvPr id="397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bg>
      <p:bgPr>
        <a:gradFill rotWithShape="0">
          <a:gsLst>
            <a:gs pos="0">
              <a:srgbClr val="3333FF"/>
            </a:gs>
            <a:gs pos="100000">
              <a:schemeClr val="accent2"/>
            </a:gs>
          </a:gsLst>
          <a:lin ang="0" scaled="1"/>
          <a:tileRect/>
        </a:gradFill>
        <a:effectLst/>
      </p:bgPr>
    </p:bg>
    <p:spTree>
      <p:nvGrpSpPr>
        <p:cNvPr id="1" name=""/>
        <p:cNvGrpSpPr/>
        <p:nvPr/>
      </p:nvGrpSpPr>
      <p:grpSpPr>
        <a:xfrm>
          <a:off x="0" y="0"/>
          <a:ext cx="0" cy="0"/>
          <a:chOff x="0" y="0"/>
          <a:chExt cx="0" cy="0"/>
        </a:xfrm>
      </p:grpSpPr>
      <p:sp>
        <p:nvSpPr>
          <p:cNvPr id="7"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标题 1"/>
          <p:cNvSpPr>
            <a:spLocks noGrp="1"/>
          </p:cNvSpPr>
          <p:nvPr>
            <p:ph type="title"/>
          </p:nvPr>
        </p:nvSpPr>
        <p:spPr>
          <a:xfrm>
            <a:off x="2819400" y="609600"/>
            <a:ext cx="6096000" cy="1143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2819400" y="1981200"/>
            <a:ext cx="6096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8" name="页脚占位符 3"/>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9" name="日期占位符 3"/>
          <p:cNvSpPr>
            <a:spLocks noGrp="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灯片编号占位符 4"/>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eaLnBrk="1" hangingPunct="1">
              <a:buNone/>
            </a:pPr>
            <a:fld id="{9A0DB2DC-4C9A-4742-B13C-FB6460FD3503}" type="slidenum">
              <a:rPr lang="" altLang="zh-CN" dirty="0"/>
            </a:fld>
            <a:endParaRPr lang=""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6"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 name="Arc 3"/>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Grp="1" noChangeArrowheads="1"/>
          </p:cNvSpPr>
          <p:nvPr>
            <p:ph type="ctrTitle" sz="quarter"/>
          </p:nvPr>
        </p:nvSpPr>
        <p:spPr>
          <a:xfrm>
            <a:off x="2743200" y="427038"/>
            <a:ext cx="6399213" cy="1524000"/>
          </a:xfrm>
        </p:spPr>
        <p:txBody>
          <a:bodyPr anchor="b"/>
          <a:lstStyle>
            <a:lvl1pPr>
              <a:lnSpc>
                <a:spcPct val="80000"/>
              </a:lnSpc>
              <a:defRPr sz="5400"/>
            </a:lvl1pPr>
          </a:lstStyle>
          <a:p>
            <a:pPr lvl="0"/>
            <a:r>
              <a:rPr lang="zh-CN" altLang="en-US" noProof="0"/>
              <a:t>单击此处编辑母版标题样式</a:t>
            </a:r>
            <a:endParaRPr lang="zh-CN" altLang="en-US" noProof="0"/>
          </a:p>
        </p:txBody>
      </p:sp>
      <p:sp>
        <p:nvSpPr>
          <p:cNvPr id="4101" name="Rectangle 5"/>
          <p:cNvSpPr>
            <a:spLocks noGrp="1" noChangeArrowheads="1"/>
          </p:cNvSpPr>
          <p:nvPr>
            <p:ph type="subTitle" sz="quarter" idx="1"/>
          </p:nvPr>
        </p:nvSpPr>
        <p:spPr>
          <a:xfrm>
            <a:off x="4191000" y="1828800"/>
            <a:ext cx="4572000" cy="1752600"/>
          </a:xfrm>
        </p:spPr>
        <p:txBody>
          <a:bodyPr/>
          <a:lstStyle>
            <a:lvl1pPr marL="0" indent="0">
              <a:buFont typeface="Wingdings" panose="05000000000000000000" pitchFamily="2" charset="2"/>
              <a:buNone/>
              <a:defRPr sz="2400">
                <a:ea typeface="宋体" panose="02010600030101010101" pitchFamily="2" charset="-122"/>
              </a:defRPr>
            </a:lvl1pPr>
          </a:lstStyle>
          <a:p>
            <a:pPr lvl="0"/>
            <a:r>
              <a:rPr lang="zh-CN" altLang="en-US" noProof="0"/>
              <a:t>单击此处编辑母版副标题样式</a:t>
            </a:r>
            <a:endParaRPr lang="zh-CN" altLang="en-US" noProof="0"/>
          </a:p>
        </p:txBody>
      </p:sp>
      <p:sp>
        <p:nvSpPr>
          <p:cNvPr id="9" name="Rectangle 7"/>
          <p:cNvSpPr>
            <a:spLocks noGrp="1" noChangeArrowheads="1"/>
          </p:cNvSpPr>
          <p:nvPr>
            <p:ph type="ftr" sz="quarter" idx="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6"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页脚占位符 3"/>
          <p:cNvSpPr>
            <a:spLocks noGrp="1"/>
          </p:cNvSpPr>
          <p:nvPr>
            <p:ph type="ftr" sz="quarter" idx="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6"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7" name="页脚占位符 3"/>
          <p:cNvSpPr>
            <a:spLocks noGrp="1"/>
          </p:cNvSpPr>
          <p:nvPr>
            <p:ph type="ftr" sz="quarter" idx="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showMasterSp="0">
  <p:cSld name="两栏内容">
    <p:bg>
      <p:bgPr>
        <a:solidFill>
          <a:schemeClr val="bg1"/>
        </a:solidFill>
        <a:effectLst/>
      </p:bgPr>
    </p:bg>
    <p:spTree>
      <p:nvGrpSpPr>
        <p:cNvPr id="1" name=""/>
        <p:cNvGrpSpPr/>
        <p:nvPr/>
      </p:nvGrpSpPr>
      <p:grpSpPr>
        <a:xfrm>
          <a:off x="0" y="0"/>
          <a:ext cx="0" cy="0"/>
          <a:chOff x="0" y="0"/>
          <a:chExt cx="0" cy="0"/>
        </a:xfrm>
      </p:grpSpPr>
      <p:sp>
        <p:nvSpPr>
          <p:cNvPr id="6"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页脚占位符 4"/>
          <p:cNvSpPr>
            <a:spLocks noGrp="1"/>
          </p:cNvSpPr>
          <p:nvPr>
            <p:ph type="ftr" sz="quarter" idx="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solidFill>
          <a:schemeClr val="bg1"/>
        </a:solidFill>
        <a:effectLst/>
      </p:bgPr>
    </p:bg>
    <p:spTree>
      <p:nvGrpSpPr>
        <p:cNvPr id="1" name=""/>
        <p:cNvGrpSpPr/>
        <p:nvPr/>
      </p:nvGrpSpPr>
      <p:grpSpPr>
        <a:xfrm>
          <a:off x="0" y="0"/>
          <a:ext cx="0" cy="0"/>
          <a:chOff x="0" y="0"/>
          <a:chExt cx="0" cy="0"/>
        </a:xfrm>
      </p:grpSpPr>
      <p:sp>
        <p:nvSpPr>
          <p:cNvPr id="7"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8" name="页脚占位符 6"/>
          <p:cNvSpPr>
            <a:spLocks noGrp="1"/>
          </p:cNvSpPr>
          <p:nvPr>
            <p:ph type="ftr" sz="quarter" idx="1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solidFill>
          <a:schemeClr val="bg1"/>
        </a:solidFill>
        <a:effectLst/>
      </p:bgPr>
    </p:bg>
    <p:spTree>
      <p:nvGrpSpPr>
        <p:cNvPr id="1" name=""/>
        <p:cNvGrpSpPr/>
        <p:nvPr/>
      </p:nvGrpSpPr>
      <p:grpSpPr>
        <a:xfrm>
          <a:off x="0" y="0"/>
          <a:ext cx="0" cy="0"/>
          <a:chOff x="0" y="0"/>
          <a:chExt cx="0" cy="0"/>
        </a:xfrm>
      </p:grpSpPr>
      <p:sp>
        <p:nvSpPr>
          <p:cNvPr id="6"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7" name="页脚占位符 2"/>
          <p:cNvSpPr>
            <a:spLocks noGrp="1"/>
          </p:cNvSpPr>
          <p:nvPr>
            <p:ph type="ftr" sz="quarter" idx="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6"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 name="页脚占位符 1"/>
          <p:cNvSpPr>
            <a:spLocks noGrp="1"/>
          </p:cNvSpPr>
          <p:nvPr>
            <p:ph type="ftr" sz="quarter" idx="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sp>
        <p:nvSpPr>
          <p:cNvPr id="6"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7" name="页脚占位符 4"/>
          <p:cNvSpPr>
            <a:spLocks noGrp="1"/>
          </p:cNvSpPr>
          <p:nvPr>
            <p:ph type="ftr" sz="quarter" idx="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sp>
        <p:nvSpPr>
          <p:cNvPr id="6"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2075" tIns="46037" rIns="92075" bIns="46037"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7" name="页脚占位符 4"/>
          <p:cNvSpPr>
            <a:spLocks noGrp="1"/>
          </p:cNvSpPr>
          <p:nvPr>
            <p:ph type="ftr" sz="quarter" idx="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bg>
      <p:bgPr>
        <a:solidFill>
          <a:schemeClr val="bg1"/>
        </a:solidFill>
        <a:effectLst/>
      </p:bgPr>
    </p:bg>
    <p:spTree>
      <p:nvGrpSpPr>
        <p:cNvPr id="1" name=""/>
        <p:cNvGrpSpPr/>
        <p:nvPr/>
      </p:nvGrpSpPr>
      <p:grpSpPr>
        <a:xfrm>
          <a:off x="0" y="0"/>
          <a:ext cx="0" cy="0"/>
          <a:chOff x="0" y="0"/>
          <a:chExt cx="0" cy="0"/>
        </a:xfrm>
      </p:grpSpPr>
      <p:sp>
        <p:nvSpPr>
          <p:cNvPr id="6"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页脚占位符 3"/>
          <p:cNvSpPr>
            <a:spLocks noGrp="1"/>
          </p:cNvSpPr>
          <p:nvPr>
            <p:ph type="ftr" sz="quarter" idx="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bg>
      <p:bgPr>
        <a:solidFill>
          <a:schemeClr val="bg1"/>
        </a:solidFill>
        <a:effectLst/>
      </p:bgPr>
    </p:bg>
    <p:spTree>
      <p:nvGrpSpPr>
        <p:cNvPr id="1" name=""/>
        <p:cNvGrpSpPr/>
        <p:nvPr/>
      </p:nvGrpSpPr>
      <p:grpSpPr>
        <a:xfrm>
          <a:off x="0" y="0"/>
          <a:ext cx="0" cy="0"/>
          <a:chOff x="0" y="0"/>
          <a:chExt cx="0" cy="0"/>
        </a:xfrm>
      </p:grpSpPr>
      <p:sp>
        <p:nvSpPr>
          <p:cNvPr id="6"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竖排标题 1"/>
          <p:cNvSpPr>
            <a:spLocks noGrp="1"/>
          </p:cNvSpPr>
          <p:nvPr>
            <p:ph type="title" orient="vert"/>
          </p:nvPr>
        </p:nvSpPr>
        <p:spPr>
          <a:xfrm>
            <a:off x="7391400" y="609600"/>
            <a:ext cx="15240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2819400" y="609600"/>
            <a:ext cx="44196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页脚占位符 3"/>
          <p:cNvSpPr>
            <a:spLocks noGrp="1"/>
          </p:cNvSpPr>
          <p:nvPr>
            <p:ph type="ftr" sz="quarter" idx="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showMasterSp="0">
  <p:cSld name="标题和表格">
    <p:bg>
      <p:bgPr>
        <a:solidFill>
          <a:schemeClr val="bg1"/>
        </a:solidFill>
        <a:effectLst/>
      </p:bgPr>
    </p:bg>
    <p:spTree>
      <p:nvGrpSpPr>
        <p:cNvPr id="1" name=""/>
        <p:cNvGrpSpPr/>
        <p:nvPr/>
      </p:nvGrpSpPr>
      <p:grpSpPr>
        <a:xfrm>
          <a:off x="0" y="0"/>
          <a:ext cx="0" cy="0"/>
          <a:chOff x="0" y="0"/>
          <a:chExt cx="0" cy="0"/>
        </a:xfrm>
      </p:grpSpPr>
      <p:sp>
        <p:nvSpPr>
          <p:cNvPr id="6"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标题 1"/>
          <p:cNvSpPr>
            <a:spLocks noGrp="1"/>
          </p:cNvSpPr>
          <p:nvPr>
            <p:ph type="title"/>
          </p:nvPr>
        </p:nvSpPr>
        <p:spPr>
          <a:xfrm>
            <a:off x="2819400" y="609600"/>
            <a:ext cx="6096000" cy="1143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2819400" y="1981200"/>
            <a:ext cx="6096000" cy="4114800"/>
          </a:xfrm>
        </p:spPr>
        <p:txBody>
          <a:bodyPr vert="horz" wrap="square" lIns="92075" tIns="46037" rIns="92075" bIns="46037"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7" name="页脚占位符 3"/>
          <p:cNvSpPr>
            <a:spLocks noGrp="1"/>
          </p:cNvSpPr>
          <p:nvPr>
            <p:ph type="ftr" sz="quarter" idx="3"/>
          </p:nvPr>
        </p:nvSpPr>
        <p:spPr bwMode="auto">
          <a:xfrm>
            <a:off x="3581400" y="6248400"/>
            <a:ext cx="2895600" cy="457200"/>
          </a:xfrm>
          <a:prstGeom prst="rect">
            <a:avLst/>
          </a:prstGeom>
        </p:spPr>
        <p:txBody>
          <a:bodyPr vert="horz" wrap="square" lIns="92075" tIns="46037" rIns="92075" bIns="46037" numCol="1" anchor="ctr"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mn-lt"/>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标题和表格">
    <p:bg>
      <p:bgPr>
        <a:gradFill rotWithShape="0">
          <a:gsLst>
            <a:gs pos="0">
              <a:srgbClr val="3333FF"/>
            </a:gs>
            <a:gs pos="100000">
              <a:schemeClr val="accent2"/>
            </a:gs>
          </a:gsLst>
          <a:lin ang="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19400" y="609600"/>
            <a:ext cx="6096000" cy="1143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2819400" y="1981200"/>
            <a:ext cx="6096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7" name="页脚占位符 3"/>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kumimoji="1">
                <a:effectLst>
                  <a:outerShdw blurRad="38100" dist="38100" dir="2700000" algn="tl">
                    <a:srgbClr val="000000">
                      <a:alpha val="43137"/>
                    </a:srgbClr>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 name="日期占位符 3"/>
          <p:cNvSpPr>
            <a:spLocks noGrp="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3" Type="http://schemas.openxmlformats.org/officeDocument/2006/relationships/theme" Target="../theme/theme2.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3" Type="http://schemas.openxmlformats.org/officeDocument/2006/relationships/theme" Target="../theme/theme3.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FF"/>
            </a:gs>
            <a:gs pos="100000">
              <a:schemeClr val="accent2"/>
            </a:gs>
          </a:gsLst>
          <a:lin ang="0" scaled="1"/>
          <a:tileRect/>
        </a:gra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lgn="l" eaLnBrk="1" hangingPunct="1">
              <a:buFontTx/>
              <a:buNone/>
              <a:defRPr kumimoji="1" sz="1400">
                <a:solidFill>
                  <a:schemeClr val="tx1"/>
                </a:solidFill>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buFontTx/>
              <a:buNone/>
              <a:defRPr kumimoji="1" sz="1400">
                <a:solidFill>
                  <a:schemeClr val="tx1"/>
                </a:solidFill>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solidFill>
                  <a:schemeClr val="tx1"/>
                </a:solidFill>
              </a:defRPr>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Arc 2"/>
          <p:cNvSpPr/>
          <p:nvPr/>
        </p:nvSpPr>
        <p:spPr bwMode="auto">
          <a:xfrm>
            <a:off x="0" y="842963"/>
            <a:ext cx="2897188" cy="6015038"/>
          </a:xfrm>
          <a:custGeom>
            <a:avLst/>
            <a:gdLst>
              <a:gd name="T0" fmla="*/ 0 w 21600"/>
              <a:gd name="T1" fmla="*/ 0 h 21600"/>
              <a:gd name="T2" fmla="*/ 2897188 w 21600"/>
              <a:gd name="T3" fmla="*/ 6015037 h 21600"/>
              <a:gd name="T4" fmla="*/ 0 w 21600"/>
              <a:gd name="T5" fmla="*/ 60150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p:cNvSpPr>
          <p:nvPr>
            <p:ph type="title"/>
          </p:nvPr>
        </p:nvSpPr>
        <p:spPr>
          <a:xfrm>
            <a:off x="2819400" y="609600"/>
            <a:ext cx="6096000" cy="1143000"/>
          </a:xfrm>
          <a:prstGeom prst="rect">
            <a:avLst/>
          </a:prstGeom>
          <a:noFill/>
          <a:ln w="9525">
            <a:noFill/>
          </a:ln>
        </p:spPr>
        <p:txBody>
          <a:bodyPr lIns="92075" tIns="46037" rIns="92075" bIns="46037" anchor="ctr" anchorCtr="0"/>
          <a:p>
            <a:pPr lvl="0"/>
            <a:r>
              <a:rPr lang="zh-CN" altLang="en-US" dirty="0"/>
              <a:t>单击此处编辑母版标题样式</a:t>
            </a:r>
            <a:endParaRPr lang="zh-CN" altLang="en-US" dirty="0"/>
          </a:p>
        </p:txBody>
      </p:sp>
      <p:sp>
        <p:nvSpPr>
          <p:cNvPr id="2052" name="Rectangle 4"/>
          <p:cNvSpPr>
            <a:spLocks noGrp="1"/>
          </p:cNvSpPr>
          <p:nvPr>
            <p:ph type="body"/>
          </p:nvPr>
        </p:nvSpPr>
        <p:spPr>
          <a:xfrm>
            <a:off x="2819400" y="1981200"/>
            <a:ext cx="6096000" cy="4114800"/>
          </a:xfrm>
          <a:prstGeom prst="rect">
            <a:avLst/>
          </a:prstGeom>
          <a:noFill/>
          <a:ln w="9525">
            <a:noFill/>
          </a:ln>
        </p:spPr>
        <p:txBody>
          <a:bodyPr lIns="92075" tIns="46037" rIns="92075" bIns="46037"/>
          <a:p>
            <a:pPr lvl="0"/>
            <a:r>
              <a:rPr lang="zh-CN" altLang="en-US" dirty="0"/>
              <a:t>单击此处编辑母版文本样式</a:t>
            </a:r>
            <a:endParaRPr lang="zh-CN" altLang="en-US" dirty="0"/>
          </a:p>
          <a:p>
            <a:pPr lvl="1"/>
            <a:r>
              <a:rPr lang="zh-CN" altLang="en-US" dirty="0"/>
              <a:t>第二层</a:t>
            </a:r>
            <a:endParaRPr lang="zh-CN" altLang="en-US" dirty="0"/>
          </a:p>
          <a:p>
            <a:pPr lvl="2"/>
            <a:r>
              <a:rPr lang="zh-CN" altLang="en-US" dirty="0"/>
              <a:t>第三层</a:t>
            </a:r>
            <a:endParaRPr lang="zh-CN" altLang="en-US" dirty="0"/>
          </a:p>
          <a:p>
            <a:pPr lvl="3"/>
            <a:r>
              <a:rPr lang="zh-CN" altLang="en-US" dirty="0"/>
              <a:t>第四层</a:t>
            </a:r>
            <a:endParaRPr lang="zh-CN" altLang="en-US" dirty="0"/>
          </a:p>
          <a:p>
            <a:pPr lvl="4"/>
            <a:r>
              <a:rPr lang="zh-CN" altLang="en-US" dirty="0"/>
              <a:t>第五层</a:t>
            </a:r>
            <a:endParaRPr lang="zh-CN" altLang="en-US" dirty="0"/>
          </a:p>
        </p:txBody>
      </p:sp>
      <p:sp>
        <p:nvSpPr>
          <p:cNvPr id="3078" name="Rectangle 6"/>
          <p:cNvSpPr>
            <a:spLocks noGrp="1" noChangeArrowheads="1"/>
          </p:cNvSpPr>
          <p:nvPr>
            <p:ph type="ftr" sz="quarter" idx="3"/>
          </p:nvPr>
        </p:nvSpPr>
        <p:spPr bwMode="auto">
          <a:xfrm>
            <a:off x="3581400" y="6248400"/>
            <a:ext cx="2895600" cy="457200"/>
          </a:xfrm>
          <a:prstGeom prst="rect">
            <a:avLst/>
          </a:prstGeom>
          <a:noFill/>
          <a:ln>
            <a:noFill/>
          </a:ln>
        </p:spPr>
        <p:txBody>
          <a:bodyPr vert="horz" wrap="square" lIns="92075" tIns="46037" rIns="92075" bIns="46037" numCol="1" anchor="ctr" anchorCtr="0" compatLnSpc="1"/>
          <a:lstStyle>
            <a:lvl1pPr algn="ctr" eaLnBrk="1" hangingPunct="1">
              <a:buFontTx/>
              <a:buNone/>
              <a:defRPr kumimoji="0" sz="1400">
                <a:solidFill>
                  <a:srgbClr val="FFFFFF"/>
                </a:solidFill>
                <a:effectLst/>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l" rtl="0" eaLnBrk="0" fontAlgn="base" hangingPunct="0">
        <a:lnSpc>
          <a:spcPct val="70000"/>
        </a:lnSpc>
        <a:spcBef>
          <a:spcPct val="0"/>
        </a:spcBef>
        <a:spcAft>
          <a:spcPct val="0"/>
        </a:spcAft>
        <a:defRPr sz="4800">
          <a:solidFill>
            <a:schemeClr val="tx2"/>
          </a:solidFill>
          <a:latin typeface="+mj-lt"/>
          <a:ea typeface="+mj-ea"/>
          <a:cs typeface="+mj-cs"/>
        </a:defRPr>
      </a:lvl1pPr>
      <a:lvl2pPr algn="l" rtl="0" eaLnBrk="0" fontAlgn="base" hangingPunct="0">
        <a:lnSpc>
          <a:spcPct val="70000"/>
        </a:lnSpc>
        <a:spcBef>
          <a:spcPct val="0"/>
        </a:spcBef>
        <a:spcAft>
          <a:spcPct val="0"/>
        </a:spcAft>
        <a:defRPr sz="4800">
          <a:solidFill>
            <a:schemeClr val="tx2"/>
          </a:solidFill>
          <a:latin typeface="Arial Narrow" pitchFamily="34" charset="0"/>
        </a:defRPr>
      </a:lvl2pPr>
      <a:lvl3pPr algn="l" rtl="0" eaLnBrk="0" fontAlgn="base" hangingPunct="0">
        <a:lnSpc>
          <a:spcPct val="70000"/>
        </a:lnSpc>
        <a:spcBef>
          <a:spcPct val="0"/>
        </a:spcBef>
        <a:spcAft>
          <a:spcPct val="0"/>
        </a:spcAft>
        <a:defRPr sz="4800">
          <a:solidFill>
            <a:schemeClr val="tx2"/>
          </a:solidFill>
          <a:latin typeface="Arial Narrow" pitchFamily="34" charset="0"/>
        </a:defRPr>
      </a:lvl3pPr>
      <a:lvl4pPr algn="l" rtl="0" eaLnBrk="0" fontAlgn="base" hangingPunct="0">
        <a:lnSpc>
          <a:spcPct val="70000"/>
        </a:lnSpc>
        <a:spcBef>
          <a:spcPct val="0"/>
        </a:spcBef>
        <a:spcAft>
          <a:spcPct val="0"/>
        </a:spcAft>
        <a:defRPr sz="4800">
          <a:solidFill>
            <a:schemeClr val="tx2"/>
          </a:solidFill>
          <a:latin typeface="Arial Narrow" pitchFamily="34" charset="0"/>
        </a:defRPr>
      </a:lvl4pPr>
      <a:lvl5pPr algn="l" rtl="0" eaLnBrk="0" fontAlgn="base" hangingPunct="0">
        <a:lnSpc>
          <a:spcPct val="70000"/>
        </a:lnSpc>
        <a:spcBef>
          <a:spcPct val="0"/>
        </a:spcBef>
        <a:spcAft>
          <a:spcPct val="0"/>
        </a:spcAft>
        <a:defRPr sz="4800">
          <a:solidFill>
            <a:schemeClr val="tx2"/>
          </a:solidFill>
          <a:latin typeface="Arial Narrow" pitchFamily="34" charset="0"/>
        </a:defRPr>
      </a:lvl5pPr>
      <a:lvl6pPr marL="457200" algn="l" rtl="0" fontAlgn="base">
        <a:lnSpc>
          <a:spcPct val="70000"/>
        </a:lnSpc>
        <a:spcBef>
          <a:spcPct val="0"/>
        </a:spcBef>
        <a:spcAft>
          <a:spcPct val="0"/>
        </a:spcAft>
        <a:defRPr sz="4800">
          <a:solidFill>
            <a:schemeClr val="tx2"/>
          </a:solidFill>
          <a:latin typeface="Arial Narrow" pitchFamily="34" charset="0"/>
        </a:defRPr>
      </a:lvl6pPr>
      <a:lvl7pPr marL="914400" algn="l" rtl="0" fontAlgn="base">
        <a:lnSpc>
          <a:spcPct val="70000"/>
        </a:lnSpc>
        <a:spcBef>
          <a:spcPct val="0"/>
        </a:spcBef>
        <a:spcAft>
          <a:spcPct val="0"/>
        </a:spcAft>
        <a:defRPr sz="4800">
          <a:solidFill>
            <a:schemeClr val="tx2"/>
          </a:solidFill>
          <a:latin typeface="Arial Narrow" pitchFamily="34" charset="0"/>
        </a:defRPr>
      </a:lvl7pPr>
      <a:lvl8pPr marL="1371600" algn="l" rtl="0" fontAlgn="base">
        <a:lnSpc>
          <a:spcPct val="70000"/>
        </a:lnSpc>
        <a:spcBef>
          <a:spcPct val="0"/>
        </a:spcBef>
        <a:spcAft>
          <a:spcPct val="0"/>
        </a:spcAft>
        <a:defRPr sz="4800">
          <a:solidFill>
            <a:schemeClr val="tx2"/>
          </a:solidFill>
          <a:latin typeface="Arial Narrow" pitchFamily="34" charset="0"/>
        </a:defRPr>
      </a:lvl8pPr>
      <a:lvl9pPr marL="1828800" algn="l" rtl="0" fontAlgn="base">
        <a:lnSpc>
          <a:spcPct val="70000"/>
        </a:lnSpc>
        <a:spcBef>
          <a:spcPct val="0"/>
        </a:spcBef>
        <a:spcAft>
          <a:spcPct val="0"/>
        </a:spcAft>
        <a:defRPr sz="4800">
          <a:solidFill>
            <a:schemeClr val="tx2"/>
          </a:solidFill>
          <a:latin typeface="Arial Narrow" pitchFamily="34" charset="0"/>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Wingdings" panose="05000000000000000000" pitchFamily="2" charset="2"/>
        <a:buChar char="u"/>
        <a:defRPr sz="26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2"/>
        </a:buClr>
        <a:buSzPct val="100000"/>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hlink"/>
        </a:buClr>
        <a:buSzPct val="100000"/>
        <a:buChar char="–"/>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hlink"/>
        </a:buClr>
        <a:buSzPct val="100000"/>
        <a:buChar char="–"/>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hlink"/>
        </a:buClr>
        <a:buSzPct val="100000"/>
        <a:buChar char="–"/>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hlink"/>
        </a:buClr>
        <a:buSzPct val="100000"/>
        <a:buChar char="–"/>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hlink"/>
        </a:buClr>
        <a:buSzPct val="100000"/>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FF"/>
            </a:gs>
            <a:gs pos="100000">
              <a:schemeClr val="accent2"/>
            </a:gs>
          </a:gsLst>
          <a:lin ang="0" scaled="1"/>
          <a:tileRect/>
        </a:gradFill>
        <a:effectLst/>
      </p:bgPr>
    </p:bg>
    <p:spTree>
      <p:nvGrpSpPr>
        <p:cNvPr id="1" name=""/>
        <p:cNvGrpSpPr/>
        <p:nvPr/>
      </p:nvGrpSpPr>
      <p:grpSpPr/>
      <p:sp>
        <p:nvSpPr>
          <p:cNvPr id="3074"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Rectangle 3"/>
          <p:cNvSpPr>
            <a:spLocks noGrp="1"/>
          </p:cNvSpPr>
          <p:nvPr>
            <p:ph type="body"/>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lgn="l" eaLnBrk="1" hangingPunct="1">
              <a:buFontTx/>
              <a:buNone/>
              <a:defRPr kumimoji="1" sz="1400">
                <a:solidFill>
                  <a:srgbClr val="000000"/>
                </a:solidFill>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buFontTx/>
              <a:buNone/>
              <a:defRPr kumimoji="1" sz="1400">
                <a:solidFill>
                  <a:srgbClr val="000000"/>
                </a:solidFill>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solidFill>
                  <a:srgbClr val="000000"/>
                </a:solidFill>
              </a:defRPr>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oleObject" Target="../embeddings/oleObject4.bin"/><Relationship Id="rId4" Type="http://schemas.openxmlformats.org/officeDocument/2006/relationships/image" Target="../media/image13.png"/><Relationship Id="rId3" Type="http://schemas.openxmlformats.org/officeDocument/2006/relationships/oleObject" Target="../embeddings/oleObject3.bin"/><Relationship Id="rId2" Type="http://schemas.openxmlformats.org/officeDocument/2006/relationships/image" Target="../media/image12.png"/><Relationship Id="rId1" Type="http://schemas.openxmlformats.org/officeDocument/2006/relationships/oleObject" Target="../embeddings/oleObject2.bin"/></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png"/></Relationships>
</file>

<file path=ppt/slides/_rels/slide27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png"/></Relationships>
</file>

<file path=ppt/slides/_rels/slide27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png"/></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30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5.png"/></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19.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2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8.xml"/><Relationship Id="rId1" Type="http://schemas.openxmlformats.org/officeDocument/2006/relationships/image" Target="../media/image17.png"/></Relationships>
</file>

<file path=ppt/slides/_rels/slide32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8.xml"/><Relationship Id="rId1" Type="http://schemas.openxmlformats.org/officeDocument/2006/relationships/image" Target="../media/image18.png"/></Relationships>
</file>

<file path=ppt/slides/_rels/slide32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6.png"/></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9.png"/></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33.xml"/><Relationship Id="rId3" Type="http://schemas.openxmlformats.org/officeDocument/2006/relationships/image" Target="../media/image2.png"/><Relationship Id="rId2" Type="http://schemas.openxmlformats.org/officeDocument/2006/relationships/oleObject" Target="../embeddings/oleObject5.bin"/><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ctrTitle"/>
          </p:nvPr>
        </p:nvSpPr>
        <p:spPr>
          <a:xfrm>
            <a:off x="685800" y="1981200"/>
            <a:ext cx="7772400" cy="1143000"/>
          </a:xfrm>
          <a:ln/>
        </p:spPr>
        <p:txBody>
          <a:bodyPr vert="horz" wrap="square" lIns="91440" tIns="45720" rIns="91440" bIns="45720" anchor="ctr" anchorCtr="0"/>
          <a:p>
            <a:pPr eaLnBrk="1" hangingPunct="1">
              <a:buClrTx/>
              <a:buSzTx/>
              <a:buFontTx/>
            </a:pPr>
            <a:r>
              <a:rPr lang="zh-CN" altLang="en-US" sz="7200" dirty="0">
                <a:solidFill>
                  <a:srgbClr val="FF9900"/>
                </a:solidFill>
                <a:ea typeface="华文行楷" pitchFamily="2" charset="-122"/>
              </a:rPr>
              <a:t>面向对象程序设计</a:t>
            </a:r>
            <a:endParaRPr lang="zh-CN" altLang="en-US" sz="7200" dirty="0">
              <a:solidFill>
                <a:srgbClr val="FF9900"/>
              </a:solidFill>
              <a:ea typeface="华文行楷" pitchFamily="2" charset="-122"/>
            </a:endParaRPr>
          </a:p>
        </p:txBody>
      </p:sp>
      <p:sp>
        <p:nvSpPr>
          <p:cNvPr id="18435" name="Rectangle 3"/>
          <p:cNvSpPr>
            <a:spLocks noGrp="1"/>
          </p:cNvSpPr>
          <p:nvPr>
            <p:ph type="subTitle" idx="1"/>
          </p:nvPr>
        </p:nvSpPr>
        <p:spPr>
          <a:xfrm>
            <a:off x="1524000" y="3886200"/>
            <a:ext cx="6477000" cy="762000"/>
          </a:xfrm>
          <a:ln/>
        </p:spPr>
        <p:txBody>
          <a:bodyPr vert="horz" wrap="square" lIns="91440" tIns="45720" rIns="91440" bIns="45720" anchor="t" anchorCtr="0"/>
          <a:p>
            <a:pPr eaLnBrk="1" hangingPunct="1">
              <a:buClrTx/>
              <a:buSzTx/>
              <a:buFontTx/>
            </a:pPr>
            <a:r>
              <a:rPr lang="zh-CN" altLang="en-US" b="1" dirty="0">
                <a:solidFill>
                  <a:srgbClr val="FFFF00"/>
                </a:solidFill>
                <a:latin typeface="+mn-lt"/>
                <a:ea typeface="+mn-ea"/>
                <a:cs typeface="+mn-cs"/>
              </a:rPr>
              <a:t>吉林大学软件学院</a:t>
            </a:r>
            <a:endParaRPr lang="zh-CN" altLang="en-US" b="1" dirty="0">
              <a:solidFill>
                <a:srgbClr val="FFFF00"/>
              </a:solidFill>
              <a:latin typeface="+mn-lt"/>
              <a:ea typeface="+mn-ea"/>
              <a:cs typeface="+mn-cs"/>
            </a:endParaRPr>
          </a:p>
        </p:txBody>
      </p:sp>
      <p:grpSp>
        <p:nvGrpSpPr>
          <p:cNvPr id="18436" name="Group 5"/>
          <p:cNvGrpSpPr/>
          <p:nvPr/>
        </p:nvGrpSpPr>
        <p:grpSpPr>
          <a:xfrm>
            <a:off x="152400" y="87313"/>
            <a:ext cx="8597900" cy="831850"/>
            <a:chOff x="165" y="55"/>
            <a:chExt cx="5347" cy="524"/>
          </a:xfrm>
        </p:grpSpPr>
        <p:grpSp>
          <p:nvGrpSpPr>
            <p:cNvPr id="18438" name="Group 6"/>
            <p:cNvGrpSpPr/>
            <p:nvPr/>
          </p:nvGrpSpPr>
          <p:grpSpPr>
            <a:xfrm>
              <a:off x="664" y="104"/>
              <a:ext cx="4848" cy="432"/>
              <a:chOff x="664" y="104"/>
              <a:chExt cx="4848" cy="432"/>
            </a:xfrm>
          </p:grpSpPr>
          <p:sp>
            <p:nvSpPr>
              <p:cNvPr id="2" name="Freeform 7"/>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Lst>
                <a:ahLst/>
                <a:cxnLst>
                  <a:cxn ang="0">
                    <a:pos x="T0" y="T1"/>
                  </a:cxn>
                  <a:cxn ang="0">
                    <a:pos x="T2" y="T3"/>
                  </a:cxn>
                  <a:cxn ang="0">
                    <a:pos x="T4" y="T5"/>
                  </a:cxn>
                  <a:cxn ang="0">
                    <a:pos x="T6" y="T7"/>
                  </a:cxn>
                  <a:cxn ang="0">
                    <a:pos x="T8" y="T9"/>
                  </a:cxn>
                  <a:cxn ang="0">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nvGrpSpPr>
              <p:cNvPr id="18441" name="Group 8"/>
              <p:cNvGrpSpPr/>
              <p:nvPr/>
            </p:nvGrpSpPr>
            <p:grpSpPr>
              <a:xfrm>
                <a:off x="1195" y="104"/>
                <a:ext cx="3827" cy="429"/>
                <a:chOff x="1021" y="240"/>
                <a:chExt cx="3827" cy="429"/>
              </a:xfrm>
            </p:grpSpPr>
            <p:grpSp>
              <p:nvGrpSpPr>
                <p:cNvPr id="18490" name="Group 9"/>
                <p:cNvGrpSpPr/>
                <p:nvPr/>
              </p:nvGrpSpPr>
              <p:grpSpPr>
                <a:xfrm>
                  <a:off x="1021" y="241"/>
                  <a:ext cx="2208" cy="427"/>
                  <a:chOff x="1021" y="241"/>
                  <a:chExt cx="2208" cy="427"/>
                </a:xfrm>
              </p:grpSpPr>
              <p:sp>
                <p:nvSpPr>
                  <p:cNvPr id="3" name="Freeform 10"/>
                  <p:cNvSpPr/>
                  <p:nvPr/>
                </p:nvSpPr>
                <p:spPr bwMode="ltGray">
                  <a:xfrm>
                    <a:off x="2257" y="633"/>
                    <a:ext cx="7" cy="8"/>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 name="Freeform 11"/>
                  <p:cNvSpPr/>
                  <p:nvPr/>
                </p:nvSpPr>
                <p:spPr bwMode="ltGray">
                  <a:xfrm>
                    <a:off x="2332" y="660"/>
                    <a:ext cx="9" cy="8"/>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20" name="Freeform 12"/>
                  <p:cNvSpPr/>
                  <p:nvPr/>
                </p:nvSpPr>
                <p:spPr bwMode="ltGray">
                  <a:xfrm>
                    <a:off x="2120" y="616"/>
                    <a:ext cx="39"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21" name="Freeform 13"/>
                  <p:cNvSpPr/>
                  <p:nvPr/>
                </p:nvSpPr>
                <p:spPr bwMode="ltGray">
                  <a:xfrm>
                    <a:off x="1967" y="629"/>
                    <a:ext cx="39" cy="5"/>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22" name="Freeform 14"/>
                  <p:cNvSpPr/>
                  <p:nvPr/>
                </p:nvSpPr>
                <p:spPr bwMode="ltGray">
                  <a:xfrm>
                    <a:off x="1921"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23" name="Freeform 15"/>
                  <p:cNvSpPr/>
                  <p:nvPr/>
                </p:nvSpPr>
                <p:spPr bwMode="ltGray">
                  <a:xfrm>
                    <a:off x="1890" y="634"/>
                    <a:ext cx="3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24" name="Freeform 16"/>
                  <p:cNvSpPr/>
                  <p:nvPr/>
                </p:nvSpPr>
                <p:spPr bwMode="ltGray">
                  <a:xfrm>
                    <a:off x="1735"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25" name="Freeform 17"/>
                  <p:cNvSpPr/>
                  <p:nvPr/>
                </p:nvSpPr>
                <p:spPr bwMode="ltGray">
                  <a:xfrm>
                    <a:off x="1827" y="541"/>
                    <a:ext cx="39"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26" name="Freeform 18"/>
                  <p:cNvSpPr/>
                  <p:nvPr/>
                </p:nvSpPr>
                <p:spPr bwMode="ltGray">
                  <a:xfrm>
                    <a:off x="1890"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27" name="Freeform 19"/>
                  <p:cNvSpPr/>
                  <p:nvPr/>
                </p:nvSpPr>
                <p:spPr bwMode="ltGray">
                  <a:xfrm>
                    <a:off x="1890" y="588"/>
                    <a:ext cx="39"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28" name="Freeform 20"/>
                  <p:cNvSpPr/>
                  <p:nvPr/>
                </p:nvSpPr>
                <p:spPr bwMode="ltGray">
                  <a:xfrm>
                    <a:off x="1944"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29" name="Freeform 21"/>
                  <p:cNvSpPr/>
                  <p:nvPr/>
                </p:nvSpPr>
                <p:spPr bwMode="ltGray">
                  <a:xfrm>
                    <a:off x="1948"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30" name="Freeform 22"/>
                  <p:cNvSpPr/>
                  <p:nvPr/>
                </p:nvSpPr>
                <p:spPr bwMode="ltGray">
                  <a:xfrm>
                    <a:off x="1967" y="585"/>
                    <a:ext cx="39"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31" name="Freeform 23"/>
                  <p:cNvSpPr/>
                  <p:nvPr/>
                </p:nvSpPr>
                <p:spPr bwMode="ltGray">
                  <a:xfrm>
                    <a:off x="1976" y="593"/>
                    <a:ext cx="116"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32" name="Freeform 24"/>
                  <p:cNvSpPr/>
                  <p:nvPr/>
                </p:nvSpPr>
                <p:spPr bwMode="ltGray">
                  <a:xfrm>
                    <a:off x="2082"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33" name="Freeform 25"/>
                  <p:cNvSpPr/>
                  <p:nvPr/>
                </p:nvSpPr>
                <p:spPr bwMode="ltGray">
                  <a:xfrm>
                    <a:off x="2152" y="544"/>
                    <a:ext cx="8" cy="6"/>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34" name="Freeform 26"/>
                  <p:cNvSpPr/>
                  <p:nvPr/>
                </p:nvSpPr>
                <p:spPr bwMode="ltGray">
                  <a:xfrm>
                    <a:off x="2194" y="584"/>
                    <a:ext cx="39" cy="8"/>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35" name="Freeform 27"/>
                  <p:cNvSpPr/>
                  <p:nvPr/>
                </p:nvSpPr>
                <p:spPr bwMode="ltGray">
                  <a:xfrm>
                    <a:off x="2059" y="494"/>
                    <a:ext cx="8" cy="5"/>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36" name="Freeform 28"/>
                  <p:cNvSpPr/>
                  <p:nvPr/>
                </p:nvSpPr>
                <p:spPr bwMode="ltGray">
                  <a:xfrm>
                    <a:off x="1988" y="536"/>
                    <a:ext cx="8" cy="5"/>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37" name="Freeform 29"/>
                  <p:cNvSpPr/>
                  <p:nvPr/>
                </p:nvSpPr>
                <p:spPr bwMode="ltGray">
                  <a:xfrm>
                    <a:off x="1910"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38" name="Freeform 30"/>
                  <p:cNvSpPr/>
                  <p:nvPr/>
                </p:nvSpPr>
                <p:spPr bwMode="ltGray">
                  <a:xfrm>
                    <a:off x="1899" y="466"/>
                    <a:ext cx="39"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39" name="Freeform 31"/>
                  <p:cNvSpPr/>
                  <p:nvPr/>
                </p:nvSpPr>
                <p:spPr bwMode="ltGray">
                  <a:xfrm>
                    <a:off x="1909"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40" name="Freeform 32"/>
                  <p:cNvSpPr/>
                  <p:nvPr/>
                </p:nvSpPr>
                <p:spPr bwMode="ltGray">
                  <a:xfrm>
                    <a:off x="1881" y="512"/>
                    <a:ext cx="3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41" name="Freeform 33"/>
                  <p:cNvSpPr/>
                  <p:nvPr/>
                </p:nvSpPr>
                <p:spPr bwMode="ltGray">
                  <a:xfrm>
                    <a:off x="2930" y="489"/>
                    <a:ext cx="299" cy="179"/>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42" name="Freeform 34"/>
                  <p:cNvSpPr/>
                  <p:nvPr/>
                </p:nvSpPr>
                <p:spPr bwMode="ltGray">
                  <a:xfrm>
                    <a:off x="2534" y="242"/>
                    <a:ext cx="420" cy="283"/>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43" name="Freeform 35"/>
                  <p:cNvSpPr/>
                  <p:nvPr/>
                </p:nvSpPr>
                <p:spPr bwMode="ltGray">
                  <a:xfrm>
                    <a:off x="2405" y="445"/>
                    <a:ext cx="15" cy="16"/>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44" name="Freeform 36"/>
                  <p:cNvSpPr/>
                  <p:nvPr/>
                </p:nvSpPr>
                <p:spPr bwMode="ltGray">
                  <a:xfrm>
                    <a:off x="2393" y="439"/>
                    <a:ext cx="16" cy="12"/>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45" name="Freeform 37"/>
                  <p:cNvSpPr/>
                  <p:nvPr/>
                </p:nvSpPr>
                <p:spPr bwMode="ltGray">
                  <a:xfrm>
                    <a:off x="2878" y="406"/>
                    <a:ext cx="73" cy="33"/>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46" name="Freeform 38"/>
                  <p:cNvSpPr/>
                  <p:nvPr/>
                </p:nvSpPr>
                <p:spPr bwMode="ltGray">
                  <a:xfrm>
                    <a:off x="2955" y="433"/>
                    <a:ext cx="59" cy="15"/>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47" name="Freeform 39"/>
                  <p:cNvSpPr/>
                  <p:nvPr/>
                </p:nvSpPr>
                <p:spPr bwMode="ltGray">
                  <a:xfrm>
                    <a:off x="2924" y="441"/>
                    <a:ext cx="24" cy="1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48" name="Freeform 40"/>
                  <p:cNvSpPr/>
                  <p:nvPr/>
                </p:nvSpPr>
                <p:spPr bwMode="ltGray">
                  <a:xfrm>
                    <a:off x="2908" y="398"/>
                    <a:ext cx="16" cy="18"/>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49" name="Freeform 41"/>
                  <p:cNvSpPr/>
                  <p:nvPr/>
                </p:nvSpPr>
                <p:spPr bwMode="ltGray">
                  <a:xfrm>
                    <a:off x="3035" y="452"/>
                    <a:ext cx="39" cy="27"/>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50" name="Freeform 42"/>
                  <p:cNvSpPr/>
                  <p:nvPr/>
                </p:nvSpPr>
                <p:spPr bwMode="ltGray">
                  <a:xfrm>
                    <a:off x="2696" y="247"/>
                    <a:ext cx="205" cy="41"/>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51" name="Freeform 43"/>
                  <p:cNvSpPr/>
                  <p:nvPr/>
                </p:nvSpPr>
                <p:spPr bwMode="ltGray">
                  <a:xfrm>
                    <a:off x="2515" y="246"/>
                    <a:ext cx="190" cy="20"/>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52" name="Freeform 44"/>
                  <p:cNvSpPr/>
                  <p:nvPr/>
                </p:nvSpPr>
                <p:spPr bwMode="ltGray">
                  <a:xfrm>
                    <a:off x="2096" y="275"/>
                    <a:ext cx="18" cy="10"/>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53" name="Freeform 45"/>
                  <p:cNvSpPr/>
                  <p:nvPr/>
                </p:nvSpPr>
                <p:spPr bwMode="ltGray">
                  <a:xfrm>
                    <a:off x="1606" y="246"/>
                    <a:ext cx="42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54" name="Freeform 46"/>
                  <p:cNvSpPr/>
                  <p:nvPr/>
                </p:nvSpPr>
                <p:spPr bwMode="ltGray">
                  <a:xfrm>
                    <a:off x="2043" y="241"/>
                    <a:ext cx="39"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55" name="Freeform 47"/>
                  <p:cNvSpPr/>
                  <p:nvPr/>
                </p:nvSpPr>
                <p:spPr bwMode="ltGray">
                  <a:xfrm>
                    <a:off x="2031"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56" name="Freeform 48"/>
                  <p:cNvSpPr/>
                  <p:nvPr/>
                </p:nvSpPr>
                <p:spPr bwMode="ltGray">
                  <a:xfrm>
                    <a:off x="1967"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57" name="Freeform 49"/>
                  <p:cNvSpPr/>
                  <p:nvPr/>
                </p:nvSpPr>
                <p:spPr bwMode="ltGray">
                  <a:xfrm>
                    <a:off x="2021" y="340"/>
                    <a:ext cx="6" cy="4"/>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58" name="Freeform 50"/>
                  <p:cNvSpPr/>
                  <p:nvPr/>
                </p:nvSpPr>
                <p:spPr bwMode="ltGray">
                  <a:xfrm>
                    <a:off x="1573" y="389"/>
                    <a:ext cx="349"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59" name="Freeform 51"/>
                  <p:cNvSpPr/>
                  <p:nvPr/>
                </p:nvSpPr>
                <p:spPr bwMode="ltGray">
                  <a:xfrm>
                    <a:off x="1634"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60" name="Freeform 52"/>
                  <p:cNvSpPr/>
                  <p:nvPr/>
                </p:nvSpPr>
                <p:spPr bwMode="ltGray">
                  <a:xfrm>
                    <a:off x="1900"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61" name="Freeform 53"/>
                  <p:cNvSpPr/>
                  <p:nvPr/>
                </p:nvSpPr>
                <p:spPr bwMode="ltGray">
                  <a:xfrm>
                    <a:off x="1951" y="409"/>
                    <a:ext cx="9" cy="10"/>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62" name="Freeform 54"/>
                  <p:cNvSpPr/>
                  <p:nvPr/>
                </p:nvSpPr>
                <p:spPr bwMode="ltGray">
                  <a:xfrm>
                    <a:off x="1021" y="314"/>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63" name="Freeform 55"/>
                  <p:cNvSpPr/>
                  <p:nvPr/>
                </p:nvSpPr>
                <p:spPr bwMode="ltGray">
                  <a:xfrm>
                    <a:off x="1189" y="447"/>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64" name="Freeform 56"/>
                  <p:cNvSpPr/>
                  <p:nvPr/>
                </p:nvSpPr>
                <p:spPr bwMode="ltGray">
                  <a:xfrm>
                    <a:off x="1476" y="611"/>
                    <a:ext cx="7" cy="12"/>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65" name="Freeform 57"/>
                  <p:cNvSpPr/>
                  <p:nvPr/>
                </p:nvSpPr>
                <p:spPr bwMode="ltGray">
                  <a:xfrm>
                    <a:off x="1467"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 name="Freeform 58"/>
                  <p:cNvSpPr/>
                  <p:nvPr/>
                </p:nvSpPr>
                <p:spPr bwMode="ltGray">
                  <a:xfrm>
                    <a:off x="1072" y="357"/>
                    <a:ext cx="25" cy="10"/>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 name="Freeform 59"/>
                  <p:cNvSpPr/>
                  <p:nvPr/>
                </p:nvSpPr>
                <p:spPr bwMode="ltGray">
                  <a:xfrm>
                    <a:off x="1374"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68" name="Freeform 60"/>
                  <p:cNvSpPr/>
                  <p:nvPr/>
                </p:nvSpPr>
                <p:spPr bwMode="ltGray">
                  <a:xfrm>
                    <a:off x="1173"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69" name="Freeform 61"/>
                  <p:cNvSpPr/>
                  <p:nvPr/>
                </p:nvSpPr>
                <p:spPr bwMode="ltGray">
                  <a:xfrm>
                    <a:off x="1293" y="282"/>
                    <a:ext cx="13" cy="10"/>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70" name="Freeform 62"/>
                  <p:cNvSpPr/>
                  <p:nvPr/>
                </p:nvSpPr>
                <p:spPr bwMode="ltGray">
                  <a:xfrm>
                    <a:off x="1270" y="296"/>
                    <a:ext cx="39" cy="11"/>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71" name="Freeform 63"/>
                  <p:cNvSpPr/>
                  <p:nvPr/>
                </p:nvSpPr>
                <p:spPr bwMode="ltGray">
                  <a:xfrm>
                    <a:off x="1340" y="337"/>
                    <a:ext cx="39" cy="6"/>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72" name="Freeform 64"/>
                  <p:cNvSpPr/>
                  <p:nvPr/>
                </p:nvSpPr>
                <p:spPr bwMode="ltGray">
                  <a:xfrm>
                    <a:off x="1395" y="336"/>
                    <a:ext cx="18" cy="15"/>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73" name="Freeform 65"/>
                  <p:cNvSpPr/>
                  <p:nvPr/>
                </p:nvSpPr>
                <p:spPr bwMode="ltGray">
                  <a:xfrm>
                    <a:off x="1248" y="295"/>
                    <a:ext cx="14" cy="10"/>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grpSp>
              <p:nvGrpSpPr>
                <p:cNvPr id="18491" name="Group 66"/>
                <p:cNvGrpSpPr/>
                <p:nvPr/>
              </p:nvGrpSpPr>
              <p:grpSpPr>
                <a:xfrm>
                  <a:off x="3709" y="240"/>
                  <a:ext cx="1139" cy="429"/>
                  <a:chOff x="3709" y="240"/>
                  <a:chExt cx="1139" cy="429"/>
                </a:xfrm>
              </p:grpSpPr>
              <p:sp>
                <p:nvSpPr>
                  <p:cNvPr id="17475" name="Freeform 67"/>
                  <p:cNvSpPr/>
                  <p:nvPr/>
                </p:nvSpPr>
                <p:spPr bwMode="ltGray">
                  <a:xfrm>
                    <a:off x="4808" y="616"/>
                    <a:ext cx="39"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76" name="Freeform 68"/>
                  <p:cNvSpPr/>
                  <p:nvPr/>
                </p:nvSpPr>
                <p:spPr bwMode="ltGray">
                  <a:xfrm>
                    <a:off x="4655" y="629"/>
                    <a:ext cx="39" cy="5"/>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77" name="Freeform 69"/>
                  <p:cNvSpPr/>
                  <p:nvPr/>
                </p:nvSpPr>
                <p:spPr bwMode="ltGray">
                  <a:xfrm>
                    <a:off x="4609"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78" name="Freeform 70"/>
                  <p:cNvSpPr/>
                  <p:nvPr/>
                </p:nvSpPr>
                <p:spPr bwMode="ltGray">
                  <a:xfrm>
                    <a:off x="4580" y="634"/>
                    <a:ext cx="3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79" name="Freeform 71"/>
                  <p:cNvSpPr/>
                  <p:nvPr/>
                </p:nvSpPr>
                <p:spPr bwMode="ltGray">
                  <a:xfrm>
                    <a:off x="4423"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80" name="Freeform 72"/>
                  <p:cNvSpPr/>
                  <p:nvPr/>
                </p:nvSpPr>
                <p:spPr bwMode="ltGray">
                  <a:xfrm>
                    <a:off x="4524" y="541"/>
                    <a:ext cx="39"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81" name="Freeform 73"/>
                  <p:cNvSpPr/>
                  <p:nvPr/>
                </p:nvSpPr>
                <p:spPr bwMode="ltGray">
                  <a:xfrm>
                    <a:off x="4580"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82" name="Freeform 74"/>
                  <p:cNvSpPr/>
                  <p:nvPr/>
                </p:nvSpPr>
                <p:spPr bwMode="ltGray">
                  <a:xfrm>
                    <a:off x="4578" y="588"/>
                    <a:ext cx="39"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83" name="Freeform 75"/>
                  <p:cNvSpPr/>
                  <p:nvPr/>
                </p:nvSpPr>
                <p:spPr bwMode="ltGray">
                  <a:xfrm>
                    <a:off x="4632"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84" name="Freeform 76"/>
                  <p:cNvSpPr/>
                  <p:nvPr/>
                </p:nvSpPr>
                <p:spPr bwMode="ltGray">
                  <a:xfrm>
                    <a:off x="4636"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85" name="Freeform 77"/>
                  <p:cNvSpPr/>
                  <p:nvPr/>
                </p:nvSpPr>
                <p:spPr bwMode="ltGray">
                  <a:xfrm>
                    <a:off x="4657" y="585"/>
                    <a:ext cx="39"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86" name="Freeform 78"/>
                  <p:cNvSpPr/>
                  <p:nvPr/>
                </p:nvSpPr>
                <p:spPr bwMode="ltGray">
                  <a:xfrm>
                    <a:off x="4679" y="593"/>
                    <a:ext cx="116"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87" name="Freeform 79"/>
                  <p:cNvSpPr/>
                  <p:nvPr/>
                </p:nvSpPr>
                <p:spPr bwMode="ltGray">
                  <a:xfrm>
                    <a:off x="4770"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88" name="Freeform 80"/>
                  <p:cNvSpPr/>
                  <p:nvPr/>
                </p:nvSpPr>
                <p:spPr bwMode="ltGray">
                  <a:xfrm>
                    <a:off x="4840" y="544"/>
                    <a:ext cx="8" cy="6"/>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89" name="Freeform 81"/>
                  <p:cNvSpPr/>
                  <p:nvPr/>
                </p:nvSpPr>
                <p:spPr bwMode="ltGray">
                  <a:xfrm>
                    <a:off x="4757" y="494"/>
                    <a:ext cx="8" cy="5"/>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90" name="Freeform 82"/>
                  <p:cNvSpPr/>
                  <p:nvPr/>
                </p:nvSpPr>
                <p:spPr bwMode="ltGray">
                  <a:xfrm>
                    <a:off x="4679" y="536"/>
                    <a:ext cx="8" cy="5"/>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91" name="Freeform 83"/>
                  <p:cNvSpPr/>
                  <p:nvPr/>
                </p:nvSpPr>
                <p:spPr bwMode="ltGray">
                  <a:xfrm>
                    <a:off x="4602"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92" name="Freeform 84"/>
                  <p:cNvSpPr/>
                  <p:nvPr/>
                </p:nvSpPr>
                <p:spPr bwMode="ltGray">
                  <a:xfrm>
                    <a:off x="4602" y="466"/>
                    <a:ext cx="39"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93" name="Freeform 85"/>
                  <p:cNvSpPr/>
                  <p:nvPr/>
                </p:nvSpPr>
                <p:spPr bwMode="ltGray">
                  <a:xfrm>
                    <a:off x="4602"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94" name="Freeform 86"/>
                  <p:cNvSpPr/>
                  <p:nvPr/>
                </p:nvSpPr>
                <p:spPr bwMode="ltGray">
                  <a:xfrm>
                    <a:off x="4569" y="512"/>
                    <a:ext cx="3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95" name="Freeform 87"/>
                  <p:cNvSpPr/>
                  <p:nvPr/>
                </p:nvSpPr>
                <p:spPr bwMode="ltGray">
                  <a:xfrm>
                    <a:off x="4784" y="275"/>
                    <a:ext cx="18" cy="10"/>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96" name="Freeform 88"/>
                  <p:cNvSpPr/>
                  <p:nvPr/>
                </p:nvSpPr>
                <p:spPr bwMode="ltGray">
                  <a:xfrm>
                    <a:off x="4293" y="246"/>
                    <a:ext cx="426"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97" name="Freeform 89"/>
                  <p:cNvSpPr/>
                  <p:nvPr/>
                </p:nvSpPr>
                <p:spPr bwMode="ltGray">
                  <a:xfrm>
                    <a:off x="4731" y="240"/>
                    <a:ext cx="39"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98" name="Freeform 90"/>
                  <p:cNvSpPr/>
                  <p:nvPr/>
                </p:nvSpPr>
                <p:spPr bwMode="ltGray">
                  <a:xfrm>
                    <a:off x="4719"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499" name="Freeform 91"/>
                  <p:cNvSpPr/>
                  <p:nvPr/>
                </p:nvSpPr>
                <p:spPr bwMode="ltGray">
                  <a:xfrm>
                    <a:off x="4656" y="319"/>
                    <a:ext cx="116"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00" name="Freeform 92"/>
                  <p:cNvSpPr/>
                  <p:nvPr/>
                </p:nvSpPr>
                <p:spPr bwMode="ltGray">
                  <a:xfrm>
                    <a:off x="4709" y="340"/>
                    <a:ext cx="6" cy="4"/>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01" name="Freeform 93"/>
                  <p:cNvSpPr/>
                  <p:nvPr/>
                </p:nvSpPr>
                <p:spPr bwMode="ltGray">
                  <a:xfrm>
                    <a:off x="4261" y="389"/>
                    <a:ext cx="349"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02" name="Freeform 94"/>
                  <p:cNvSpPr/>
                  <p:nvPr/>
                </p:nvSpPr>
                <p:spPr bwMode="ltGray">
                  <a:xfrm>
                    <a:off x="4322"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03" name="Freeform 95"/>
                  <p:cNvSpPr/>
                  <p:nvPr/>
                </p:nvSpPr>
                <p:spPr bwMode="ltGray">
                  <a:xfrm>
                    <a:off x="4602"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04" name="Freeform 96"/>
                  <p:cNvSpPr/>
                  <p:nvPr/>
                </p:nvSpPr>
                <p:spPr bwMode="ltGray">
                  <a:xfrm>
                    <a:off x="4639" y="409"/>
                    <a:ext cx="9" cy="10"/>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05" name="Freeform 97"/>
                  <p:cNvSpPr/>
                  <p:nvPr/>
                </p:nvSpPr>
                <p:spPr bwMode="ltGray">
                  <a:xfrm>
                    <a:off x="3709" y="315"/>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06" name="Freeform 98"/>
                  <p:cNvSpPr/>
                  <p:nvPr/>
                </p:nvSpPr>
                <p:spPr bwMode="ltGray">
                  <a:xfrm>
                    <a:off x="3877" y="448"/>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07" name="Freeform 99"/>
                  <p:cNvSpPr/>
                  <p:nvPr/>
                </p:nvSpPr>
                <p:spPr bwMode="ltGray">
                  <a:xfrm>
                    <a:off x="4164" y="611"/>
                    <a:ext cx="7" cy="12"/>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08" name="Freeform 100"/>
                  <p:cNvSpPr/>
                  <p:nvPr/>
                </p:nvSpPr>
                <p:spPr bwMode="ltGray">
                  <a:xfrm>
                    <a:off x="4155"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09" name="Freeform 101"/>
                  <p:cNvSpPr/>
                  <p:nvPr/>
                </p:nvSpPr>
                <p:spPr bwMode="ltGray">
                  <a:xfrm>
                    <a:off x="3760" y="357"/>
                    <a:ext cx="25" cy="10"/>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10" name="Freeform 102"/>
                  <p:cNvSpPr/>
                  <p:nvPr/>
                </p:nvSpPr>
                <p:spPr bwMode="ltGray">
                  <a:xfrm>
                    <a:off x="4062"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11" name="Freeform 103"/>
                  <p:cNvSpPr/>
                  <p:nvPr/>
                </p:nvSpPr>
                <p:spPr bwMode="ltGray">
                  <a:xfrm>
                    <a:off x="3861"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12" name="Freeform 104"/>
                  <p:cNvSpPr/>
                  <p:nvPr/>
                </p:nvSpPr>
                <p:spPr bwMode="ltGray">
                  <a:xfrm>
                    <a:off x="3982" y="282"/>
                    <a:ext cx="13" cy="10"/>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13" name="Freeform 105"/>
                  <p:cNvSpPr/>
                  <p:nvPr/>
                </p:nvSpPr>
                <p:spPr bwMode="ltGray">
                  <a:xfrm>
                    <a:off x="3966" y="296"/>
                    <a:ext cx="39" cy="11"/>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14" name="Freeform 106"/>
                  <p:cNvSpPr/>
                  <p:nvPr/>
                </p:nvSpPr>
                <p:spPr bwMode="ltGray">
                  <a:xfrm>
                    <a:off x="4028" y="337"/>
                    <a:ext cx="39" cy="6"/>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15" name="Freeform 107"/>
                  <p:cNvSpPr/>
                  <p:nvPr/>
                </p:nvSpPr>
                <p:spPr bwMode="ltGray">
                  <a:xfrm>
                    <a:off x="4083" y="336"/>
                    <a:ext cx="18" cy="15"/>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16" name="Freeform 108"/>
                  <p:cNvSpPr/>
                  <p:nvPr/>
                </p:nvSpPr>
                <p:spPr bwMode="ltGray">
                  <a:xfrm>
                    <a:off x="3936" y="295"/>
                    <a:ext cx="14" cy="10"/>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grpSp>
          <p:grpSp>
            <p:nvGrpSpPr>
              <p:cNvPr id="18442" name="Group 109"/>
              <p:cNvGrpSpPr/>
              <p:nvPr/>
            </p:nvGrpSpPr>
            <p:grpSpPr>
              <a:xfrm>
                <a:off x="798" y="111"/>
                <a:ext cx="4702" cy="418"/>
                <a:chOff x="798" y="255"/>
                <a:chExt cx="4702" cy="418"/>
              </a:xfrm>
            </p:grpSpPr>
            <p:sp>
              <p:nvSpPr>
                <p:cNvPr id="17518" name="Line 110"/>
                <p:cNvSpPr>
                  <a:spLocks noChangeShapeType="1"/>
                </p:cNvSpPr>
                <p:nvPr/>
              </p:nvSpPr>
              <p:spPr bwMode="white">
                <a:xfrm>
                  <a:off x="798" y="476"/>
                  <a:ext cx="4702" cy="0"/>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19" name="Line 111"/>
                <p:cNvSpPr>
                  <a:spLocks noChangeShapeType="1"/>
                </p:cNvSpPr>
                <p:nvPr/>
              </p:nvSpPr>
              <p:spPr bwMode="white">
                <a:xfrm>
                  <a:off x="1026"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20" name="Line 112"/>
                <p:cNvSpPr>
                  <a:spLocks noChangeShapeType="1"/>
                </p:cNvSpPr>
                <p:nvPr/>
              </p:nvSpPr>
              <p:spPr bwMode="white">
                <a:xfrm>
                  <a:off x="1254"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21" name="Line 113"/>
                <p:cNvSpPr>
                  <a:spLocks noChangeShapeType="1"/>
                </p:cNvSpPr>
                <p:nvPr/>
              </p:nvSpPr>
              <p:spPr bwMode="white">
                <a:xfrm>
                  <a:off x="1482"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22" name="Line 114"/>
                <p:cNvSpPr>
                  <a:spLocks noChangeShapeType="1"/>
                </p:cNvSpPr>
                <p:nvPr/>
              </p:nvSpPr>
              <p:spPr bwMode="white">
                <a:xfrm>
                  <a:off x="1710"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23" name="Line 115"/>
                <p:cNvSpPr>
                  <a:spLocks noChangeShapeType="1"/>
                </p:cNvSpPr>
                <p:nvPr/>
              </p:nvSpPr>
              <p:spPr bwMode="white">
                <a:xfrm>
                  <a:off x="1938"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24" name="Line 116"/>
                <p:cNvSpPr>
                  <a:spLocks noChangeShapeType="1"/>
                </p:cNvSpPr>
                <p:nvPr/>
              </p:nvSpPr>
              <p:spPr bwMode="white">
                <a:xfrm>
                  <a:off x="2166"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25" name="Line 117"/>
                <p:cNvSpPr>
                  <a:spLocks noChangeShapeType="1"/>
                </p:cNvSpPr>
                <p:nvPr/>
              </p:nvSpPr>
              <p:spPr bwMode="white">
                <a:xfrm>
                  <a:off x="2394"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26" name="Line 118"/>
                <p:cNvSpPr>
                  <a:spLocks noChangeShapeType="1"/>
                </p:cNvSpPr>
                <p:nvPr/>
              </p:nvSpPr>
              <p:spPr bwMode="white">
                <a:xfrm>
                  <a:off x="2622"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27" name="Line 119"/>
                <p:cNvSpPr>
                  <a:spLocks noChangeShapeType="1"/>
                </p:cNvSpPr>
                <p:nvPr/>
              </p:nvSpPr>
              <p:spPr bwMode="white">
                <a:xfrm>
                  <a:off x="2850"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28" name="Line 120"/>
                <p:cNvSpPr>
                  <a:spLocks noChangeShapeType="1"/>
                </p:cNvSpPr>
                <p:nvPr/>
              </p:nvSpPr>
              <p:spPr bwMode="white">
                <a:xfrm>
                  <a:off x="3078"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29" name="Line 121"/>
                <p:cNvSpPr>
                  <a:spLocks noChangeShapeType="1"/>
                </p:cNvSpPr>
                <p:nvPr/>
              </p:nvSpPr>
              <p:spPr bwMode="white">
                <a:xfrm>
                  <a:off x="3306"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30" name="Line 122"/>
                <p:cNvSpPr>
                  <a:spLocks noChangeShapeType="1"/>
                </p:cNvSpPr>
                <p:nvPr/>
              </p:nvSpPr>
              <p:spPr bwMode="white">
                <a:xfrm>
                  <a:off x="3534"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31" name="Line 123"/>
                <p:cNvSpPr>
                  <a:spLocks noChangeShapeType="1"/>
                </p:cNvSpPr>
                <p:nvPr/>
              </p:nvSpPr>
              <p:spPr bwMode="white">
                <a:xfrm>
                  <a:off x="3762"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32" name="Line 124"/>
                <p:cNvSpPr>
                  <a:spLocks noChangeShapeType="1"/>
                </p:cNvSpPr>
                <p:nvPr/>
              </p:nvSpPr>
              <p:spPr bwMode="white">
                <a:xfrm>
                  <a:off x="3990"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33" name="Line 125"/>
                <p:cNvSpPr>
                  <a:spLocks noChangeShapeType="1"/>
                </p:cNvSpPr>
                <p:nvPr/>
              </p:nvSpPr>
              <p:spPr bwMode="white">
                <a:xfrm>
                  <a:off x="4218"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34" name="Line 126"/>
                <p:cNvSpPr>
                  <a:spLocks noChangeShapeType="1"/>
                </p:cNvSpPr>
                <p:nvPr/>
              </p:nvSpPr>
              <p:spPr bwMode="white">
                <a:xfrm>
                  <a:off x="4446"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35" name="Line 127"/>
                <p:cNvSpPr>
                  <a:spLocks noChangeShapeType="1"/>
                </p:cNvSpPr>
                <p:nvPr/>
              </p:nvSpPr>
              <p:spPr bwMode="white">
                <a:xfrm>
                  <a:off x="4674"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36" name="Line 128"/>
                <p:cNvSpPr>
                  <a:spLocks noChangeShapeType="1"/>
                </p:cNvSpPr>
                <p:nvPr/>
              </p:nvSpPr>
              <p:spPr bwMode="white">
                <a:xfrm>
                  <a:off x="4902"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37" name="Line 129"/>
                <p:cNvSpPr>
                  <a:spLocks noChangeShapeType="1"/>
                </p:cNvSpPr>
                <p:nvPr/>
              </p:nvSpPr>
              <p:spPr bwMode="white">
                <a:xfrm>
                  <a:off x="5130"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38" name="Line 130"/>
                <p:cNvSpPr>
                  <a:spLocks noChangeShapeType="1"/>
                </p:cNvSpPr>
                <p:nvPr/>
              </p:nvSpPr>
              <p:spPr bwMode="white">
                <a:xfrm>
                  <a:off x="5358"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grpSp>
            <p:nvGrpSpPr>
              <p:cNvPr id="18443" name="Group 131"/>
              <p:cNvGrpSpPr/>
              <p:nvPr/>
            </p:nvGrpSpPr>
            <p:grpSpPr>
              <a:xfrm>
                <a:off x="1208" y="109"/>
                <a:ext cx="3694" cy="423"/>
                <a:chOff x="1034" y="245"/>
                <a:chExt cx="3694" cy="423"/>
              </a:xfrm>
            </p:grpSpPr>
            <p:sp>
              <p:nvSpPr>
                <p:cNvPr id="17540" name="Line 132"/>
                <p:cNvSpPr>
                  <a:spLocks noChangeShapeType="1"/>
                </p:cNvSpPr>
                <p:nvPr/>
              </p:nvSpPr>
              <p:spPr bwMode="ltGray">
                <a:xfrm>
                  <a:off x="2665" y="246"/>
                  <a:ext cx="0" cy="142"/>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41" name="Line 133"/>
                <p:cNvSpPr>
                  <a:spLocks noChangeShapeType="1"/>
                </p:cNvSpPr>
                <p:nvPr/>
              </p:nvSpPr>
              <p:spPr bwMode="ltGray">
                <a:xfrm>
                  <a:off x="2798" y="468"/>
                  <a:ext cx="70"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42" name="Line 134"/>
                <p:cNvSpPr>
                  <a:spLocks noChangeShapeType="1"/>
                </p:cNvSpPr>
                <p:nvPr/>
              </p:nvSpPr>
              <p:spPr bwMode="ltGray">
                <a:xfrm>
                  <a:off x="2897" y="486"/>
                  <a:ext cx="0" cy="28"/>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43" name="Line 135"/>
                <p:cNvSpPr>
                  <a:spLocks noChangeShapeType="1"/>
                </p:cNvSpPr>
                <p:nvPr/>
              </p:nvSpPr>
              <p:spPr bwMode="ltGray">
                <a:xfrm>
                  <a:off x="3130" y="586"/>
                  <a:ext cx="0" cy="79"/>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44" name="Line 136"/>
                <p:cNvSpPr>
                  <a:spLocks noChangeShapeType="1"/>
                </p:cNvSpPr>
                <p:nvPr/>
              </p:nvSpPr>
              <p:spPr bwMode="ltGray">
                <a:xfrm>
                  <a:off x="3816" y="358"/>
                  <a:ext cx="0" cy="18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45" name="Line 137"/>
                <p:cNvSpPr>
                  <a:spLocks noChangeShapeType="1"/>
                </p:cNvSpPr>
                <p:nvPr/>
              </p:nvSpPr>
              <p:spPr bwMode="ltGray">
                <a:xfrm>
                  <a:off x="3722" y="468"/>
                  <a:ext cx="348"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46" name="Line 138"/>
                <p:cNvSpPr>
                  <a:spLocks noChangeShapeType="1"/>
                </p:cNvSpPr>
                <p:nvPr/>
              </p:nvSpPr>
              <p:spPr bwMode="ltGray">
                <a:xfrm>
                  <a:off x="4044" y="372"/>
                  <a:ext cx="0" cy="294"/>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47" name="Line 139"/>
                <p:cNvSpPr>
                  <a:spLocks noChangeShapeType="1"/>
                </p:cNvSpPr>
                <p:nvPr/>
              </p:nvSpPr>
              <p:spPr bwMode="ltGray">
                <a:xfrm flipV="1">
                  <a:off x="4046" y="248"/>
                  <a:ext cx="0" cy="5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48" name="Line 140"/>
                <p:cNvSpPr>
                  <a:spLocks noChangeShapeType="1"/>
                </p:cNvSpPr>
                <p:nvPr/>
              </p:nvSpPr>
              <p:spPr bwMode="ltGray">
                <a:xfrm flipV="1">
                  <a:off x="4272" y="246"/>
                  <a:ext cx="0" cy="182"/>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49" name="Line 141"/>
                <p:cNvSpPr>
                  <a:spLocks noChangeShapeType="1"/>
                </p:cNvSpPr>
                <p:nvPr/>
              </p:nvSpPr>
              <p:spPr bwMode="ltGray">
                <a:xfrm flipH="1">
                  <a:off x="4422" y="468"/>
                  <a:ext cx="78"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50" name="Line 142"/>
                <p:cNvSpPr>
                  <a:spLocks noChangeShapeType="1"/>
                </p:cNvSpPr>
                <p:nvPr/>
              </p:nvSpPr>
              <p:spPr bwMode="ltGray">
                <a:xfrm flipH="1">
                  <a:off x="4290" y="468"/>
                  <a:ext cx="62"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51" name="Line 143"/>
                <p:cNvSpPr>
                  <a:spLocks noChangeShapeType="1"/>
                </p:cNvSpPr>
                <p:nvPr/>
              </p:nvSpPr>
              <p:spPr bwMode="ltGray">
                <a:xfrm flipV="1">
                  <a:off x="4500" y="246"/>
                  <a:ext cx="0" cy="27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52" name="Line 144"/>
                <p:cNvSpPr>
                  <a:spLocks noChangeShapeType="1"/>
                </p:cNvSpPr>
                <p:nvPr/>
              </p:nvSpPr>
              <p:spPr bwMode="ltGray">
                <a:xfrm>
                  <a:off x="4728" y="606"/>
                  <a:ext cx="0" cy="34"/>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53" name="Line 145"/>
                <p:cNvSpPr>
                  <a:spLocks noChangeShapeType="1"/>
                </p:cNvSpPr>
                <p:nvPr/>
              </p:nvSpPr>
              <p:spPr bwMode="ltGray">
                <a:xfrm>
                  <a:off x="1967" y="250"/>
                  <a:ext cx="0" cy="62"/>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54" name="Line 146"/>
                <p:cNvSpPr>
                  <a:spLocks noChangeShapeType="1"/>
                </p:cNvSpPr>
                <p:nvPr/>
              </p:nvSpPr>
              <p:spPr bwMode="ltGray">
                <a:xfrm>
                  <a:off x="1735" y="247"/>
                  <a:ext cx="0" cy="337"/>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55" name="Line 147"/>
                <p:cNvSpPr>
                  <a:spLocks noChangeShapeType="1"/>
                </p:cNvSpPr>
                <p:nvPr/>
              </p:nvSpPr>
              <p:spPr bwMode="ltGray">
                <a:xfrm flipH="1">
                  <a:off x="1735" y="468"/>
                  <a:ext cx="68"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56" name="Line 148"/>
                <p:cNvSpPr>
                  <a:spLocks noChangeShapeType="1"/>
                </p:cNvSpPr>
                <p:nvPr/>
              </p:nvSpPr>
              <p:spPr bwMode="ltGray">
                <a:xfrm>
                  <a:off x="1580" y="468"/>
                  <a:ext cx="60"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57" name="Line 149"/>
                <p:cNvSpPr>
                  <a:spLocks noChangeShapeType="1"/>
                </p:cNvSpPr>
                <p:nvPr/>
              </p:nvSpPr>
              <p:spPr bwMode="ltGray">
                <a:xfrm flipH="1">
                  <a:off x="1404" y="468"/>
                  <a:ext cx="82"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58" name="Line 150"/>
                <p:cNvSpPr>
                  <a:spLocks noChangeShapeType="1"/>
                </p:cNvSpPr>
                <p:nvPr/>
              </p:nvSpPr>
              <p:spPr bwMode="ltGray">
                <a:xfrm>
                  <a:off x="1034" y="468"/>
                  <a:ext cx="349"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59" name="Line 151"/>
                <p:cNvSpPr>
                  <a:spLocks noChangeShapeType="1"/>
                </p:cNvSpPr>
                <p:nvPr/>
              </p:nvSpPr>
              <p:spPr bwMode="ltGray">
                <a:xfrm>
                  <a:off x="1306" y="370"/>
                  <a:ext cx="0" cy="298"/>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60" name="Line 152"/>
                <p:cNvSpPr>
                  <a:spLocks noChangeShapeType="1"/>
                </p:cNvSpPr>
                <p:nvPr/>
              </p:nvSpPr>
              <p:spPr bwMode="ltGray">
                <a:xfrm>
                  <a:off x="1080" y="388"/>
                  <a:ext cx="0" cy="156"/>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61" name="Line 153"/>
                <p:cNvSpPr>
                  <a:spLocks noChangeShapeType="1"/>
                </p:cNvSpPr>
                <p:nvPr/>
              </p:nvSpPr>
              <p:spPr bwMode="ltGray">
                <a:xfrm flipH="1" flipV="1">
                  <a:off x="1308" y="245"/>
                  <a:ext cx="0" cy="27"/>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62" name="Line 154"/>
                <p:cNvSpPr>
                  <a:spLocks noChangeShapeType="1"/>
                </p:cNvSpPr>
                <p:nvPr/>
              </p:nvSpPr>
              <p:spPr bwMode="ltGray">
                <a:xfrm>
                  <a:off x="1536" y="316"/>
                  <a:ext cx="0" cy="96"/>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63" name="Line 155"/>
                <p:cNvSpPr>
                  <a:spLocks noChangeShapeType="1"/>
                </p:cNvSpPr>
                <p:nvPr/>
              </p:nvSpPr>
              <p:spPr bwMode="ltGray">
                <a:xfrm flipV="1">
                  <a:off x="1536" y="247"/>
                  <a:ext cx="0" cy="22"/>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564" name="Line 156"/>
                <p:cNvSpPr>
                  <a:spLocks noChangeShapeType="1"/>
                </p:cNvSpPr>
                <p:nvPr/>
              </p:nvSpPr>
              <p:spPr bwMode="ltGray">
                <a:xfrm>
                  <a:off x="4095" y="467"/>
                  <a:ext cx="80"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grpSp>
        <p:pic>
          <p:nvPicPr>
            <p:cNvPr id="18439" name="Picture 157" descr="earth"/>
            <p:cNvPicPr>
              <a:picLocks noChangeAspect="1"/>
            </p:cNvPicPr>
            <p:nvPr/>
          </p:nvPicPr>
          <p:blipFill>
            <a:blip r:embed="rId1">
              <a:clrChange>
                <a:clrFrom>
                  <a:srgbClr val="000000"/>
                </a:clrFrom>
                <a:clrTo>
                  <a:srgbClr val="000000">
                    <a:alpha val="0"/>
                  </a:srgbClr>
                </a:clrTo>
              </a:clrChange>
            </a:blip>
            <a:stretch>
              <a:fillRect/>
            </a:stretch>
          </p:blipFill>
          <p:spPr>
            <a:xfrm>
              <a:off x="165" y="55"/>
              <a:ext cx="562" cy="524"/>
            </a:xfrm>
            <a:prstGeom prst="rect">
              <a:avLst/>
            </a:prstGeom>
            <a:noFill/>
            <a:ln w="9525">
              <a:noFill/>
            </a:ln>
          </p:spPr>
        </p:pic>
      </p:grpSp>
      <p:graphicFrame>
        <p:nvGraphicFramePr>
          <p:cNvPr id="18437" name="Object 158"/>
          <p:cNvGraphicFramePr>
            <a:graphicFrameLocks noChangeAspect="1"/>
          </p:cNvGraphicFramePr>
          <p:nvPr/>
        </p:nvGraphicFramePr>
        <p:xfrm>
          <a:off x="3200400" y="152400"/>
          <a:ext cx="2514600" cy="685800"/>
        </p:xfrm>
        <a:graphic>
          <a:graphicData uri="http://schemas.openxmlformats.org/presentationml/2006/ole">
            <mc:AlternateContent xmlns:mc="http://schemas.openxmlformats.org/markup-compatibility/2006">
              <mc:Choice xmlns:v="urn:schemas-microsoft-com:vml" Requires="v">
                <p:oleObj spid="_x0000_s3076" name="" r:id="rId2" imgW="1409700" imgH="381000" progId="Paint.Picture">
                  <p:embed/>
                </p:oleObj>
              </mc:Choice>
              <mc:Fallback>
                <p:oleObj name="" r:id="rId2" imgW="1409700" imgH="381000" progId="Paint.Picture">
                  <p:embed/>
                  <p:pic>
                    <p:nvPicPr>
                      <p:cNvPr id="0" name="图片 3075"/>
                      <p:cNvPicPr/>
                      <p:nvPr/>
                    </p:nvPicPr>
                    <p:blipFill>
                      <a:blip r:embed="rId3">
                        <a:clrChange>
                          <a:clrFrom>
                            <a:srgbClr val="FFFFFF"/>
                          </a:clrFrom>
                          <a:clrTo>
                            <a:srgbClr val="FFFFFF">
                              <a:alpha val="0"/>
                            </a:srgbClr>
                          </a:clrTo>
                        </a:clrChange>
                      </a:blip>
                      <a:stretch>
                        <a:fillRect/>
                      </a:stretch>
                    </p:blipFill>
                    <p:spPr>
                      <a:xfrm>
                        <a:off x="3200400" y="152400"/>
                        <a:ext cx="2514600" cy="685800"/>
                      </a:xfrm>
                      <a:prstGeom prst="rect">
                        <a:avLst/>
                      </a:prstGeom>
                      <a:noFill/>
                      <a:ln w="38100">
                        <a:noFill/>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nvSpPr>
        <p:spPr>
          <a:xfrm>
            <a:off x="-252412" y="115888"/>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53603" name="Text Box 3"/>
          <p:cNvSpPr txBox="1">
            <a:spLocks noChangeArrowheads="1"/>
          </p:cNvSpPr>
          <p:nvPr/>
        </p:nvSpPr>
        <p:spPr bwMode="auto">
          <a:xfrm>
            <a:off x="395288" y="1412875"/>
            <a:ext cx="558800" cy="4848225"/>
          </a:xfrm>
          <a:prstGeom prst="rect">
            <a:avLst/>
          </a:prstGeom>
          <a:gradFill rotWithShape="0">
            <a:gsLst>
              <a:gs pos="0">
                <a:srgbClr val="FFC800">
                  <a:gamma/>
                  <a:shade val="46275"/>
                  <a:invGamma/>
                </a:srgbClr>
              </a:gs>
              <a:gs pos="100000">
                <a:srgbClr val="FFC800"/>
              </a:gs>
            </a:gsLst>
            <a:lin ang="0" scaled="1"/>
          </a:gradFill>
          <a:ln w="9525">
            <a:solidFill>
              <a:schemeClr val="tx1"/>
            </a:solidFill>
            <a:miter lim="800000"/>
            <a:tailEnd type="none" w="lg" len="lg"/>
          </a:ln>
          <a:effectLst/>
        </p:spPr>
        <p:txBody>
          <a:bodyPr>
            <a:spAutoFit/>
          </a:bodyPr>
          <a:lstStyle/>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153604" name="Rectangle 4"/>
          <p:cNvSpPr>
            <a:spLocks noChangeArrowheads="1"/>
          </p:cNvSpPr>
          <p:nvPr/>
        </p:nvSpPr>
        <p:spPr bwMode="auto">
          <a:xfrm>
            <a:off x="1116013" y="1412875"/>
            <a:ext cx="7686675" cy="4797425"/>
          </a:xfrm>
          <a:prstGeom prst="rect">
            <a:avLst/>
          </a:prstGeom>
          <a:solidFill>
            <a:schemeClr val="accent2"/>
          </a:solidFill>
          <a:ln>
            <a:noFill/>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1</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int</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a[6],</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p,i</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p=a;</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for(</a:t>
            </a:r>
            <a:r>
              <a:rPr kumimoji="0" lang="en-US" altLang="zh-CN" sz="28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i</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=0;i&lt;6;i++)</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t>
            </a:r>
            <a:r>
              <a:rPr kumimoji="0" lang="en-US" altLang="zh-CN" sz="28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printf</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%d</a:t>
            </a:r>
            <a:r>
              <a:rPr kumimoji="0" lang="en-US" altLang="zh-CN" sz="28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,____);</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a:t>
            </a:r>
            <a:r>
              <a:rPr kumimoji="0" lang="en-US" altLang="zh-CN" sz="28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i</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*p++  *(</a:t>
            </a:r>
            <a:r>
              <a:rPr kumimoji="0" lang="en-US" altLang="zh-CN" sz="28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a+i</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p[</a:t>
            </a:r>
            <a:r>
              <a:rPr kumimoji="0" lang="en-US" altLang="zh-CN" sz="28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i</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t>
            </a:r>
            <a:r>
              <a:rPr kumimoji="0" lang="en-US" altLang="zh-CN" sz="28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p+i</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2</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的作用；</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和*的比较；越界访问</a:t>
            </a:r>
            <a:endPar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3</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1</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的问题</a:t>
            </a:r>
            <a:endPar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03"/>
                                        </p:tgtEl>
                                        <p:attrNameLst>
                                          <p:attrName>style.visibility</p:attrName>
                                        </p:attrNameLst>
                                      </p:cBhvr>
                                      <p:to>
                                        <p:strVal val="visible"/>
                                      </p:to>
                                    </p:set>
                                    <p:anim calcmode="lin" valueType="num">
                                      <p:cBhvr>
                                        <p:cTn id="7" dur="500" fill="hold"/>
                                        <p:tgtEl>
                                          <p:spTgt spid="153603"/>
                                        </p:tgtEl>
                                        <p:attrNameLst>
                                          <p:attrName>ppt_x</p:attrName>
                                        </p:attrNameLst>
                                      </p:cBhvr>
                                      <p:tavLst>
                                        <p:tav tm="0">
                                          <p:val>
                                            <p:strVal val="0-#ppt_w/2"/>
                                          </p:val>
                                        </p:tav>
                                        <p:tav tm="100000">
                                          <p:val>
                                            <p:strVal val="#ppt_x"/>
                                          </p:val>
                                        </p:tav>
                                      </p:tavLst>
                                    </p:anim>
                                    <p:anim calcmode="lin" valueType="num">
                                      <p:cBhvr>
                                        <p:cTn id="8" dur="500" fill="hold"/>
                                        <p:tgtEl>
                                          <p:spTgt spid="1536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53604"/>
                                        </p:tgtEl>
                                        <p:attrNameLst>
                                          <p:attrName>style.visibility</p:attrName>
                                        </p:attrNameLst>
                                      </p:cBhvr>
                                      <p:to>
                                        <p:strVal val="visible"/>
                                      </p:to>
                                    </p:set>
                                    <p:animEffect transition="in" filter="slide(fromTop)">
                                      <p:cBhvr>
                                        <p:cTn id="13"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nimBg="1"/>
      <p:bldP spid="153604"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函数重载</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19811" name="Rectangle 3"/>
          <p:cNvSpPr>
            <a:spLocks noGrp="1"/>
          </p:cNvSpPr>
          <p:nvPr>
            <p:ph idx="1"/>
          </p:nvPr>
        </p:nvSpPr>
        <p:spPr>
          <a:xfrm>
            <a:off x="250825" y="963613"/>
            <a:ext cx="3741738" cy="5129212"/>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#include &lt;iostream&gt;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p(double 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cout&lt;&lt;"aa"&lt;&lt;endl;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p(int 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cout&lt;&lt;"bb"&lt;&lt;endl;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p(char 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cout&lt;&lt;"cc"&lt;&lt;endl;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p('a'); p(10);p(10.9);</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
        <p:nvSpPr>
          <p:cNvPr id="119812" name="Rectangle 5"/>
          <p:cNvSpPr/>
          <p:nvPr/>
        </p:nvSpPr>
        <p:spPr>
          <a:xfrm>
            <a:off x="4716463" y="1052513"/>
            <a:ext cx="3741737" cy="5472112"/>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#include &lt;iostream&gt;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p(double a)</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cout&lt;&lt;"aa"&lt;&lt;endl;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p(int a)</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cout&lt;&lt;"bb"&lt;&lt;endl;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int main(){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p(10);p(10.9); p('a');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首先严格匹配</a:t>
            </a:r>
            <a:endParaRPr lang="zh-CN" altLang="en-US" sz="2400" b="1" dirty="0">
              <a:latin typeface="Times New Roman" panose="02020603050405020304" pitchFamily="18" charset="0"/>
            </a:endParaRPr>
          </a:p>
          <a:p>
            <a:pPr marL="342900" indent="-342900" eaLnBrk="1" hangingPunct="1">
              <a:lnSpc>
                <a:spcPct val="80000"/>
              </a:lnSpc>
              <a:spcBef>
                <a:spcPct val="20000"/>
              </a:spcBef>
            </a:pPr>
            <a:r>
              <a:rPr lang="zh-CN" altLang="en-US" sz="2400" b="1" dirty="0">
                <a:latin typeface="Times New Roman" panose="02020603050405020304" pitchFamily="18" charset="0"/>
              </a:rPr>
              <a:t>  其次相容类型匹配</a:t>
            </a:r>
            <a:endParaRPr lang="zh-CN" altLang="en-US" sz="2400" b="1" dirty="0">
              <a:latin typeface="Times New Roman" panose="02020603050405020304" pitchFamily="18" charset="0"/>
            </a:endParaRPr>
          </a:p>
          <a:p>
            <a:pPr marL="342900" indent="-342900" eaLnBrk="1" hangingPunct="1">
              <a:lnSpc>
                <a:spcPct val="80000"/>
              </a:lnSpc>
              <a:spcBef>
                <a:spcPct val="20000"/>
              </a:spcBef>
            </a:pPr>
            <a:r>
              <a:rPr lang="zh-CN" altLang="en-US" sz="2400" b="1" dirty="0">
                <a:latin typeface="Times New Roman" panose="02020603050405020304" pitchFamily="18" charset="0"/>
              </a:rPr>
              <a:t>  最后用户定义类型转换</a:t>
            </a:r>
            <a:endParaRPr lang="zh-CN" altLang="en-US" sz="2400" b="1" dirty="0">
              <a:latin typeface="Times New Roman" panose="02020603050405020304" pitchFamily="18" charset="0"/>
            </a:endParaRPr>
          </a:p>
          <a:p>
            <a:pPr marL="342900" indent="-342900" eaLnBrk="1" hangingPunct="1">
              <a:lnSpc>
                <a:spcPct val="80000"/>
              </a:lnSpc>
              <a:spcBef>
                <a:spcPct val="20000"/>
              </a:spcBef>
            </a:pPr>
            <a:r>
              <a:rPr lang="zh-CN" altLang="en-US" sz="2400" b="1" dirty="0">
                <a:latin typeface="Times New Roman" panose="02020603050405020304" pitchFamily="18" charset="0"/>
              </a:rPr>
              <a:t>  尽量避免类型相容二义性</a:t>
            </a:r>
            <a:endParaRPr lang="zh-CN" altLang="en-US" sz="2400" b="1" dirty="0">
              <a:latin typeface="Times New Roman" panose="02020603050405020304" pitchFamily="18" charset="0"/>
            </a:endParaRPr>
          </a:p>
          <a:p>
            <a:pPr marL="342900" indent="-342900" eaLnBrk="1" hangingPunct="1">
              <a:lnSpc>
                <a:spcPct val="80000"/>
              </a:lnSpc>
              <a:spcBef>
                <a:spcPct val="20000"/>
              </a:spcBef>
            </a:pPr>
            <a:r>
              <a:rPr lang="zh-CN" altLang="en-US" sz="2400" b="1" dirty="0">
                <a:latin typeface="Times New Roman" panose="02020603050405020304" pitchFamily="18" charset="0"/>
              </a:rPr>
              <a:t>名称压轧技术实现原理</a:t>
            </a:r>
            <a:endParaRPr lang="zh-CN" altLang="en-US" sz="2400" b="1" dirty="0">
              <a:latin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函数默认参数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20835" name="Rectangle 3"/>
          <p:cNvSpPr>
            <a:spLocks noGrp="1"/>
          </p:cNvSpPr>
          <p:nvPr>
            <p:ph idx="1"/>
          </p:nvPr>
        </p:nvSpPr>
        <p:spPr>
          <a:xfrm>
            <a:off x="182563" y="765175"/>
            <a:ext cx="3813175" cy="6092825"/>
          </a:xfrm>
          <a:ln/>
        </p:spPr>
        <p:txBody>
          <a:bodyPr vert="horz" wrap="square" lIns="91440" tIns="45720" rIns="91440" bIns="45720" anchor="t" anchorCtr="0"/>
          <a:p>
            <a:pPr eaLnBrk="1" hangingPunct="1">
              <a:buNone/>
            </a:pPr>
            <a:r>
              <a:rPr lang="en-US" altLang="zh-CN" b="1" dirty="0">
                <a:solidFill>
                  <a:schemeClr val="bg1"/>
                </a:solidFill>
              </a:rPr>
              <a:t>A * f(int i){</a:t>
            </a:r>
            <a:endParaRPr lang="en-US" altLang="zh-CN" b="1" dirty="0">
              <a:solidFill>
                <a:schemeClr val="bg1"/>
              </a:solidFill>
            </a:endParaRPr>
          </a:p>
          <a:p>
            <a:pPr eaLnBrk="1" hangingPunct="1">
              <a:buNone/>
            </a:pPr>
            <a:r>
              <a:rPr lang="en-US" altLang="zh-CN" b="1" dirty="0">
                <a:solidFill>
                  <a:schemeClr val="bg1"/>
                </a:solidFill>
              </a:rPr>
              <a:t>  return(new A[i]) ;</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a:p>
            <a:pPr eaLnBrk="1" hangingPunct="1">
              <a:buNone/>
            </a:pPr>
            <a:endParaRPr lang="en-US" altLang="zh-CN" b="1" dirty="0">
              <a:solidFill>
                <a:schemeClr val="bg1"/>
              </a:solidFill>
            </a:endParaRPr>
          </a:p>
          <a:p>
            <a:pPr eaLnBrk="1" hangingPunct="1">
              <a:buNone/>
            </a:pPr>
            <a:r>
              <a:rPr lang="en-US" altLang="zh-CN" b="1" dirty="0">
                <a:solidFill>
                  <a:schemeClr val="bg1"/>
                </a:solidFill>
              </a:rPr>
              <a:t>A *f(int i = 30){</a:t>
            </a:r>
            <a:endParaRPr lang="en-US" altLang="zh-CN" b="1" dirty="0">
              <a:solidFill>
                <a:schemeClr val="bg1"/>
              </a:solidFill>
            </a:endParaRPr>
          </a:p>
          <a:p>
            <a:pPr eaLnBrk="1" hangingPunct="1">
              <a:buNone/>
            </a:pPr>
            <a:r>
              <a:rPr lang="en-US" altLang="zh-CN" b="1" dirty="0">
                <a:solidFill>
                  <a:schemeClr val="bg1"/>
                </a:solidFill>
              </a:rPr>
              <a:t>  return(new A[i]) ;</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a:p>
            <a:pPr eaLnBrk="1" hangingPunct="1">
              <a:buNone/>
            </a:pPr>
            <a:endParaRPr lang="en-US" altLang="zh-CN" b="1" dirty="0">
              <a:solidFill>
                <a:schemeClr val="bg1"/>
              </a:solidFill>
            </a:endParaRPr>
          </a:p>
          <a:p>
            <a:pPr eaLnBrk="1" hangingPunct="1">
              <a:buNone/>
            </a:pPr>
            <a:r>
              <a:rPr lang="en-US" altLang="zh-CN" b="1" dirty="0">
                <a:solidFill>
                  <a:schemeClr val="bg1"/>
                </a:solidFill>
              </a:rPr>
              <a:t>A *p=f();</a:t>
            </a:r>
            <a:endParaRPr lang="en-US" altLang="zh-CN" b="1" dirty="0">
              <a:solidFill>
                <a:schemeClr val="bg1"/>
              </a:solidFill>
            </a:endParaRPr>
          </a:p>
          <a:p>
            <a:pPr eaLnBrk="1" hangingPunct="1">
              <a:buNone/>
            </a:pPr>
            <a:r>
              <a:rPr lang="en-US" altLang="zh-CN" b="1" dirty="0">
                <a:solidFill>
                  <a:schemeClr val="bg1"/>
                </a:solidFill>
              </a:rPr>
              <a:t>A *q=f(31);</a:t>
            </a:r>
            <a:endParaRPr lang="en-US" altLang="zh-CN" b="1" dirty="0">
              <a:solidFill>
                <a:schemeClr val="bg1"/>
              </a:solidFill>
            </a:endParaRPr>
          </a:p>
        </p:txBody>
      </p:sp>
      <p:sp>
        <p:nvSpPr>
          <p:cNvPr id="120836" name="Rectangle 5"/>
          <p:cNvSpPr/>
          <p:nvPr/>
        </p:nvSpPr>
        <p:spPr>
          <a:xfrm>
            <a:off x="4283075" y="836613"/>
            <a:ext cx="4681538" cy="5761037"/>
          </a:xfrm>
          <a:prstGeom prst="rect">
            <a:avLst/>
          </a:prstGeom>
          <a:noFill/>
          <a:ln w="9525">
            <a:noFill/>
          </a:ln>
        </p:spPr>
        <p:txBody>
          <a:bodyPr/>
          <a:p>
            <a:pPr marL="342900" indent="-342900" eaLnBrk="1" hangingPunct="1">
              <a:spcBef>
                <a:spcPct val="20000"/>
              </a:spcBef>
            </a:pPr>
            <a:endParaRPr lang="en-US" altLang="zh-CN" sz="3200" b="1" dirty="0">
              <a:latin typeface="Times New Roman" panose="02020603050405020304" pitchFamily="18" charset="0"/>
            </a:endParaRPr>
          </a:p>
          <a:p>
            <a:pPr marL="342900" indent="-342900" eaLnBrk="1" hangingPunct="1">
              <a:spcBef>
                <a:spcPct val="20000"/>
              </a:spcBef>
            </a:pPr>
            <a:r>
              <a:rPr lang="zh-CN" altLang="en-US" sz="3200" b="1" dirty="0">
                <a:latin typeface="Times New Roman" panose="02020603050405020304" pitchFamily="18" charset="0"/>
              </a:rPr>
              <a:t>声明形式</a:t>
            </a:r>
            <a:r>
              <a:rPr lang="en-US" altLang="zh-CN" sz="3200" b="1" dirty="0">
                <a:latin typeface="Times New Roman" panose="02020603050405020304" pitchFamily="18" charset="0"/>
              </a:rPr>
              <a:t>A *f(int = 28);</a:t>
            </a:r>
            <a:endParaRPr lang="en-US" altLang="zh-CN" sz="3200" b="1" dirty="0">
              <a:latin typeface="Times New Roman" panose="02020603050405020304" pitchFamily="18" charset="0"/>
            </a:endParaRPr>
          </a:p>
          <a:p>
            <a:pPr marL="342900" indent="-342900" eaLnBrk="1" hangingPunct="1">
              <a:spcBef>
                <a:spcPct val="20000"/>
              </a:spcBef>
            </a:pPr>
            <a:endParaRPr lang="en-US" altLang="zh-CN" sz="3200" b="1" dirty="0">
              <a:latin typeface="Times New Roman" panose="02020603050405020304" pitchFamily="18" charset="0"/>
            </a:endParaRPr>
          </a:p>
          <a:p>
            <a:pPr marL="342900" indent="-342900" eaLnBrk="1" hangingPunct="1">
              <a:spcBef>
                <a:spcPct val="20000"/>
              </a:spcBef>
            </a:pPr>
            <a:r>
              <a:rPr lang="zh-CN" altLang="en-US" sz="3200" b="1" dirty="0">
                <a:latin typeface="Times New Roman" panose="02020603050405020304" pitchFamily="18" charset="0"/>
              </a:rPr>
              <a:t>默认从右端开始设置，匹配从左端开始。</a:t>
            </a:r>
            <a:endParaRPr lang="zh-CN" altLang="en-US" sz="3200" b="1" dirty="0">
              <a:latin typeface="Times New Roman" panose="02020603050405020304" pitchFamily="18" charset="0"/>
            </a:endParaRPr>
          </a:p>
          <a:p>
            <a:pPr marL="342900" indent="-342900" eaLnBrk="1" hangingPunct="1">
              <a:spcBef>
                <a:spcPct val="20000"/>
              </a:spcBef>
            </a:pP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int f(int i=10,int j)//</a:t>
            </a:r>
            <a:r>
              <a:rPr lang="zh-CN" altLang="en-US" sz="3200" b="1" dirty="0">
                <a:latin typeface="Times New Roman" panose="02020603050405020304" pitchFamily="18" charset="0"/>
              </a:rPr>
              <a:t>错误</a:t>
            </a:r>
            <a:endParaRPr lang="zh-CN" altLang="en-US"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{for(;i&gt;j;i--)</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cout&lt;&lt; " ** " &lt;&lt;endl;</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a:t>
            </a:r>
            <a:endParaRPr lang="en-US" altLang="zh-CN" sz="3200" b="1" dirty="0">
              <a:latin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函数默认参数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21859" name="Rectangle 3"/>
          <p:cNvSpPr>
            <a:spLocks noGrp="1"/>
          </p:cNvSpPr>
          <p:nvPr>
            <p:ph idx="1"/>
          </p:nvPr>
        </p:nvSpPr>
        <p:spPr>
          <a:xfrm>
            <a:off x="182563" y="765175"/>
            <a:ext cx="8782050" cy="5759450"/>
          </a:xfrm>
          <a:ln/>
        </p:spPr>
        <p:txBody>
          <a:bodyPr vert="horz" wrap="square" lIns="91440" tIns="45720" rIns="91440" bIns="45720" anchor="t" anchorCtr="0"/>
          <a:p>
            <a:pPr eaLnBrk="1" hangingPunct="1">
              <a:lnSpc>
                <a:spcPct val="90000"/>
              </a:lnSpc>
              <a:buNone/>
            </a:pPr>
            <a:r>
              <a:rPr lang="en-US" altLang="zh-CN" b="1" dirty="0">
                <a:solidFill>
                  <a:schemeClr val="bg1"/>
                </a:solidFill>
              </a:rPr>
              <a:t>int f(int i,int j=11,int k=22)</a:t>
            </a:r>
            <a:endParaRPr lang="en-US" altLang="zh-CN" b="1" dirty="0">
              <a:solidFill>
                <a:schemeClr val="bg1"/>
              </a:solidFill>
            </a:endParaRPr>
          </a:p>
          <a:p>
            <a:pPr eaLnBrk="1" hangingPunct="1">
              <a:lnSpc>
                <a:spcPct val="90000"/>
              </a:lnSpc>
              <a:buNone/>
            </a:pPr>
            <a:r>
              <a:rPr lang="en-US" altLang="zh-CN" b="1" dirty="0">
                <a:solidFill>
                  <a:schemeClr val="bg1"/>
                </a:solidFill>
              </a:rPr>
              <a:t>{</a:t>
            </a:r>
            <a:endParaRPr lang="en-US" altLang="zh-CN" b="1" dirty="0">
              <a:solidFill>
                <a:schemeClr val="bg1"/>
              </a:solidFill>
            </a:endParaRPr>
          </a:p>
          <a:p>
            <a:pPr eaLnBrk="1" hangingPunct="1">
              <a:lnSpc>
                <a:spcPct val="90000"/>
              </a:lnSpc>
              <a:buNone/>
            </a:pPr>
            <a:r>
              <a:rPr lang="en-US" altLang="zh-CN" b="1" dirty="0">
                <a:solidFill>
                  <a:schemeClr val="bg1"/>
                </a:solidFill>
              </a:rPr>
              <a:t>     cout&lt;&lt;i &lt;&lt; j&lt;&lt; k&lt;&lt;endl;</a:t>
            </a:r>
            <a:endParaRPr lang="en-US" altLang="zh-CN" b="1" dirty="0">
              <a:solidFill>
                <a:schemeClr val="bg1"/>
              </a:solidFill>
            </a:endParaRPr>
          </a:p>
          <a:p>
            <a:pPr eaLnBrk="1" hangingPunct="1">
              <a:lnSpc>
                <a:spcPct val="90000"/>
              </a:lnSpc>
              <a:buNone/>
            </a:pPr>
            <a:r>
              <a:rPr lang="en-US" altLang="zh-CN" b="1" dirty="0">
                <a:solidFill>
                  <a:schemeClr val="bg1"/>
                </a:solidFill>
              </a:rPr>
              <a:t>}</a:t>
            </a:r>
            <a:endParaRPr lang="en-US" altLang="zh-CN" b="1" dirty="0">
              <a:solidFill>
                <a:schemeClr val="bg1"/>
              </a:solidFill>
            </a:endParaRPr>
          </a:p>
          <a:p>
            <a:pPr eaLnBrk="1" hangingPunct="1">
              <a:lnSpc>
                <a:spcPct val="90000"/>
              </a:lnSpc>
              <a:buNone/>
            </a:pPr>
            <a:r>
              <a:rPr lang="en-US" altLang="zh-CN" b="1" dirty="0">
                <a:solidFill>
                  <a:schemeClr val="bg1"/>
                </a:solidFill>
              </a:rPr>
              <a:t>void main()</a:t>
            </a:r>
            <a:endParaRPr lang="en-US" altLang="zh-CN" b="1" dirty="0">
              <a:solidFill>
                <a:schemeClr val="bg1"/>
              </a:solidFill>
            </a:endParaRPr>
          </a:p>
          <a:p>
            <a:pPr eaLnBrk="1" hangingPunct="1">
              <a:lnSpc>
                <a:spcPct val="90000"/>
              </a:lnSpc>
              <a:buNone/>
            </a:pPr>
            <a:r>
              <a:rPr lang="en-US" altLang="zh-CN" b="1" dirty="0">
                <a:solidFill>
                  <a:schemeClr val="bg1"/>
                </a:solidFill>
              </a:rPr>
              <a:t>{</a:t>
            </a:r>
            <a:endParaRPr lang="en-US" altLang="zh-CN" b="1" dirty="0">
              <a:solidFill>
                <a:schemeClr val="bg1"/>
              </a:solidFill>
            </a:endParaRPr>
          </a:p>
          <a:p>
            <a:pPr lvl="1" eaLnBrk="1" hangingPunct="1">
              <a:lnSpc>
                <a:spcPct val="90000"/>
              </a:lnSpc>
              <a:buNone/>
            </a:pPr>
            <a:r>
              <a:rPr lang="en-US" altLang="zh-CN" b="1" dirty="0">
                <a:solidFill>
                  <a:schemeClr val="bg1"/>
                </a:solidFill>
              </a:rPr>
              <a:t>  f();             //</a:t>
            </a:r>
            <a:r>
              <a:rPr lang="zh-CN" altLang="en-US" b="1" dirty="0">
                <a:solidFill>
                  <a:schemeClr val="bg1"/>
                </a:solidFill>
              </a:rPr>
              <a:t>错误</a:t>
            </a:r>
            <a:endParaRPr lang="zh-CN" altLang="en-US" b="1" dirty="0">
              <a:solidFill>
                <a:schemeClr val="bg1"/>
              </a:solidFill>
            </a:endParaRPr>
          </a:p>
          <a:p>
            <a:pPr lvl="1" eaLnBrk="1" hangingPunct="1">
              <a:lnSpc>
                <a:spcPct val="90000"/>
              </a:lnSpc>
              <a:buNone/>
            </a:pPr>
            <a:r>
              <a:rPr lang="zh-CN" altLang="en-US" b="1" dirty="0">
                <a:solidFill>
                  <a:schemeClr val="bg1"/>
                </a:solidFill>
              </a:rPr>
              <a:t>  </a:t>
            </a:r>
            <a:r>
              <a:rPr lang="en-US" altLang="zh-CN" b="1" dirty="0">
                <a:solidFill>
                  <a:schemeClr val="bg1"/>
                </a:solidFill>
              </a:rPr>
              <a:t>f(1);           //</a:t>
            </a:r>
            <a:r>
              <a:rPr lang="zh-CN" altLang="en-US" b="1" dirty="0">
                <a:solidFill>
                  <a:schemeClr val="bg1"/>
                </a:solidFill>
              </a:rPr>
              <a:t>输出结果：</a:t>
            </a:r>
            <a:r>
              <a:rPr lang="en-US" altLang="zh-CN" b="1" dirty="0">
                <a:solidFill>
                  <a:schemeClr val="bg1"/>
                </a:solidFill>
              </a:rPr>
              <a:t>1 11 22</a:t>
            </a:r>
            <a:endParaRPr lang="en-US" altLang="zh-CN" b="1" dirty="0">
              <a:solidFill>
                <a:schemeClr val="bg1"/>
              </a:solidFill>
            </a:endParaRPr>
          </a:p>
          <a:p>
            <a:pPr lvl="1" eaLnBrk="1" hangingPunct="1">
              <a:lnSpc>
                <a:spcPct val="90000"/>
              </a:lnSpc>
              <a:buNone/>
            </a:pPr>
            <a:r>
              <a:rPr lang="en-US" altLang="zh-CN" b="1" dirty="0">
                <a:solidFill>
                  <a:schemeClr val="bg1"/>
                </a:solidFill>
              </a:rPr>
              <a:t>  f(1,2);        //</a:t>
            </a:r>
            <a:r>
              <a:rPr lang="zh-CN" altLang="en-US" b="1" dirty="0">
                <a:solidFill>
                  <a:schemeClr val="bg1"/>
                </a:solidFill>
              </a:rPr>
              <a:t>输出结果：</a:t>
            </a:r>
            <a:r>
              <a:rPr lang="en-US" altLang="zh-CN" b="1" dirty="0">
                <a:solidFill>
                  <a:schemeClr val="bg1"/>
                </a:solidFill>
              </a:rPr>
              <a:t>1 2 22</a:t>
            </a:r>
            <a:endParaRPr lang="en-US" altLang="zh-CN" b="1" dirty="0">
              <a:solidFill>
                <a:schemeClr val="bg1"/>
              </a:solidFill>
            </a:endParaRPr>
          </a:p>
          <a:p>
            <a:pPr lvl="1" eaLnBrk="1" hangingPunct="1">
              <a:lnSpc>
                <a:spcPct val="90000"/>
              </a:lnSpc>
              <a:buNone/>
            </a:pPr>
            <a:r>
              <a:rPr lang="en-US" altLang="zh-CN" b="1" dirty="0">
                <a:solidFill>
                  <a:schemeClr val="bg1"/>
                </a:solidFill>
              </a:rPr>
              <a:t>  f(1,2,3);     //</a:t>
            </a:r>
            <a:r>
              <a:rPr lang="zh-CN" altLang="en-US" b="1" dirty="0">
                <a:solidFill>
                  <a:schemeClr val="bg1"/>
                </a:solidFill>
              </a:rPr>
              <a:t>输出结果：</a:t>
            </a:r>
            <a:r>
              <a:rPr lang="en-US" altLang="zh-CN" b="1" dirty="0">
                <a:solidFill>
                  <a:schemeClr val="bg1"/>
                </a:solidFill>
              </a:rPr>
              <a:t>1 2 3</a:t>
            </a:r>
            <a:endParaRPr lang="en-US" altLang="zh-CN" b="1" dirty="0">
              <a:solidFill>
                <a:schemeClr val="bg1"/>
              </a:solidFill>
            </a:endParaRPr>
          </a:p>
          <a:p>
            <a:pPr eaLnBrk="1" hangingPunct="1">
              <a:lnSpc>
                <a:spcPct val="90000"/>
              </a:lnSpc>
              <a:buNone/>
            </a:pPr>
            <a:r>
              <a:rPr lang="en-US" altLang="zh-CN" b="1" dirty="0">
                <a:solidFill>
                  <a:schemeClr val="bg1"/>
                </a:solidFill>
              </a:rPr>
              <a:t>}</a:t>
            </a:r>
            <a:endParaRPr lang="en-US" altLang="zh-CN" b="1" dirty="0">
              <a:solidFill>
                <a:schemeClr val="bg1"/>
              </a:solidFill>
            </a:endParaRPr>
          </a:p>
          <a:p>
            <a:pPr eaLnBrk="1" hangingPunct="1">
              <a:lnSpc>
                <a:spcPct val="90000"/>
              </a:lnSpc>
              <a:buNone/>
            </a:pPr>
            <a:endParaRPr lang="en-US" altLang="zh-CN" b="1" dirty="0">
              <a:solidFill>
                <a:schemeClr val="bg1"/>
              </a:solidFill>
            </a:endParaRPr>
          </a:p>
          <a:p>
            <a:pPr eaLnBrk="1" hangingPunct="1">
              <a:lnSpc>
                <a:spcPct val="90000"/>
              </a:lnSpc>
              <a:buNone/>
            </a:pPr>
            <a:endParaRPr lang="en-US" altLang="zh-CN" b="1" dirty="0">
              <a:solidFill>
                <a:schemeClr val="bg1"/>
              </a:solidFill>
            </a:endParaRPr>
          </a:p>
        </p:txBody>
      </p:sp>
      <p:sp>
        <p:nvSpPr>
          <p:cNvPr id="121860" name="Rectangle 4"/>
          <p:cNvSpPr/>
          <p:nvPr/>
        </p:nvSpPr>
        <p:spPr>
          <a:xfrm>
            <a:off x="5148263" y="836613"/>
            <a:ext cx="3744912" cy="5616575"/>
          </a:xfrm>
          <a:prstGeom prst="rect">
            <a:avLst/>
          </a:prstGeom>
          <a:noFill/>
          <a:ln w="9525">
            <a:noFill/>
          </a:ln>
        </p:spPr>
        <p:txBody>
          <a:bodyPr/>
          <a:p>
            <a:pPr marL="342900" indent="-342900" eaLnBrk="1" hangingPunct="1">
              <a:lnSpc>
                <a:spcPct val="80000"/>
              </a:lnSpc>
              <a:spcBef>
                <a:spcPct val="20000"/>
              </a:spcBef>
            </a:pPr>
            <a:endParaRPr lang="zh-CN" altLang="zh-CN" sz="2800" dirty="0">
              <a:latin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函数默认参数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22883" name="Rectangle 3"/>
          <p:cNvSpPr>
            <a:spLocks noGrp="1"/>
          </p:cNvSpPr>
          <p:nvPr>
            <p:ph idx="1"/>
          </p:nvPr>
        </p:nvSpPr>
        <p:spPr>
          <a:xfrm>
            <a:off x="182563" y="765175"/>
            <a:ext cx="8782050" cy="5759450"/>
          </a:xfrm>
          <a:ln/>
        </p:spPr>
        <p:txBody>
          <a:bodyPr vert="horz" wrap="square" lIns="91440" tIns="45720" rIns="91440" bIns="45720" anchor="t" anchorCtr="0"/>
          <a:p>
            <a:pPr eaLnBrk="1" hangingPunct="1">
              <a:lnSpc>
                <a:spcPct val="80000"/>
              </a:lnSpc>
              <a:buNone/>
            </a:pPr>
            <a:r>
              <a:rPr lang="en-US" altLang="zh-CN" sz="2800" b="1" dirty="0">
                <a:solidFill>
                  <a:schemeClr val="bg1"/>
                </a:solidFill>
              </a:rPr>
              <a:t>void x(int i=10)</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cout&lt;&lt;i&lt;&lt;"11"&lt;&lt;endl;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x()</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cout&lt;&lt;"22"&lt;&lt;endl;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main()</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x();</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zh-CN" altLang="en-US" sz="2800" b="1" dirty="0">
                <a:solidFill>
                  <a:schemeClr val="bg1"/>
                </a:solidFill>
              </a:rPr>
              <a:t>二义性</a:t>
            </a:r>
            <a:endParaRPr lang="zh-CN" altLang="en-US" sz="2800" b="1" dirty="0">
              <a:solidFill>
                <a:schemeClr val="bg1"/>
              </a:solidFill>
            </a:endParaRPr>
          </a:p>
        </p:txBody>
      </p:sp>
      <p:sp>
        <p:nvSpPr>
          <p:cNvPr id="122884" name="Rectangle 4"/>
          <p:cNvSpPr/>
          <p:nvPr/>
        </p:nvSpPr>
        <p:spPr>
          <a:xfrm>
            <a:off x="5148263" y="836613"/>
            <a:ext cx="3744912" cy="5616575"/>
          </a:xfrm>
          <a:prstGeom prst="rect">
            <a:avLst/>
          </a:prstGeom>
          <a:noFill/>
          <a:ln w="9525">
            <a:noFill/>
          </a:ln>
        </p:spPr>
        <p:txBody>
          <a:bodyPr/>
          <a:p>
            <a:pPr marL="342900" indent="-342900" eaLnBrk="1" hangingPunct="1">
              <a:lnSpc>
                <a:spcPct val="80000"/>
              </a:lnSpc>
              <a:spcBef>
                <a:spcPct val="20000"/>
              </a:spcBef>
            </a:pPr>
            <a:endParaRPr lang="zh-CN" altLang="zh-CN" sz="2800" dirty="0">
              <a:latin typeface="Times New Roman" panose="02020603050405020304" pitchFamily="18" charset="0"/>
            </a:endParaRPr>
          </a:p>
        </p:txBody>
      </p:sp>
      <p:sp>
        <p:nvSpPr>
          <p:cNvPr id="225285" name="AutoShape 5"/>
          <p:cNvSpPr>
            <a:spLocks noChangeArrowheads="1"/>
          </p:cNvSpPr>
          <p:nvPr/>
        </p:nvSpPr>
        <p:spPr bwMode="auto">
          <a:xfrm>
            <a:off x="3924300" y="2133600"/>
            <a:ext cx="4895850" cy="1008063"/>
          </a:xfrm>
          <a:prstGeom prst="wedgeRectCallout">
            <a:avLst>
              <a:gd name="adj1" fmla="val -70361"/>
              <a:gd name="adj2" fmla="val 298347"/>
            </a:avLst>
          </a:prstGeom>
          <a:solidFill>
            <a:schemeClr val="accent1"/>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注意依靠参数个数进行重载函数中默认参数造成改变参数个数的效果</a:t>
            </a:r>
            <a:endParaRPr kumimoji="1" lang="zh-CN" altLang="en-US" sz="24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函数默认参数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23907" name="Rectangle 3"/>
          <p:cNvSpPr>
            <a:spLocks noGrp="1"/>
          </p:cNvSpPr>
          <p:nvPr>
            <p:ph idx="1"/>
          </p:nvPr>
        </p:nvSpPr>
        <p:spPr>
          <a:xfrm>
            <a:off x="1979613" y="908050"/>
            <a:ext cx="5543550" cy="5257800"/>
          </a:xfrm>
          <a:ln/>
        </p:spPr>
        <p:txBody>
          <a:bodyPr vert="horz" wrap="square" lIns="91440" tIns="45720" rIns="91440" bIns="45720" anchor="t" anchorCtr="0"/>
          <a:p>
            <a:pPr eaLnBrk="1" hangingPunct="1">
              <a:lnSpc>
                <a:spcPct val="90000"/>
              </a:lnSpc>
              <a:buNone/>
            </a:pPr>
            <a:r>
              <a:rPr lang="en-US" altLang="zh-CN" sz="2400" b="1" dirty="0">
                <a:solidFill>
                  <a:schemeClr val="bg1"/>
                </a:solidFill>
              </a:rPr>
              <a:t>void p(Date birthday,int age)</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a:t>
            </a:r>
            <a:r>
              <a:rPr lang="en-US" altLang="zh-CN" sz="2400" b="1" dirty="0">
                <a:solidFill>
                  <a:schemeClr val="bg1"/>
                </a:solidFill>
                <a:latin typeface="Arial" panose="020B0604020202020204" pitchFamily="34" charset="0"/>
              </a:rPr>
              <a:t>…</a:t>
            </a:r>
            <a:r>
              <a:rPr lang="en-US" altLang="zh-CN" sz="2400" b="1" dirty="0">
                <a:solidFill>
                  <a:schemeClr val="bg1"/>
                </a:solidFill>
              </a:rPr>
              <a:t> </a:t>
            </a:r>
            <a:r>
              <a:rPr lang="en-US" altLang="zh-CN" sz="2400" b="1" dirty="0">
                <a:solidFill>
                  <a:schemeClr val="bg1"/>
                </a:solidFill>
                <a:latin typeface="Arial" panose="020B0604020202020204" pitchFamily="34" charset="0"/>
              </a:rPr>
              <a:t>…</a:t>
            </a:r>
            <a:r>
              <a:rPr lang="en-US" altLang="zh-CN" sz="2400" b="1" dirty="0">
                <a:solidFill>
                  <a:schemeClr val="bg1"/>
                </a:solidFill>
              </a:rPr>
              <a:t>}</a:t>
            </a:r>
            <a:endParaRPr lang="en-US" altLang="zh-CN" sz="2400" b="1" dirty="0">
              <a:solidFill>
                <a:schemeClr val="bg1"/>
              </a:solidFill>
            </a:endParaRPr>
          </a:p>
          <a:p>
            <a:pPr eaLnBrk="1" hangingPunct="1">
              <a:lnSpc>
                <a:spcPct val="90000"/>
              </a:lnSpc>
              <a:buNone/>
            </a:pPr>
            <a:r>
              <a:rPr lang="en-US" altLang="zh-CN" sz="2400" b="1" i="1" dirty="0">
                <a:solidFill>
                  <a:srgbClr val="FFFF00"/>
                </a:solidFill>
              </a:rPr>
              <a:t>void p(Date birthday,int</a:t>
            </a:r>
            <a:r>
              <a:rPr lang="zh-CN" altLang="en-US" sz="2400" b="1" i="1" dirty="0">
                <a:solidFill>
                  <a:srgbClr val="FFFF00"/>
                </a:solidFill>
              </a:rPr>
              <a:t>）</a:t>
            </a:r>
            <a:endParaRPr lang="zh-CN" altLang="en-US" sz="2400" b="1" i="1" dirty="0">
              <a:solidFill>
                <a:srgbClr val="FFFF00"/>
              </a:solidFill>
            </a:endParaRPr>
          </a:p>
          <a:p>
            <a:pPr eaLnBrk="1" hangingPunct="1">
              <a:lnSpc>
                <a:spcPct val="90000"/>
              </a:lnSpc>
              <a:buNone/>
            </a:pPr>
            <a:r>
              <a:rPr lang="zh-CN" altLang="en-US" sz="2400" b="1" i="1" dirty="0">
                <a:solidFill>
                  <a:srgbClr val="FFFF00"/>
                </a:solidFill>
              </a:rPr>
              <a:t> </a:t>
            </a:r>
            <a:r>
              <a:rPr lang="en-US" altLang="zh-CN" sz="2400" b="1" i="1" dirty="0">
                <a:solidFill>
                  <a:srgbClr val="FFFF00"/>
                </a:solidFill>
              </a:rPr>
              <a:t>{	</a:t>
            </a:r>
            <a:r>
              <a:rPr lang="en-US" altLang="zh-CN" sz="2400" b="1" i="1" dirty="0">
                <a:solidFill>
                  <a:srgbClr val="FFFF00"/>
                </a:solidFill>
                <a:latin typeface="Arial" panose="020B0604020202020204" pitchFamily="34" charset="0"/>
              </a:rPr>
              <a:t>…</a:t>
            </a:r>
            <a:r>
              <a:rPr lang="en-US" altLang="zh-CN" sz="2400" b="1" i="1" dirty="0">
                <a:solidFill>
                  <a:srgbClr val="FFFF00"/>
                </a:solidFill>
              </a:rPr>
              <a:t> </a:t>
            </a:r>
            <a:r>
              <a:rPr lang="en-US" altLang="zh-CN" sz="2400" b="1" i="1" dirty="0">
                <a:solidFill>
                  <a:srgbClr val="FFFF00"/>
                </a:solidFill>
                <a:latin typeface="Arial" panose="020B0604020202020204" pitchFamily="34" charset="0"/>
              </a:rPr>
              <a:t>…</a:t>
            </a:r>
            <a:r>
              <a:rPr lang="en-US" altLang="zh-CN" sz="2400" b="1" i="1" dirty="0">
                <a:solidFill>
                  <a:srgbClr val="FFFF00"/>
                </a:solidFill>
              </a:rPr>
              <a:t>}</a:t>
            </a:r>
            <a:endParaRPr lang="en-US" altLang="zh-CN" sz="2400" b="1" i="1" dirty="0">
              <a:solidFill>
                <a:srgbClr val="FFFF00"/>
              </a:solidFill>
            </a:endParaRPr>
          </a:p>
          <a:p>
            <a:pPr eaLnBrk="1" hangingPunct="1">
              <a:lnSpc>
                <a:spcPct val="90000"/>
              </a:lnSpc>
              <a:buNone/>
            </a:pPr>
            <a:r>
              <a:rPr lang="en-US" altLang="zh-CN" sz="2400" b="1" dirty="0">
                <a:solidFill>
                  <a:schemeClr val="bg1"/>
                </a:solidFill>
              </a:rPr>
              <a:t>void main(){</a:t>
            </a:r>
            <a:endParaRPr lang="en-US" altLang="zh-CN" sz="2400" b="1" dirty="0">
              <a:solidFill>
                <a:schemeClr val="bg1"/>
              </a:solidFill>
            </a:endParaRPr>
          </a:p>
          <a:p>
            <a:pPr lvl="1" eaLnBrk="1" hangingPunct="1">
              <a:lnSpc>
                <a:spcPct val="90000"/>
              </a:lnSpc>
              <a:buNone/>
            </a:pPr>
            <a:r>
              <a:rPr lang="en-US" altLang="zh-CN" sz="2000" b="1" dirty="0">
                <a:solidFill>
                  <a:schemeClr val="bg1"/>
                </a:solidFill>
              </a:rPr>
              <a:t>void p(Date,int);</a:t>
            </a:r>
            <a:endParaRPr lang="en-US" altLang="zh-CN" sz="2000" b="1" dirty="0">
              <a:solidFill>
                <a:schemeClr val="bg1"/>
              </a:solidFill>
            </a:endParaRPr>
          </a:p>
          <a:p>
            <a:pPr lvl="1" eaLnBrk="1" hangingPunct="1">
              <a:lnSpc>
                <a:spcPct val="90000"/>
              </a:lnSpc>
              <a:buNone/>
            </a:pPr>
            <a:r>
              <a:rPr lang="en-US" altLang="zh-CN" sz="2000" b="1" dirty="0">
                <a:solidFill>
                  <a:schemeClr val="bg1"/>
                </a:solidFill>
              </a:rPr>
              <a:t>Date a;</a:t>
            </a:r>
            <a:endParaRPr lang="en-US" altLang="zh-CN" sz="2000" b="1" dirty="0">
              <a:solidFill>
                <a:schemeClr val="bg1"/>
              </a:solidFill>
            </a:endParaRPr>
          </a:p>
          <a:p>
            <a:pPr lvl="1" eaLnBrk="1" hangingPunct="1">
              <a:lnSpc>
                <a:spcPct val="90000"/>
              </a:lnSpc>
              <a:buNone/>
            </a:pPr>
            <a:r>
              <a:rPr lang="en-US" altLang="zh-CN" sz="2000" b="1" dirty="0">
                <a:solidFill>
                  <a:schemeClr val="bg1"/>
                </a:solidFill>
              </a:rPr>
              <a:t>p(a,20);//</a:t>
            </a:r>
            <a:r>
              <a:rPr lang="zh-CN" altLang="en-US" sz="2000" b="1" dirty="0">
                <a:solidFill>
                  <a:schemeClr val="bg1"/>
                </a:solidFill>
              </a:rPr>
              <a:t>不管省略与否必须给出</a:t>
            </a:r>
            <a:endParaRPr lang="zh-CN" altLang="en-US" sz="2000" b="1" dirty="0">
              <a:solidFill>
                <a:schemeClr val="bg1"/>
              </a:solidFill>
            </a:endParaRPr>
          </a:p>
          <a:p>
            <a:pPr eaLnBrk="1" hangingPunct="1">
              <a:lnSpc>
                <a:spcPct val="90000"/>
              </a:lnSpc>
              <a:buNone/>
            </a:pPr>
            <a:r>
              <a:rPr lang="en-US" altLang="zh-CN" sz="2400" b="1" dirty="0">
                <a:solidFill>
                  <a:schemeClr val="bg1"/>
                </a:solidFill>
              </a:rPr>
              <a:t>}</a:t>
            </a:r>
            <a:endParaRPr lang="en-US" altLang="zh-CN" sz="2400" b="1" dirty="0">
              <a:solidFill>
                <a:schemeClr val="bg1"/>
              </a:solidFill>
            </a:endParaRPr>
          </a:p>
          <a:p>
            <a:pPr eaLnBrk="1" hangingPunct="1">
              <a:lnSpc>
                <a:spcPct val="90000"/>
              </a:lnSpc>
              <a:buNone/>
            </a:pPr>
            <a:r>
              <a:rPr lang="en-US" altLang="zh-CN" sz="2400" b="1" i="1" dirty="0">
                <a:solidFill>
                  <a:srgbClr val="FFFF00"/>
                </a:solidFill>
              </a:rPr>
              <a:t>//</a:t>
            </a:r>
            <a:r>
              <a:rPr lang="zh-CN" altLang="en-US" sz="2400" b="1" i="1" dirty="0">
                <a:solidFill>
                  <a:srgbClr val="FFFF00"/>
                </a:solidFill>
              </a:rPr>
              <a:t>函数定义中的形参名称省略</a:t>
            </a:r>
            <a:endParaRPr lang="zh-CN" altLang="en-US" sz="2400" b="1" i="1" dirty="0">
              <a:solidFill>
                <a:srgbClr val="FFFF00"/>
              </a:solidFill>
            </a:endParaRPr>
          </a:p>
          <a:p>
            <a:pPr eaLnBrk="1" hangingPunct="1">
              <a:lnSpc>
                <a:spcPct val="90000"/>
              </a:lnSpc>
              <a:buNone/>
            </a:pPr>
            <a:r>
              <a:rPr lang="en-US" altLang="zh-CN" sz="2400" b="1" i="1" dirty="0">
                <a:solidFill>
                  <a:srgbClr val="FFFF00"/>
                </a:solidFill>
              </a:rPr>
              <a:t>//</a:t>
            </a:r>
            <a:r>
              <a:rPr lang="zh-CN" altLang="en-US" sz="2400" b="1" i="1" dirty="0">
                <a:solidFill>
                  <a:srgbClr val="FFFF00"/>
                </a:solidFill>
              </a:rPr>
              <a:t>一般是因为参数信息重叠而引起类的</a:t>
            </a:r>
            <a:endParaRPr lang="zh-CN" altLang="en-US" sz="2400" b="1" i="1" dirty="0">
              <a:solidFill>
                <a:srgbClr val="FFFF00"/>
              </a:solidFill>
            </a:endParaRPr>
          </a:p>
          <a:p>
            <a:pPr eaLnBrk="1" hangingPunct="1">
              <a:lnSpc>
                <a:spcPct val="90000"/>
              </a:lnSpc>
              <a:buNone/>
            </a:pPr>
            <a:r>
              <a:rPr lang="en-US" altLang="zh-CN" sz="2400" b="1" i="1" dirty="0">
                <a:solidFill>
                  <a:srgbClr val="FFFF00"/>
                </a:solidFill>
              </a:rPr>
              <a:t>//</a:t>
            </a:r>
            <a:r>
              <a:rPr lang="zh-CN" altLang="en-US" sz="2400" b="1" i="1" dirty="0">
                <a:solidFill>
                  <a:srgbClr val="FFFF00"/>
                </a:solidFill>
              </a:rPr>
              <a:t>重新定义  但避免调用的修改</a:t>
            </a:r>
            <a:endParaRPr lang="zh-CN" altLang="en-US" sz="2400" b="1" i="1" dirty="0">
              <a:solidFill>
                <a:srgbClr val="FFFF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p:cNvSpPr>
          <p:nvPr>
            <p:ph idx="1"/>
          </p:nvPr>
        </p:nvSpPr>
        <p:spPr>
          <a:xfrm>
            <a:off x="1333500" y="908050"/>
            <a:ext cx="7559675" cy="5876925"/>
          </a:xfrm>
          <a:ln/>
        </p:spPr>
        <p:txBody>
          <a:bodyPr vert="horz" wrap="square" lIns="91440" tIns="45720" rIns="91440" bIns="45720" anchor="t" anchorCtr="0"/>
          <a:p>
            <a:pPr eaLnBrk="1" hangingPunct="1">
              <a:lnSpc>
                <a:spcPct val="90000"/>
              </a:lnSpc>
              <a:buNone/>
            </a:pPr>
            <a:r>
              <a:rPr lang="en-US" altLang="zh-CN" sz="2800" b="1" dirty="0">
                <a:solidFill>
                  <a:schemeClr val="bg1"/>
                </a:solidFill>
              </a:rPr>
              <a:t>void swap(int &amp;a,int &amp;b)</a:t>
            </a:r>
            <a:endParaRPr lang="en-US" altLang="zh-CN" sz="2800" b="1" dirty="0">
              <a:solidFill>
                <a:schemeClr val="bg1"/>
              </a:solidFill>
            </a:endParaRPr>
          </a:p>
          <a:p>
            <a:pPr eaLnBrk="1" hangingPunct="1">
              <a:lnSpc>
                <a:spcPct val="90000"/>
              </a:lnSpc>
              <a:buNone/>
            </a:pPr>
            <a:r>
              <a:rPr lang="en-US" altLang="zh-CN" sz="2800" b="1" dirty="0">
                <a:solidFill>
                  <a:schemeClr val="bg1"/>
                </a:solidFill>
              </a:rPr>
              <a:t>{</a:t>
            </a:r>
            <a:endParaRPr lang="en-US" altLang="zh-CN" sz="2800" b="1" dirty="0">
              <a:solidFill>
                <a:schemeClr val="bg1"/>
              </a:solidFill>
            </a:endParaRPr>
          </a:p>
          <a:p>
            <a:pPr eaLnBrk="1" hangingPunct="1">
              <a:lnSpc>
                <a:spcPct val="90000"/>
              </a:lnSpc>
              <a:buNone/>
            </a:pPr>
            <a:r>
              <a:rPr lang="en-US" altLang="zh-CN" sz="2800" b="1" dirty="0">
                <a:solidFill>
                  <a:schemeClr val="bg1"/>
                </a:solidFill>
              </a:rPr>
              <a:t> int temp=a;</a:t>
            </a:r>
            <a:endParaRPr lang="en-US" altLang="zh-CN" sz="2800" b="1" dirty="0">
              <a:solidFill>
                <a:schemeClr val="bg1"/>
              </a:solidFill>
            </a:endParaRPr>
          </a:p>
          <a:p>
            <a:pPr eaLnBrk="1" hangingPunct="1">
              <a:lnSpc>
                <a:spcPct val="90000"/>
              </a:lnSpc>
              <a:buNone/>
            </a:pPr>
            <a:r>
              <a:rPr lang="en-US" altLang="zh-CN" sz="2800" b="1" dirty="0">
                <a:solidFill>
                  <a:schemeClr val="bg1"/>
                </a:solidFill>
              </a:rPr>
              <a:t> a=b;</a:t>
            </a:r>
            <a:endParaRPr lang="en-US" altLang="zh-CN" sz="2800" b="1" dirty="0">
              <a:solidFill>
                <a:schemeClr val="bg1"/>
              </a:solidFill>
            </a:endParaRPr>
          </a:p>
          <a:p>
            <a:pPr eaLnBrk="1" hangingPunct="1">
              <a:lnSpc>
                <a:spcPct val="90000"/>
              </a:lnSpc>
              <a:buNone/>
            </a:pPr>
            <a:r>
              <a:rPr lang="en-US" altLang="zh-CN" sz="2800" b="1" dirty="0">
                <a:solidFill>
                  <a:schemeClr val="bg1"/>
                </a:solidFill>
              </a:rPr>
              <a:t> b=temp;</a:t>
            </a:r>
            <a:endParaRPr lang="en-US" altLang="zh-CN" sz="2800" b="1" dirty="0">
              <a:solidFill>
                <a:schemeClr val="bg1"/>
              </a:solidFill>
            </a:endParaRPr>
          </a:p>
          <a:p>
            <a:pPr eaLnBrk="1" hangingPunct="1">
              <a:lnSpc>
                <a:spcPct val="90000"/>
              </a:lnSpc>
              <a:buNone/>
            </a:pPr>
            <a:r>
              <a:rPr lang="en-US" altLang="zh-CN" sz="2800" b="1" dirty="0">
                <a:solidFill>
                  <a:schemeClr val="bg1"/>
                </a:solidFill>
              </a:rPr>
              <a:t>}</a:t>
            </a:r>
            <a:endParaRPr lang="en-US" altLang="zh-CN" sz="2800" b="1" dirty="0">
              <a:solidFill>
                <a:schemeClr val="bg1"/>
              </a:solidFill>
            </a:endParaRPr>
          </a:p>
          <a:p>
            <a:pPr eaLnBrk="1" hangingPunct="1">
              <a:lnSpc>
                <a:spcPct val="90000"/>
              </a:lnSpc>
              <a:buNone/>
            </a:pPr>
            <a:r>
              <a:rPr lang="en-US" altLang="zh-CN" sz="2800" b="1" dirty="0">
                <a:solidFill>
                  <a:schemeClr val="bg1"/>
                </a:solidFill>
              </a:rPr>
              <a:t>void swap(float &amp;a,float &amp;b)</a:t>
            </a:r>
            <a:endParaRPr lang="en-US" altLang="zh-CN" sz="2800" b="1" dirty="0">
              <a:solidFill>
                <a:schemeClr val="bg1"/>
              </a:solidFill>
            </a:endParaRPr>
          </a:p>
          <a:p>
            <a:pPr eaLnBrk="1" hangingPunct="1">
              <a:lnSpc>
                <a:spcPct val="90000"/>
              </a:lnSpc>
              <a:buNone/>
            </a:pPr>
            <a:r>
              <a:rPr lang="en-US" altLang="zh-CN" sz="2800" b="1" dirty="0">
                <a:solidFill>
                  <a:schemeClr val="bg1"/>
                </a:solidFill>
              </a:rPr>
              <a:t>{</a:t>
            </a:r>
            <a:endParaRPr lang="en-US" altLang="zh-CN" sz="2800" b="1" dirty="0">
              <a:solidFill>
                <a:schemeClr val="bg1"/>
              </a:solidFill>
            </a:endParaRPr>
          </a:p>
          <a:p>
            <a:pPr eaLnBrk="1" hangingPunct="1">
              <a:lnSpc>
                <a:spcPct val="90000"/>
              </a:lnSpc>
              <a:buNone/>
            </a:pPr>
            <a:r>
              <a:rPr lang="en-US" altLang="zh-CN" sz="2800" b="1" dirty="0">
                <a:solidFill>
                  <a:schemeClr val="bg1"/>
                </a:solidFill>
              </a:rPr>
              <a:t> float temp=a;</a:t>
            </a:r>
            <a:endParaRPr lang="en-US" altLang="zh-CN" sz="2800" b="1" dirty="0">
              <a:solidFill>
                <a:schemeClr val="bg1"/>
              </a:solidFill>
            </a:endParaRPr>
          </a:p>
          <a:p>
            <a:pPr eaLnBrk="1" hangingPunct="1">
              <a:lnSpc>
                <a:spcPct val="90000"/>
              </a:lnSpc>
              <a:buNone/>
            </a:pPr>
            <a:r>
              <a:rPr lang="en-US" altLang="zh-CN" sz="2800" b="1" dirty="0">
                <a:solidFill>
                  <a:schemeClr val="bg1"/>
                </a:solidFill>
              </a:rPr>
              <a:t> a=b;</a:t>
            </a:r>
            <a:endParaRPr lang="en-US" altLang="zh-CN" sz="2800" b="1" dirty="0">
              <a:solidFill>
                <a:schemeClr val="bg1"/>
              </a:solidFill>
            </a:endParaRPr>
          </a:p>
          <a:p>
            <a:pPr eaLnBrk="1" hangingPunct="1">
              <a:lnSpc>
                <a:spcPct val="90000"/>
              </a:lnSpc>
              <a:buNone/>
            </a:pPr>
            <a:r>
              <a:rPr lang="en-US" altLang="zh-CN" sz="2800" b="1" dirty="0">
                <a:solidFill>
                  <a:schemeClr val="bg1"/>
                </a:solidFill>
              </a:rPr>
              <a:t> b=temp;</a:t>
            </a:r>
            <a:endParaRPr lang="en-US" altLang="zh-CN" sz="2800" b="1" dirty="0">
              <a:solidFill>
                <a:schemeClr val="bg1"/>
              </a:solidFill>
            </a:endParaRPr>
          </a:p>
          <a:p>
            <a:pPr eaLnBrk="1" hangingPunct="1">
              <a:lnSpc>
                <a:spcPct val="90000"/>
              </a:lnSpc>
              <a:buNone/>
            </a:pPr>
            <a:r>
              <a:rPr lang="en-US" altLang="zh-CN" sz="2800" b="1" dirty="0">
                <a:solidFill>
                  <a:schemeClr val="bg1"/>
                </a:solidFill>
              </a:rPr>
              <a:t>}//</a:t>
            </a:r>
            <a:r>
              <a:rPr lang="zh-CN" altLang="en-US" sz="2800" b="1" dirty="0">
                <a:solidFill>
                  <a:schemeClr val="bg1"/>
                </a:solidFill>
              </a:rPr>
              <a:t>重载的代码完全一样  仅仅是被操作类型不同</a:t>
            </a:r>
            <a:endParaRPr lang="zh-CN" altLang="en-US" sz="2800" b="1" dirty="0">
              <a:solidFill>
                <a:schemeClr val="bg1"/>
              </a:solidFill>
            </a:endParaRPr>
          </a:p>
        </p:txBody>
      </p:sp>
      <p:sp>
        <p:nvSpPr>
          <p:cNvPr id="124931"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p:cNvSpPr>
          <p:nvPr>
            <p:ph idx="1"/>
          </p:nvPr>
        </p:nvSpPr>
        <p:spPr>
          <a:xfrm>
            <a:off x="1333500" y="908050"/>
            <a:ext cx="5902325" cy="5400675"/>
          </a:xfrm>
          <a:ln/>
        </p:spPr>
        <p:txBody>
          <a:bodyPr vert="horz" wrap="square" lIns="91440" tIns="45720" rIns="91440" bIns="45720" anchor="t" anchorCtr="0"/>
          <a:p>
            <a:pPr eaLnBrk="1" hangingPunct="1">
              <a:buNone/>
            </a:pPr>
            <a:r>
              <a:rPr lang="en-US" altLang="zh-CN" b="1" dirty="0">
                <a:solidFill>
                  <a:schemeClr val="bg1"/>
                </a:solidFill>
              </a:rPr>
              <a:t>void swap(T &amp;a, T &amp;b)</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a:p>
            <a:pPr eaLnBrk="1" hangingPunct="1">
              <a:buNone/>
            </a:pPr>
            <a:r>
              <a:rPr lang="en-US" altLang="zh-CN" b="1" dirty="0">
                <a:solidFill>
                  <a:schemeClr val="bg1"/>
                </a:solidFill>
              </a:rPr>
              <a:t>     T temp=a;</a:t>
            </a:r>
            <a:endParaRPr lang="en-US" altLang="zh-CN" b="1" dirty="0">
              <a:solidFill>
                <a:schemeClr val="bg1"/>
              </a:solidFill>
            </a:endParaRPr>
          </a:p>
          <a:p>
            <a:pPr eaLnBrk="1" hangingPunct="1">
              <a:buNone/>
            </a:pPr>
            <a:r>
              <a:rPr lang="en-US" altLang="zh-CN" b="1" dirty="0">
                <a:solidFill>
                  <a:schemeClr val="bg1"/>
                </a:solidFill>
              </a:rPr>
              <a:t>     a=b;</a:t>
            </a:r>
            <a:endParaRPr lang="en-US" altLang="zh-CN" b="1" dirty="0">
              <a:solidFill>
                <a:schemeClr val="bg1"/>
              </a:solidFill>
            </a:endParaRPr>
          </a:p>
          <a:p>
            <a:pPr eaLnBrk="1" hangingPunct="1">
              <a:buNone/>
            </a:pPr>
            <a:r>
              <a:rPr lang="en-US" altLang="zh-CN" b="1" dirty="0">
                <a:solidFill>
                  <a:schemeClr val="bg1"/>
                </a:solidFill>
              </a:rPr>
              <a:t>     b=temp;</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a:p>
            <a:pPr eaLnBrk="1" hangingPunct="1">
              <a:buNone/>
            </a:pPr>
            <a:endParaRPr lang="en-US" altLang="zh-CN" b="1" dirty="0">
              <a:solidFill>
                <a:schemeClr val="bg1"/>
              </a:solidFill>
            </a:endParaRPr>
          </a:p>
          <a:p>
            <a:pPr eaLnBrk="1" hangingPunct="1">
              <a:buNone/>
            </a:pPr>
            <a:endParaRPr lang="en-US" altLang="zh-CN" b="1" dirty="0">
              <a:solidFill>
                <a:schemeClr val="bg1"/>
              </a:solidFill>
            </a:endParaRPr>
          </a:p>
          <a:p>
            <a:pPr eaLnBrk="1" hangingPunct="1">
              <a:buNone/>
            </a:pPr>
            <a:r>
              <a:rPr lang="en-US" altLang="zh-CN" b="1" dirty="0">
                <a:solidFill>
                  <a:schemeClr val="bg1"/>
                </a:solidFill>
              </a:rPr>
              <a:t>T = </a:t>
            </a:r>
            <a:r>
              <a:rPr lang="zh-CN" altLang="en-US" b="1" dirty="0">
                <a:solidFill>
                  <a:schemeClr val="bg1"/>
                </a:solidFill>
              </a:rPr>
              <a:t>？</a:t>
            </a:r>
            <a:endParaRPr lang="en-US" altLang="zh-CN" b="1" dirty="0">
              <a:solidFill>
                <a:schemeClr val="bg1"/>
              </a:solidFill>
            </a:endParaRPr>
          </a:p>
        </p:txBody>
      </p:sp>
      <p:sp>
        <p:nvSpPr>
          <p:cNvPr id="12595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p:cNvSpPr>
          <p:nvPr>
            <p:ph idx="1"/>
          </p:nvPr>
        </p:nvSpPr>
        <p:spPr>
          <a:xfrm>
            <a:off x="1331913" y="836613"/>
            <a:ext cx="7702550" cy="5400675"/>
          </a:xfrm>
          <a:ln/>
        </p:spPr>
        <p:txBody>
          <a:bodyPr vert="horz" wrap="square" lIns="91440" tIns="45720" rIns="91440" bIns="45720" anchor="t" anchorCtr="0"/>
          <a:p>
            <a:pPr eaLnBrk="1" hangingPunct="1">
              <a:lnSpc>
                <a:spcPct val="90000"/>
              </a:lnSpc>
              <a:buNone/>
            </a:pPr>
            <a:r>
              <a:rPr lang="en-US" altLang="zh-CN" b="1" dirty="0">
                <a:solidFill>
                  <a:schemeClr val="bg1"/>
                </a:solidFill>
              </a:rPr>
              <a:t>#define T float</a:t>
            </a:r>
            <a:endParaRPr lang="en-US" altLang="zh-CN" b="1" dirty="0">
              <a:solidFill>
                <a:schemeClr val="bg1"/>
              </a:solidFill>
            </a:endParaRPr>
          </a:p>
          <a:p>
            <a:pPr eaLnBrk="1" hangingPunct="1">
              <a:lnSpc>
                <a:spcPct val="90000"/>
              </a:lnSpc>
              <a:buNone/>
            </a:pPr>
            <a:r>
              <a:rPr lang="en-US" altLang="zh-CN" b="1" dirty="0">
                <a:solidFill>
                  <a:schemeClr val="bg1"/>
                </a:solidFill>
              </a:rPr>
              <a:t>typedef float T;</a:t>
            </a:r>
            <a:endParaRPr lang="en-US" altLang="zh-CN" b="1" dirty="0">
              <a:solidFill>
                <a:schemeClr val="bg1"/>
              </a:solidFill>
            </a:endParaRPr>
          </a:p>
          <a:p>
            <a:pPr eaLnBrk="1" hangingPunct="1">
              <a:lnSpc>
                <a:spcPct val="90000"/>
              </a:lnSpc>
              <a:buNone/>
            </a:pPr>
            <a:r>
              <a:rPr lang="en-US" altLang="zh-CN" b="1" dirty="0">
                <a:solidFill>
                  <a:schemeClr val="bg1"/>
                </a:solidFill>
              </a:rPr>
              <a:t>void swap(T &amp;a,T &amp;b)</a:t>
            </a:r>
            <a:endParaRPr lang="en-US" altLang="zh-CN" b="1" dirty="0">
              <a:solidFill>
                <a:schemeClr val="bg1"/>
              </a:solidFill>
            </a:endParaRPr>
          </a:p>
          <a:p>
            <a:pPr eaLnBrk="1" hangingPunct="1">
              <a:lnSpc>
                <a:spcPct val="90000"/>
              </a:lnSpc>
              <a:buNone/>
            </a:pPr>
            <a:r>
              <a:rPr lang="en-US" altLang="zh-CN" b="1" dirty="0">
                <a:solidFill>
                  <a:schemeClr val="bg1"/>
                </a:solidFill>
              </a:rPr>
              <a:t>{</a:t>
            </a:r>
            <a:endParaRPr lang="en-US" altLang="zh-CN" b="1" dirty="0">
              <a:solidFill>
                <a:schemeClr val="bg1"/>
              </a:solidFill>
            </a:endParaRPr>
          </a:p>
          <a:p>
            <a:pPr eaLnBrk="1" hangingPunct="1">
              <a:lnSpc>
                <a:spcPct val="90000"/>
              </a:lnSpc>
              <a:buNone/>
            </a:pPr>
            <a:r>
              <a:rPr lang="en-US" altLang="zh-CN" b="1" dirty="0">
                <a:solidFill>
                  <a:schemeClr val="bg1"/>
                </a:solidFill>
              </a:rPr>
              <a:t> T temp=a;</a:t>
            </a:r>
            <a:endParaRPr lang="en-US" altLang="zh-CN" b="1" dirty="0">
              <a:solidFill>
                <a:schemeClr val="bg1"/>
              </a:solidFill>
            </a:endParaRPr>
          </a:p>
          <a:p>
            <a:pPr eaLnBrk="1" hangingPunct="1">
              <a:lnSpc>
                <a:spcPct val="90000"/>
              </a:lnSpc>
              <a:buNone/>
            </a:pPr>
            <a:r>
              <a:rPr lang="en-US" altLang="zh-CN" b="1" dirty="0">
                <a:solidFill>
                  <a:schemeClr val="bg1"/>
                </a:solidFill>
              </a:rPr>
              <a:t> a=b;</a:t>
            </a:r>
            <a:endParaRPr lang="en-US" altLang="zh-CN" b="1" dirty="0">
              <a:solidFill>
                <a:schemeClr val="bg1"/>
              </a:solidFill>
            </a:endParaRPr>
          </a:p>
          <a:p>
            <a:pPr eaLnBrk="1" hangingPunct="1">
              <a:lnSpc>
                <a:spcPct val="90000"/>
              </a:lnSpc>
              <a:buNone/>
            </a:pPr>
            <a:r>
              <a:rPr lang="en-US" altLang="zh-CN" b="1" dirty="0">
                <a:solidFill>
                  <a:schemeClr val="bg1"/>
                </a:solidFill>
              </a:rPr>
              <a:t> b=temp;</a:t>
            </a:r>
            <a:endParaRPr lang="en-US" altLang="zh-CN" b="1" dirty="0">
              <a:solidFill>
                <a:schemeClr val="bg1"/>
              </a:solidFill>
            </a:endParaRPr>
          </a:p>
          <a:p>
            <a:pPr eaLnBrk="1" hangingPunct="1">
              <a:lnSpc>
                <a:spcPct val="90000"/>
              </a:lnSpc>
              <a:buNone/>
            </a:pPr>
            <a:r>
              <a:rPr lang="en-US" altLang="zh-CN" b="1" dirty="0">
                <a:solidFill>
                  <a:schemeClr val="bg1"/>
                </a:solidFill>
              </a:rPr>
              <a:t>}</a:t>
            </a:r>
            <a:endParaRPr lang="en-US" altLang="zh-CN" b="1" dirty="0">
              <a:solidFill>
                <a:schemeClr val="bg1"/>
              </a:solidFill>
            </a:endParaRPr>
          </a:p>
          <a:p>
            <a:pPr eaLnBrk="1" hangingPunct="1">
              <a:lnSpc>
                <a:spcPct val="90000"/>
              </a:lnSpc>
              <a:buNone/>
            </a:pPr>
            <a:r>
              <a:rPr lang="en-US" altLang="zh-CN" b="1" dirty="0">
                <a:solidFill>
                  <a:schemeClr val="bg1"/>
                </a:solidFill>
              </a:rPr>
              <a:t>//</a:t>
            </a:r>
            <a:r>
              <a:rPr lang="zh-CN" altLang="en-US" b="1" dirty="0">
                <a:solidFill>
                  <a:schemeClr val="bg1"/>
                </a:solidFill>
              </a:rPr>
              <a:t>固化的过死；不能在调用时再给出类型</a:t>
            </a:r>
            <a:endParaRPr lang="zh-CN" altLang="en-US" b="1" dirty="0">
              <a:solidFill>
                <a:schemeClr val="bg1"/>
              </a:solidFill>
            </a:endParaRPr>
          </a:p>
          <a:p>
            <a:pPr eaLnBrk="1" hangingPunct="1">
              <a:lnSpc>
                <a:spcPct val="90000"/>
              </a:lnSpc>
              <a:buNone/>
            </a:pPr>
            <a:r>
              <a:rPr lang="en-US" altLang="zh-CN" b="1" dirty="0">
                <a:solidFill>
                  <a:schemeClr val="bg1"/>
                </a:solidFill>
              </a:rPr>
              <a:t>//</a:t>
            </a:r>
            <a:r>
              <a:rPr lang="zh-CN" altLang="en-US" b="1" dirty="0">
                <a:solidFill>
                  <a:schemeClr val="bg1"/>
                </a:solidFill>
              </a:rPr>
              <a:t>泛类型</a:t>
            </a:r>
            <a:r>
              <a:rPr lang="en-US" altLang="zh-CN" b="1" dirty="0">
                <a:solidFill>
                  <a:schemeClr val="bg1"/>
                </a:solidFill>
              </a:rPr>
              <a:t>T</a:t>
            </a:r>
            <a:r>
              <a:rPr lang="zh-CN" altLang="en-US" b="1" dirty="0">
                <a:solidFill>
                  <a:schemeClr val="bg1"/>
                </a:solidFill>
              </a:rPr>
              <a:t>的表示不支持</a:t>
            </a:r>
            <a:endParaRPr lang="zh-CN" altLang="en-US" b="1" dirty="0">
              <a:solidFill>
                <a:schemeClr val="bg1"/>
              </a:solidFill>
            </a:endParaRPr>
          </a:p>
        </p:txBody>
      </p:sp>
      <p:sp>
        <p:nvSpPr>
          <p:cNvPr id="126979"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p:cNvSpPr>
          <p:nvPr>
            <p:ph idx="1"/>
          </p:nvPr>
        </p:nvSpPr>
        <p:spPr>
          <a:xfrm>
            <a:off x="1619250" y="692150"/>
            <a:ext cx="7524750" cy="594995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template &lt;class T&gt;//class</a:t>
            </a:r>
            <a:r>
              <a:rPr lang="zh-CN" altLang="en-US" sz="2400" b="1" dirty="0">
                <a:solidFill>
                  <a:schemeClr val="bg1"/>
                </a:solidFill>
              </a:rPr>
              <a:t>可以用</a:t>
            </a:r>
            <a:r>
              <a:rPr lang="en-US" altLang="zh-CN" sz="2400" b="1" dirty="0">
                <a:solidFill>
                  <a:schemeClr val="bg1"/>
                </a:solidFill>
              </a:rPr>
              <a:t>typename</a:t>
            </a:r>
            <a:r>
              <a:rPr lang="zh-CN" altLang="en-US" sz="2400" b="1" dirty="0">
                <a:solidFill>
                  <a:schemeClr val="bg1"/>
                </a:solidFill>
              </a:rPr>
              <a:t>代替</a:t>
            </a:r>
            <a:endParaRPr lang="zh-CN" altLang="en-US" sz="2400" b="1" dirty="0">
              <a:solidFill>
                <a:schemeClr val="bg1"/>
              </a:solidFill>
            </a:endParaRPr>
          </a:p>
          <a:p>
            <a:pPr eaLnBrk="1" hangingPunct="1">
              <a:lnSpc>
                <a:spcPct val="80000"/>
              </a:lnSpc>
              <a:buNone/>
            </a:pPr>
            <a:r>
              <a:rPr lang="en-US" altLang="zh-CN" sz="2400" b="1" dirty="0">
                <a:solidFill>
                  <a:schemeClr val="bg1"/>
                </a:solidFill>
              </a:rPr>
              <a:t>void swap(T &amp;a,T &amp;b)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T temp=a;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b=temp;</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int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a=1,b=2;</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swap(a,b);                       //T = int;//</a:t>
            </a:r>
            <a:r>
              <a:rPr lang="zh-CN" altLang="en-US" sz="2400" b="1" dirty="0">
                <a:solidFill>
                  <a:schemeClr val="bg1"/>
                </a:solidFill>
              </a:rPr>
              <a:t>反向推演；实例化</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cout&lt;&lt;a&lt;&lt;b&lt;&lt;endl;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float i=5.1,j=5.2;</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swap(i,j);                        //T = float;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cout&lt;&lt;i&lt;&lt;j&lt;&lt;endl;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*p=&amp;a,*q=&amp;b;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swap(p,q);                      //T = int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cout&lt;&lt;*p&lt;&lt;*q&lt;&lt;endl;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
        <p:nvSpPr>
          <p:cNvPr id="128003"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p:cNvSpPr>
          <p:nvPr>
            <p:ph idx="1"/>
          </p:nvPr>
        </p:nvSpPr>
        <p:spPr>
          <a:xfrm>
            <a:off x="2268538" y="549275"/>
            <a:ext cx="5472112" cy="6308725"/>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template &lt;typename T&gt;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swap(T &amp;a,T &amp;b)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T temp=a;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b=temp;</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a=1,b=2;</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swap(a,b);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cout&lt;&lt;a&lt;&lt;b&lt;&lt;endl;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swap(b,a);//</a:t>
            </a:r>
            <a:r>
              <a:rPr lang="zh-CN" altLang="en-US" sz="2400" b="1" dirty="0">
                <a:solidFill>
                  <a:schemeClr val="bg1"/>
                </a:solidFill>
              </a:rPr>
              <a:t>不再生成函数</a:t>
            </a:r>
            <a:endParaRPr lang="zh-CN" altLang="en-US" sz="2400" b="1" dirty="0">
              <a:solidFill>
                <a:schemeClr val="bg1"/>
              </a:solidFill>
            </a:endParaRPr>
          </a:p>
          <a:p>
            <a:pPr eaLnBrk="1" hangingPunct="1">
              <a:lnSpc>
                <a:spcPct val="80000"/>
              </a:lnSpc>
              <a:buNone/>
            </a:pPr>
            <a:r>
              <a:rPr lang="zh-CN" altLang="en-US" sz="2400" b="1" dirty="0">
                <a:solidFill>
                  <a:schemeClr val="bg1"/>
                </a:solidFill>
              </a:rPr>
              <a:t>	</a:t>
            </a:r>
            <a:r>
              <a:rPr lang="en-US" altLang="zh-CN" sz="2400" b="1" dirty="0">
                <a:solidFill>
                  <a:schemeClr val="bg1"/>
                </a:solidFill>
              </a:rPr>
              <a:t>float i=5.1,j=5.2;</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swap(a,j);//</a:t>
            </a:r>
            <a:r>
              <a:rPr lang="zh-CN" altLang="en-US" sz="2400" b="1" dirty="0">
                <a:solidFill>
                  <a:schemeClr val="bg1"/>
                </a:solidFill>
              </a:rPr>
              <a:t>错误    必须严格匹配</a:t>
            </a:r>
            <a:endParaRPr lang="zh-CN" altLang="en-US" sz="2400" b="1" dirty="0">
              <a:solidFill>
                <a:schemeClr val="bg1"/>
              </a:solidFill>
            </a:endParaRPr>
          </a:p>
          <a:p>
            <a:pPr eaLnBrk="1" hangingPunct="1">
              <a:lnSpc>
                <a:spcPct val="80000"/>
              </a:lnSpc>
              <a:buNone/>
            </a:pPr>
            <a:r>
              <a:rPr lang="zh-CN" altLang="en-US" sz="2400" b="1" dirty="0">
                <a:solidFill>
                  <a:schemeClr val="bg1"/>
                </a:solidFill>
              </a:rPr>
              <a:t>	</a:t>
            </a:r>
            <a:r>
              <a:rPr lang="en-US" altLang="zh-CN" sz="2400" b="1" dirty="0">
                <a:solidFill>
                  <a:schemeClr val="bg1"/>
                </a:solidFill>
              </a:rPr>
              <a:t>cout&lt;&lt;i&lt;&lt;j&lt;&lt;endl;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swap(j,a);//</a:t>
            </a:r>
            <a:r>
              <a:rPr lang="zh-CN" altLang="en-US" sz="2400" b="1" dirty="0">
                <a:solidFill>
                  <a:schemeClr val="bg1"/>
                </a:solidFill>
              </a:rPr>
              <a:t>错误    必须严格匹配</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
        <p:nvSpPr>
          <p:cNvPr id="129027" name="Rectangle 3"/>
          <p:cNvSpPr/>
          <p:nvPr/>
        </p:nvSpPr>
        <p:spPr>
          <a:xfrm>
            <a:off x="-252412" y="-100012"/>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7" name="Rectangle 3"/>
          <p:cNvSpPr>
            <a:spLocks noGrp="1" noChangeArrowheads="1"/>
          </p:cNvSpPr>
          <p:nvPr>
            <p:ph idx="1"/>
          </p:nvPr>
        </p:nvSpPr>
        <p:spPr>
          <a:xfrm>
            <a:off x="395288" y="1196975"/>
            <a:ext cx="8458200" cy="489585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2800" b="0" i="0" u="none" strike="noStrike" kern="0" cap="none" spc="0" normalizeH="0" baseline="0" noProof="0" dirty="0">
                <a:ln>
                  <a:noFill/>
                </a:ln>
                <a:solidFill>
                  <a:schemeClr val="bg1"/>
                </a:solidFill>
                <a:effectLst/>
                <a:uLnTx/>
                <a:uFillTx/>
                <a:latin typeface="+mn-lt"/>
                <a:ea typeface="+mn-ea"/>
                <a:cs typeface="+mn-cs"/>
              </a:rPr>
              <a:t>数组名做参数</a:t>
            </a:r>
            <a:endParaRPr kumimoji="1" lang="zh-CN" altLang="en-US"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zh-CN" altLang="en-US"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void main()                           void read(</a:t>
            </a:r>
            <a:r>
              <a:rPr kumimoji="1" lang="en-US" altLang="zh-CN" sz="2800" b="0" i="0" u="sng"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zh-CN" sz="2800" b="0" i="0" u="sng"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a[10]</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 </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int</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 a[10],</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                     {</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int</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 i;</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   read(a);                            for(</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=0;i&lt;10;i++)</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   for(</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=0;i&lt;10;i++)                </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scanf</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d",</a:t>
            </a:r>
            <a:r>
              <a:rPr kumimoji="1" lang="en-US" altLang="zh-CN" sz="2800" b="0" i="0" u="sng" strike="noStrike" kern="0" cap="none" spc="0" normalizeH="0" baseline="0" noProof="0" dirty="0" err="1">
                <a:ln>
                  <a:noFill/>
                </a:ln>
                <a:solidFill>
                  <a:schemeClr val="bg1"/>
                </a:solidFill>
                <a:effectLst/>
                <a:uLnTx/>
                <a:uFillTx/>
                <a:latin typeface="+mn-lt"/>
                <a:ea typeface="+mn-ea"/>
                <a:cs typeface="+mn-cs"/>
              </a:rPr>
              <a:t>&amp;a</a:t>
            </a:r>
            <a:r>
              <a:rPr kumimoji="1" lang="en-US" altLang="zh-CN" sz="2800" b="0" i="0" u="sng" strike="noStrike" kern="0" cap="none" spc="0" normalizeH="0" baseline="0" noProof="0" dirty="0">
                <a:ln>
                  <a:noFill/>
                </a:ln>
                <a:solidFill>
                  <a:schemeClr val="bg1"/>
                </a:solidFill>
                <a:effectLst/>
                <a:uLnTx/>
                <a:uFillTx/>
                <a:latin typeface="+mn-lt"/>
                <a:ea typeface="+mn-ea"/>
                <a:cs typeface="+mn-cs"/>
              </a:rPr>
              <a:t>[</a:t>
            </a:r>
            <a:r>
              <a:rPr kumimoji="1" lang="en-US" altLang="zh-CN" sz="2800" b="0" i="0" u="sng" strike="noStrike" kern="0" cap="none" spc="0" normalizeH="0" baseline="0" noProof="0" dirty="0" err="1">
                <a:ln>
                  <a:noFill/>
                </a:ln>
                <a:solidFill>
                  <a:schemeClr val="bg1"/>
                </a:solidFill>
                <a:effectLst/>
                <a:uLnTx/>
                <a:uFillTx/>
                <a:latin typeface="+mn-lt"/>
                <a:ea typeface="+mn-ea"/>
                <a:cs typeface="+mn-cs"/>
              </a:rPr>
              <a:t>i</a:t>
            </a:r>
            <a:r>
              <a:rPr kumimoji="1" lang="en-US" altLang="zh-CN" sz="2800" b="0" i="0" u="sng" strike="noStrike" kern="0" cap="none" spc="0" normalizeH="0" baseline="0" noProof="0" dirty="0">
                <a:ln>
                  <a:noFill/>
                </a:ln>
                <a:solidFill>
                  <a:schemeClr val="bg1"/>
                </a:solidFill>
                <a:effectLst/>
                <a:uLnTx/>
                <a:uFillTx/>
                <a:latin typeface="+mn-lt"/>
                <a:ea typeface="+mn-ea"/>
                <a:cs typeface="+mn-cs"/>
              </a:rPr>
              <a:t>]</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      </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printf</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d",a</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       }</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2800" b="0" i="0" u="none" strike="noStrike" kern="0" cap="none" spc="0" normalizeH="0" baseline="0" noProof="0" dirty="0">
                <a:ln>
                  <a:noFill/>
                </a:ln>
                <a:solidFill>
                  <a:schemeClr val="bg1"/>
                </a:solidFill>
                <a:effectLst/>
                <a:uLnTx/>
                <a:uFillTx/>
                <a:latin typeface="+mn-lt"/>
                <a:ea typeface="+mn-ea"/>
                <a:cs typeface="+mn-cs"/>
              </a:rPr>
              <a:t>参数可以是数组也可以是指针</a:t>
            </a:r>
            <a:endParaRPr kumimoji="1" lang="zh-CN" altLang="en-US"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2800" b="0" i="0" u="none" strike="noStrike" kern="0" cap="none" spc="0" normalizeH="0" baseline="0" noProof="0" dirty="0">
                <a:ln>
                  <a:noFill/>
                </a:ln>
                <a:solidFill>
                  <a:schemeClr val="bg1"/>
                </a:solidFill>
                <a:effectLst/>
                <a:uLnTx/>
                <a:uFillTx/>
                <a:latin typeface="+mn-lt"/>
                <a:ea typeface="+mn-ea"/>
                <a:cs typeface="+mn-cs"/>
              </a:rPr>
              <a:t>没有新空间开辟</a:t>
            </a:r>
            <a:endParaRPr kumimoji="1" lang="zh-CN" altLang="en-US" sz="2800" b="0" i="0" u="none" strike="noStrike" kern="0" cap="none" spc="0" normalizeH="0" baseline="0" noProof="0" dirty="0">
              <a:ln>
                <a:noFill/>
              </a:ln>
              <a:solidFill>
                <a:schemeClr val="bg1"/>
              </a:solidFill>
              <a:effectLst/>
              <a:uLnTx/>
              <a:uFillTx/>
              <a:latin typeface="+mn-lt"/>
              <a:ea typeface="+mn-ea"/>
              <a:cs typeface="+mn-cs"/>
            </a:endParaRPr>
          </a:p>
        </p:txBody>
      </p:sp>
      <p:sp>
        <p:nvSpPr>
          <p:cNvPr id="28675" name="Rectangle 4"/>
          <p:cNvSpPr/>
          <p:nvPr/>
        </p:nvSpPr>
        <p:spPr>
          <a:xfrm>
            <a:off x="-252412" y="115888"/>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387076" name="Rectangle 4"/>
          <p:cNvSpPr/>
          <p:nvPr/>
        </p:nvSpPr>
        <p:spPr>
          <a:xfrm>
            <a:off x="323850" y="692150"/>
            <a:ext cx="4176713" cy="5949950"/>
          </a:xfrm>
          <a:prstGeom prst="rect">
            <a:avLst/>
          </a:prstGeom>
          <a:noFill/>
          <a:ln w="9525">
            <a:noFill/>
          </a:ln>
        </p:spPr>
        <p:txBody>
          <a:bodyPr/>
          <a:p>
            <a:pPr marL="342900" indent="-342900" eaLnBrk="1" hangingPunct="1">
              <a:lnSpc>
                <a:spcPct val="80000"/>
              </a:lnSpc>
              <a:spcBef>
                <a:spcPct val="20000"/>
              </a:spcBef>
            </a:pPr>
            <a:r>
              <a:rPr lang="en-US" altLang="zh-CN" sz="2800" b="1" dirty="0">
                <a:latin typeface="Times New Roman" panose="02020603050405020304" pitchFamily="18" charset="0"/>
              </a:rPr>
              <a:t>template &lt;typename T&gt;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void swap(T &amp;a,T &amp;b)</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T temp=a;</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a=b;</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b=temp;</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void main()</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int a=1; int b=2;</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r>
              <a:rPr lang="en-US" altLang="zh-CN" sz="2800" b="1" dirty="0">
                <a:solidFill>
                  <a:srgbClr val="FFFF00"/>
                </a:solidFill>
                <a:latin typeface="Times New Roman" panose="02020603050405020304" pitchFamily="18" charset="0"/>
              </a:rPr>
              <a:t>swap&lt;int&gt;(a,b);//</a:t>
            </a:r>
            <a:r>
              <a:rPr lang="zh-CN" altLang="en-US" sz="2800" b="1" dirty="0">
                <a:solidFill>
                  <a:srgbClr val="FFFF00"/>
                </a:solidFill>
                <a:latin typeface="Times New Roman" panose="02020603050405020304" pitchFamily="18" charset="0"/>
              </a:rPr>
              <a:t>显式</a:t>
            </a:r>
            <a:endParaRPr lang="zh-CN" altLang="en-US" sz="2800" b="1"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zh-CN" altLang="en-US" sz="2800" b="1" dirty="0">
                <a:latin typeface="Times New Roman" panose="02020603050405020304" pitchFamily="18" charset="0"/>
              </a:rPr>
              <a:t>	</a:t>
            </a:r>
            <a:r>
              <a:rPr lang="en-US" altLang="zh-CN" sz="2800" b="1" dirty="0">
                <a:solidFill>
                  <a:srgbClr val="FFFF00"/>
                </a:solidFill>
                <a:latin typeface="Times New Roman" panose="02020603050405020304" pitchFamily="18" charset="0"/>
              </a:rPr>
              <a:t>swap(a,b);//</a:t>
            </a:r>
            <a:r>
              <a:rPr lang="zh-CN" altLang="en-US" sz="2800" b="1" dirty="0">
                <a:solidFill>
                  <a:srgbClr val="FFFF00"/>
                </a:solidFill>
                <a:latin typeface="Times New Roman" panose="02020603050405020304" pitchFamily="18" charset="0"/>
              </a:rPr>
              <a:t>隐式</a:t>
            </a:r>
            <a:endParaRPr lang="zh-CN" altLang="en-US" sz="2800" b="1"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cout&lt;&lt;a&lt;&lt;b&lt;&lt;endl;</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30052" name="Rectangle 7"/>
          <p:cNvSpPr>
            <a:spLocks noGrp="1"/>
          </p:cNvSpPr>
          <p:nvPr>
            <p:ph idx="1"/>
          </p:nvPr>
        </p:nvSpPr>
        <p:spPr>
          <a:xfrm>
            <a:off x="4859338" y="765175"/>
            <a:ext cx="4284662" cy="594995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template &lt;typename T&gt;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T add(T a,T 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T temp=a+b;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return(temp);</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a=1,b=2;</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cout&lt;&lt;add(a,b) &lt;&lt;endl;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float i=5.1,j=5.2;</a:t>
            </a:r>
            <a:endParaRPr lang="en-US" altLang="zh-CN" sz="2400" b="1" dirty="0">
              <a:solidFill>
                <a:schemeClr val="bg1"/>
              </a:solidFill>
            </a:endParaRPr>
          </a:p>
          <a:p>
            <a:pPr eaLnBrk="1" hangingPunct="1">
              <a:lnSpc>
                <a:spcPct val="80000"/>
              </a:lnSpc>
              <a:buNone/>
            </a:pPr>
            <a:r>
              <a:rPr lang="en-US" altLang="zh-CN" sz="2400" b="1" dirty="0">
                <a:solidFill>
                  <a:srgbClr val="FF3300"/>
                </a:solidFill>
              </a:rPr>
              <a:t>	cout&lt;&lt;add&lt;int&gt;(a,j) &lt;&lt;endl; </a:t>
            </a:r>
            <a:endParaRPr lang="en-US" altLang="zh-CN" sz="2400" b="1" dirty="0">
              <a:solidFill>
                <a:srgbClr val="FF3300"/>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r>
              <a:rPr lang="zh-CN" altLang="en-US" sz="2400" b="1" dirty="0">
                <a:solidFill>
                  <a:schemeClr val="bg1"/>
                </a:solidFill>
              </a:rPr>
              <a:t>红色部分正确，</a:t>
            </a:r>
            <a:r>
              <a:rPr lang="en-US" altLang="zh-CN" sz="2400" b="1" dirty="0">
                <a:solidFill>
                  <a:schemeClr val="bg1"/>
                </a:solidFill>
              </a:rPr>
              <a:t>int</a:t>
            </a:r>
            <a:r>
              <a:rPr lang="zh-CN" altLang="en-US" sz="2400" b="1" dirty="0">
                <a:solidFill>
                  <a:schemeClr val="bg1"/>
                </a:solidFill>
              </a:rPr>
              <a:t>类型已经显式确定，</a:t>
            </a:r>
            <a:r>
              <a:rPr lang="en-US" altLang="zh-CN" sz="2400" b="1" dirty="0">
                <a:solidFill>
                  <a:schemeClr val="bg1"/>
                </a:solidFill>
              </a:rPr>
              <a:t>float</a:t>
            </a:r>
            <a:r>
              <a:rPr lang="zh-CN" altLang="en-US" sz="2400" b="1" dirty="0">
                <a:solidFill>
                  <a:schemeClr val="bg1"/>
                </a:solidFill>
              </a:rPr>
              <a:t>类型被强制转换</a:t>
            </a:r>
            <a:endParaRPr lang="zh-CN" altLang="en-US" sz="2400" b="1" dirty="0">
              <a:solidFill>
                <a:schemeClr val="bg1"/>
              </a:solidFill>
            </a:endParaRPr>
          </a:p>
          <a:p>
            <a:pPr eaLnBrk="1" hangingPunct="1">
              <a:lnSpc>
                <a:spcPct val="80000"/>
              </a:lnSpc>
              <a:buNone/>
            </a:pPr>
            <a:endParaRPr lang="en-US" altLang="zh-CN"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wheel(4)">
                                      <p:cBhvr>
                                        <p:cTn id="7" dur="20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31075" name="Rectangle 4"/>
          <p:cNvSpPr>
            <a:spLocks noGrp="1"/>
          </p:cNvSpPr>
          <p:nvPr>
            <p:ph idx="1"/>
          </p:nvPr>
        </p:nvSpPr>
        <p:spPr>
          <a:xfrm>
            <a:off x="1331913" y="765175"/>
            <a:ext cx="7416800" cy="6092825"/>
          </a:xfrm>
          <a:ln/>
        </p:spPr>
        <p:txBody>
          <a:bodyPr vert="horz" wrap="square" lIns="91440" tIns="45720" rIns="91440" bIns="45720" anchor="t" anchorCtr="0"/>
          <a:p>
            <a:pPr eaLnBrk="1" hangingPunct="1">
              <a:lnSpc>
                <a:spcPct val="80000"/>
              </a:lnSpc>
              <a:buNone/>
            </a:pPr>
            <a:r>
              <a:rPr lang="en-US" altLang="zh-CN" sz="2800" b="1" dirty="0">
                <a:solidFill>
                  <a:schemeClr val="bg1"/>
                </a:solidFill>
              </a:rPr>
              <a:t>template &lt;typename S, typename T=int&gt;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S add(T a,T b)</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T temp=a+b;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return(temp);</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main()</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a=1,b=2;</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float i=5.1,j=5.2;</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cout&lt;&lt;add&lt;int,int&gt;(i,j) &lt;&lt;endl;</a:t>
            </a:r>
            <a:endParaRPr lang="en-US" altLang="zh-CN" sz="2800" b="1" dirty="0">
              <a:solidFill>
                <a:schemeClr val="bg1"/>
              </a:solidFill>
            </a:endParaRPr>
          </a:p>
          <a:p>
            <a:pPr eaLnBrk="1" hangingPunct="1">
              <a:lnSpc>
                <a:spcPct val="80000"/>
              </a:lnSpc>
              <a:buNone/>
            </a:pPr>
            <a:r>
              <a:rPr lang="en-US" altLang="zh-CN" sz="2800" b="1" dirty="0">
                <a:solidFill>
                  <a:srgbClr val="FF3300"/>
                </a:solidFill>
              </a:rPr>
              <a:t>	 </a:t>
            </a:r>
            <a:r>
              <a:rPr lang="en-US" altLang="zh-CN" sz="2800" b="1" dirty="0">
                <a:solidFill>
                  <a:schemeClr val="bg1"/>
                </a:solidFill>
              </a:rPr>
              <a:t>cout&lt;&lt;add&lt;int&gt;(a,j) &lt;&lt;endl;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endParaRPr lang="en-US" altLang="zh-CN" sz="2800" b="1" dirty="0">
              <a:solidFill>
                <a:schemeClr val="bg1"/>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2"/>
          <p:cNvSpPr>
            <a:spLocks noGrp="1"/>
          </p:cNvSpPr>
          <p:nvPr>
            <p:ph idx="1"/>
          </p:nvPr>
        </p:nvSpPr>
        <p:spPr>
          <a:xfrm>
            <a:off x="2268538" y="549275"/>
            <a:ext cx="6696075" cy="6308725"/>
          </a:xfrm>
          <a:ln/>
        </p:spPr>
        <p:txBody>
          <a:bodyPr vert="horz" wrap="square" lIns="91440" tIns="45720" rIns="91440" bIns="45720" anchor="t" anchorCtr="0"/>
          <a:p>
            <a:pPr eaLnBrk="1" hangingPunct="1">
              <a:buNone/>
            </a:pPr>
            <a:r>
              <a:rPr lang="en-US" altLang="zh-CN" sz="2800" b="1" dirty="0">
                <a:solidFill>
                  <a:schemeClr val="bg1"/>
                </a:solidFill>
              </a:rPr>
              <a:t>template&lt;typename T,typename U&gt;</a:t>
            </a:r>
            <a:endParaRPr lang="en-US" altLang="zh-CN" sz="2800" b="1" dirty="0">
              <a:solidFill>
                <a:schemeClr val="bg1"/>
              </a:solidFill>
            </a:endParaRPr>
          </a:p>
          <a:p>
            <a:pPr eaLnBrk="1" hangingPunct="1">
              <a:buNone/>
            </a:pPr>
            <a:r>
              <a:rPr lang="en-US" altLang="zh-CN" sz="2800" b="1" dirty="0">
                <a:solidFill>
                  <a:schemeClr val="bg1"/>
                </a:solidFill>
              </a:rPr>
              <a:t>void add(T&amp; a,U &amp; b)</a:t>
            </a:r>
            <a:endParaRPr lang="en-US" altLang="zh-CN" sz="2800" b="1" dirty="0">
              <a:solidFill>
                <a:schemeClr val="bg1"/>
              </a:solidFill>
            </a:endParaRPr>
          </a:p>
          <a:p>
            <a:pPr eaLnBrk="1" hangingPunct="1">
              <a:buNone/>
            </a:pPr>
            <a:r>
              <a:rPr lang="en-US" altLang="zh-CN" sz="2800" b="1" dirty="0">
                <a:solidFill>
                  <a:schemeClr val="bg1"/>
                </a:solidFill>
              </a:rPr>
              <a:t>{  cout&lt;&lt;a+b&lt;&lt;endl;}</a:t>
            </a:r>
            <a:endParaRPr lang="en-US" altLang="zh-CN" sz="2800" b="1" dirty="0">
              <a:solidFill>
                <a:schemeClr val="bg1"/>
              </a:solidFill>
            </a:endParaRPr>
          </a:p>
          <a:p>
            <a:pPr eaLnBrk="1" hangingPunct="1">
              <a:buNone/>
            </a:pPr>
            <a:r>
              <a:rPr lang="en-US" altLang="zh-CN" sz="2800" b="1" dirty="0">
                <a:solidFill>
                  <a:schemeClr val="bg1"/>
                </a:solidFill>
              </a:rPr>
              <a:t>void main(){</a:t>
            </a:r>
            <a:endParaRPr lang="en-US" altLang="zh-CN" sz="2800" b="1" dirty="0">
              <a:solidFill>
                <a:schemeClr val="bg1"/>
              </a:solidFill>
            </a:endParaRPr>
          </a:p>
          <a:p>
            <a:pPr eaLnBrk="1" hangingPunct="1">
              <a:buNone/>
            </a:pPr>
            <a:r>
              <a:rPr lang="en-US" altLang="zh-CN" sz="2800" b="1" dirty="0">
                <a:solidFill>
                  <a:schemeClr val="bg1"/>
                </a:solidFill>
              </a:rPr>
              <a:t>    int x=1,y=2;</a:t>
            </a:r>
            <a:endParaRPr lang="en-US" altLang="zh-CN" sz="2800" b="1" dirty="0">
              <a:solidFill>
                <a:schemeClr val="bg1"/>
              </a:solidFill>
            </a:endParaRPr>
          </a:p>
          <a:p>
            <a:pPr eaLnBrk="1" hangingPunct="1">
              <a:buNone/>
            </a:pPr>
            <a:r>
              <a:rPr lang="en-US" altLang="zh-CN" sz="2800" b="1" dirty="0">
                <a:solidFill>
                  <a:schemeClr val="bg1"/>
                </a:solidFill>
              </a:rPr>
              <a:t>    float s=3.0,t=4.0;</a:t>
            </a:r>
            <a:endParaRPr lang="en-US" altLang="zh-CN" sz="2800" b="1" dirty="0">
              <a:solidFill>
                <a:schemeClr val="bg1"/>
              </a:solidFill>
            </a:endParaRPr>
          </a:p>
          <a:p>
            <a:pPr eaLnBrk="1" hangingPunct="1">
              <a:buNone/>
            </a:pPr>
            <a:r>
              <a:rPr lang="en-US" altLang="zh-CN" sz="2800" b="1" dirty="0">
                <a:solidFill>
                  <a:schemeClr val="bg1"/>
                </a:solidFill>
              </a:rPr>
              <a:t>    add(x,y);</a:t>
            </a:r>
            <a:endParaRPr lang="en-US" altLang="zh-CN" sz="2800" b="1" dirty="0">
              <a:solidFill>
                <a:schemeClr val="bg1"/>
              </a:solidFill>
            </a:endParaRPr>
          </a:p>
          <a:p>
            <a:pPr eaLnBrk="1" hangingPunct="1">
              <a:buNone/>
            </a:pPr>
            <a:r>
              <a:rPr lang="en-US" altLang="zh-CN" sz="2800" b="1" dirty="0">
                <a:solidFill>
                  <a:schemeClr val="bg1"/>
                </a:solidFill>
              </a:rPr>
              <a:t>    add(s,t);</a:t>
            </a:r>
            <a:endParaRPr lang="en-US" altLang="zh-CN" sz="2800" b="1" dirty="0">
              <a:solidFill>
                <a:schemeClr val="bg1"/>
              </a:solidFill>
            </a:endParaRPr>
          </a:p>
          <a:p>
            <a:pPr eaLnBrk="1" hangingPunct="1">
              <a:buNone/>
            </a:pPr>
            <a:r>
              <a:rPr lang="en-US" altLang="zh-CN" sz="2800" b="1" dirty="0">
                <a:solidFill>
                  <a:schemeClr val="bg1"/>
                </a:solidFill>
              </a:rPr>
              <a:t>    add(x,t);</a:t>
            </a:r>
            <a:endParaRPr lang="en-US" altLang="zh-CN" sz="2800" b="1" dirty="0">
              <a:solidFill>
                <a:schemeClr val="bg1"/>
              </a:solidFill>
            </a:endParaRPr>
          </a:p>
          <a:p>
            <a:pPr eaLnBrk="1" hangingPunct="1">
              <a:buNone/>
            </a:pPr>
            <a:r>
              <a:rPr lang="en-US" altLang="zh-CN" sz="2800" b="1" dirty="0">
                <a:solidFill>
                  <a:schemeClr val="bg1"/>
                </a:solidFill>
              </a:rPr>
              <a:t>    add(s,y);</a:t>
            </a:r>
            <a:endParaRPr lang="en-US" altLang="zh-CN" sz="2800" b="1" dirty="0">
              <a:solidFill>
                <a:schemeClr val="bg1"/>
              </a:solidFill>
            </a:endParaRPr>
          </a:p>
          <a:p>
            <a:pPr eaLnBrk="1" hangingPunct="1">
              <a:buNone/>
            </a:pPr>
            <a:r>
              <a:rPr lang="en-US" altLang="zh-CN" sz="2800" b="1" dirty="0">
                <a:solidFill>
                  <a:schemeClr val="bg1"/>
                </a:solidFill>
              </a:rPr>
              <a:t>}//</a:t>
            </a:r>
            <a:r>
              <a:rPr lang="zh-CN" altLang="en-US" sz="2800" b="1" dirty="0">
                <a:solidFill>
                  <a:schemeClr val="bg1"/>
                </a:solidFill>
              </a:rPr>
              <a:t>以上四条语句均正确；因为</a:t>
            </a:r>
            <a:r>
              <a:rPr lang="en-US" altLang="zh-CN" sz="2800" b="1" dirty="0">
                <a:solidFill>
                  <a:schemeClr val="bg1"/>
                </a:solidFill>
              </a:rPr>
              <a:t>T</a:t>
            </a:r>
            <a:r>
              <a:rPr lang="zh-CN" altLang="en-US" sz="2800" b="1" dirty="0">
                <a:solidFill>
                  <a:schemeClr val="bg1"/>
                </a:solidFill>
              </a:rPr>
              <a:t>和</a:t>
            </a:r>
            <a:r>
              <a:rPr lang="en-US" altLang="zh-CN" sz="2800" b="1" dirty="0">
                <a:solidFill>
                  <a:schemeClr val="bg1"/>
                </a:solidFill>
              </a:rPr>
              <a:t>U</a:t>
            </a:r>
            <a:endParaRPr lang="en-US" altLang="zh-CN" sz="2800" b="1" dirty="0">
              <a:solidFill>
                <a:schemeClr val="bg1"/>
              </a:solidFill>
            </a:endParaRPr>
          </a:p>
          <a:p>
            <a:pPr eaLnBrk="1" hangingPunct="1">
              <a:buNone/>
            </a:pPr>
            <a:r>
              <a:rPr lang="en-US" altLang="zh-CN" sz="2800" b="1" dirty="0">
                <a:solidFill>
                  <a:schemeClr val="bg1"/>
                </a:solidFill>
              </a:rPr>
              <a:t>//</a:t>
            </a:r>
            <a:r>
              <a:rPr lang="zh-CN" altLang="en-US" sz="2800" b="1" dirty="0">
                <a:solidFill>
                  <a:schemeClr val="bg1"/>
                </a:solidFill>
              </a:rPr>
              <a:t>可以相同也可以不相同</a:t>
            </a:r>
            <a:endParaRPr lang="zh-CN" altLang="en-US" sz="2800" b="1" dirty="0">
              <a:solidFill>
                <a:schemeClr val="bg1"/>
              </a:solidFill>
            </a:endParaRPr>
          </a:p>
        </p:txBody>
      </p:sp>
      <p:sp>
        <p:nvSpPr>
          <p:cNvPr id="132099" name="Rectangle 3"/>
          <p:cNvSpPr/>
          <p:nvPr/>
        </p:nvSpPr>
        <p:spPr>
          <a:xfrm>
            <a:off x="-252412" y="-100012"/>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a:spLocks noGrp="1"/>
          </p:cNvSpPr>
          <p:nvPr>
            <p:ph idx="1"/>
          </p:nvPr>
        </p:nvSpPr>
        <p:spPr>
          <a:xfrm>
            <a:off x="1619250" y="549275"/>
            <a:ext cx="7524750" cy="6308725"/>
          </a:xfrm>
          <a:ln/>
        </p:spPr>
        <p:txBody>
          <a:bodyPr vert="horz" wrap="square" lIns="91440" tIns="45720" rIns="91440" bIns="45720" anchor="t" anchorCtr="0"/>
          <a:p>
            <a:pPr eaLnBrk="1" hangingPunct="1">
              <a:buNone/>
            </a:pPr>
            <a:r>
              <a:rPr lang="en-US" altLang="zh-CN" sz="2800" b="1" dirty="0">
                <a:solidFill>
                  <a:schemeClr val="bg1"/>
                </a:solidFill>
              </a:rPr>
              <a:t>template&lt;typename T,</a:t>
            </a:r>
            <a:r>
              <a:rPr lang="en-US" altLang="zh-CN" sz="2800" b="1" dirty="0">
                <a:solidFill>
                  <a:srgbClr val="FF3300"/>
                </a:solidFill>
              </a:rPr>
              <a:t>typename</a:t>
            </a:r>
            <a:r>
              <a:rPr lang="en-US" altLang="zh-CN" sz="2800" b="1" dirty="0">
                <a:solidFill>
                  <a:schemeClr val="bg1"/>
                </a:solidFill>
              </a:rPr>
              <a:t> U&gt;</a:t>
            </a:r>
            <a:endParaRPr lang="en-US" altLang="zh-CN" sz="2800" b="1" dirty="0">
              <a:solidFill>
                <a:schemeClr val="bg1"/>
              </a:solidFill>
            </a:endParaRPr>
          </a:p>
          <a:p>
            <a:pPr eaLnBrk="1" hangingPunct="1">
              <a:buNone/>
            </a:pPr>
            <a:r>
              <a:rPr lang="en-US" altLang="zh-CN" sz="2800" b="1" dirty="0">
                <a:solidFill>
                  <a:schemeClr val="bg1"/>
                </a:solidFill>
              </a:rPr>
              <a:t>void add(T&amp; a,U &amp; b)</a:t>
            </a:r>
            <a:endParaRPr lang="en-US" altLang="zh-CN" sz="2800" b="1" dirty="0">
              <a:solidFill>
                <a:schemeClr val="bg1"/>
              </a:solidFill>
            </a:endParaRPr>
          </a:p>
          <a:p>
            <a:pPr eaLnBrk="1" hangingPunct="1">
              <a:buNone/>
            </a:pPr>
            <a:r>
              <a:rPr lang="en-US" altLang="zh-CN" sz="2800" b="1" dirty="0">
                <a:solidFill>
                  <a:schemeClr val="bg1"/>
                </a:solidFill>
              </a:rPr>
              <a:t>{  cout&lt;&lt;a+b&lt;&lt;endl;}</a:t>
            </a:r>
            <a:endParaRPr lang="en-US" altLang="zh-CN" sz="2800" b="1" dirty="0">
              <a:solidFill>
                <a:schemeClr val="bg1"/>
              </a:solidFill>
            </a:endParaRPr>
          </a:p>
          <a:p>
            <a:pPr eaLnBrk="1" hangingPunct="1">
              <a:buNone/>
            </a:pPr>
            <a:endParaRPr lang="en-US" altLang="zh-CN" sz="2800" b="1" dirty="0">
              <a:solidFill>
                <a:schemeClr val="bg1"/>
              </a:solidFill>
            </a:endParaRPr>
          </a:p>
          <a:p>
            <a:pPr eaLnBrk="1" hangingPunct="1">
              <a:buNone/>
            </a:pPr>
            <a:r>
              <a:rPr lang="en-US" altLang="zh-CN" sz="2800" b="1" dirty="0">
                <a:solidFill>
                  <a:schemeClr val="bg1"/>
                </a:solidFill>
              </a:rPr>
              <a:t>void swap(T&amp; a,T &amp; b)//</a:t>
            </a:r>
            <a:r>
              <a:rPr lang="zh-CN" altLang="en-US" sz="2800" b="1" dirty="0">
                <a:solidFill>
                  <a:schemeClr val="bg1"/>
                </a:solidFill>
              </a:rPr>
              <a:t>错误</a:t>
            </a:r>
            <a:endParaRPr lang="zh-CN" altLang="en-US" sz="2800" b="1" dirty="0">
              <a:solidFill>
                <a:schemeClr val="bg1"/>
              </a:solidFill>
            </a:endParaRPr>
          </a:p>
          <a:p>
            <a:pPr eaLnBrk="1" hangingPunct="1">
              <a:buNone/>
            </a:pPr>
            <a:r>
              <a:rPr lang="en-US" altLang="zh-CN" sz="2800" b="1" dirty="0">
                <a:solidFill>
                  <a:schemeClr val="bg1"/>
                </a:solidFill>
              </a:rPr>
              <a:t>{  T temp = a; a = b; b = temp;}</a:t>
            </a:r>
            <a:endParaRPr lang="en-US" altLang="zh-CN" sz="2800" b="1" dirty="0">
              <a:solidFill>
                <a:schemeClr val="bg1"/>
              </a:solidFill>
            </a:endParaRPr>
          </a:p>
          <a:p>
            <a:pPr eaLnBrk="1" hangingPunct="1">
              <a:buNone/>
            </a:pPr>
            <a:r>
              <a:rPr lang="en-US" altLang="zh-CN" sz="2800" b="1" dirty="0">
                <a:solidFill>
                  <a:schemeClr val="bg1"/>
                </a:solidFill>
              </a:rPr>
              <a:t>void main(){</a:t>
            </a:r>
            <a:endParaRPr lang="en-US" altLang="zh-CN" sz="2800" b="1" dirty="0">
              <a:solidFill>
                <a:schemeClr val="bg1"/>
              </a:solidFill>
            </a:endParaRPr>
          </a:p>
          <a:p>
            <a:pPr eaLnBrk="1" hangingPunct="1">
              <a:buNone/>
            </a:pPr>
            <a:r>
              <a:rPr lang="en-US" altLang="zh-CN" sz="2800" b="1" dirty="0">
                <a:solidFill>
                  <a:schemeClr val="bg1"/>
                </a:solidFill>
              </a:rPr>
              <a:t>     int x=1,y=2;</a:t>
            </a:r>
            <a:endParaRPr lang="en-US" altLang="zh-CN" sz="2800" b="1" dirty="0">
              <a:solidFill>
                <a:schemeClr val="bg1"/>
              </a:solidFill>
            </a:endParaRPr>
          </a:p>
          <a:p>
            <a:pPr eaLnBrk="1" hangingPunct="1">
              <a:buNone/>
            </a:pPr>
            <a:r>
              <a:rPr lang="en-US" altLang="zh-CN" sz="2800" b="1" dirty="0">
                <a:solidFill>
                  <a:schemeClr val="bg1"/>
                </a:solidFill>
              </a:rPr>
              <a:t>     float s=3.0,t=4.0;</a:t>
            </a:r>
            <a:endParaRPr lang="en-US" altLang="zh-CN" sz="2800" b="1" dirty="0">
              <a:solidFill>
                <a:schemeClr val="bg1"/>
              </a:solidFill>
            </a:endParaRPr>
          </a:p>
          <a:p>
            <a:pPr eaLnBrk="1" hangingPunct="1">
              <a:buNone/>
            </a:pPr>
            <a:r>
              <a:rPr lang="en-US" altLang="zh-CN" sz="2800" b="1" dirty="0">
                <a:solidFill>
                  <a:schemeClr val="bg1"/>
                </a:solidFill>
              </a:rPr>
              <a:t>     add(x,y);</a:t>
            </a:r>
            <a:endParaRPr lang="en-US" altLang="zh-CN" sz="2800" b="1" dirty="0">
              <a:solidFill>
                <a:schemeClr val="bg1"/>
              </a:solidFill>
            </a:endParaRPr>
          </a:p>
          <a:p>
            <a:pPr eaLnBrk="1" hangingPunct="1">
              <a:buNone/>
            </a:pPr>
            <a:r>
              <a:rPr lang="en-US" altLang="zh-CN" sz="2800" b="1" dirty="0">
                <a:solidFill>
                  <a:schemeClr val="bg1"/>
                </a:solidFill>
              </a:rPr>
              <a:t>     swap(s,t);</a:t>
            </a:r>
            <a:endParaRPr lang="en-US" altLang="zh-CN" sz="2800" b="1" dirty="0">
              <a:solidFill>
                <a:schemeClr val="bg1"/>
              </a:solidFill>
            </a:endParaRPr>
          </a:p>
          <a:p>
            <a:pPr eaLnBrk="1" hangingPunct="1">
              <a:buNone/>
            </a:pPr>
            <a:r>
              <a:rPr lang="en-US" altLang="zh-CN" sz="2800" b="1" dirty="0">
                <a:solidFill>
                  <a:schemeClr val="bg1"/>
                </a:solidFill>
              </a:rPr>
              <a:t>}//</a:t>
            </a:r>
            <a:r>
              <a:rPr lang="zh-CN" altLang="en-US" sz="2800" b="1" dirty="0">
                <a:solidFill>
                  <a:schemeClr val="bg1"/>
                </a:solidFill>
              </a:rPr>
              <a:t>模板类型声明不能共享；</a:t>
            </a:r>
            <a:r>
              <a:rPr lang="en-US" altLang="zh-CN" sz="2800" b="1" dirty="0">
                <a:solidFill>
                  <a:schemeClr val="bg1"/>
                </a:solidFill>
              </a:rPr>
              <a:t>typename</a:t>
            </a:r>
            <a:r>
              <a:rPr lang="zh-CN" altLang="en-US" sz="2800" b="1" dirty="0">
                <a:solidFill>
                  <a:schemeClr val="bg1"/>
                </a:solidFill>
              </a:rPr>
              <a:t>不能节省</a:t>
            </a:r>
            <a:endParaRPr lang="zh-CN" altLang="en-US" sz="2800" b="1" dirty="0">
              <a:solidFill>
                <a:schemeClr val="bg1"/>
              </a:solidFill>
            </a:endParaRPr>
          </a:p>
        </p:txBody>
      </p:sp>
      <p:sp>
        <p:nvSpPr>
          <p:cNvPr id="133123" name="Rectangle 3"/>
          <p:cNvSpPr/>
          <p:nvPr/>
        </p:nvSpPr>
        <p:spPr>
          <a:xfrm>
            <a:off x="-252412" y="-100012"/>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Grp="1"/>
          </p:cNvSpPr>
          <p:nvPr>
            <p:ph idx="1"/>
          </p:nvPr>
        </p:nvSpPr>
        <p:spPr>
          <a:xfrm>
            <a:off x="250825" y="908050"/>
            <a:ext cx="4465638" cy="5949950"/>
          </a:xfrm>
          <a:ln/>
        </p:spPr>
        <p:txBody>
          <a:bodyPr vert="horz" wrap="square" lIns="91440" tIns="45720" rIns="91440" bIns="45720" anchor="t" anchorCtr="0"/>
          <a:p>
            <a:pPr eaLnBrk="1" hangingPunct="1">
              <a:lnSpc>
                <a:spcPct val="80000"/>
              </a:lnSpc>
              <a:buNone/>
            </a:pPr>
            <a:r>
              <a:rPr lang="en-US" altLang="zh-CN" sz="2800" b="1" dirty="0">
                <a:solidFill>
                  <a:schemeClr val="bg1"/>
                </a:solidFill>
              </a:rPr>
              <a:t>template &lt;typename T&gt;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swap(T &amp;a,T &amp;b)</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T temp=a;</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a=b;</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b=temp;</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swap(int * &amp;a,int * &amp;b)</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temp=*a;</a:t>
            </a:r>
            <a:endParaRPr lang="en-US" altLang="zh-CN" sz="2800" b="1" dirty="0">
              <a:solidFill>
                <a:schemeClr val="bg1"/>
              </a:solidFill>
            </a:endParaRPr>
          </a:p>
          <a:p>
            <a:pPr eaLnBrk="1" hangingPunct="1">
              <a:lnSpc>
                <a:spcPct val="80000"/>
              </a:lnSpc>
              <a:buNone/>
            </a:pPr>
            <a:r>
              <a:rPr lang="en-US" altLang="zh-CN" sz="2800" b="1" dirty="0">
                <a:solidFill>
                  <a:srgbClr val="FF0000"/>
                </a:solidFill>
              </a:rPr>
              <a:t> *a=*b+1;</a:t>
            </a:r>
            <a:endParaRPr lang="en-US" altLang="zh-CN" sz="2800" b="1" dirty="0">
              <a:solidFill>
                <a:srgbClr val="FF0000"/>
              </a:solidFill>
            </a:endParaRPr>
          </a:p>
          <a:p>
            <a:pPr eaLnBrk="1" hangingPunct="1">
              <a:lnSpc>
                <a:spcPct val="80000"/>
              </a:lnSpc>
              <a:buNone/>
            </a:pPr>
            <a:r>
              <a:rPr lang="en-US" altLang="zh-CN" sz="2800" b="1" dirty="0">
                <a:solidFill>
                  <a:schemeClr val="bg1"/>
                </a:solidFill>
              </a:rPr>
              <a:t> *b=temp;</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endParaRPr lang="en-US" altLang="zh-CN" sz="2800" b="1" dirty="0">
              <a:solidFill>
                <a:schemeClr val="bg1"/>
              </a:solidFill>
            </a:endParaRPr>
          </a:p>
        </p:txBody>
      </p:sp>
      <p:sp>
        <p:nvSpPr>
          <p:cNvPr id="134147"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34148" name="Rectangle 4"/>
          <p:cNvSpPr/>
          <p:nvPr/>
        </p:nvSpPr>
        <p:spPr>
          <a:xfrm>
            <a:off x="5435600" y="908050"/>
            <a:ext cx="3529013" cy="5400675"/>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int a=1,b=2;</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swap(a,b);</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cout&lt;&lt;a&lt;&lt;b&lt;&lt;endl;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float i=5.1,j=5.2;</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swap(i,j);</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cout&lt;&lt;i&lt;&lt;j&lt;&lt;endl;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int *p=&amp;a,*q=&amp;b;</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swap(p,q);</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cout&lt;&lt;*p&lt;&lt;*q&lt;&lt;endl;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388101" name="AutoShape 5"/>
          <p:cNvSpPr>
            <a:spLocks noChangeArrowheads="1"/>
          </p:cNvSpPr>
          <p:nvPr/>
        </p:nvSpPr>
        <p:spPr bwMode="auto">
          <a:xfrm>
            <a:off x="3851275" y="5805488"/>
            <a:ext cx="4392613" cy="431800"/>
          </a:xfrm>
          <a:prstGeom prst="wedgeRectCallout">
            <a:avLst>
              <a:gd name="adj1" fmla="val -43750"/>
              <a:gd name="adj2" fmla="val 70000"/>
            </a:avLst>
          </a:prstGeom>
          <a:solidFill>
            <a:schemeClr val="accent1"/>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优先匹配非模板函数</a:t>
            </a:r>
            <a:endParaRPr kumimoji="1" lang="zh-CN" altLang="en-US" sz="24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Grp="1"/>
          </p:cNvSpPr>
          <p:nvPr>
            <p:ph idx="1"/>
          </p:nvPr>
        </p:nvSpPr>
        <p:spPr>
          <a:xfrm>
            <a:off x="1619250" y="765175"/>
            <a:ext cx="6048375" cy="5832475"/>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template &lt;typename T&gt;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x(T x)</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cout&lt;&lt;“aaaaaaaaaaaaa”&lt;&lt;endl;}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template &lt;typename T&gt;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x(T * x)</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cout&lt;&lt;"bbbbbbbbbbb"; &lt;&lt;endl;}}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template &lt;typename T,typename U&gt;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x(T  x,U y)</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 &lt;&lt; "cccccccccccccc"&lt;&lt;endl;};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a = 2;     x(a);     x(&amp;a);  x(a,a);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r>
              <a:rPr lang="zh-CN" altLang="en-US" sz="2400" b="1" dirty="0">
                <a:solidFill>
                  <a:schemeClr val="bg1"/>
                </a:solidFill>
              </a:rPr>
              <a:t>模板重载   </a:t>
            </a:r>
            <a:r>
              <a:rPr lang="en-US" altLang="zh-CN" sz="2400" b="1" dirty="0">
                <a:solidFill>
                  <a:schemeClr val="bg1"/>
                </a:solidFill>
              </a:rPr>
              <a:t>VC++</a:t>
            </a:r>
            <a:r>
              <a:rPr lang="zh-CN" altLang="en-US" sz="2400" b="1" dirty="0">
                <a:solidFill>
                  <a:schemeClr val="bg1"/>
                </a:solidFill>
              </a:rPr>
              <a:t>不支持</a:t>
            </a:r>
            <a:endParaRPr lang="zh-CN" altLang="en-US" sz="2400" b="1" dirty="0">
              <a:solidFill>
                <a:schemeClr val="bg1"/>
              </a:solidFill>
            </a:endParaRPr>
          </a:p>
        </p:txBody>
      </p:sp>
      <p:sp>
        <p:nvSpPr>
          <p:cNvPr id="135171"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2"/>
          <p:cNvSpPr>
            <a:spLocks noGrp="1"/>
          </p:cNvSpPr>
          <p:nvPr>
            <p:ph idx="1"/>
          </p:nvPr>
        </p:nvSpPr>
        <p:spPr>
          <a:xfrm>
            <a:off x="34925" y="746125"/>
            <a:ext cx="4537075" cy="6111875"/>
          </a:xfrm>
          <a:ln/>
        </p:spPr>
        <p:txBody>
          <a:bodyPr vert="horz" wrap="square" lIns="91440" tIns="45720" rIns="91440" bIns="45720" anchor="t" anchorCtr="0"/>
          <a:p>
            <a:pPr eaLnBrk="1" hangingPunct="1">
              <a:buNone/>
            </a:pPr>
            <a:r>
              <a:rPr lang="zh-CN" altLang="en-US" b="1" dirty="0">
                <a:solidFill>
                  <a:schemeClr val="bg1"/>
                </a:solidFill>
              </a:rPr>
              <a:t>例子（上）－栈</a:t>
            </a:r>
            <a:r>
              <a:rPr lang="en-US" altLang="zh-CN" b="1" dirty="0">
                <a:solidFill>
                  <a:schemeClr val="bg1"/>
                </a:solidFill>
              </a:rPr>
              <a:t>(</a:t>
            </a:r>
            <a:r>
              <a:rPr lang="zh-CN" altLang="en-US" b="1" dirty="0">
                <a:solidFill>
                  <a:schemeClr val="bg1"/>
                </a:solidFill>
              </a:rPr>
              <a:t>容器</a:t>
            </a:r>
            <a:r>
              <a:rPr lang="en-US" altLang="zh-CN" b="1" dirty="0">
                <a:solidFill>
                  <a:schemeClr val="bg1"/>
                </a:solidFill>
              </a:rPr>
              <a:t>)</a:t>
            </a:r>
            <a:endParaRPr lang="en-US" altLang="zh-CN" b="1" dirty="0">
              <a:solidFill>
                <a:schemeClr val="bg1"/>
              </a:solidFill>
            </a:endParaRPr>
          </a:p>
          <a:p>
            <a:pPr eaLnBrk="1" hangingPunct="1">
              <a:buNone/>
            </a:pPr>
            <a:r>
              <a:rPr lang="en-US" altLang="zh-CN" b="1" u="sng" dirty="0">
                <a:solidFill>
                  <a:schemeClr val="bg1"/>
                </a:solidFill>
              </a:rPr>
              <a:t>Stack.h</a:t>
            </a:r>
            <a:endParaRPr lang="en-US" altLang="zh-CN" b="1" u="sng" dirty="0">
              <a:solidFill>
                <a:schemeClr val="bg1"/>
              </a:solidFill>
            </a:endParaRPr>
          </a:p>
          <a:p>
            <a:pPr eaLnBrk="1" hangingPunct="1">
              <a:buNone/>
            </a:pPr>
            <a:r>
              <a:rPr lang="en-US" altLang="zh-CN" b="1" dirty="0">
                <a:solidFill>
                  <a:schemeClr val="bg1"/>
                </a:solidFill>
              </a:rPr>
              <a:t>template &lt;typename T&gt;</a:t>
            </a:r>
            <a:endParaRPr lang="en-US" altLang="zh-CN" b="1" dirty="0">
              <a:solidFill>
                <a:schemeClr val="bg1"/>
              </a:solidFill>
            </a:endParaRPr>
          </a:p>
          <a:p>
            <a:pPr eaLnBrk="1" hangingPunct="1">
              <a:buNone/>
            </a:pPr>
            <a:r>
              <a:rPr lang="en-US" altLang="zh-CN" b="1" dirty="0">
                <a:solidFill>
                  <a:schemeClr val="bg1"/>
                </a:solidFill>
              </a:rPr>
              <a:t>class Stack{</a:t>
            </a:r>
            <a:endParaRPr lang="en-US" altLang="zh-CN" b="1" dirty="0">
              <a:solidFill>
                <a:schemeClr val="bg1"/>
              </a:solidFill>
            </a:endParaRPr>
          </a:p>
          <a:p>
            <a:pPr eaLnBrk="1" hangingPunct="1">
              <a:buNone/>
            </a:pPr>
            <a:r>
              <a:rPr lang="en-US" altLang="zh-CN" b="1" dirty="0">
                <a:solidFill>
                  <a:schemeClr val="bg1"/>
                </a:solidFill>
              </a:rPr>
              <a:t>public:</a:t>
            </a:r>
            <a:endParaRPr lang="en-US" altLang="zh-CN" b="1" dirty="0">
              <a:solidFill>
                <a:schemeClr val="bg1"/>
              </a:solidFill>
            </a:endParaRPr>
          </a:p>
          <a:p>
            <a:pPr eaLnBrk="1" hangingPunct="1">
              <a:buNone/>
            </a:pPr>
            <a:r>
              <a:rPr lang="en-US" altLang="zh-CN" b="1" dirty="0">
                <a:solidFill>
                  <a:schemeClr val="bg1"/>
                </a:solidFill>
              </a:rPr>
              <a:t>   void put(T );</a:t>
            </a:r>
            <a:endParaRPr lang="en-US" altLang="zh-CN" b="1" dirty="0">
              <a:solidFill>
                <a:schemeClr val="bg1"/>
              </a:solidFill>
            </a:endParaRPr>
          </a:p>
          <a:p>
            <a:pPr eaLnBrk="1" hangingPunct="1">
              <a:buNone/>
            </a:pPr>
            <a:r>
              <a:rPr lang="en-US" altLang="zh-CN" b="1" dirty="0">
                <a:solidFill>
                  <a:schemeClr val="bg1"/>
                </a:solidFill>
              </a:rPr>
              <a:t>    T get( ) ;</a:t>
            </a:r>
            <a:endParaRPr lang="en-US" altLang="zh-CN" b="1" dirty="0">
              <a:solidFill>
                <a:schemeClr val="bg1"/>
              </a:solidFill>
            </a:endParaRPr>
          </a:p>
          <a:p>
            <a:pPr eaLnBrk="1" hangingPunct="1">
              <a:buNone/>
            </a:pPr>
            <a:r>
              <a:rPr lang="en-US" altLang="zh-CN" b="1" dirty="0">
                <a:solidFill>
                  <a:schemeClr val="bg1"/>
                </a:solidFill>
              </a:rPr>
              <a:t>private:</a:t>
            </a:r>
            <a:endParaRPr lang="en-US" altLang="zh-CN" b="1" dirty="0">
              <a:solidFill>
                <a:schemeClr val="bg1"/>
              </a:solidFill>
            </a:endParaRPr>
          </a:p>
          <a:p>
            <a:pPr eaLnBrk="1" hangingPunct="1">
              <a:buNone/>
            </a:pPr>
            <a:r>
              <a:rPr lang="en-US" altLang="zh-CN" b="1" dirty="0">
                <a:solidFill>
                  <a:schemeClr val="bg1"/>
                </a:solidFill>
              </a:rPr>
              <a:t>   T *head; </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p:txBody>
      </p:sp>
      <p:sp>
        <p:nvSpPr>
          <p:cNvPr id="82947" name="Rectangle 4"/>
          <p:cNvSpPr>
            <a:spLocks noChangeArrowheads="1"/>
          </p:cNvSpPr>
          <p:nvPr/>
        </p:nvSpPr>
        <p:spPr bwMode="auto">
          <a:xfrm>
            <a:off x="4716463" y="620713"/>
            <a:ext cx="4319588" cy="6237288"/>
          </a:xfrm>
          <a:prstGeom prst="rect">
            <a:avLst/>
          </a:prstGeom>
          <a:noFill/>
          <a:ln>
            <a:noFill/>
          </a:ln>
          <a:effectLst/>
        </p:spPr>
        <p:txBody>
          <a:bodyPr/>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template &lt;</a:t>
            </a:r>
            <a:r>
              <a:rPr kumimoji="1" lang="en-US" altLang="zh-CN" sz="2800" b="1"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typename</a:t>
            </a:r>
            <a:r>
              <a:rPr kumimoji="1" lang="en-US" altLang="zh-C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T&gt;</a:t>
            </a:r>
            <a:endParaRPr kumimoji="1" lang="en-US" altLang="zh-C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void Stack&lt;T&gt;::</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put</a:t>
            </a:r>
            <a:r>
              <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T</a:t>
            </a:r>
            <a:r>
              <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a:t>
            </a:r>
            <a:r>
              <a:rPr kumimoji="0" lang="en-US" altLang="en-US"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i</a:t>
            </a:r>
            <a:r>
              <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T *p=new T;</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p = </a:t>
            </a:r>
            <a:r>
              <a:rPr kumimoji="0"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p-&gt;next = head;</a:t>
            </a:r>
            <a:endPar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head = p;</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template &lt;</a:t>
            </a:r>
            <a:r>
              <a:rPr kumimoji="1" lang="en-US" altLang="zh-CN" sz="2800" b="1"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typename</a:t>
            </a:r>
            <a:r>
              <a:rPr kumimoji="1" lang="en-US" altLang="zh-C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T&gt;</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T</a:t>
            </a:r>
            <a:r>
              <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Stack&lt;T&gt;::</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get</a:t>
            </a:r>
            <a:r>
              <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T </a:t>
            </a:r>
            <a:r>
              <a:rPr kumimoji="0" lang="zh-CN"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q = head</a:t>
            </a:r>
            <a:r>
              <a:rPr kumimoji="0" lang="zh-CN"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T p = </a:t>
            </a:r>
            <a:r>
              <a:rPr kumimoji="0" lang="zh-CN"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head;</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head = head-&gt;next;</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delete q;</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return(p);</a:t>
            </a:r>
            <a:endPar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36196" name="Rectangle 3"/>
          <p:cNvSpPr/>
          <p:nvPr/>
        </p:nvSpPr>
        <p:spPr>
          <a:xfrm>
            <a:off x="-252412" y="-26987"/>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p:cNvSpPr>
          <p:nvPr>
            <p:ph idx="1"/>
          </p:nvPr>
        </p:nvSpPr>
        <p:spPr>
          <a:xfrm>
            <a:off x="1476375" y="549275"/>
            <a:ext cx="6911975" cy="6192838"/>
          </a:xfrm>
          <a:ln/>
        </p:spPr>
        <p:txBody>
          <a:bodyPr vert="horz" wrap="square" lIns="91440" tIns="45720" rIns="91440" bIns="45720" anchor="t" anchorCtr="0"/>
          <a:p>
            <a:pPr eaLnBrk="1" hangingPunct="1">
              <a:lnSpc>
                <a:spcPct val="80000"/>
              </a:lnSpc>
              <a:buNone/>
            </a:pPr>
            <a:r>
              <a:rPr lang="en-US" altLang="zh-CN" sz="2800" b="1" dirty="0">
                <a:solidFill>
                  <a:schemeClr val="bg1"/>
                </a:solidFill>
              </a:rPr>
              <a:t>//</a:t>
            </a:r>
            <a:r>
              <a:rPr lang="zh-CN" altLang="en-US" sz="2800" b="1" dirty="0">
                <a:solidFill>
                  <a:schemeClr val="bg1"/>
                </a:solidFill>
              </a:rPr>
              <a:t>栈（下）</a:t>
            </a:r>
            <a:endParaRPr lang="zh-CN" altLang="en-US" sz="2800" b="1" dirty="0">
              <a:solidFill>
                <a:schemeClr val="bg1"/>
              </a:solidFill>
            </a:endParaRPr>
          </a:p>
          <a:p>
            <a:pPr eaLnBrk="1" hangingPunct="1">
              <a:lnSpc>
                <a:spcPct val="80000"/>
              </a:lnSpc>
              <a:buNone/>
            </a:pPr>
            <a:r>
              <a:rPr lang="en-US" altLang="zh-CN" sz="2800" b="1" dirty="0">
                <a:solidFill>
                  <a:schemeClr val="bg1"/>
                </a:solidFill>
              </a:rPr>
              <a:t>class NODE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age;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public:</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NODE * next;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NODE( ){ next = nullptr; age = 0;}</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class Student {</a:t>
            </a:r>
            <a:r>
              <a:rPr lang="en-US" altLang="zh-CN" sz="2800" b="1" dirty="0">
                <a:solidFill>
                  <a:schemeClr val="bg1"/>
                </a:solidFill>
                <a:latin typeface="Arial" panose="020B0604020202020204" pitchFamily="34" charset="0"/>
              </a:rPr>
              <a:t>…</a:t>
            </a:r>
            <a:r>
              <a:rPr lang="en-US" altLang="zh-CN" sz="2800" b="1" dirty="0">
                <a:solidFill>
                  <a:schemeClr val="bg1"/>
                </a:solidFill>
              </a:rPr>
              <a:t>};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Stack&lt;NODE&gt; i;//</a:t>
            </a:r>
            <a:r>
              <a:rPr lang="zh-CN" altLang="en-US" sz="2800" b="1" dirty="0">
                <a:solidFill>
                  <a:schemeClr val="bg1"/>
                </a:solidFill>
              </a:rPr>
              <a:t>隐式类型实例化可以吗？</a:t>
            </a:r>
            <a:endParaRPr lang="zh-CN" altLang="en-US" sz="2800" b="1" dirty="0">
              <a:solidFill>
                <a:schemeClr val="bg1"/>
              </a:solidFill>
            </a:endParaRPr>
          </a:p>
          <a:p>
            <a:pPr eaLnBrk="1" hangingPunct="1">
              <a:lnSpc>
                <a:spcPct val="80000"/>
              </a:lnSpc>
              <a:buNone/>
            </a:pPr>
            <a:r>
              <a:rPr lang="en-US" altLang="zh-CN" sz="2800" b="1" dirty="0">
                <a:solidFill>
                  <a:schemeClr val="bg1"/>
                </a:solidFill>
              </a:rPr>
              <a:t>NODE s;</a:t>
            </a:r>
            <a:endParaRPr lang="en-US" altLang="zh-CN" sz="2800" b="1" dirty="0">
              <a:solidFill>
                <a:schemeClr val="bg1"/>
              </a:solidFill>
            </a:endParaRPr>
          </a:p>
          <a:p>
            <a:pPr eaLnBrk="1" hangingPunct="1">
              <a:lnSpc>
                <a:spcPct val="80000"/>
              </a:lnSpc>
              <a:buNone/>
            </a:pPr>
            <a:r>
              <a:rPr lang="en-US" altLang="zh-CN" sz="2800" b="1" dirty="0">
                <a:solidFill>
                  <a:schemeClr val="bg1"/>
                </a:solidFill>
              </a:rPr>
              <a:t>//s.age = 20;</a:t>
            </a:r>
            <a:endParaRPr lang="en-US" altLang="zh-CN" sz="2800" b="1" dirty="0">
              <a:solidFill>
                <a:schemeClr val="bg1"/>
              </a:solidFill>
            </a:endParaRPr>
          </a:p>
          <a:p>
            <a:pPr eaLnBrk="1" hangingPunct="1">
              <a:lnSpc>
                <a:spcPct val="80000"/>
              </a:lnSpc>
              <a:buNone/>
            </a:pPr>
            <a:r>
              <a:rPr lang="en-US" altLang="zh-CN" sz="2800" b="1" dirty="0">
                <a:solidFill>
                  <a:schemeClr val="bg1"/>
                </a:solidFill>
              </a:rPr>
              <a:t>i.put(s);</a:t>
            </a:r>
            <a:endParaRPr lang="en-US" altLang="zh-CN" sz="2800" b="1" dirty="0">
              <a:solidFill>
                <a:schemeClr val="bg1"/>
              </a:solidFill>
            </a:endParaRPr>
          </a:p>
          <a:p>
            <a:pPr eaLnBrk="1" hangingPunct="1">
              <a:lnSpc>
                <a:spcPct val="80000"/>
              </a:lnSpc>
              <a:buNone/>
            </a:pPr>
            <a:endParaRPr lang="en-US" altLang="zh-CN" sz="2800" b="1" dirty="0">
              <a:solidFill>
                <a:schemeClr val="bg1"/>
              </a:solidFill>
            </a:endParaRPr>
          </a:p>
          <a:p>
            <a:pPr eaLnBrk="1" hangingPunct="1">
              <a:lnSpc>
                <a:spcPct val="80000"/>
              </a:lnSpc>
              <a:buNone/>
            </a:pPr>
            <a:r>
              <a:rPr lang="en-US" altLang="zh-CN" sz="2800" b="1" dirty="0">
                <a:solidFill>
                  <a:schemeClr val="bg1"/>
                </a:solidFill>
              </a:rPr>
              <a:t>Stack&lt;Student&gt; m;</a:t>
            </a:r>
            <a:endParaRPr lang="en-US" altLang="zh-CN" sz="2800" b="1" dirty="0">
              <a:solidFill>
                <a:schemeClr val="bg1"/>
              </a:solidFill>
            </a:endParaRPr>
          </a:p>
          <a:p>
            <a:pPr eaLnBrk="1" hangingPunct="1">
              <a:lnSpc>
                <a:spcPct val="80000"/>
              </a:lnSpc>
              <a:buNone/>
            </a:pPr>
            <a:endParaRPr lang="en-US" altLang="zh-CN" sz="2800" b="1" dirty="0">
              <a:solidFill>
                <a:schemeClr val="bg1"/>
              </a:solidFill>
            </a:endParaRPr>
          </a:p>
        </p:txBody>
      </p:sp>
      <p:sp>
        <p:nvSpPr>
          <p:cNvPr id="137219" name="Rectangle 3"/>
          <p:cNvSpPr/>
          <p:nvPr/>
        </p:nvSpPr>
        <p:spPr>
          <a:xfrm>
            <a:off x="-252412" y="-26987"/>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p:cNvSpPr>
          <p:nvPr>
            <p:ph idx="1"/>
          </p:nvPr>
        </p:nvSpPr>
        <p:spPr>
          <a:xfrm>
            <a:off x="1476375" y="549275"/>
            <a:ext cx="6911975" cy="6192838"/>
          </a:xfrm>
          <a:ln/>
        </p:spPr>
        <p:txBody>
          <a:bodyPr vert="horz" wrap="square" lIns="91440" tIns="45720" rIns="91440" bIns="45720" anchor="t" anchorCtr="0"/>
          <a:p>
            <a:pPr eaLnBrk="1" hangingPunct="1">
              <a:lnSpc>
                <a:spcPct val="80000"/>
              </a:lnSpc>
              <a:buNone/>
            </a:pP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r>
              <a:rPr lang="zh-CN" altLang="en-US" sz="2800" b="1" dirty="0">
                <a:solidFill>
                  <a:schemeClr val="bg1"/>
                </a:solidFill>
              </a:rPr>
              <a:t>可以多个类型参数，如：</a:t>
            </a:r>
            <a:endParaRPr lang="en-US" altLang="zh-CN" sz="2800" b="1" dirty="0">
              <a:solidFill>
                <a:schemeClr val="bg1"/>
              </a:solidFill>
            </a:endParaRPr>
          </a:p>
          <a:p>
            <a:pPr eaLnBrk="1" hangingPunct="1">
              <a:lnSpc>
                <a:spcPct val="80000"/>
              </a:lnSpc>
              <a:buNone/>
            </a:pPr>
            <a:endParaRPr lang="zh-CN" altLang="en-US" sz="2800" b="1" dirty="0">
              <a:solidFill>
                <a:schemeClr val="bg1"/>
              </a:solidFill>
            </a:endParaRPr>
          </a:p>
          <a:p>
            <a:pPr eaLnBrk="1" hangingPunct="1">
              <a:lnSpc>
                <a:spcPct val="80000"/>
              </a:lnSpc>
              <a:buNone/>
            </a:pPr>
            <a:r>
              <a:rPr lang="en-US" altLang="zh-CN" sz="2800" b="1" dirty="0">
                <a:solidFill>
                  <a:schemeClr val="bg1"/>
                </a:solidFill>
              </a:rPr>
              <a:t>template &lt;typename T,typename U&gt;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class List{</a:t>
            </a:r>
            <a:r>
              <a:rPr lang="en-US" altLang="zh-CN" sz="2800" b="1" dirty="0">
                <a:solidFill>
                  <a:schemeClr val="bg1"/>
                </a:solidFill>
                <a:latin typeface="Arial" panose="020B0604020202020204" pitchFamily="34" charset="0"/>
              </a:rPr>
              <a:t>…</a:t>
            </a:r>
            <a:r>
              <a:rPr lang="en-US" altLang="zh-CN" sz="2800" b="1" dirty="0">
                <a:solidFill>
                  <a:schemeClr val="bg1"/>
                </a:solidFill>
              </a:rPr>
              <a:t> </a:t>
            </a:r>
            <a:r>
              <a:rPr lang="en-US" altLang="zh-CN" sz="2800" b="1" dirty="0">
                <a:solidFill>
                  <a:schemeClr val="bg1"/>
                </a:solidFill>
                <a:latin typeface="Arial" panose="020B0604020202020204" pitchFamily="34" charset="0"/>
              </a:rPr>
              <a:t>…</a:t>
            </a: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endParaRPr lang="en-US" altLang="zh-CN" sz="2800" b="1" dirty="0">
              <a:solidFill>
                <a:schemeClr val="bg1"/>
              </a:solidFill>
            </a:endParaRPr>
          </a:p>
          <a:p>
            <a:pPr eaLnBrk="1" hangingPunct="1">
              <a:lnSpc>
                <a:spcPct val="80000"/>
              </a:lnSpc>
              <a:buNone/>
            </a:pPr>
            <a:r>
              <a:rPr lang="en-US" altLang="zh-CN" sz="2800" b="1" dirty="0">
                <a:solidFill>
                  <a:schemeClr val="bg1"/>
                </a:solidFill>
              </a:rPr>
              <a:t>List &lt;NODE,Student&gt;  k;</a:t>
            </a:r>
            <a:endParaRPr lang="en-US" altLang="zh-CN" sz="2800" b="1" dirty="0">
              <a:solidFill>
                <a:schemeClr val="bg1"/>
              </a:solidFill>
            </a:endParaRPr>
          </a:p>
        </p:txBody>
      </p:sp>
      <p:sp>
        <p:nvSpPr>
          <p:cNvPr id="138243" name="Rectangle 3"/>
          <p:cNvSpPr/>
          <p:nvPr/>
        </p:nvSpPr>
        <p:spPr>
          <a:xfrm>
            <a:off x="-252412" y="-26987"/>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p:cNvSpPr>
          <p:nvPr>
            <p:ph idx="1"/>
          </p:nvPr>
        </p:nvSpPr>
        <p:spPr>
          <a:xfrm>
            <a:off x="3851275" y="0"/>
            <a:ext cx="5292725" cy="6858000"/>
          </a:xfrm>
          <a:ln/>
        </p:spPr>
        <p:txBody>
          <a:bodyPr vert="horz" wrap="square" lIns="91440" tIns="45720" rIns="91440" bIns="45720" anchor="t" anchorCtr="0"/>
          <a:p>
            <a:pPr eaLnBrk="1" hangingPunct="1">
              <a:lnSpc>
                <a:spcPct val="80000"/>
              </a:lnSpc>
              <a:buNone/>
            </a:pPr>
            <a:r>
              <a:rPr lang="en-US" altLang="en-US" sz="2400" b="1" dirty="0">
                <a:solidFill>
                  <a:schemeClr val="bg1"/>
                </a:solidFill>
              </a:rPr>
              <a:t>template&lt;typename T,int Num&gt;</a:t>
            </a:r>
            <a:endParaRPr lang="en-US" altLang="en-US" sz="2400" b="1" dirty="0">
              <a:solidFill>
                <a:schemeClr val="bg1"/>
              </a:solidFill>
            </a:endParaRPr>
          </a:p>
          <a:p>
            <a:pPr eaLnBrk="1" hangingPunct="1">
              <a:lnSpc>
                <a:spcPct val="80000"/>
              </a:lnSpc>
              <a:buNone/>
            </a:pPr>
            <a:r>
              <a:rPr lang="en-US" altLang="en-US" sz="2400" b="1" dirty="0">
                <a:solidFill>
                  <a:schemeClr val="bg1"/>
                </a:solidFill>
              </a:rPr>
              <a:t>class List {</a:t>
            </a:r>
            <a:endParaRPr lang="en-US" altLang="en-US" sz="2400" b="1" dirty="0">
              <a:solidFill>
                <a:schemeClr val="bg1"/>
              </a:solidFill>
            </a:endParaRPr>
          </a:p>
          <a:p>
            <a:pPr eaLnBrk="1" hangingPunct="1">
              <a:lnSpc>
                <a:spcPct val="80000"/>
              </a:lnSpc>
              <a:buNone/>
            </a:pPr>
            <a:r>
              <a:rPr lang="en-US" altLang="en-US" sz="2400" b="1" dirty="0">
                <a:solidFill>
                  <a:schemeClr val="bg1"/>
                </a:solidFill>
              </a:rPr>
              <a:t>public:</a:t>
            </a:r>
            <a:endParaRPr lang="en-US" altLang="en-US" sz="2400" b="1" dirty="0">
              <a:solidFill>
                <a:schemeClr val="bg1"/>
              </a:solidFill>
            </a:endParaRPr>
          </a:p>
          <a:p>
            <a:pPr eaLnBrk="1" hangingPunct="1">
              <a:lnSpc>
                <a:spcPct val="80000"/>
              </a:lnSpc>
              <a:buNone/>
            </a:pPr>
            <a:r>
              <a:rPr lang="en-US" altLang="en-US" sz="2400" b="1" dirty="0">
                <a:solidFill>
                  <a:schemeClr val="bg1"/>
                </a:solidFill>
              </a:rPr>
              <a:t>	void Set(T);</a:t>
            </a:r>
            <a:endParaRPr lang="en-US" altLang="en-US" sz="2400" b="1" dirty="0">
              <a:solidFill>
                <a:schemeClr val="bg1"/>
              </a:solidFill>
            </a:endParaRPr>
          </a:p>
          <a:p>
            <a:pPr eaLnBrk="1" hangingPunct="1">
              <a:lnSpc>
                <a:spcPct val="80000"/>
              </a:lnSpc>
              <a:buNone/>
            </a:pPr>
            <a:r>
              <a:rPr lang="en-US" altLang="en-US" sz="2400" b="1" dirty="0">
                <a:solidFill>
                  <a:schemeClr val="bg1"/>
                </a:solidFill>
              </a:rPr>
              <a:t>	T Get();</a:t>
            </a:r>
            <a:endParaRPr lang="en-US" altLang="en-US" sz="2400" b="1" dirty="0">
              <a:solidFill>
                <a:schemeClr val="bg1"/>
              </a:solidFill>
            </a:endParaRPr>
          </a:p>
          <a:p>
            <a:pPr eaLnBrk="1" hangingPunct="1">
              <a:lnSpc>
                <a:spcPct val="80000"/>
              </a:lnSpc>
              <a:buNone/>
            </a:pPr>
            <a:r>
              <a:rPr lang="en-US" altLang="en-US" sz="2400" b="1" dirty="0">
                <a:solidFill>
                  <a:schemeClr val="bg1"/>
                </a:solidFill>
              </a:rPr>
              <a:t>	T a[Num];</a:t>
            </a:r>
            <a:endParaRPr lang="en-US" altLang="en-US" sz="2400" b="1" dirty="0">
              <a:solidFill>
                <a:schemeClr val="bg1"/>
              </a:solidFill>
            </a:endParaRPr>
          </a:p>
          <a:p>
            <a:pPr eaLnBrk="1" hangingPunct="1">
              <a:lnSpc>
                <a:spcPct val="80000"/>
              </a:lnSpc>
              <a:buNone/>
            </a:pPr>
            <a:r>
              <a:rPr lang="en-US" altLang="en-US" sz="2400" b="1" dirty="0">
                <a:solidFill>
                  <a:schemeClr val="bg1"/>
                </a:solidFill>
              </a:rPr>
              <a:t>private:</a:t>
            </a:r>
            <a:endParaRPr lang="en-US" altLang="en-US" sz="2400" b="1" dirty="0">
              <a:solidFill>
                <a:schemeClr val="bg1"/>
              </a:solidFill>
            </a:endParaRPr>
          </a:p>
          <a:p>
            <a:pPr eaLnBrk="1" hangingPunct="1">
              <a:lnSpc>
                <a:spcPct val="80000"/>
              </a:lnSpc>
              <a:buNone/>
            </a:pPr>
            <a:r>
              <a:rPr lang="en-US" altLang="en-US" sz="2400" b="1" dirty="0">
                <a:solidFill>
                  <a:schemeClr val="bg1"/>
                </a:solidFill>
              </a:rPr>
              <a:t>     T i;</a:t>
            </a:r>
            <a:endParaRPr lang="en-US" altLang="en-US" sz="2400" b="1" dirty="0">
              <a:solidFill>
                <a:schemeClr val="bg1"/>
              </a:solidFill>
            </a:endParaRPr>
          </a:p>
          <a:p>
            <a:pPr eaLnBrk="1" hangingPunct="1">
              <a:lnSpc>
                <a:spcPct val="80000"/>
              </a:lnSpc>
              <a:buNone/>
            </a:pPr>
            <a:r>
              <a:rPr lang="en-US" altLang="en-US" sz="2400" b="1" dirty="0">
                <a:solidFill>
                  <a:schemeClr val="bg1"/>
                </a:solidFill>
              </a:rPr>
              <a:t>};</a:t>
            </a:r>
            <a:endParaRPr lang="en-US" altLang="en-US" sz="2400" b="1" dirty="0">
              <a:solidFill>
                <a:schemeClr val="bg1"/>
              </a:solidFill>
            </a:endParaRPr>
          </a:p>
          <a:p>
            <a:pPr eaLnBrk="1" hangingPunct="1">
              <a:lnSpc>
                <a:spcPct val="80000"/>
              </a:lnSpc>
              <a:buNone/>
            </a:pPr>
            <a:r>
              <a:rPr lang="en-US" altLang="en-US" sz="2400" b="1" dirty="0">
                <a:solidFill>
                  <a:schemeClr val="bg1"/>
                </a:solidFill>
              </a:rPr>
              <a:t>template&lt;typename </a:t>
            </a:r>
            <a:r>
              <a:rPr lang="en-US" altLang="zh-CN" sz="2400" b="1" dirty="0">
                <a:solidFill>
                  <a:schemeClr val="bg1"/>
                </a:solidFill>
              </a:rPr>
              <a:t>U</a:t>
            </a:r>
            <a:r>
              <a:rPr lang="en-US" altLang="en-US" sz="2400" b="1" dirty="0">
                <a:solidFill>
                  <a:schemeClr val="bg1"/>
                </a:solidFill>
              </a:rPr>
              <a:t>,int Count&gt;</a:t>
            </a:r>
            <a:endParaRPr lang="en-US" altLang="en-US" sz="2400" b="1" dirty="0">
              <a:solidFill>
                <a:schemeClr val="bg1"/>
              </a:solidFill>
            </a:endParaRPr>
          </a:p>
          <a:p>
            <a:pPr eaLnBrk="1" hangingPunct="1">
              <a:lnSpc>
                <a:spcPct val="80000"/>
              </a:lnSpc>
              <a:buNone/>
            </a:pPr>
            <a:r>
              <a:rPr lang="en-US" altLang="en-US" sz="2400" b="1" dirty="0">
                <a:solidFill>
                  <a:schemeClr val="bg1"/>
                </a:solidFill>
              </a:rPr>
              <a:t>void List</a:t>
            </a:r>
            <a:r>
              <a:rPr lang="en-US" altLang="zh-CN" sz="2400" b="1" dirty="0">
                <a:solidFill>
                  <a:schemeClr val="bg1"/>
                </a:solidFill>
              </a:rPr>
              <a:t>&lt;U,</a:t>
            </a:r>
            <a:r>
              <a:rPr lang="en-US" altLang="en-US" sz="2400" b="1" dirty="0">
                <a:solidFill>
                  <a:schemeClr val="bg1"/>
                </a:solidFill>
              </a:rPr>
              <a:t>Count&gt;::</a:t>
            </a:r>
            <a:r>
              <a:rPr lang="en-US" altLang="zh-CN" sz="2400" b="1" dirty="0">
                <a:solidFill>
                  <a:schemeClr val="bg1"/>
                </a:solidFill>
              </a:rPr>
              <a:t>Set(U</a:t>
            </a:r>
            <a:r>
              <a:rPr lang="en-US" altLang="en-US" sz="2400" b="1" dirty="0">
                <a:solidFill>
                  <a:schemeClr val="bg1"/>
                </a:solidFill>
              </a:rPr>
              <a:t> k){i = k;}</a:t>
            </a:r>
            <a:endParaRPr lang="en-US" altLang="en-US" sz="2400" b="1" dirty="0">
              <a:solidFill>
                <a:schemeClr val="bg1"/>
              </a:solidFill>
            </a:endParaRPr>
          </a:p>
          <a:p>
            <a:pPr eaLnBrk="1" hangingPunct="1">
              <a:lnSpc>
                <a:spcPct val="80000"/>
              </a:lnSpc>
              <a:buNone/>
            </a:pPr>
            <a:r>
              <a:rPr lang="en-US" altLang="en-US" sz="2400" b="1" dirty="0">
                <a:solidFill>
                  <a:schemeClr val="bg1"/>
                </a:solidFill>
              </a:rPr>
              <a:t>template&lt;typename T,int Count&gt;</a:t>
            </a:r>
            <a:endParaRPr lang="en-US" altLang="en-US" sz="2400" b="1" dirty="0">
              <a:solidFill>
                <a:schemeClr val="bg1"/>
              </a:solidFill>
            </a:endParaRPr>
          </a:p>
          <a:p>
            <a:pPr eaLnBrk="1" hangingPunct="1">
              <a:lnSpc>
                <a:spcPct val="80000"/>
              </a:lnSpc>
              <a:buNone/>
            </a:pPr>
            <a:r>
              <a:rPr lang="en-US" altLang="en-US" sz="2400" b="1" dirty="0">
                <a:solidFill>
                  <a:schemeClr val="bg1"/>
                </a:solidFill>
              </a:rPr>
              <a:t>T List&lt;T,Count&gt;::Get(){return(i);}</a:t>
            </a:r>
            <a:endParaRPr lang="en-US" altLang="en-US"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en-US" sz="2400" b="1" dirty="0">
                <a:solidFill>
                  <a:schemeClr val="bg1"/>
                </a:solidFill>
              </a:rPr>
              <a:t>void main(){</a:t>
            </a:r>
            <a:endParaRPr lang="en-US" altLang="en-US" sz="2400" b="1" dirty="0">
              <a:solidFill>
                <a:schemeClr val="bg1"/>
              </a:solidFill>
            </a:endParaRPr>
          </a:p>
          <a:p>
            <a:pPr eaLnBrk="1" hangingPunct="1">
              <a:lnSpc>
                <a:spcPct val="80000"/>
              </a:lnSpc>
              <a:buNone/>
            </a:pPr>
            <a:r>
              <a:rPr lang="en-US" altLang="en-US" sz="2400" b="1" dirty="0">
                <a:solidFill>
                  <a:schemeClr val="bg1"/>
                </a:solidFill>
              </a:rPr>
              <a:t>   int x=1,y=2;</a:t>
            </a:r>
            <a:endParaRPr lang="en-US" altLang="en-US" sz="2400" b="1" dirty="0">
              <a:solidFill>
                <a:schemeClr val="bg1"/>
              </a:solidFill>
            </a:endParaRPr>
          </a:p>
          <a:p>
            <a:pPr eaLnBrk="1" hangingPunct="1">
              <a:lnSpc>
                <a:spcPct val="80000"/>
              </a:lnSpc>
              <a:buNone/>
            </a:pPr>
            <a:r>
              <a:rPr lang="en-US" altLang="en-US" sz="2400" b="1" dirty="0">
                <a:solidFill>
                  <a:schemeClr val="bg1"/>
                </a:solidFill>
              </a:rPr>
              <a:t>   List&lt;int,9&gt; i;</a:t>
            </a:r>
            <a:endParaRPr lang="en-US" altLang="en-US" sz="2400" b="1" dirty="0">
              <a:solidFill>
                <a:schemeClr val="bg1"/>
              </a:solidFill>
            </a:endParaRPr>
          </a:p>
          <a:p>
            <a:pPr eaLnBrk="1" hangingPunct="1">
              <a:lnSpc>
                <a:spcPct val="80000"/>
              </a:lnSpc>
              <a:buNone/>
            </a:pPr>
            <a:r>
              <a:rPr lang="en-US" altLang="en-US" sz="2400" b="1" dirty="0">
                <a:solidFill>
                  <a:schemeClr val="bg1"/>
                </a:solidFill>
              </a:rPr>
              <a:t>   i.Set(1);</a:t>
            </a:r>
            <a:endParaRPr lang="en-US" altLang="en-US" sz="2400" b="1" dirty="0">
              <a:solidFill>
                <a:schemeClr val="bg1"/>
              </a:solidFill>
            </a:endParaRPr>
          </a:p>
          <a:p>
            <a:pPr eaLnBrk="1" hangingPunct="1">
              <a:lnSpc>
                <a:spcPct val="80000"/>
              </a:lnSpc>
              <a:buNone/>
            </a:pPr>
            <a:r>
              <a:rPr lang="en-US" altLang="en-US" sz="2400" b="1" dirty="0">
                <a:solidFill>
                  <a:schemeClr val="bg1"/>
                </a:solidFill>
              </a:rPr>
              <a:t>   cout&lt;&lt;i.Get()&lt;&lt;endl;}</a:t>
            </a:r>
            <a:endParaRPr lang="en-US" altLang="zh-CN" sz="2400" b="1" dirty="0">
              <a:solidFill>
                <a:schemeClr val="bg1"/>
              </a:solidFill>
            </a:endParaRPr>
          </a:p>
        </p:txBody>
      </p:sp>
      <p:sp>
        <p:nvSpPr>
          <p:cNvPr id="139267" name="Rectangle 3"/>
          <p:cNvSpPr/>
          <p:nvPr/>
        </p:nvSpPr>
        <p:spPr>
          <a:xfrm>
            <a:off x="-252412" y="115888"/>
            <a:ext cx="4608512"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543749" name="Rectangle 5"/>
          <p:cNvSpPr>
            <a:spLocks noChangeArrowheads="1"/>
          </p:cNvSpPr>
          <p:nvPr/>
        </p:nvSpPr>
        <p:spPr bwMode="auto">
          <a:xfrm>
            <a:off x="0" y="5589588"/>
            <a:ext cx="3708400" cy="122396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err="1">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Num</a:t>
            </a:r>
            <a:r>
              <a:rPr kumimoji="1" lang="zh-CN" altLang="en-US"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应该给出确定的参数值</a:t>
            </a:r>
            <a:endParaRPr kumimoji="1" lang="zh-CN" altLang="en-US"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反向演绎后</a:t>
            </a:r>
            <a:r>
              <a:rPr kumimoji="1" lang="en-US" altLang="zh-CN"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Count</a:t>
            </a:r>
            <a:r>
              <a:rPr kumimoji="1" lang="zh-CN" altLang="en-US"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的值应为</a:t>
            </a:r>
            <a:r>
              <a:rPr kumimoji="1" lang="en-US" altLang="zh-CN"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9</a:t>
            </a:r>
            <a:endParaRPr kumimoji="1" lang="en-US" altLang="zh-CN"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注意</a:t>
            </a:r>
            <a:r>
              <a:rPr kumimoji="1" lang="en-US" altLang="zh-CN"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U</a:t>
            </a:r>
            <a:endParaRPr kumimoji="1" lang="en-US" altLang="zh-CN"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函数模板之间的类型参数无此关系</a:t>
            </a:r>
            <a:endParaRPr kumimoji="1" lang="zh-CN" altLang="en-US"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7" name="Rectangle 3"/>
          <p:cNvSpPr>
            <a:spLocks noGrp="1" noChangeArrowheads="1"/>
          </p:cNvSpPr>
          <p:nvPr>
            <p:ph idx="1"/>
          </p:nvPr>
        </p:nvSpPr>
        <p:spPr>
          <a:xfrm>
            <a:off x="395288" y="1196975"/>
            <a:ext cx="8458200" cy="489585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2800" b="0" i="0" u="none" strike="noStrike" kern="0" cap="none" spc="0" normalizeH="0" baseline="0" noProof="0" dirty="0">
                <a:ln>
                  <a:noFill/>
                </a:ln>
                <a:solidFill>
                  <a:schemeClr val="bg1"/>
                </a:solidFill>
                <a:effectLst/>
                <a:uLnTx/>
                <a:uFillTx/>
                <a:latin typeface="+mn-lt"/>
                <a:ea typeface="+mn-ea"/>
                <a:cs typeface="+mn-cs"/>
              </a:rPr>
              <a:t>数组名做参数</a:t>
            </a:r>
            <a:endParaRPr kumimoji="1" lang="zh-CN" altLang="en-US"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zh-CN" altLang="en-US"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void main()                           void read(</a:t>
            </a:r>
            <a:r>
              <a:rPr kumimoji="1" lang="en-US" altLang="zh-CN" sz="2800" b="0" i="0" u="sng"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zh-CN" sz="2800" b="0" i="0" u="sng"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a[10]</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 </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int</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 a[10],</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                     {</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int</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 i;</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   read(a);                            for(</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=0;i&lt;10;i++)</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   for(</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=0;i&lt;10;i++)                </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scanf</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d",</a:t>
            </a:r>
            <a:r>
              <a:rPr kumimoji="1" lang="en-US" altLang="zh-CN" sz="2800" b="0" i="0" u="sng" strike="noStrike" kern="0" cap="none" spc="0" normalizeH="0" baseline="0" noProof="0" dirty="0" err="1">
                <a:ln>
                  <a:noFill/>
                </a:ln>
                <a:solidFill>
                  <a:schemeClr val="bg1"/>
                </a:solidFill>
                <a:effectLst/>
                <a:uLnTx/>
                <a:uFillTx/>
                <a:latin typeface="+mn-lt"/>
                <a:ea typeface="+mn-ea"/>
                <a:cs typeface="+mn-cs"/>
              </a:rPr>
              <a:t>&amp;a</a:t>
            </a:r>
            <a:r>
              <a:rPr kumimoji="1" lang="en-US" altLang="zh-CN" sz="2800" b="0" i="0" u="sng" strike="noStrike" kern="0" cap="none" spc="0" normalizeH="0" baseline="0" noProof="0" dirty="0">
                <a:ln>
                  <a:noFill/>
                </a:ln>
                <a:solidFill>
                  <a:schemeClr val="bg1"/>
                </a:solidFill>
                <a:effectLst/>
                <a:uLnTx/>
                <a:uFillTx/>
                <a:latin typeface="+mn-lt"/>
                <a:ea typeface="+mn-ea"/>
                <a:cs typeface="+mn-cs"/>
              </a:rPr>
              <a:t>[</a:t>
            </a:r>
            <a:r>
              <a:rPr kumimoji="1" lang="en-US" altLang="zh-CN" sz="2800" b="0" i="0" u="sng" strike="noStrike" kern="0" cap="none" spc="0" normalizeH="0" baseline="0" noProof="0" dirty="0" err="1">
                <a:ln>
                  <a:noFill/>
                </a:ln>
                <a:solidFill>
                  <a:schemeClr val="bg1"/>
                </a:solidFill>
                <a:effectLst/>
                <a:uLnTx/>
                <a:uFillTx/>
                <a:latin typeface="+mn-lt"/>
                <a:ea typeface="+mn-ea"/>
                <a:cs typeface="+mn-cs"/>
              </a:rPr>
              <a:t>i</a:t>
            </a:r>
            <a:r>
              <a:rPr kumimoji="1" lang="en-US" altLang="zh-CN" sz="2800" b="0" i="0" u="sng" strike="noStrike" kern="0" cap="none" spc="0" normalizeH="0" baseline="0" noProof="0" dirty="0">
                <a:ln>
                  <a:noFill/>
                </a:ln>
                <a:solidFill>
                  <a:schemeClr val="bg1"/>
                </a:solidFill>
                <a:effectLst/>
                <a:uLnTx/>
                <a:uFillTx/>
                <a:latin typeface="+mn-lt"/>
                <a:ea typeface="+mn-ea"/>
                <a:cs typeface="+mn-cs"/>
              </a:rPr>
              <a:t>]</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      </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printf</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d",a</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r>
              <a:rPr kumimoji="1" lang="en-US" altLang="zh-CN" sz="2800" b="0" i="0" u="none" strike="noStrike" kern="0" cap="none" spc="0" normalizeH="0" baseline="0" noProof="0" dirty="0" err="1">
                <a:ln>
                  <a:noFill/>
                </a:ln>
                <a:solidFill>
                  <a:schemeClr val="bg1"/>
                </a:solidFill>
                <a:effectLst/>
                <a:uLnTx/>
                <a:uFillTx/>
                <a:latin typeface="+mn-lt"/>
                <a:ea typeface="+mn-ea"/>
                <a:cs typeface="+mn-cs"/>
              </a:rPr>
              <a:t>i</a:t>
            </a:r>
            <a:r>
              <a:rPr kumimoji="1" lang="en-US" altLang="zh-CN" sz="2800" b="0" i="0" u="none" strike="noStrike" kern="0" cap="none" spc="0" normalizeH="0" baseline="0" noProof="0" dirty="0">
                <a:ln>
                  <a:noFill/>
                </a:ln>
                <a:solidFill>
                  <a:schemeClr val="bg1"/>
                </a:solidFill>
                <a:effectLst/>
                <a:uLnTx/>
                <a:uFillTx/>
                <a:latin typeface="+mn-lt"/>
                <a:ea typeface="+mn-ea"/>
                <a:cs typeface="+mn-cs"/>
              </a:rPr>
              <a:t>]);       }</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bg1"/>
                </a:solidFill>
                <a:effectLst/>
                <a:uLnTx/>
                <a:uFillTx/>
                <a:latin typeface="+mn-lt"/>
                <a:ea typeface="+mn-ea"/>
                <a:cs typeface="+mn-cs"/>
              </a:rPr>
              <a:t>}</a:t>
            </a: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en-US" altLang="zh-CN"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2800" b="0" i="0" u="none" strike="noStrike" kern="0" cap="none" spc="0" normalizeH="0" baseline="0" noProof="0" dirty="0">
                <a:ln>
                  <a:noFill/>
                </a:ln>
                <a:solidFill>
                  <a:schemeClr val="bg1"/>
                </a:solidFill>
                <a:effectLst/>
                <a:uLnTx/>
                <a:uFillTx/>
                <a:latin typeface="+mn-lt"/>
                <a:ea typeface="+mn-ea"/>
                <a:cs typeface="+mn-cs"/>
              </a:rPr>
              <a:t>参数可以是数组也可以是指针</a:t>
            </a:r>
            <a:endParaRPr kumimoji="1" lang="zh-CN" altLang="en-US" sz="28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2800" b="0" i="0" u="none" strike="noStrike" kern="0" cap="none" spc="0" normalizeH="0" baseline="0" noProof="0" dirty="0">
                <a:ln>
                  <a:noFill/>
                </a:ln>
                <a:solidFill>
                  <a:schemeClr val="bg1"/>
                </a:solidFill>
                <a:effectLst/>
                <a:uLnTx/>
                <a:uFillTx/>
                <a:latin typeface="+mn-lt"/>
                <a:ea typeface="+mn-ea"/>
                <a:cs typeface="+mn-cs"/>
              </a:rPr>
              <a:t>没有新空间开辟</a:t>
            </a:r>
            <a:endParaRPr kumimoji="1" lang="zh-CN" altLang="en-US" sz="2800" b="0" i="0" u="none" strike="noStrike" kern="0" cap="none" spc="0" normalizeH="0" baseline="0" noProof="0" dirty="0">
              <a:ln>
                <a:noFill/>
              </a:ln>
              <a:solidFill>
                <a:schemeClr val="bg1"/>
              </a:solidFill>
              <a:effectLst/>
              <a:uLnTx/>
              <a:uFillTx/>
              <a:latin typeface="+mn-lt"/>
              <a:ea typeface="+mn-ea"/>
              <a:cs typeface="+mn-cs"/>
            </a:endParaRPr>
          </a:p>
        </p:txBody>
      </p:sp>
      <p:sp>
        <p:nvSpPr>
          <p:cNvPr id="29699" name="Rectangle 4"/>
          <p:cNvSpPr/>
          <p:nvPr/>
        </p:nvSpPr>
        <p:spPr>
          <a:xfrm>
            <a:off x="-252412" y="115888"/>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p:cNvSpPr>
          <p:nvPr>
            <p:ph idx="1"/>
          </p:nvPr>
        </p:nvSpPr>
        <p:spPr>
          <a:xfrm>
            <a:off x="107950" y="836613"/>
            <a:ext cx="3743325" cy="5949950"/>
          </a:xfrm>
          <a:ln/>
        </p:spPr>
        <p:txBody>
          <a:bodyPr vert="horz" wrap="square" lIns="91440" tIns="45720" rIns="91440" bIns="45720" anchor="t" anchorCtr="0"/>
          <a:p>
            <a:pPr eaLnBrk="1" hangingPunct="1">
              <a:buNone/>
            </a:pPr>
            <a:r>
              <a:rPr lang="en-US" altLang="zh-CN" b="1" dirty="0">
                <a:solidFill>
                  <a:schemeClr val="bg1"/>
                </a:solidFill>
              </a:rPr>
              <a:t>//</a:t>
            </a:r>
            <a:r>
              <a:rPr lang="zh-CN" altLang="en-US" b="1" dirty="0">
                <a:solidFill>
                  <a:schemeClr val="bg1"/>
                </a:solidFill>
              </a:rPr>
              <a:t>栈</a:t>
            </a:r>
            <a:endParaRPr lang="zh-CN" altLang="en-US" b="1" dirty="0">
              <a:solidFill>
                <a:schemeClr val="bg1"/>
              </a:solidFill>
            </a:endParaRPr>
          </a:p>
          <a:p>
            <a:pPr eaLnBrk="1" hangingPunct="1">
              <a:buNone/>
            </a:pPr>
            <a:r>
              <a:rPr lang="en-US" altLang="zh-CN" b="1" dirty="0">
                <a:solidFill>
                  <a:schemeClr val="bg1"/>
                </a:solidFill>
              </a:rPr>
              <a:t>template &lt;typename T=NODE&gt;</a:t>
            </a:r>
            <a:endParaRPr lang="en-US" altLang="zh-CN" b="1" dirty="0">
              <a:solidFill>
                <a:schemeClr val="bg1"/>
              </a:solidFill>
            </a:endParaRPr>
          </a:p>
          <a:p>
            <a:pPr eaLnBrk="1" hangingPunct="1">
              <a:buNone/>
            </a:pPr>
            <a:r>
              <a:rPr lang="en-US" altLang="zh-CN" b="1" dirty="0">
                <a:solidFill>
                  <a:schemeClr val="bg1"/>
                </a:solidFill>
              </a:rPr>
              <a:t>class Stack{</a:t>
            </a:r>
            <a:endParaRPr lang="en-US" altLang="zh-CN" b="1" dirty="0">
              <a:solidFill>
                <a:schemeClr val="bg1"/>
              </a:solidFill>
            </a:endParaRPr>
          </a:p>
          <a:p>
            <a:pPr eaLnBrk="1" hangingPunct="1">
              <a:buNone/>
            </a:pPr>
            <a:r>
              <a:rPr lang="en-US" altLang="zh-CN" b="1" dirty="0">
                <a:solidFill>
                  <a:schemeClr val="bg1"/>
                </a:solidFill>
              </a:rPr>
              <a:t>public:</a:t>
            </a:r>
            <a:endParaRPr lang="en-US" altLang="zh-CN" b="1" dirty="0">
              <a:solidFill>
                <a:schemeClr val="bg1"/>
              </a:solidFill>
            </a:endParaRPr>
          </a:p>
          <a:p>
            <a:pPr eaLnBrk="1" hangingPunct="1">
              <a:buNone/>
            </a:pPr>
            <a:r>
              <a:rPr lang="en-US" altLang="zh-CN" b="1" dirty="0">
                <a:solidFill>
                  <a:schemeClr val="bg1"/>
                </a:solidFill>
              </a:rPr>
              <a:t>void push( T );</a:t>
            </a:r>
            <a:endParaRPr lang="en-US" altLang="zh-CN" b="1" dirty="0">
              <a:solidFill>
                <a:schemeClr val="bg1"/>
              </a:solidFill>
            </a:endParaRPr>
          </a:p>
          <a:p>
            <a:pPr eaLnBrk="1" hangingPunct="1">
              <a:buNone/>
            </a:pPr>
            <a:r>
              <a:rPr lang="en-US" altLang="zh-CN" b="1" dirty="0">
                <a:solidFill>
                  <a:schemeClr val="bg1"/>
                </a:solidFill>
              </a:rPr>
              <a:t>    T pop( );</a:t>
            </a:r>
            <a:endParaRPr lang="en-US" altLang="zh-CN" b="1" dirty="0">
              <a:solidFill>
                <a:schemeClr val="bg1"/>
              </a:solidFill>
            </a:endParaRPr>
          </a:p>
          <a:p>
            <a:pPr eaLnBrk="1" hangingPunct="1">
              <a:buNone/>
            </a:pPr>
            <a:r>
              <a:rPr lang="en-US" altLang="zh-CN" b="1" dirty="0">
                <a:solidFill>
                  <a:schemeClr val="bg1"/>
                </a:solidFill>
              </a:rPr>
              <a:t>private:</a:t>
            </a:r>
            <a:endParaRPr lang="en-US" altLang="zh-CN" b="1" dirty="0">
              <a:solidFill>
                <a:schemeClr val="bg1"/>
              </a:solidFill>
            </a:endParaRPr>
          </a:p>
          <a:p>
            <a:pPr eaLnBrk="1" hangingPunct="1">
              <a:buNone/>
            </a:pPr>
            <a:r>
              <a:rPr lang="en-US" altLang="zh-CN" b="1" dirty="0">
                <a:solidFill>
                  <a:schemeClr val="bg1"/>
                </a:solidFill>
              </a:rPr>
              <a:t>    T *head; </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p:txBody>
      </p:sp>
      <p:sp>
        <p:nvSpPr>
          <p:cNvPr id="140291" name="Rectangle 3"/>
          <p:cNvSpPr/>
          <p:nvPr/>
        </p:nvSpPr>
        <p:spPr>
          <a:xfrm>
            <a:off x="-252412" y="115888"/>
            <a:ext cx="5976937"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40292" name="Rectangle 4"/>
          <p:cNvSpPr/>
          <p:nvPr/>
        </p:nvSpPr>
        <p:spPr>
          <a:xfrm>
            <a:off x="3779838" y="439738"/>
            <a:ext cx="5256212" cy="6157912"/>
          </a:xfrm>
          <a:prstGeom prst="rect">
            <a:avLst/>
          </a:prstGeom>
          <a:noFill/>
          <a:ln w="9525">
            <a:noFill/>
          </a:ln>
        </p:spPr>
        <p:txBody>
          <a:bodyPr/>
          <a:p>
            <a:pPr marL="342900" indent="-342900" eaLnBrk="1" hangingPunct="1">
              <a:lnSpc>
                <a:spcPct val="80000"/>
              </a:lnSpc>
              <a:spcBef>
                <a:spcPct val="20000"/>
              </a:spcBef>
            </a:pPr>
            <a:r>
              <a:rPr lang="en-US" altLang="en-US" sz="2800" b="1" dirty="0">
                <a:latin typeface="Times New Roman" panose="02020603050405020304" pitchFamily="18" charset="0"/>
              </a:rPr>
              <a:t>template &lt;typename T&gt;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void Stack&lt;T&gt;::</a:t>
            </a:r>
            <a:r>
              <a:rPr lang="en-US" altLang="zh-CN" sz="2800" b="1" dirty="0">
                <a:latin typeface="Times New Roman" panose="02020603050405020304" pitchFamily="18" charset="0"/>
              </a:rPr>
              <a:t>push</a:t>
            </a:r>
            <a:r>
              <a:rPr lang="en-US" altLang="en-US" sz="2800" b="1" dirty="0">
                <a:latin typeface="Times New Roman" panose="02020603050405020304" pitchFamily="18" charset="0"/>
              </a:rPr>
              <a:t>(</a:t>
            </a:r>
            <a:r>
              <a:rPr lang="en-US" altLang="zh-CN" sz="2800" b="1" dirty="0">
                <a:latin typeface="Times New Roman" panose="02020603050405020304" pitchFamily="18" charset="0"/>
              </a:rPr>
              <a:t>T</a:t>
            </a:r>
            <a:r>
              <a:rPr lang="en-US" altLang="en-US" sz="2800" b="1" dirty="0">
                <a:latin typeface="Times New Roman" panose="02020603050405020304" pitchFamily="18" charset="0"/>
              </a:rPr>
              <a:t> i)</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a:t>
            </a:r>
            <a:r>
              <a:rPr lang="en-US" altLang="zh-CN" sz="2800" b="1" dirty="0">
                <a:latin typeface="Times New Roman" panose="02020603050405020304" pitchFamily="18" charset="0"/>
              </a:rPr>
              <a:t>  </a:t>
            </a:r>
            <a:r>
              <a:rPr lang="en-US" altLang="zh-CN" sz="2800" b="1" dirty="0">
                <a:latin typeface="Arial" panose="020B0604020202020204" pitchFamily="34" charset="0"/>
              </a:rPr>
              <a:t>…</a:t>
            </a:r>
            <a:r>
              <a:rPr lang="en-US" altLang="zh-CN" sz="2800" b="1" dirty="0">
                <a:latin typeface="Times New Roman" panose="02020603050405020304" pitchFamily="18" charset="0"/>
              </a:rPr>
              <a:t> </a:t>
            </a:r>
            <a:r>
              <a:rPr lang="en-US" altLang="zh-CN" sz="2800" b="1" dirty="0">
                <a:latin typeface="Arial" panose="020B0604020202020204" pitchFamily="34" charset="0"/>
              </a:rPr>
              <a:t>…</a:t>
            </a:r>
            <a:r>
              <a:rPr lang="en-US" altLang="en-US" sz="2800" b="1" dirty="0">
                <a:latin typeface="Times New Roman" panose="02020603050405020304" pitchFamily="18" charset="0"/>
              </a:rPr>
              <a:t>}</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template &lt;typename T&gt;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T</a:t>
            </a:r>
            <a:r>
              <a:rPr lang="en-US" altLang="en-US" sz="2800" b="1" dirty="0">
                <a:latin typeface="Times New Roman" panose="02020603050405020304" pitchFamily="18" charset="0"/>
              </a:rPr>
              <a:t> Stack&lt;T&gt;::</a:t>
            </a:r>
            <a:r>
              <a:rPr lang="en-US" altLang="zh-CN" sz="2800" b="1" dirty="0">
                <a:latin typeface="Times New Roman" panose="02020603050405020304" pitchFamily="18" charset="0"/>
              </a:rPr>
              <a:t>pop</a:t>
            </a:r>
            <a:r>
              <a:rPr lang="en-US" altLang="en-US" sz="2800" b="1" dirty="0">
                <a:latin typeface="Times New Roman" panose="02020603050405020304" pitchFamily="18" charset="0"/>
              </a:rPr>
              <a:t>()</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a:t>
            </a:r>
            <a:r>
              <a:rPr lang="en-US" altLang="zh-CN" sz="2800" b="1" dirty="0">
                <a:latin typeface="Times New Roman" panose="02020603050405020304" pitchFamily="18" charset="0"/>
              </a:rPr>
              <a:t>  </a:t>
            </a:r>
            <a:r>
              <a:rPr lang="en-US" altLang="zh-CN" sz="2800" b="1" dirty="0">
                <a:latin typeface="Arial" panose="020B0604020202020204" pitchFamily="34" charset="0"/>
              </a:rPr>
              <a:t>…</a:t>
            </a:r>
            <a:r>
              <a:rPr lang="en-US" altLang="zh-CN" sz="2800" b="1" dirty="0">
                <a:latin typeface="Times New Roman" panose="02020603050405020304" pitchFamily="18" charset="0"/>
              </a:rPr>
              <a:t> </a:t>
            </a:r>
            <a:r>
              <a:rPr lang="en-US" altLang="zh-CN" sz="2800" b="1" dirty="0">
                <a:latin typeface="Arial" panose="020B0604020202020204" pitchFamily="34" charset="0"/>
              </a:rPr>
              <a:t>…</a:t>
            </a:r>
            <a:r>
              <a:rPr lang="en-US" altLang="en-US"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Stack&lt;&gt;  Object;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template Stack&lt;Student&gt; //</a:t>
            </a:r>
            <a:r>
              <a:rPr lang="zh-CN" altLang="en-US" sz="2800" b="1" dirty="0">
                <a:latin typeface="Times New Roman" panose="02020603050405020304" pitchFamily="18" charset="0"/>
              </a:rPr>
              <a:t>显示实例</a:t>
            </a:r>
            <a:endParaRPr lang="zh-CN"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强迫成员函数同时实例化</a:t>
            </a:r>
            <a:endParaRPr lang="zh-CN"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类模板也允许默认参数</a:t>
            </a:r>
            <a:endParaRPr lang="zh-CN"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函数模板</a:t>
            </a:r>
            <a:r>
              <a:rPr lang="en-US" altLang="zh-CN" sz="2800" b="1" dirty="0">
                <a:latin typeface="Times New Roman" panose="02020603050405020304" pitchFamily="18" charset="0"/>
              </a:rPr>
              <a:t>&amp;</a:t>
            </a:r>
            <a:r>
              <a:rPr lang="zh-CN" altLang="en-US" sz="2800" b="1" dirty="0">
                <a:latin typeface="Times New Roman" panose="02020603050405020304" pitchFamily="18" charset="0"/>
              </a:rPr>
              <a:t>模板函数？</a:t>
            </a:r>
            <a:endParaRPr lang="zh-CN"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类模板</a:t>
            </a:r>
            <a:r>
              <a:rPr lang="en-US" altLang="zh-CN" sz="2800" b="1" dirty="0">
                <a:latin typeface="Times New Roman" panose="02020603050405020304" pitchFamily="18" charset="0"/>
              </a:rPr>
              <a:t>&amp;</a:t>
            </a:r>
            <a:r>
              <a:rPr lang="zh-CN" altLang="en-US" sz="2800" b="1" dirty="0">
                <a:latin typeface="Times New Roman" panose="02020603050405020304" pitchFamily="18" charset="0"/>
              </a:rPr>
              <a:t>模板类？</a:t>
            </a:r>
            <a:endParaRPr lang="zh-CN"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函数重载</a:t>
            </a:r>
            <a:r>
              <a:rPr lang="en-US" altLang="zh-CN" sz="2800" b="1" dirty="0">
                <a:latin typeface="Times New Roman" panose="02020603050405020304" pitchFamily="18" charset="0"/>
              </a:rPr>
              <a:t>&amp;</a:t>
            </a:r>
            <a:r>
              <a:rPr lang="zh-CN" altLang="en-US" sz="2800" b="1" dirty="0">
                <a:latin typeface="Times New Roman" panose="02020603050405020304" pitchFamily="18" charset="0"/>
              </a:rPr>
              <a:t>函数模板</a:t>
            </a:r>
            <a:endParaRPr lang="en-US" altLang="en-US" sz="2800" b="1" dirty="0">
              <a:latin typeface="Times New Roman" panose="02020603050405020304"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p:cNvSpPr>
          <p:nvPr>
            <p:ph idx="1"/>
          </p:nvPr>
        </p:nvSpPr>
        <p:spPr>
          <a:xfrm>
            <a:off x="107950" y="765175"/>
            <a:ext cx="4103688" cy="5903913"/>
          </a:xfrm>
          <a:ln/>
        </p:spPr>
        <p:txBody>
          <a:bodyPr vert="horz" wrap="square" lIns="91440" tIns="45720" rIns="91440" bIns="45720" anchor="t" anchorCtr="0"/>
          <a:p>
            <a:pPr eaLnBrk="1" hangingPunct="1">
              <a:lnSpc>
                <a:spcPct val="90000"/>
              </a:lnSpc>
              <a:buNone/>
            </a:pPr>
            <a:r>
              <a:rPr lang="en-US" altLang="zh-CN" sz="2400" b="1" dirty="0">
                <a:solidFill>
                  <a:schemeClr val="bg1"/>
                </a:solidFill>
              </a:rPr>
              <a:t>//</a:t>
            </a:r>
            <a:r>
              <a:rPr lang="zh-CN" altLang="en-US" sz="2400" b="1" dirty="0">
                <a:solidFill>
                  <a:schemeClr val="bg1"/>
                </a:solidFill>
              </a:rPr>
              <a:t>定作（类模板的</a:t>
            </a:r>
            <a:r>
              <a:rPr lang="zh-CN" altLang="en-US" sz="2400" b="1" dirty="0">
                <a:solidFill>
                  <a:schemeClr val="bg1"/>
                </a:solidFill>
                <a:latin typeface="Arial" panose="020B0604020202020204" pitchFamily="34" charset="0"/>
              </a:rPr>
              <a:t>“</a:t>
            </a:r>
            <a:r>
              <a:rPr lang="zh-CN" altLang="en-US" sz="2400" b="1" dirty="0">
                <a:solidFill>
                  <a:schemeClr val="bg1"/>
                </a:solidFill>
              </a:rPr>
              <a:t>特化”）</a:t>
            </a:r>
            <a:endParaRPr lang="zh-CN" altLang="en-US" sz="2400" b="1" dirty="0">
              <a:solidFill>
                <a:schemeClr val="bg1"/>
              </a:solidFill>
            </a:endParaRPr>
          </a:p>
          <a:p>
            <a:pPr eaLnBrk="1" hangingPunct="1">
              <a:lnSpc>
                <a:spcPct val="90000"/>
              </a:lnSpc>
              <a:buNone/>
            </a:pPr>
            <a:r>
              <a:rPr lang="en-US" altLang="zh-CN" sz="2400" b="1" dirty="0">
                <a:solidFill>
                  <a:schemeClr val="bg1"/>
                </a:solidFill>
              </a:rPr>
              <a:t>//</a:t>
            </a:r>
            <a:r>
              <a:rPr lang="zh-CN" altLang="en-US" sz="2400" b="1" dirty="0">
                <a:solidFill>
                  <a:schemeClr val="bg1"/>
                </a:solidFill>
              </a:rPr>
              <a:t>例子（上）</a:t>
            </a:r>
            <a:endParaRPr lang="zh-CN" altLang="en-US" sz="2400" b="1" dirty="0">
              <a:solidFill>
                <a:schemeClr val="bg1"/>
              </a:solidFill>
            </a:endParaRPr>
          </a:p>
          <a:p>
            <a:pPr eaLnBrk="1" hangingPunct="1">
              <a:lnSpc>
                <a:spcPct val="90000"/>
              </a:lnSpc>
              <a:buNone/>
            </a:pPr>
            <a:r>
              <a:rPr lang="en-US" altLang="en-US" sz="2400" b="1" dirty="0">
                <a:solidFill>
                  <a:schemeClr val="bg1"/>
                </a:solidFill>
              </a:rPr>
              <a:t>template&lt;typename T&gt;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class List {</a:t>
            </a:r>
            <a:endParaRPr lang="en-US" altLang="en-US" sz="2400" b="1" dirty="0">
              <a:solidFill>
                <a:schemeClr val="bg1"/>
              </a:solidFill>
            </a:endParaRPr>
          </a:p>
          <a:p>
            <a:pPr eaLnBrk="1" hangingPunct="1">
              <a:lnSpc>
                <a:spcPct val="90000"/>
              </a:lnSpc>
              <a:buNone/>
            </a:pPr>
            <a:r>
              <a:rPr lang="en-US" altLang="en-US" sz="2400" b="1" dirty="0">
                <a:solidFill>
                  <a:schemeClr val="bg1"/>
                </a:solidFill>
              </a:rPr>
              <a:t>public:</a:t>
            </a:r>
            <a:endParaRPr lang="en-US" altLang="en-US" sz="2400" b="1" dirty="0">
              <a:solidFill>
                <a:schemeClr val="bg1"/>
              </a:solidFill>
            </a:endParaRPr>
          </a:p>
          <a:p>
            <a:pPr eaLnBrk="1" hangingPunct="1">
              <a:lnSpc>
                <a:spcPct val="90000"/>
              </a:lnSpc>
              <a:buNone/>
            </a:pPr>
            <a:r>
              <a:rPr lang="en-US" altLang="en-US" sz="2400" b="1" dirty="0">
                <a:solidFill>
                  <a:schemeClr val="bg1"/>
                </a:solidFill>
              </a:rPr>
              <a:t>	void Set(T);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	T Get();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private:</a:t>
            </a:r>
            <a:endParaRPr lang="en-US" altLang="en-US" sz="2400" b="1" dirty="0">
              <a:solidFill>
                <a:schemeClr val="bg1"/>
              </a:solidFill>
            </a:endParaRPr>
          </a:p>
          <a:p>
            <a:pPr eaLnBrk="1" hangingPunct="1">
              <a:lnSpc>
                <a:spcPct val="90000"/>
              </a:lnSpc>
              <a:buNone/>
            </a:pPr>
            <a:r>
              <a:rPr lang="en-US" altLang="en-US" sz="2400" b="1" dirty="0">
                <a:solidFill>
                  <a:schemeClr val="bg1"/>
                </a:solidFill>
              </a:rPr>
              <a:t>   T i;</a:t>
            </a:r>
            <a:endParaRPr lang="en-US" altLang="en-US" sz="2400" b="1" dirty="0">
              <a:solidFill>
                <a:schemeClr val="bg1"/>
              </a:solidFill>
            </a:endParaRPr>
          </a:p>
          <a:p>
            <a:pPr eaLnBrk="1" hangingPunct="1">
              <a:lnSpc>
                <a:spcPct val="90000"/>
              </a:lnSpc>
              <a:buNone/>
            </a:pPr>
            <a:r>
              <a:rPr lang="en-US" altLang="en-US" sz="2400" b="1" dirty="0">
                <a:solidFill>
                  <a:schemeClr val="bg1"/>
                </a:solidFill>
              </a:rPr>
              <a: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template&lt;typename U&gt;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void List&lt;U&gt;::Set(U k){i = k;}</a:t>
            </a:r>
            <a:endParaRPr lang="en-US" altLang="en-US" sz="2400" b="1" dirty="0">
              <a:solidFill>
                <a:schemeClr val="bg1"/>
              </a:solidFill>
            </a:endParaRPr>
          </a:p>
          <a:p>
            <a:pPr eaLnBrk="1" hangingPunct="1">
              <a:lnSpc>
                <a:spcPct val="90000"/>
              </a:lnSpc>
              <a:buNone/>
            </a:pPr>
            <a:r>
              <a:rPr lang="en-US" altLang="en-US" sz="2400" b="1" dirty="0">
                <a:solidFill>
                  <a:schemeClr val="bg1"/>
                </a:solidFill>
              </a:rPr>
              <a:t>template&lt;typename T&gt;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T List&lt;T&gt;::Get(){return(i);}</a:t>
            </a:r>
            <a:endParaRPr lang="en-US" altLang="en-US" sz="2400" b="1" dirty="0">
              <a:solidFill>
                <a:schemeClr val="bg1"/>
              </a:solidFill>
            </a:endParaRPr>
          </a:p>
        </p:txBody>
      </p:sp>
      <p:sp>
        <p:nvSpPr>
          <p:cNvPr id="141315" name="Rectangle 3"/>
          <p:cNvSpPr/>
          <p:nvPr/>
        </p:nvSpPr>
        <p:spPr>
          <a:xfrm>
            <a:off x="-252412" y="115888"/>
            <a:ext cx="5976937"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41316" name="Rectangle 4"/>
          <p:cNvSpPr/>
          <p:nvPr/>
        </p:nvSpPr>
        <p:spPr>
          <a:xfrm>
            <a:off x="4140200" y="620713"/>
            <a:ext cx="5003800" cy="6192837"/>
          </a:xfrm>
          <a:prstGeom prst="rect">
            <a:avLst/>
          </a:prstGeom>
          <a:noFill/>
          <a:ln w="9525">
            <a:noFill/>
          </a:ln>
        </p:spPr>
        <p:txBody>
          <a:bodyPr/>
          <a:p>
            <a:pPr marL="342900" indent="-342900" eaLnBrk="1" hangingPunct="1">
              <a:lnSpc>
                <a:spcPct val="80000"/>
              </a:lnSpc>
              <a:spcBef>
                <a:spcPct val="20000"/>
              </a:spcBef>
            </a:pPr>
            <a:r>
              <a:rPr lang="en-US" altLang="zh-CN" sz="2800" b="1" dirty="0">
                <a:latin typeface="Times New Roman" panose="02020603050405020304" pitchFamily="18" charset="0"/>
              </a:rPr>
              <a:t>template&lt;&gt;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class List&lt;double&gt; {//</a:t>
            </a:r>
            <a:r>
              <a:rPr lang="zh-CN" altLang="en-US" sz="2800" b="1" dirty="0">
                <a:latin typeface="Times New Roman" panose="02020603050405020304" pitchFamily="18" charset="0"/>
              </a:rPr>
              <a:t>可以集合</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public:</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void Set(double);</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double Get();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private:</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double i;</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void List&lt;double&gt;::Set(double k){i = k;}</a:t>
            </a:r>
            <a:endParaRPr lang="en-US" altLang="zh-CN" sz="2800" b="1"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double List&lt;double&gt;::Get(){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return(-1*i);}</a:t>
            </a:r>
            <a:endParaRPr lang="en-US" altLang="zh-CN" sz="2800" b="1" dirty="0">
              <a:latin typeface="Times New Roman" panose="02020603050405020304"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3"/>
          <p:cNvSpPr/>
          <p:nvPr/>
        </p:nvSpPr>
        <p:spPr>
          <a:xfrm>
            <a:off x="1619250" y="44450"/>
            <a:ext cx="5976938" cy="649288"/>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42339" name="Rectangle 4"/>
          <p:cNvSpPr/>
          <p:nvPr/>
        </p:nvSpPr>
        <p:spPr>
          <a:xfrm>
            <a:off x="1116013" y="549275"/>
            <a:ext cx="7775575" cy="5472113"/>
          </a:xfrm>
          <a:prstGeom prst="rect">
            <a:avLst/>
          </a:prstGeom>
          <a:noFill/>
          <a:ln w="9525">
            <a:noFill/>
          </a:ln>
        </p:spPr>
        <p:txBody>
          <a:bodyPr/>
          <a:p>
            <a:pPr marL="342900" indent="-342900" eaLnBrk="1" hangingPunct="1">
              <a:spcBef>
                <a:spcPct val="20000"/>
              </a:spcBef>
            </a:pPr>
            <a:r>
              <a:rPr lang="en-US" altLang="zh-CN" sz="3200" b="1" dirty="0">
                <a:latin typeface="Times New Roman" panose="02020603050405020304" pitchFamily="18" charset="0"/>
              </a:rPr>
              <a:t>//</a:t>
            </a:r>
            <a:r>
              <a:rPr lang="zh-CN" altLang="en-US" sz="3200" b="1" dirty="0">
                <a:latin typeface="Times New Roman" panose="02020603050405020304" pitchFamily="18" charset="0"/>
              </a:rPr>
              <a:t>特化</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例子（下）</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List&lt;int&gt; i;</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i.Set(1);</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cout&lt;&lt;i.Get()&lt;&lt;endl;</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List&lt;double&gt; k;</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k.Set(1.1);</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cout&lt;&lt;k.Get()&lt;&lt;endl;</a:t>
            </a:r>
            <a:endParaRPr lang="en-US" altLang="zh-CN" sz="2800" b="1"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3"/>
          <p:cNvSpPr/>
          <p:nvPr/>
        </p:nvSpPr>
        <p:spPr>
          <a:xfrm>
            <a:off x="1619250" y="44450"/>
            <a:ext cx="5976938" cy="649288"/>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33123" name="Rectangle 4"/>
          <p:cNvSpPr>
            <a:spLocks noChangeArrowheads="1"/>
          </p:cNvSpPr>
          <p:nvPr/>
        </p:nvSpPr>
        <p:spPr bwMode="auto">
          <a:xfrm>
            <a:off x="900113" y="549275"/>
            <a:ext cx="7848600" cy="5975350"/>
          </a:xfrm>
          <a:prstGeom prst="rect">
            <a:avLst/>
          </a:prstGeom>
          <a:noFill/>
          <a:ln>
            <a:noFill/>
          </a:ln>
        </p:spPr>
        <p:txBody>
          <a:bodyPr/>
          <a:lstStyle/>
          <a:p>
            <a:pPr marL="342900" marR="0" lvl="0" indent="-342900" algn="l"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注意多个类型参数情况</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Template &lt;</a:t>
            </a:r>
            <a:r>
              <a:rPr kumimoji="0"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typename</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T,typename</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U&gt;</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Class A&lt;T,U&gt;{… …};</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template &lt;</a:t>
            </a:r>
            <a:r>
              <a:rPr kumimoji="0"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typename</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T&gt;</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Class A&lt;</a:t>
            </a:r>
            <a:r>
              <a:rPr kumimoji="0"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T,Cat</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&gt;{… …};</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panose="020B0604020202020204" pitchFamily="34" charset="0"/>
              <a:buNone/>
              <a:defRPr/>
            </a:pP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template &lt;</a:t>
            </a:r>
            <a:r>
              <a:rPr kumimoji="0"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typename</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T&gt;</a:t>
            </a:r>
            <a:endParaRPr kumimoji="0" lang="zh-CN"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using </a:t>
            </a:r>
            <a:r>
              <a:rPr kumimoji="0"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NewType</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 A&lt;T, Cat&gt;;</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std</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::vector&lt;</a:t>
            </a:r>
            <a:r>
              <a:rPr kumimoji="0"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std</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::vector&lt;</a:t>
            </a:r>
            <a:r>
              <a:rPr kumimoji="0"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int</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&gt;&gt; </a:t>
            </a:r>
            <a:r>
              <a:rPr kumimoji="0"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m_matrix</a:t>
            </a: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3"/>
          <p:cNvSpPr/>
          <p:nvPr/>
        </p:nvSpPr>
        <p:spPr>
          <a:xfrm>
            <a:off x="1619250" y="44450"/>
            <a:ext cx="5976938" cy="649288"/>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44387" name="Rectangle 4"/>
          <p:cNvSpPr/>
          <p:nvPr/>
        </p:nvSpPr>
        <p:spPr>
          <a:xfrm>
            <a:off x="323850" y="620713"/>
            <a:ext cx="8820150" cy="6048375"/>
          </a:xfrm>
          <a:prstGeom prst="rect">
            <a:avLst/>
          </a:prstGeom>
          <a:noFill/>
          <a:ln w="9525">
            <a:noFill/>
          </a:ln>
        </p:spPr>
        <p:txBody>
          <a:bodyPr/>
          <a:p>
            <a:pPr marL="342900" indent="-342900" eaLnBrk="1" hangingPunct="1">
              <a:spcBef>
                <a:spcPct val="20000"/>
              </a:spcBef>
            </a:pPr>
            <a:r>
              <a:rPr lang="en-US" altLang="zh-CN" sz="2800" b="1" dirty="0">
                <a:latin typeface="Times New Roman" panose="02020603050405020304" pitchFamily="18" charset="0"/>
              </a:rPr>
              <a:t>template&lt;typename T&gt;</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class aTMP {</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public:</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    void f1() { cout &lt;&lt; "f1()\n"; }</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    void f2() { ccccout &lt;&lt; "f2()\n"; }//</a:t>
            </a:r>
            <a:r>
              <a:rPr lang="zh-CN" altLang="en-US" sz="2800" b="1" dirty="0">
                <a:latin typeface="Times New Roman" panose="02020603050405020304" pitchFamily="18" charset="0"/>
              </a:rPr>
              <a:t>定义错误</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void main(){</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aTMP&lt;int&gt; a;</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a.f1();    </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 a.f2(); // </a:t>
            </a:r>
            <a:r>
              <a:rPr lang="zh-CN" altLang="en-US" sz="2800" b="1" dirty="0">
                <a:latin typeface="Times New Roman" panose="02020603050405020304" pitchFamily="18" charset="0"/>
              </a:rPr>
              <a:t>这句代码被注释时</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只有被引用时才实例化；解决方案是增加显示实例化</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u="sng" dirty="0">
                <a:latin typeface="Times New Roman" panose="02020603050405020304" pitchFamily="18" charset="0"/>
              </a:rPr>
              <a:t>//other.cpp</a:t>
            </a:r>
            <a:endParaRPr lang="en-US" altLang="zh-CN" sz="2800" b="1" u="sng"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extern List&lt;int&gt;;</a:t>
            </a:r>
            <a:r>
              <a:rPr lang="en-US" altLang="zh-CN" sz="2800" dirty="0">
                <a:latin typeface="Times New Roman" panose="02020603050405020304" pitchFamily="18" charset="0"/>
              </a:rPr>
              <a:t> // </a:t>
            </a:r>
            <a:r>
              <a:rPr lang="zh-CN" altLang="zh-CN" sz="2800" dirty="0">
                <a:latin typeface="Times New Roman" panose="02020603050405020304" pitchFamily="18" charset="0"/>
              </a:rPr>
              <a:t>不在该编译文件中实例化模板</a:t>
            </a:r>
            <a:endParaRPr lang="en-US" altLang="zh-CN" sz="2800" b="1"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p:cNvSpPr>
          <p:nvPr>
            <p:ph idx="1"/>
          </p:nvPr>
        </p:nvSpPr>
        <p:spPr>
          <a:xfrm>
            <a:off x="323850" y="765175"/>
            <a:ext cx="4392613" cy="5903913"/>
          </a:xfrm>
          <a:ln/>
        </p:spPr>
        <p:txBody>
          <a:bodyPr vert="horz" wrap="square" lIns="91440" tIns="45720" rIns="91440" bIns="45720" anchor="t" anchorCtr="0"/>
          <a:p>
            <a:pPr eaLnBrk="1" hangingPunct="1">
              <a:lnSpc>
                <a:spcPct val="90000"/>
              </a:lnSpc>
              <a:buNone/>
            </a:pPr>
            <a:r>
              <a:rPr lang="en-US" altLang="zh-CN" b="1" dirty="0">
                <a:solidFill>
                  <a:schemeClr val="bg1"/>
                </a:solidFill>
              </a:rPr>
              <a:t>//</a:t>
            </a:r>
            <a:r>
              <a:rPr lang="zh-CN" altLang="en-US" b="1" dirty="0">
                <a:solidFill>
                  <a:schemeClr val="bg1"/>
                </a:solidFill>
              </a:rPr>
              <a:t>分离（多文件机制）</a:t>
            </a:r>
            <a:endParaRPr lang="zh-CN" altLang="en-US" b="1" dirty="0">
              <a:solidFill>
                <a:schemeClr val="bg1"/>
              </a:solidFill>
            </a:endParaRPr>
          </a:p>
          <a:p>
            <a:pPr eaLnBrk="1" hangingPunct="1">
              <a:lnSpc>
                <a:spcPct val="90000"/>
              </a:lnSpc>
              <a:buNone/>
            </a:pPr>
            <a:r>
              <a:rPr lang="en-US" altLang="zh-CN" b="1" dirty="0">
                <a:solidFill>
                  <a:schemeClr val="bg1"/>
                </a:solidFill>
              </a:rPr>
              <a:t>//</a:t>
            </a:r>
            <a:r>
              <a:rPr lang="zh-CN" altLang="en-US" b="1" dirty="0">
                <a:solidFill>
                  <a:schemeClr val="bg1"/>
                </a:solidFill>
              </a:rPr>
              <a:t>例子</a:t>
            </a:r>
            <a:endParaRPr lang="zh-CN" altLang="en-US" b="1" dirty="0">
              <a:solidFill>
                <a:schemeClr val="bg1"/>
              </a:solidFill>
            </a:endParaRPr>
          </a:p>
          <a:p>
            <a:pPr eaLnBrk="1" hangingPunct="1">
              <a:lnSpc>
                <a:spcPct val="90000"/>
              </a:lnSpc>
              <a:buNone/>
            </a:pPr>
            <a:r>
              <a:rPr lang="en-US" altLang="zh-CN" b="1" u="sng" dirty="0">
                <a:solidFill>
                  <a:schemeClr val="bg1"/>
                </a:solidFill>
              </a:rPr>
              <a:t>List.h</a:t>
            </a:r>
            <a:endParaRPr lang="en-US" altLang="zh-CN" b="1" u="sng" dirty="0">
              <a:solidFill>
                <a:schemeClr val="bg1"/>
              </a:solidFill>
            </a:endParaRPr>
          </a:p>
          <a:p>
            <a:pPr eaLnBrk="1" hangingPunct="1">
              <a:lnSpc>
                <a:spcPct val="90000"/>
              </a:lnSpc>
              <a:buNone/>
            </a:pPr>
            <a:r>
              <a:rPr lang="en-US" altLang="en-US" b="1" dirty="0">
                <a:solidFill>
                  <a:schemeClr val="bg1"/>
                </a:solidFill>
              </a:rPr>
              <a:t>template&lt;typename T&gt;</a:t>
            </a:r>
            <a:endParaRPr lang="en-US" altLang="en-US" b="1" dirty="0">
              <a:solidFill>
                <a:schemeClr val="bg1"/>
              </a:solidFill>
            </a:endParaRPr>
          </a:p>
          <a:p>
            <a:pPr eaLnBrk="1" hangingPunct="1">
              <a:lnSpc>
                <a:spcPct val="90000"/>
              </a:lnSpc>
              <a:buNone/>
            </a:pPr>
            <a:r>
              <a:rPr lang="en-US" altLang="en-US" b="1" dirty="0">
                <a:solidFill>
                  <a:schemeClr val="bg1"/>
                </a:solidFill>
              </a:rPr>
              <a:t>class List {</a:t>
            </a:r>
            <a:endParaRPr lang="en-US" altLang="en-US" b="1" dirty="0">
              <a:solidFill>
                <a:schemeClr val="bg1"/>
              </a:solidFill>
            </a:endParaRPr>
          </a:p>
          <a:p>
            <a:pPr eaLnBrk="1" hangingPunct="1">
              <a:lnSpc>
                <a:spcPct val="90000"/>
              </a:lnSpc>
              <a:buNone/>
            </a:pPr>
            <a:r>
              <a:rPr lang="en-US" altLang="en-US" b="1" dirty="0">
                <a:solidFill>
                  <a:schemeClr val="bg1"/>
                </a:solidFill>
              </a:rPr>
              <a:t>public:</a:t>
            </a:r>
            <a:endParaRPr lang="en-US" altLang="en-US" b="1" dirty="0">
              <a:solidFill>
                <a:schemeClr val="bg1"/>
              </a:solidFill>
            </a:endParaRPr>
          </a:p>
          <a:p>
            <a:pPr eaLnBrk="1" hangingPunct="1">
              <a:lnSpc>
                <a:spcPct val="90000"/>
              </a:lnSpc>
              <a:buNone/>
            </a:pPr>
            <a:r>
              <a:rPr lang="en-US" altLang="en-US" b="1" dirty="0">
                <a:solidFill>
                  <a:schemeClr val="bg1"/>
                </a:solidFill>
              </a:rPr>
              <a:t>	void Set(T);</a:t>
            </a:r>
            <a:endParaRPr lang="en-US" altLang="en-US" b="1" dirty="0">
              <a:solidFill>
                <a:schemeClr val="bg1"/>
              </a:solidFill>
            </a:endParaRPr>
          </a:p>
          <a:p>
            <a:pPr eaLnBrk="1" hangingPunct="1">
              <a:lnSpc>
                <a:spcPct val="90000"/>
              </a:lnSpc>
              <a:buNone/>
            </a:pPr>
            <a:r>
              <a:rPr lang="en-US" altLang="en-US" b="1" dirty="0">
                <a:solidFill>
                  <a:schemeClr val="bg1"/>
                </a:solidFill>
              </a:rPr>
              <a:t>	T Get();</a:t>
            </a:r>
            <a:endParaRPr lang="en-US" altLang="en-US" b="1" dirty="0">
              <a:solidFill>
                <a:schemeClr val="bg1"/>
              </a:solidFill>
            </a:endParaRPr>
          </a:p>
          <a:p>
            <a:pPr eaLnBrk="1" hangingPunct="1">
              <a:lnSpc>
                <a:spcPct val="90000"/>
              </a:lnSpc>
              <a:buNone/>
            </a:pPr>
            <a:r>
              <a:rPr lang="en-US" altLang="en-US" b="1" dirty="0">
                <a:solidFill>
                  <a:schemeClr val="bg1"/>
                </a:solidFill>
              </a:rPr>
              <a:t>private:</a:t>
            </a:r>
            <a:endParaRPr lang="en-US" altLang="en-US" b="1" dirty="0">
              <a:solidFill>
                <a:schemeClr val="bg1"/>
              </a:solidFill>
            </a:endParaRPr>
          </a:p>
          <a:p>
            <a:pPr eaLnBrk="1" hangingPunct="1">
              <a:lnSpc>
                <a:spcPct val="90000"/>
              </a:lnSpc>
              <a:buNone/>
            </a:pPr>
            <a:r>
              <a:rPr lang="en-US" altLang="en-US" b="1" dirty="0">
                <a:solidFill>
                  <a:schemeClr val="bg1"/>
                </a:solidFill>
              </a:rPr>
              <a:t>   T i;</a:t>
            </a:r>
            <a:endParaRPr lang="en-US" altLang="en-US" b="1" dirty="0">
              <a:solidFill>
                <a:schemeClr val="bg1"/>
              </a:solidFill>
            </a:endParaRPr>
          </a:p>
          <a:p>
            <a:pPr eaLnBrk="1" hangingPunct="1">
              <a:lnSpc>
                <a:spcPct val="90000"/>
              </a:lnSpc>
              <a:buNone/>
            </a:pPr>
            <a:r>
              <a:rPr lang="en-US" altLang="en-US" b="1" dirty="0">
                <a:solidFill>
                  <a:schemeClr val="bg1"/>
                </a:solidFill>
              </a:rPr>
              <a:t>};</a:t>
            </a:r>
            <a:endParaRPr lang="en-US" altLang="en-US" b="1" dirty="0">
              <a:solidFill>
                <a:schemeClr val="bg1"/>
              </a:solidFill>
            </a:endParaRPr>
          </a:p>
        </p:txBody>
      </p:sp>
      <p:sp>
        <p:nvSpPr>
          <p:cNvPr id="145411" name="Rectangle 3"/>
          <p:cNvSpPr/>
          <p:nvPr/>
        </p:nvSpPr>
        <p:spPr>
          <a:xfrm>
            <a:off x="-252412" y="115888"/>
            <a:ext cx="5976937"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45412" name="Rectangle 5"/>
          <p:cNvSpPr/>
          <p:nvPr/>
        </p:nvSpPr>
        <p:spPr>
          <a:xfrm>
            <a:off x="4572000" y="-26987"/>
            <a:ext cx="4392613" cy="2232025"/>
          </a:xfrm>
          <a:prstGeom prst="rect">
            <a:avLst/>
          </a:prstGeom>
          <a:noFill/>
          <a:ln w="9525">
            <a:noFill/>
          </a:ln>
        </p:spPr>
        <p:txBody>
          <a:bodyPr/>
          <a:p>
            <a:pPr marL="342900" indent="-342900" eaLnBrk="1" hangingPunct="1">
              <a:lnSpc>
                <a:spcPct val="80000"/>
              </a:lnSpc>
              <a:spcBef>
                <a:spcPct val="20000"/>
              </a:spcBef>
            </a:pPr>
            <a:r>
              <a:rPr lang="en-US" altLang="zh-CN" sz="2400" b="1" u="sng" dirty="0">
                <a:latin typeface="Times New Roman" panose="02020603050405020304" pitchFamily="18" charset="0"/>
              </a:rPr>
              <a:t>List.cpp</a:t>
            </a:r>
            <a:endParaRPr lang="en-US" altLang="zh-CN" sz="2400" b="1" u="sng"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include "List.h"</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template&lt;typename U&gt;</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void List&lt;U&gt;::Set(U k){i = k;}</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template&lt;typename T&gt;</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T List&lt;T&gt;::Get(){return(i);}</a:t>
            </a:r>
            <a:endParaRPr lang="en-US" altLang="en-US" sz="2400" b="1" dirty="0">
              <a:latin typeface="Times New Roman" panose="02020603050405020304" pitchFamily="18" charset="0"/>
            </a:endParaRPr>
          </a:p>
        </p:txBody>
      </p:sp>
      <p:sp>
        <p:nvSpPr>
          <p:cNvPr id="145413" name="Rectangle 6"/>
          <p:cNvSpPr/>
          <p:nvPr/>
        </p:nvSpPr>
        <p:spPr>
          <a:xfrm>
            <a:off x="4645025" y="2060575"/>
            <a:ext cx="4498975" cy="4968875"/>
          </a:xfrm>
          <a:prstGeom prst="rect">
            <a:avLst/>
          </a:prstGeom>
          <a:noFill/>
          <a:ln w="9525">
            <a:noFill/>
          </a:ln>
        </p:spPr>
        <p:txBody>
          <a:bodyPr/>
          <a:p>
            <a:pPr marL="342900" indent="-342900" eaLnBrk="1" hangingPunct="1">
              <a:spcBef>
                <a:spcPct val="20000"/>
              </a:spcBef>
            </a:pPr>
            <a:r>
              <a:rPr lang="en-US" altLang="zh-CN" sz="3200" b="1" u="sng" dirty="0">
                <a:latin typeface="Times New Roman" panose="02020603050405020304" pitchFamily="18" charset="0"/>
              </a:rPr>
              <a:t>main.cpp</a:t>
            </a:r>
            <a:endParaRPr lang="en-US" altLang="zh-CN" sz="2800" b="1" u="sng"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include "List.h"</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void main(){</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List&lt;double&gt; k;</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k.Set(1);</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cout&lt;&lt;k.Get()&lt;&lt;endl;</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solidFill>
                  <a:srgbClr val="FFFF00"/>
                </a:solidFill>
                <a:latin typeface="Times New Roman" panose="02020603050405020304" pitchFamily="18" charset="0"/>
              </a:rPr>
              <a:t>//export</a:t>
            </a:r>
            <a:r>
              <a:rPr lang="zh-CN" altLang="en-US" sz="2800" b="1" dirty="0">
                <a:solidFill>
                  <a:srgbClr val="FFFF00"/>
                </a:solidFill>
                <a:latin typeface="Times New Roman" panose="02020603050405020304" pitchFamily="18" charset="0"/>
              </a:rPr>
              <a:t>关键字</a:t>
            </a:r>
            <a:endParaRPr lang="en-US" altLang="zh-CN" sz="2800" b="1"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因为代价太大，主流编译器均不支持</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a:t>
            </a:r>
            <a:r>
              <a:rPr lang="zh-CN" altLang="en-US" sz="2800" b="1" dirty="0">
                <a:latin typeface="Times New Roman" panose="02020603050405020304" pitchFamily="18" charset="0"/>
              </a:rPr>
              <a:t>全放</a:t>
            </a:r>
            <a:r>
              <a:rPr lang="en-US" altLang="zh-CN" sz="2800" b="1" dirty="0">
                <a:latin typeface="Times New Roman" panose="02020603050405020304" pitchFamily="18" charset="0"/>
              </a:rPr>
              <a:t>h</a:t>
            </a:r>
            <a:r>
              <a:rPr lang="zh-CN" altLang="en-US" sz="2800" b="1" dirty="0">
                <a:latin typeface="Times New Roman" panose="02020603050405020304" pitchFamily="18" charset="0"/>
              </a:rPr>
              <a:t>文件不会重复定义</a:t>
            </a:r>
            <a:endParaRPr lang="en-US" altLang="en-US" sz="2800" b="1" dirty="0">
              <a:latin typeface="Times New Roman" panose="02020603050405020304"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p:cNvSpPr>
          <p:nvPr>
            <p:ph idx="1"/>
          </p:nvPr>
        </p:nvSpPr>
        <p:spPr>
          <a:xfrm>
            <a:off x="1979613" y="1270000"/>
            <a:ext cx="6840537" cy="3959225"/>
          </a:xfrm>
          <a:ln/>
        </p:spPr>
        <p:txBody>
          <a:bodyPr vert="horz" wrap="square" lIns="91440" tIns="45720" rIns="91440" bIns="45720" anchor="t" anchorCtr="0"/>
          <a:p>
            <a:pPr eaLnBrk="1" hangingPunct="1">
              <a:lnSpc>
                <a:spcPct val="90000"/>
              </a:lnSpc>
              <a:buNone/>
            </a:pPr>
            <a:r>
              <a:rPr lang="en-US" altLang="zh-CN" b="1" dirty="0">
                <a:solidFill>
                  <a:schemeClr val="bg1"/>
                </a:solidFill>
              </a:rPr>
              <a:t>1</a:t>
            </a:r>
            <a:r>
              <a:rPr lang="zh-CN" altLang="en-US" b="1" dirty="0">
                <a:solidFill>
                  <a:schemeClr val="bg1"/>
                </a:solidFill>
              </a:rPr>
              <a:t>、模版功能强大；</a:t>
            </a:r>
            <a:endParaRPr lang="en-US" altLang="zh-CN" b="1" dirty="0">
              <a:solidFill>
                <a:schemeClr val="bg1"/>
              </a:solidFill>
            </a:endParaRPr>
          </a:p>
          <a:p>
            <a:pPr eaLnBrk="1" hangingPunct="1">
              <a:lnSpc>
                <a:spcPct val="90000"/>
              </a:lnSpc>
              <a:buNone/>
            </a:pPr>
            <a:r>
              <a:rPr lang="en-US" altLang="zh-CN" b="1" dirty="0">
                <a:solidFill>
                  <a:schemeClr val="bg1"/>
                </a:solidFill>
              </a:rPr>
              <a:t>2</a:t>
            </a:r>
            <a:r>
              <a:rPr lang="zh-CN" altLang="en-US" b="1" dirty="0">
                <a:solidFill>
                  <a:schemeClr val="bg1"/>
                </a:solidFill>
              </a:rPr>
              <a:t>、递归、循环、分支均可；</a:t>
            </a:r>
            <a:endParaRPr lang="en-US" altLang="zh-CN" b="1" dirty="0">
              <a:solidFill>
                <a:schemeClr val="bg1"/>
              </a:solidFill>
            </a:endParaRPr>
          </a:p>
          <a:p>
            <a:pPr eaLnBrk="1" hangingPunct="1">
              <a:lnSpc>
                <a:spcPct val="90000"/>
              </a:lnSpc>
              <a:buNone/>
            </a:pPr>
            <a:r>
              <a:rPr lang="en-US" altLang="zh-CN" b="1" dirty="0">
                <a:solidFill>
                  <a:schemeClr val="bg1"/>
                </a:solidFill>
              </a:rPr>
              <a:t>3</a:t>
            </a:r>
            <a:r>
              <a:rPr lang="zh-CN" altLang="en-US" b="1" dirty="0">
                <a:solidFill>
                  <a:schemeClr val="bg1"/>
                </a:solidFill>
              </a:rPr>
              <a:t>、值计算、类型计算、代码计算；</a:t>
            </a:r>
            <a:endParaRPr lang="en-US" altLang="zh-CN" b="1" dirty="0">
              <a:solidFill>
                <a:schemeClr val="bg1"/>
              </a:solidFill>
            </a:endParaRPr>
          </a:p>
          <a:p>
            <a:pPr eaLnBrk="1" hangingPunct="1">
              <a:lnSpc>
                <a:spcPct val="90000"/>
              </a:lnSpc>
              <a:buNone/>
            </a:pPr>
            <a:r>
              <a:rPr lang="en-US" altLang="zh-CN" b="1" dirty="0">
                <a:solidFill>
                  <a:schemeClr val="bg1"/>
                </a:solidFill>
              </a:rPr>
              <a:t>       T</a:t>
            </a:r>
            <a:r>
              <a:rPr lang="zh-CN" altLang="en-US" b="1" dirty="0">
                <a:solidFill>
                  <a:schemeClr val="bg1"/>
                </a:solidFill>
              </a:rPr>
              <a:t>：：</a:t>
            </a:r>
            <a:r>
              <a:rPr lang="en-US" altLang="zh-CN" b="1" dirty="0">
                <a:solidFill>
                  <a:schemeClr val="bg1"/>
                </a:solidFill>
              </a:rPr>
              <a:t>f();</a:t>
            </a:r>
            <a:endParaRPr lang="en-US" altLang="zh-CN" b="1" dirty="0">
              <a:solidFill>
                <a:schemeClr val="bg1"/>
              </a:solidFill>
            </a:endParaRPr>
          </a:p>
          <a:p>
            <a:pPr eaLnBrk="1" hangingPunct="1">
              <a:lnSpc>
                <a:spcPct val="90000"/>
              </a:lnSpc>
              <a:buNone/>
            </a:pPr>
            <a:r>
              <a:rPr lang="en-US" altLang="zh-CN" b="1" dirty="0">
                <a:solidFill>
                  <a:schemeClr val="bg1"/>
                </a:solidFill>
              </a:rPr>
              <a:t>4</a:t>
            </a:r>
            <a:r>
              <a:rPr lang="zh-CN" altLang="en-US" b="1" dirty="0">
                <a:solidFill>
                  <a:schemeClr val="bg1"/>
                </a:solidFill>
              </a:rPr>
              <a:t>、图灵完备</a:t>
            </a:r>
            <a:endParaRPr lang="en-US" altLang="zh-CN" b="1" dirty="0">
              <a:solidFill>
                <a:schemeClr val="bg1"/>
              </a:solidFill>
            </a:endParaRPr>
          </a:p>
          <a:p>
            <a:pPr eaLnBrk="1" hangingPunct="1">
              <a:lnSpc>
                <a:spcPct val="90000"/>
              </a:lnSpc>
              <a:buNone/>
            </a:pPr>
            <a:r>
              <a:rPr lang="en-US" altLang="zh-CN" b="1" dirty="0">
                <a:solidFill>
                  <a:schemeClr val="bg1"/>
                </a:solidFill>
              </a:rPr>
              <a:t>5</a:t>
            </a:r>
            <a:r>
              <a:rPr lang="zh-CN" altLang="en-US" b="1" dirty="0">
                <a:solidFill>
                  <a:schemeClr val="bg1"/>
                </a:solidFill>
              </a:rPr>
              <a:t>、</a:t>
            </a:r>
            <a:r>
              <a:rPr lang="en-US" altLang="zh-CN" b="1" dirty="0">
                <a:solidFill>
                  <a:schemeClr val="bg1"/>
                </a:solidFill>
              </a:rPr>
              <a:t>STL(</a:t>
            </a:r>
            <a:r>
              <a:rPr lang="zh-CN" altLang="en-US" b="1" dirty="0">
                <a:solidFill>
                  <a:schemeClr val="bg1"/>
                </a:solidFill>
              </a:rPr>
              <a:t>惠普实验室</a:t>
            </a:r>
            <a:r>
              <a:rPr lang="en-US" altLang="zh-CN" b="1" dirty="0">
                <a:solidFill>
                  <a:schemeClr val="bg1"/>
                </a:solidFill>
              </a:rPr>
              <a:t>)</a:t>
            </a:r>
            <a:r>
              <a:rPr lang="zh-CN" altLang="en-US" b="1" dirty="0">
                <a:solidFill>
                  <a:schemeClr val="bg1"/>
                </a:solidFill>
              </a:rPr>
              <a:t>、</a:t>
            </a:r>
            <a:r>
              <a:rPr lang="en-US" altLang="zh-CN" b="1" dirty="0">
                <a:solidFill>
                  <a:schemeClr val="bg1"/>
                </a:solidFill>
              </a:rPr>
              <a:t>Boost</a:t>
            </a:r>
            <a:r>
              <a:rPr lang="zh-CN" altLang="en-US" b="1" dirty="0">
                <a:solidFill>
                  <a:schemeClr val="bg1"/>
                </a:solidFill>
              </a:rPr>
              <a:t>（</a:t>
            </a:r>
            <a:r>
              <a:rPr lang="en-US" altLang="zh-CN" b="1" dirty="0">
                <a:solidFill>
                  <a:schemeClr val="bg1"/>
                </a:solidFill>
              </a:rPr>
              <a:t>C++</a:t>
            </a:r>
            <a:r>
              <a:rPr lang="zh-CN" altLang="en-US" b="1" dirty="0">
                <a:solidFill>
                  <a:schemeClr val="bg1"/>
                </a:solidFill>
              </a:rPr>
              <a:t>标准委员会成员之一发起）</a:t>
            </a:r>
            <a:endParaRPr lang="en-US" altLang="zh-CN" b="1" dirty="0">
              <a:solidFill>
                <a:schemeClr val="bg1"/>
              </a:solidFill>
            </a:endParaRPr>
          </a:p>
          <a:p>
            <a:pPr eaLnBrk="1" hangingPunct="1">
              <a:lnSpc>
                <a:spcPct val="90000"/>
              </a:lnSpc>
              <a:buNone/>
            </a:pPr>
            <a:endParaRPr lang="en-US" altLang="zh-CN" b="1" dirty="0">
              <a:solidFill>
                <a:schemeClr val="bg1"/>
              </a:solidFill>
            </a:endParaRPr>
          </a:p>
          <a:p>
            <a:pPr eaLnBrk="1" hangingPunct="1">
              <a:lnSpc>
                <a:spcPct val="90000"/>
              </a:lnSpc>
              <a:buNone/>
            </a:pPr>
            <a:endParaRPr lang="en-US" altLang="en-US" b="1" dirty="0">
              <a:solidFill>
                <a:schemeClr val="bg1"/>
              </a:solidFill>
            </a:endParaRPr>
          </a:p>
        </p:txBody>
      </p:sp>
      <p:sp>
        <p:nvSpPr>
          <p:cNvPr id="146435" name="Rectangle 3"/>
          <p:cNvSpPr/>
          <p:nvPr/>
        </p:nvSpPr>
        <p:spPr>
          <a:xfrm>
            <a:off x="1690688" y="115888"/>
            <a:ext cx="5976937"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模板</a:t>
            </a:r>
            <a:r>
              <a:rPr lang="en-US" altLang="zh-CN" sz="4400" b="1" dirty="0">
                <a:solidFill>
                  <a:srgbClr val="FFFF00"/>
                </a:solidFill>
                <a:latin typeface="Times New Roman" panose="02020603050405020304" pitchFamily="18" charset="0"/>
                <a:ea typeface="华文行楷" pitchFamily="2" charset="-122"/>
              </a:rPr>
              <a:t>&amp;</a:t>
            </a:r>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Text Box 2"/>
          <p:cNvSpPr txBox="1"/>
          <p:nvPr/>
        </p:nvSpPr>
        <p:spPr>
          <a:xfrm>
            <a:off x="614363" y="404813"/>
            <a:ext cx="862012"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名空间  </a:t>
            </a:r>
            <a:endParaRPr lang="zh-CN" altLang="en-US" sz="4400" b="1" dirty="0">
              <a:solidFill>
                <a:srgbClr val="FFFF00"/>
              </a:solidFill>
              <a:latin typeface="Times New Roman" panose="02020603050405020304" pitchFamily="18" charset="0"/>
              <a:ea typeface="华文行楷" pitchFamily="2" charset="-122"/>
            </a:endParaRPr>
          </a:p>
        </p:txBody>
      </p:sp>
      <p:sp>
        <p:nvSpPr>
          <p:cNvPr id="553987" name="Text Box 3"/>
          <p:cNvSpPr txBox="1">
            <a:spLocks noChangeArrowheads="1"/>
          </p:cNvSpPr>
          <p:nvPr/>
        </p:nvSpPr>
        <p:spPr bwMode="auto">
          <a:xfrm>
            <a:off x="2339975" y="0"/>
            <a:ext cx="5256213" cy="7110413"/>
          </a:xfrm>
          <a:prstGeom prst="rect">
            <a:avLst/>
          </a:prstGeom>
          <a:noFill/>
          <a:ln>
            <a:noFill/>
          </a:ln>
          <a:effectLst/>
        </p:spPr>
        <p:txBody>
          <a:bodyPr wrap="square">
            <a:spAutoFit/>
          </a:bodyPr>
          <a:lstStyle/>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namespace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public:</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=1){id=</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id;</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age;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double score;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namespace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a{</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public:</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age;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main(){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ls::a b;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::score=90.1;</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b.age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5010" name="Rectangle 2"/>
          <p:cNvSpPr>
            <a:spLocks noChangeArrowheads="1"/>
          </p:cNvSpPr>
          <p:nvPr/>
        </p:nvSpPr>
        <p:spPr bwMode="auto">
          <a:xfrm>
            <a:off x="107950" y="3094038"/>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可以包含变量</a:t>
            </a:r>
            <a:r>
              <a:rPr kumimoji="0" lang="en-US" altLang="zh-CN"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&amp;</a:t>
            </a: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对象；函数定义；类型定义</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555011" name="Rectangle 3"/>
          <p:cNvSpPr>
            <a:spLocks noChangeArrowheads="1"/>
          </p:cNvSpPr>
          <p:nvPr/>
        </p:nvSpPr>
        <p:spPr bwMode="auto">
          <a:xfrm>
            <a:off x="107950" y="1908175"/>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为了解决名字冲突的危险 </a:t>
            </a:r>
            <a:endPar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55012" name="Rectangle 4"/>
          <p:cNvSpPr>
            <a:spLocks noChangeArrowheads="1"/>
          </p:cNvSpPr>
          <p:nvPr/>
        </p:nvSpPr>
        <p:spPr bwMode="auto">
          <a:xfrm>
            <a:off x="107950" y="4318000"/>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可以开放定义；可以｛｝外定义</a:t>
            </a: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148485" name="Text Box 5"/>
          <p:cNvSpPr txBox="1"/>
          <p:nvPr/>
        </p:nvSpPr>
        <p:spPr>
          <a:xfrm>
            <a:off x="1835150" y="333375"/>
            <a:ext cx="6553200" cy="762000"/>
          </a:xfrm>
          <a:prstGeom prst="rect">
            <a:avLst/>
          </a:prstGeom>
          <a:noFill/>
          <a:ln w="9525">
            <a:noFill/>
          </a:ln>
        </p:spPr>
        <p:txBody>
          <a:bodyPr>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名字空间</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5011"/>
                                        </p:tgtEl>
                                        <p:attrNameLst>
                                          <p:attrName>style.visibility</p:attrName>
                                        </p:attrNameLst>
                                      </p:cBhvr>
                                      <p:to>
                                        <p:strVal val="visible"/>
                                      </p:to>
                                    </p:set>
                                    <p:anim calcmode="lin" valueType="num">
                                      <p:cBhvr>
                                        <p:cTn id="7" dur="2000" fill="hold"/>
                                        <p:tgtEl>
                                          <p:spTgt spid="555011"/>
                                        </p:tgtEl>
                                        <p:attrNameLst>
                                          <p:attrName>ppt_x</p:attrName>
                                        </p:attrNameLst>
                                      </p:cBhvr>
                                      <p:tavLst>
                                        <p:tav tm="0">
                                          <p:val>
                                            <p:strVal val="#ppt_x"/>
                                          </p:val>
                                        </p:tav>
                                        <p:tav tm="100000">
                                          <p:val>
                                            <p:strVal val="#ppt_x"/>
                                          </p:val>
                                        </p:tav>
                                      </p:tavLst>
                                    </p:anim>
                                    <p:anim calcmode="lin" valueType="num">
                                      <p:cBhvr>
                                        <p:cTn id="8" dur="2000" fill="hold"/>
                                        <p:tgtEl>
                                          <p:spTgt spid="5550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555010"/>
                                        </p:tgtEl>
                                        <p:attrNameLst>
                                          <p:attrName>style.visibility</p:attrName>
                                        </p:attrNameLst>
                                      </p:cBhvr>
                                      <p:to>
                                        <p:strVal val="visible"/>
                                      </p:to>
                                    </p:set>
                                    <p:anim by="(-#ppt_w*2)" calcmode="lin" valueType="num">
                                      <p:cBhvr rctx="PPT">
                                        <p:cTn id="13" dur="500" autoRev="1" fill="hold">
                                          <p:stCondLst>
                                            <p:cond delay="0"/>
                                          </p:stCondLst>
                                        </p:cTn>
                                        <p:tgtEl>
                                          <p:spTgt spid="555010"/>
                                        </p:tgtEl>
                                        <p:attrNameLst>
                                          <p:attrName>ppt_w</p:attrName>
                                        </p:attrNameLst>
                                      </p:cBhvr>
                                    </p:anim>
                                    <p:anim by="(#ppt_w*0.50)" calcmode="lin" valueType="num">
                                      <p:cBhvr>
                                        <p:cTn id="14" dur="500" decel="50000" autoRev="1" fill="hold">
                                          <p:stCondLst>
                                            <p:cond delay="0"/>
                                          </p:stCondLst>
                                        </p:cTn>
                                        <p:tgtEl>
                                          <p:spTgt spid="555010"/>
                                        </p:tgtEl>
                                        <p:attrNameLst>
                                          <p:attrName>ppt_x</p:attrName>
                                        </p:attrNameLst>
                                      </p:cBhvr>
                                    </p:anim>
                                    <p:anim from="(-#ppt_h/2)" to="(#ppt_y)" calcmode="lin" valueType="num">
                                      <p:cBhvr>
                                        <p:cTn id="15" dur="1000" fill="hold">
                                          <p:stCondLst>
                                            <p:cond delay="0"/>
                                          </p:stCondLst>
                                        </p:cTn>
                                        <p:tgtEl>
                                          <p:spTgt spid="555010"/>
                                        </p:tgtEl>
                                        <p:attrNameLst>
                                          <p:attrName>ppt_y</p:attrName>
                                        </p:attrNameLst>
                                      </p:cBhvr>
                                    </p:anim>
                                    <p:animRot by="21600000">
                                      <p:cBhvr>
                                        <p:cTn id="16" dur="1000" fill="hold">
                                          <p:stCondLst>
                                            <p:cond delay="0"/>
                                          </p:stCondLst>
                                        </p:cTn>
                                        <p:tgtEl>
                                          <p:spTgt spid="555010"/>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55012"/>
                                        </p:tgtEl>
                                        <p:attrNameLst>
                                          <p:attrName>style.visibility</p:attrName>
                                        </p:attrNameLst>
                                      </p:cBhvr>
                                      <p:to>
                                        <p:strVal val="visible"/>
                                      </p:to>
                                    </p:set>
                                    <p:anim calcmode="lin" valueType="num">
                                      <p:cBhvr>
                                        <p:cTn id="21" dur="2000" fill="hold"/>
                                        <p:tgtEl>
                                          <p:spTgt spid="555012"/>
                                        </p:tgtEl>
                                        <p:attrNameLst>
                                          <p:attrName>ppt_x</p:attrName>
                                        </p:attrNameLst>
                                      </p:cBhvr>
                                      <p:tavLst>
                                        <p:tav tm="0">
                                          <p:val>
                                            <p:strVal val="#ppt_x"/>
                                          </p:val>
                                        </p:tav>
                                        <p:tav tm="100000">
                                          <p:val>
                                            <p:strVal val="#ppt_x"/>
                                          </p:val>
                                        </p:tav>
                                      </p:tavLst>
                                    </p:anim>
                                    <p:anim calcmode="lin" valueType="num">
                                      <p:cBhvr>
                                        <p:cTn id="22" dur="2000" fill="hold"/>
                                        <p:tgtEl>
                                          <p:spTgt spid="555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0" grpId="0" animBg="1"/>
      <p:bldP spid="555011" grpId="0" animBg="1"/>
      <p:bldP spid="555012"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ext Box 2"/>
          <p:cNvSpPr txBox="1"/>
          <p:nvPr/>
        </p:nvSpPr>
        <p:spPr>
          <a:xfrm>
            <a:off x="614363" y="404813"/>
            <a:ext cx="862012"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名空间  </a:t>
            </a:r>
            <a:endParaRPr lang="zh-CN" altLang="en-US" sz="4400" b="1" dirty="0">
              <a:solidFill>
                <a:srgbClr val="FFFF00"/>
              </a:solidFill>
              <a:latin typeface="Times New Roman" panose="02020603050405020304" pitchFamily="18" charset="0"/>
              <a:ea typeface="华文行楷" pitchFamily="2" charset="-122"/>
            </a:endParaRPr>
          </a:p>
        </p:txBody>
      </p:sp>
      <p:sp>
        <p:nvSpPr>
          <p:cNvPr id="557059" name="Text Box 3"/>
          <p:cNvSpPr txBox="1">
            <a:spLocks noChangeArrowheads="1"/>
          </p:cNvSpPr>
          <p:nvPr/>
        </p:nvSpPr>
        <p:spPr bwMode="auto">
          <a:xfrm>
            <a:off x="3059113" y="4763"/>
            <a:ext cx="4897438"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class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=1){id=</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age;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double score;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::score=90.5;</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&lt;&lt;b.id&lt;&lt;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::score&lt;&lt;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57060" name="AutoShape 4"/>
          <p:cNvSpPr>
            <a:spLocks noChangeArrowheads="1"/>
          </p:cNvSpPr>
          <p:nvPr/>
        </p:nvSpPr>
        <p:spPr bwMode="auto">
          <a:xfrm>
            <a:off x="7092950" y="2205038"/>
            <a:ext cx="1908175" cy="503238"/>
          </a:xfrm>
          <a:prstGeom prst="wedgeRectCallout">
            <a:avLst>
              <a:gd name="adj1" fmla="val -167972"/>
              <a:gd name="adj2" fmla="val -192588"/>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｛｝外定义</a:t>
            </a:r>
            <a:endPar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57061" name="AutoShape 5"/>
          <p:cNvSpPr>
            <a:spLocks noChangeArrowheads="1"/>
          </p:cNvSpPr>
          <p:nvPr/>
        </p:nvSpPr>
        <p:spPr bwMode="auto">
          <a:xfrm>
            <a:off x="7092950" y="3716338"/>
            <a:ext cx="1908175" cy="503238"/>
          </a:xfrm>
          <a:prstGeom prst="wedgeRectCallout">
            <a:avLst>
              <a:gd name="adj1" fmla="val -160981"/>
              <a:gd name="adj2" fmla="val -125394"/>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合并定义</a:t>
            </a:r>
            <a:endPar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7060"/>
                                        </p:tgtEl>
                                        <p:attrNameLst>
                                          <p:attrName>style.visibility</p:attrName>
                                        </p:attrNameLst>
                                      </p:cBhvr>
                                      <p:to>
                                        <p:strVal val="visible"/>
                                      </p:to>
                                    </p:set>
                                    <p:anim calcmode="lin" valueType="num">
                                      <p:cBhvr additive="base">
                                        <p:cTn id="7" dur="500" fill="hold"/>
                                        <p:tgtEl>
                                          <p:spTgt spid="557060"/>
                                        </p:tgtEl>
                                        <p:attrNameLst>
                                          <p:attrName>ppt_x</p:attrName>
                                        </p:attrNameLst>
                                      </p:cBhvr>
                                      <p:tavLst>
                                        <p:tav tm="0">
                                          <p:val>
                                            <p:strVal val="#ppt_x"/>
                                          </p:val>
                                        </p:tav>
                                        <p:tav tm="100000">
                                          <p:val>
                                            <p:strVal val="#ppt_x"/>
                                          </p:val>
                                        </p:tav>
                                      </p:tavLst>
                                    </p:anim>
                                    <p:anim calcmode="lin" valueType="num">
                                      <p:cBhvr additive="base">
                                        <p:cTn id="8" dur="500" fill="hold"/>
                                        <p:tgtEl>
                                          <p:spTgt spid="5570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7061"/>
                                        </p:tgtEl>
                                        <p:attrNameLst>
                                          <p:attrName>style.visibility</p:attrName>
                                        </p:attrNameLst>
                                      </p:cBhvr>
                                      <p:to>
                                        <p:strVal val="visible"/>
                                      </p:to>
                                    </p:set>
                                    <p:anim calcmode="lin" valueType="num">
                                      <p:cBhvr additive="base">
                                        <p:cTn id="13" dur="500" fill="hold"/>
                                        <p:tgtEl>
                                          <p:spTgt spid="557061"/>
                                        </p:tgtEl>
                                        <p:attrNameLst>
                                          <p:attrName>ppt_x</p:attrName>
                                        </p:attrNameLst>
                                      </p:cBhvr>
                                      <p:tavLst>
                                        <p:tav tm="0">
                                          <p:val>
                                            <p:strVal val="#ppt_x"/>
                                          </p:val>
                                        </p:tav>
                                        <p:tav tm="100000">
                                          <p:val>
                                            <p:strVal val="#ppt_x"/>
                                          </p:val>
                                        </p:tav>
                                      </p:tavLst>
                                    </p:anim>
                                    <p:anim calcmode="lin" valueType="num">
                                      <p:cBhvr additive="base">
                                        <p:cTn id="14" dur="500" fill="hold"/>
                                        <p:tgtEl>
                                          <p:spTgt spid="557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0" grpId="0" animBg="1"/>
      <p:bldP spid="55706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idx="1"/>
          </p:nvPr>
        </p:nvSpPr>
        <p:spPr>
          <a:xfrm>
            <a:off x="182563" y="1052513"/>
            <a:ext cx="8961437" cy="5472112"/>
          </a:xfrm>
          <a:ln/>
        </p:spPr>
        <p:txBody>
          <a:bodyPr vert="horz" wrap="square" lIns="91440" tIns="45720" rIns="91440" bIns="45720" anchor="t" anchorCtr="0"/>
          <a:p>
            <a:pPr eaLnBrk="1" hangingPunct="1">
              <a:lnSpc>
                <a:spcPct val="80000"/>
              </a:lnSpc>
              <a:buNone/>
            </a:pPr>
            <a:r>
              <a:rPr lang="zh-CN" altLang="en-US" sz="2800" b="1" dirty="0">
                <a:solidFill>
                  <a:schemeClr val="bg1"/>
                </a:solidFill>
              </a:rPr>
              <a:t>二维数组</a:t>
            </a:r>
            <a:endParaRPr lang="zh-CN" altLang="en-US" sz="2800" b="1" dirty="0">
              <a:solidFill>
                <a:schemeClr val="bg1"/>
              </a:solidFill>
            </a:endParaRPr>
          </a:p>
          <a:p>
            <a:pPr eaLnBrk="1" hangingPunct="1">
              <a:lnSpc>
                <a:spcPct val="80000"/>
              </a:lnSpc>
              <a:buNone/>
            </a:pPr>
            <a:r>
              <a:rPr lang="en-US" altLang="zh-CN" sz="2800" b="1" dirty="0">
                <a:solidFill>
                  <a:schemeClr val="bg1"/>
                </a:solidFill>
              </a:rPr>
              <a:t>int a[3][4], </a:t>
            </a:r>
            <a:r>
              <a:rPr lang="zh-CN" altLang="en-US" sz="2800" b="1" dirty="0">
                <a:solidFill>
                  <a:schemeClr val="bg1"/>
                </a:solidFill>
              </a:rPr>
              <a:t>*</a:t>
            </a:r>
            <a:r>
              <a:rPr lang="en-US" altLang="zh-CN" sz="2800" b="1" dirty="0">
                <a:solidFill>
                  <a:schemeClr val="bg1"/>
                </a:solidFill>
              </a:rPr>
              <a:t>p;</a:t>
            </a:r>
            <a:endParaRPr lang="en-US" altLang="zh-CN" sz="2800" b="1" dirty="0">
              <a:solidFill>
                <a:schemeClr val="bg1"/>
              </a:solidFill>
            </a:endParaRPr>
          </a:p>
          <a:p>
            <a:pPr eaLnBrk="1" hangingPunct="1">
              <a:lnSpc>
                <a:spcPct val="80000"/>
              </a:lnSpc>
              <a:buNone/>
            </a:pPr>
            <a:r>
              <a:rPr lang="en-US" altLang="zh-CN" sz="2800" b="1" dirty="0">
                <a:solidFill>
                  <a:schemeClr val="bg1"/>
                </a:solidFill>
              </a:rPr>
              <a:t>p=a;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                      a+1           a+2</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a[0]       a[0]+1.. a[0]+3</a:t>
            </a:r>
            <a:r>
              <a:rPr lang="en-US" altLang="zh-CN" sz="2800" b="1" dirty="0">
                <a:solidFill>
                  <a:schemeClr val="bg1"/>
                </a:solidFill>
                <a:latin typeface="Arial" panose="020B0604020202020204" pitchFamily="34" charset="0"/>
              </a:rPr>
              <a:t>…</a:t>
            </a:r>
            <a:r>
              <a:rPr lang="en-US" altLang="zh-CN" sz="2800" b="1" dirty="0">
                <a:solidFill>
                  <a:schemeClr val="bg1"/>
                </a:solidFill>
              </a:rPr>
              <a:t> a[2]      a[2]+1.. a[2]+3</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a[0][0]  a[0][1].. a[0][3]</a:t>
            </a:r>
            <a:r>
              <a:rPr lang="en-US" altLang="zh-CN" sz="2800" b="1" dirty="0">
                <a:solidFill>
                  <a:schemeClr val="bg1"/>
                </a:solidFill>
                <a:latin typeface="Arial" panose="020B0604020202020204" pitchFamily="34" charset="0"/>
              </a:rPr>
              <a:t>… </a:t>
            </a:r>
            <a:r>
              <a:rPr lang="en-US" altLang="zh-CN" sz="2800" b="1" dirty="0">
                <a:solidFill>
                  <a:schemeClr val="bg1"/>
                </a:solidFill>
              </a:rPr>
              <a:t>a[2][0] a[2][1]..a[2][3]</a:t>
            </a:r>
            <a:endParaRPr lang="en-US" altLang="zh-CN" sz="2800" b="1" dirty="0">
              <a:solidFill>
                <a:schemeClr val="bg1"/>
              </a:solidFill>
            </a:endParaRPr>
          </a:p>
          <a:p>
            <a:pPr eaLnBrk="1" hangingPunct="1">
              <a:lnSpc>
                <a:spcPct val="80000"/>
              </a:lnSpc>
              <a:buNone/>
            </a:pPr>
            <a:r>
              <a:rPr lang="en-US" altLang="zh-CN" sz="2400" b="1" dirty="0">
                <a:solidFill>
                  <a:schemeClr val="bg1"/>
                </a:solidFill>
              </a:rPr>
              <a:t>*(a[0])   *(a[0]+1)..*(a[0]+3)</a:t>
            </a:r>
            <a:r>
              <a:rPr lang="en-US" altLang="zh-CN" sz="2400" b="1" dirty="0">
                <a:solidFill>
                  <a:schemeClr val="bg1"/>
                </a:solidFill>
                <a:latin typeface="Arial" panose="020B0604020202020204" pitchFamily="34" charset="0"/>
              </a:rPr>
              <a:t>…</a:t>
            </a:r>
            <a:r>
              <a:rPr lang="en-US" altLang="zh-CN" sz="2400" b="1" dirty="0">
                <a:solidFill>
                  <a:schemeClr val="bg1"/>
                </a:solidFill>
              </a:rPr>
              <a:t>*(a[2])   *a( [2]+1)..*(a[2]+3)</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      *(*a+1)..  *(*a+3)</a:t>
            </a:r>
            <a:r>
              <a:rPr lang="en-US" altLang="zh-CN" sz="2400" b="1" dirty="0">
                <a:solidFill>
                  <a:schemeClr val="bg1"/>
                </a:solidFill>
                <a:latin typeface="Arial" panose="020B0604020202020204" pitchFamily="34" charset="0"/>
              </a:rPr>
              <a:t>…</a:t>
            </a:r>
            <a:r>
              <a:rPr lang="en-US" altLang="zh-CN" sz="2400" b="1" dirty="0">
                <a:solidFill>
                  <a:schemeClr val="bg1"/>
                </a:solidFill>
              </a:rPr>
              <a:t>*(*(a+2)) *(*(a+2)+1) *(*(a+2)+3)</a:t>
            </a:r>
            <a:endParaRPr lang="en-US" altLang="zh-CN" sz="2400" b="1" dirty="0">
              <a:solidFill>
                <a:schemeClr val="bg1"/>
              </a:solidFill>
            </a:endParaRPr>
          </a:p>
          <a:p>
            <a:pPr eaLnBrk="1" hangingPunct="1">
              <a:lnSpc>
                <a:spcPct val="80000"/>
              </a:lnSpc>
              <a:buNone/>
            </a:pPr>
            <a:r>
              <a:rPr lang="zh-CN" altLang="en-US" sz="2800" b="1" dirty="0">
                <a:solidFill>
                  <a:schemeClr val="bg1"/>
                </a:solidFill>
              </a:rPr>
              <a:t>指针的层次</a:t>
            </a:r>
            <a:endParaRPr lang="zh-CN" altLang="en-US" sz="2800" b="1" dirty="0">
              <a:solidFill>
                <a:schemeClr val="bg1"/>
              </a:solidFill>
            </a:endParaRPr>
          </a:p>
          <a:p>
            <a:pPr eaLnBrk="1" hangingPunct="1">
              <a:lnSpc>
                <a:spcPct val="80000"/>
              </a:lnSpc>
              <a:buNone/>
            </a:pPr>
            <a:r>
              <a:rPr lang="zh-CN" altLang="en-US" sz="2800" b="1" dirty="0">
                <a:solidFill>
                  <a:schemeClr val="bg1"/>
                </a:solidFill>
              </a:rPr>
              <a:t>数组指针</a:t>
            </a:r>
            <a:endParaRPr lang="zh-CN" altLang="en-US" sz="2800" b="1" dirty="0">
              <a:solidFill>
                <a:schemeClr val="bg1"/>
              </a:solidFill>
            </a:endParaRPr>
          </a:p>
          <a:p>
            <a:pPr eaLnBrk="1" hangingPunct="1">
              <a:lnSpc>
                <a:spcPct val="80000"/>
              </a:lnSpc>
              <a:buNone/>
            </a:pPr>
            <a:r>
              <a:rPr lang="zh-CN" altLang="en-US" sz="2800" b="1" dirty="0">
                <a:solidFill>
                  <a:schemeClr val="bg1"/>
                </a:solidFill>
              </a:rPr>
              <a:t>指针数组</a:t>
            </a:r>
            <a:r>
              <a:rPr lang="en-US" altLang="zh-CN" sz="2800" b="1" dirty="0">
                <a:solidFill>
                  <a:schemeClr val="bg1"/>
                </a:solidFill>
              </a:rPr>
              <a:t>(</a:t>
            </a:r>
            <a:r>
              <a:rPr lang="zh-CN" altLang="en-US" sz="2800" b="1" dirty="0">
                <a:solidFill>
                  <a:schemeClr val="bg1"/>
                </a:solidFill>
              </a:rPr>
              <a:t>二维数组构成字符串</a:t>
            </a: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zh-CN" altLang="en-US" sz="2800" b="1" dirty="0">
                <a:solidFill>
                  <a:schemeClr val="bg1"/>
                </a:solidFill>
              </a:rPr>
              <a:t>指向指针的指针</a:t>
            </a:r>
            <a:endParaRPr lang="zh-CN" altLang="en-US" sz="2800" b="1" dirty="0">
              <a:solidFill>
                <a:schemeClr val="bg1"/>
              </a:solidFill>
            </a:endParaRPr>
          </a:p>
        </p:txBody>
      </p:sp>
      <p:sp>
        <p:nvSpPr>
          <p:cNvPr id="30723" name="Rectangle 3"/>
          <p:cNvSpPr/>
          <p:nvPr/>
        </p:nvSpPr>
        <p:spPr>
          <a:xfrm>
            <a:off x="-252412" y="115888"/>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Text Box 2"/>
          <p:cNvSpPr txBox="1"/>
          <p:nvPr/>
        </p:nvSpPr>
        <p:spPr>
          <a:xfrm>
            <a:off x="614363" y="404813"/>
            <a:ext cx="862012"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名空间  </a:t>
            </a:r>
            <a:endParaRPr lang="zh-CN" altLang="en-US" sz="4400" b="1" dirty="0">
              <a:solidFill>
                <a:srgbClr val="FFFF00"/>
              </a:solidFill>
              <a:latin typeface="Times New Roman" panose="02020603050405020304" pitchFamily="18" charset="0"/>
              <a:ea typeface="华文行楷" pitchFamily="2" charset="-122"/>
            </a:endParaRPr>
          </a:p>
        </p:txBody>
      </p:sp>
      <p:sp>
        <p:nvSpPr>
          <p:cNvPr id="558083" name="Text Box 3"/>
          <p:cNvSpPr txBox="1">
            <a:spLocks noChangeArrowheads="1"/>
          </p:cNvSpPr>
          <p:nvPr/>
        </p:nvSpPr>
        <p:spPr bwMode="auto">
          <a:xfrm>
            <a:off x="3059113" y="-26987"/>
            <a:ext cx="4605338"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a{</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public:</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=1){id=</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id;</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age;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double score;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void f(){</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&lt;&lt;"Computer"&lt;&lt;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::score=90.1;</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::score&lt;&lt;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ls::f();</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58084" name="AutoShape 4"/>
          <p:cNvSpPr>
            <a:spLocks noChangeArrowheads="1"/>
          </p:cNvSpPr>
          <p:nvPr/>
        </p:nvSpPr>
        <p:spPr bwMode="auto">
          <a:xfrm>
            <a:off x="6804025" y="2097088"/>
            <a:ext cx="1908175" cy="503238"/>
          </a:xfrm>
          <a:prstGeom prst="wedgeRectCallout">
            <a:avLst>
              <a:gd name="adj1" fmla="val -163435"/>
              <a:gd name="adj2" fmla="val 313951"/>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包含函数</a:t>
            </a:r>
            <a:endPar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8084"/>
                                        </p:tgtEl>
                                        <p:attrNameLst>
                                          <p:attrName>style.visibility</p:attrName>
                                        </p:attrNameLst>
                                      </p:cBhvr>
                                      <p:to>
                                        <p:strVal val="visible"/>
                                      </p:to>
                                    </p:set>
                                    <p:anim calcmode="lin" valueType="num">
                                      <p:cBhvr additive="base">
                                        <p:cTn id="7" dur="500" fill="hold"/>
                                        <p:tgtEl>
                                          <p:spTgt spid="558084"/>
                                        </p:tgtEl>
                                        <p:attrNameLst>
                                          <p:attrName>ppt_x</p:attrName>
                                        </p:attrNameLst>
                                      </p:cBhvr>
                                      <p:tavLst>
                                        <p:tav tm="0">
                                          <p:val>
                                            <p:strVal val="#ppt_x"/>
                                          </p:val>
                                        </p:tav>
                                        <p:tav tm="100000">
                                          <p:val>
                                            <p:strVal val="#ppt_x"/>
                                          </p:val>
                                        </p:tav>
                                      </p:tavLst>
                                    </p:anim>
                                    <p:anim calcmode="lin" valueType="num">
                                      <p:cBhvr additive="base">
                                        <p:cTn id="8" dur="500" fill="hold"/>
                                        <p:tgtEl>
                                          <p:spTgt spid="558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4"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Text Box 2"/>
          <p:cNvSpPr txBox="1"/>
          <p:nvPr/>
        </p:nvSpPr>
        <p:spPr>
          <a:xfrm>
            <a:off x="614363" y="404813"/>
            <a:ext cx="862012"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名空间  </a:t>
            </a:r>
            <a:endParaRPr lang="zh-CN" altLang="en-US" sz="4400" b="1" dirty="0">
              <a:solidFill>
                <a:srgbClr val="FFFF00"/>
              </a:solidFill>
              <a:latin typeface="Times New Roman" panose="02020603050405020304" pitchFamily="18" charset="0"/>
              <a:ea typeface="华文行楷" pitchFamily="2" charset="-122"/>
            </a:endParaRPr>
          </a:p>
        </p:txBody>
      </p:sp>
      <p:sp>
        <p:nvSpPr>
          <p:cNvPr id="559107" name="Text Box 3"/>
          <p:cNvSpPr txBox="1">
            <a:spLocks noChangeArrowheads="1"/>
          </p:cNvSpPr>
          <p:nvPr/>
        </p:nvSpPr>
        <p:spPr bwMode="auto">
          <a:xfrm>
            <a:off x="2124075" y="44450"/>
            <a:ext cx="4105275" cy="63706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a{</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public:</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=1){id=</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id;</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age;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double score;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void f();</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ls::f(){</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::age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main(){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ls::f();</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59108" name="AutoShape 4"/>
          <p:cNvSpPr>
            <a:spLocks noChangeArrowheads="1"/>
          </p:cNvSpPr>
          <p:nvPr/>
        </p:nvSpPr>
        <p:spPr bwMode="auto">
          <a:xfrm>
            <a:off x="6156325" y="2205038"/>
            <a:ext cx="2844800" cy="503238"/>
          </a:xfrm>
          <a:prstGeom prst="wedgeRectCallout">
            <a:avLst>
              <a:gd name="adj1" fmla="val -121928"/>
              <a:gd name="adj2" fmla="val 518454"/>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替换为：</a:t>
            </a:r>
            <a:r>
              <a:rPr kumimoji="1" lang="en-US" altLang="zh-CN"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age</a:t>
            </a:r>
            <a:r>
              <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如何？</a:t>
            </a:r>
            <a:endPar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9108"/>
                                        </p:tgtEl>
                                        <p:attrNameLst>
                                          <p:attrName>style.visibility</p:attrName>
                                        </p:attrNameLst>
                                      </p:cBhvr>
                                      <p:to>
                                        <p:strVal val="visible"/>
                                      </p:to>
                                    </p:set>
                                    <p:anim calcmode="lin" valueType="num">
                                      <p:cBhvr additive="base">
                                        <p:cTn id="7" dur="500" fill="hold"/>
                                        <p:tgtEl>
                                          <p:spTgt spid="559108"/>
                                        </p:tgtEl>
                                        <p:attrNameLst>
                                          <p:attrName>ppt_x</p:attrName>
                                        </p:attrNameLst>
                                      </p:cBhvr>
                                      <p:tavLst>
                                        <p:tav tm="0">
                                          <p:val>
                                            <p:strVal val="#ppt_x"/>
                                          </p:val>
                                        </p:tav>
                                        <p:tav tm="100000">
                                          <p:val>
                                            <p:strVal val="#ppt_x"/>
                                          </p:val>
                                        </p:tav>
                                      </p:tavLst>
                                    </p:anim>
                                    <p:anim calcmode="lin" valueType="num">
                                      <p:cBhvr additive="base">
                                        <p:cTn id="8" dur="500" fill="hold"/>
                                        <p:tgtEl>
                                          <p:spTgt spid="559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Text Box 2"/>
          <p:cNvSpPr txBox="1"/>
          <p:nvPr/>
        </p:nvSpPr>
        <p:spPr>
          <a:xfrm>
            <a:off x="614363" y="404813"/>
            <a:ext cx="862012"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名空间  </a:t>
            </a:r>
            <a:endParaRPr lang="zh-CN" altLang="en-US" sz="4400" b="1" dirty="0">
              <a:solidFill>
                <a:srgbClr val="FFFF00"/>
              </a:solidFill>
              <a:latin typeface="Times New Roman" panose="02020603050405020304" pitchFamily="18" charset="0"/>
              <a:ea typeface="华文行楷" pitchFamily="2" charset="-122"/>
            </a:endParaRPr>
          </a:p>
        </p:txBody>
      </p:sp>
      <p:sp>
        <p:nvSpPr>
          <p:cNvPr id="560131" name="Text Box 3"/>
          <p:cNvSpPr txBox="1">
            <a:spLocks noChangeArrowheads="1"/>
          </p:cNvSpPr>
          <p:nvPr/>
        </p:nvSpPr>
        <p:spPr bwMode="auto">
          <a:xfrm>
            <a:off x="3059113" y="115888"/>
            <a:ext cx="4681538"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a{</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public:</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=1){id=</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id;</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age;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double score;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using </a:t>
            </a:r>
            <a:r>
              <a:rPr kumimoji="1" lang="en-US" altLang="zh-CN" sz="2400" b="1" i="0" u="none" strike="noStrike" kern="1200" cap="none" spc="0" normalizeH="0" baseline="0" noProof="0" dirty="0" err="1">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zhs</a:t>
            </a: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::age;</a:t>
            </a:r>
            <a:endPar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void f();</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ls::f(){</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age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ls::f();</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Text Box 2"/>
          <p:cNvSpPr txBox="1"/>
          <p:nvPr/>
        </p:nvSpPr>
        <p:spPr>
          <a:xfrm>
            <a:off x="614363" y="404813"/>
            <a:ext cx="862012"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名空间  </a:t>
            </a:r>
            <a:endParaRPr lang="zh-CN" altLang="en-US" sz="4400" b="1" dirty="0">
              <a:solidFill>
                <a:srgbClr val="FFFF00"/>
              </a:solidFill>
              <a:latin typeface="Times New Roman" panose="02020603050405020304" pitchFamily="18" charset="0"/>
              <a:ea typeface="华文行楷" pitchFamily="2" charset="-122"/>
            </a:endParaRPr>
          </a:p>
        </p:txBody>
      </p:sp>
      <p:sp>
        <p:nvSpPr>
          <p:cNvPr id="561155" name="Text Box 3"/>
          <p:cNvSpPr txBox="1">
            <a:spLocks noChangeArrowheads="1"/>
          </p:cNvSpPr>
          <p:nvPr/>
        </p:nvSpPr>
        <p:spPr bwMode="auto">
          <a:xfrm>
            <a:off x="3059113" y="44450"/>
            <a:ext cx="4465638"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a{</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id;</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public:</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=1){id=</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age = 1;</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double score;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using namespace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void f(){</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&lt;&lt;age&lt;&lt;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age = 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main(){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ls::f();</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::age&lt;&lt;::age&lt;&lt;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61156" name="AutoShape 4"/>
          <p:cNvSpPr>
            <a:spLocks noChangeArrowheads="1"/>
          </p:cNvSpPr>
          <p:nvPr/>
        </p:nvSpPr>
        <p:spPr bwMode="auto">
          <a:xfrm>
            <a:off x="7164388" y="2205038"/>
            <a:ext cx="1836738" cy="503238"/>
          </a:xfrm>
          <a:prstGeom prst="wedgeRectCallout">
            <a:avLst>
              <a:gd name="adj1" fmla="val -164672"/>
              <a:gd name="adj2" fmla="val 304780"/>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类似友元类</a:t>
            </a:r>
            <a:endPar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1156"/>
                                        </p:tgtEl>
                                        <p:attrNameLst>
                                          <p:attrName>style.visibility</p:attrName>
                                        </p:attrNameLst>
                                      </p:cBhvr>
                                      <p:to>
                                        <p:strVal val="visible"/>
                                      </p:to>
                                    </p:set>
                                    <p:anim calcmode="lin" valueType="num">
                                      <p:cBhvr additive="base">
                                        <p:cTn id="7" dur="500" fill="hold"/>
                                        <p:tgtEl>
                                          <p:spTgt spid="561156"/>
                                        </p:tgtEl>
                                        <p:attrNameLst>
                                          <p:attrName>ppt_x</p:attrName>
                                        </p:attrNameLst>
                                      </p:cBhvr>
                                      <p:tavLst>
                                        <p:tav tm="0">
                                          <p:val>
                                            <p:strVal val="#ppt_x"/>
                                          </p:val>
                                        </p:tav>
                                        <p:tav tm="100000">
                                          <p:val>
                                            <p:strVal val="#ppt_x"/>
                                          </p:val>
                                        </p:tav>
                                      </p:tavLst>
                                    </p:anim>
                                    <p:anim calcmode="lin" valueType="num">
                                      <p:cBhvr additive="base">
                                        <p:cTn id="8" dur="500" fill="hold"/>
                                        <p:tgtEl>
                                          <p:spTgt spid="561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Text Box 2"/>
          <p:cNvSpPr txBox="1"/>
          <p:nvPr/>
        </p:nvSpPr>
        <p:spPr>
          <a:xfrm>
            <a:off x="614363" y="404813"/>
            <a:ext cx="862012"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名空间  </a:t>
            </a:r>
            <a:endParaRPr lang="zh-CN" altLang="en-US" sz="4400" b="1" dirty="0">
              <a:solidFill>
                <a:srgbClr val="FFFF00"/>
              </a:solidFill>
              <a:latin typeface="Times New Roman" panose="02020603050405020304" pitchFamily="18" charset="0"/>
              <a:ea typeface="华文行楷" pitchFamily="2" charset="-122"/>
            </a:endParaRPr>
          </a:p>
        </p:txBody>
      </p:sp>
      <p:sp>
        <p:nvSpPr>
          <p:cNvPr id="561155" name="Text Box 3"/>
          <p:cNvSpPr txBox="1">
            <a:spLocks noChangeArrowheads="1"/>
          </p:cNvSpPr>
          <p:nvPr/>
        </p:nvSpPr>
        <p:spPr bwMode="auto">
          <a:xfrm>
            <a:off x="2124075" y="115888"/>
            <a:ext cx="5400675"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a{</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public:</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=1){id=</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id;</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age = 1;</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double score;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age = 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using 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age = 88;</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void f(){</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&lt;&lt;age&lt;&lt;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ls::f();</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::age&lt;&lt;::age&lt;&lt;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Text Box 2"/>
          <p:cNvSpPr txBox="1"/>
          <p:nvPr/>
        </p:nvSpPr>
        <p:spPr>
          <a:xfrm>
            <a:off x="614363" y="404813"/>
            <a:ext cx="862012"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名字空间  </a:t>
            </a:r>
            <a:endParaRPr lang="zh-CN" altLang="en-US" sz="4400" b="1" dirty="0">
              <a:solidFill>
                <a:srgbClr val="FFFF00"/>
              </a:solidFill>
              <a:latin typeface="Times New Roman" panose="02020603050405020304" pitchFamily="18" charset="0"/>
              <a:ea typeface="华文行楷" pitchFamily="2" charset="-122"/>
            </a:endParaRPr>
          </a:p>
        </p:txBody>
      </p:sp>
      <p:sp>
        <p:nvSpPr>
          <p:cNvPr id="562179" name="Text Box 3"/>
          <p:cNvSpPr txBox="1">
            <a:spLocks noChangeArrowheads="1"/>
          </p:cNvSpPr>
          <p:nvPr/>
        </p:nvSpPr>
        <p:spPr bwMode="auto">
          <a:xfrm>
            <a:off x="2124075" y="333375"/>
            <a:ext cx="5184775" cy="6000750"/>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zhangsan</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a{</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public:</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=1){id=</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id;</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age;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double score;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a(a p){</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&lt;&lt;p.id&lt;&lt;</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namespace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zhangsan</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zhs</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 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62180" name="AutoShape 4"/>
          <p:cNvSpPr>
            <a:spLocks noChangeArrowheads="1"/>
          </p:cNvSpPr>
          <p:nvPr/>
        </p:nvSpPr>
        <p:spPr bwMode="auto">
          <a:xfrm>
            <a:off x="7812088" y="2205038"/>
            <a:ext cx="1189038" cy="503238"/>
          </a:xfrm>
          <a:prstGeom prst="wedgeRectCallout">
            <a:avLst>
              <a:gd name="adj1" fmla="val -208213"/>
              <a:gd name="adj2" fmla="val 574921"/>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别名</a:t>
            </a:r>
            <a:endParaRPr kumimoji="1" lang="zh-CN" altLang="en-US" sz="24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2180"/>
                                        </p:tgtEl>
                                        <p:attrNameLst>
                                          <p:attrName>style.visibility</p:attrName>
                                        </p:attrNameLst>
                                      </p:cBhvr>
                                      <p:to>
                                        <p:strVal val="visible"/>
                                      </p:to>
                                    </p:set>
                                    <p:anim calcmode="lin" valueType="num">
                                      <p:cBhvr additive="base">
                                        <p:cTn id="7" dur="500" fill="hold"/>
                                        <p:tgtEl>
                                          <p:spTgt spid="562180"/>
                                        </p:tgtEl>
                                        <p:attrNameLst>
                                          <p:attrName>ppt_x</p:attrName>
                                        </p:attrNameLst>
                                      </p:cBhvr>
                                      <p:tavLst>
                                        <p:tav tm="0">
                                          <p:val>
                                            <p:strVal val="#ppt_x"/>
                                          </p:val>
                                        </p:tav>
                                        <p:tav tm="100000">
                                          <p:val>
                                            <p:strVal val="#ppt_x"/>
                                          </p:val>
                                        </p:tav>
                                      </p:tavLst>
                                    </p:anim>
                                    <p:anim calcmode="lin" valueType="num">
                                      <p:cBhvr additive="base">
                                        <p:cTn id="8" dur="500" fill="hold"/>
                                        <p:tgtEl>
                                          <p:spTgt spid="562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02" name="Rectangle 2"/>
          <p:cNvSpPr>
            <a:spLocks noChangeArrowheads="1"/>
          </p:cNvSpPr>
          <p:nvPr/>
        </p:nvSpPr>
        <p:spPr bwMode="auto">
          <a:xfrm>
            <a:off x="107950" y="3094038"/>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是人为定义的</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563203" name="Rectangle 3"/>
          <p:cNvSpPr>
            <a:spLocks noChangeArrowheads="1"/>
          </p:cNvSpPr>
          <p:nvPr/>
        </p:nvSpPr>
        <p:spPr bwMode="auto">
          <a:xfrm>
            <a:off x="107950" y="1908175"/>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名字空间是一个作用域；是大前提</a:t>
            </a:r>
            <a:endPar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63204" name="Rectangle 4"/>
          <p:cNvSpPr>
            <a:spLocks noChangeArrowheads="1"/>
          </p:cNvSpPr>
          <p:nvPr/>
        </p:nvSpPr>
        <p:spPr bwMode="auto">
          <a:xfrm>
            <a:off x="107950" y="4318000"/>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类就是一个特殊的名空间</a:t>
            </a: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156677" name="Text Box 5"/>
          <p:cNvSpPr txBox="1"/>
          <p:nvPr/>
        </p:nvSpPr>
        <p:spPr>
          <a:xfrm>
            <a:off x="1835150" y="333375"/>
            <a:ext cx="6553200" cy="762000"/>
          </a:xfrm>
          <a:prstGeom prst="rect">
            <a:avLst/>
          </a:prstGeom>
          <a:noFill/>
          <a:ln w="9525">
            <a:noFill/>
          </a:ln>
        </p:spPr>
        <p:txBody>
          <a:bodyPr>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名字空间</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03"/>
                                        </p:tgtEl>
                                        <p:attrNameLst>
                                          <p:attrName>style.visibility</p:attrName>
                                        </p:attrNameLst>
                                      </p:cBhvr>
                                      <p:to>
                                        <p:strVal val="visible"/>
                                      </p:to>
                                    </p:set>
                                    <p:anim calcmode="lin" valueType="num">
                                      <p:cBhvr>
                                        <p:cTn id="7" dur="2000" fill="hold"/>
                                        <p:tgtEl>
                                          <p:spTgt spid="563203"/>
                                        </p:tgtEl>
                                        <p:attrNameLst>
                                          <p:attrName>ppt_x</p:attrName>
                                        </p:attrNameLst>
                                      </p:cBhvr>
                                      <p:tavLst>
                                        <p:tav tm="0">
                                          <p:val>
                                            <p:strVal val="#ppt_x"/>
                                          </p:val>
                                        </p:tav>
                                        <p:tav tm="100000">
                                          <p:val>
                                            <p:strVal val="#ppt_x"/>
                                          </p:val>
                                        </p:tav>
                                      </p:tavLst>
                                    </p:anim>
                                    <p:anim calcmode="lin" valueType="num">
                                      <p:cBhvr>
                                        <p:cTn id="8" dur="2000" fill="hold"/>
                                        <p:tgtEl>
                                          <p:spTgt spid="5632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563202"/>
                                        </p:tgtEl>
                                        <p:attrNameLst>
                                          <p:attrName>style.visibility</p:attrName>
                                        </p:attrNameLst>
                                      </p:cBhvr>
                                      <p:to>
                                        <p:strVal val="visible"/>
                                      </p:to>
                                    </p:set>
                                    <p:anim by="(-#ppt_w*2)" calcmode="lin" valueType="num">
                                      <p:cBhvr rctx="PPT">
                                        <p:cTn id="13" dur="500" autoRev="1" fill="hold">
                                          <p:stCondLst>
                                            <p:cond delay="0"/>
                                          </p:stCondLst>
                                        </p:cTn>
                                        <p:tgtEl>
                                          <p:spTgt spid="563202"/>
                                        </p:tgtEl>
                                        <p:attrNameLst>
                                          <p:attrName>ppt_w</p:attrName>
                                        </p:attrNameLst>
                                      </p:cBhvr>
                                    </p:anim>
                                    <p:anim by="(#ppt_w*0.50)" calcmode="lin" valueType="num">
                                      <p:cBhvr>
                                        <p:cTn id="14" dur="500" decel="50000" autoRev="1" fill="hold">
                                          <p:stCondLst>
                                            <p:cond delay="0"/>
                                          </p:stCondLst>
                                        </p:cTn>
                                        <p:tgtEl>
                                          <p:spTgt spid="563202"/>
                                        </p:tgtEl>
                                        <p:attrNameLst>
                                          <p:attrName>ppt_x</p:attrName>
                                        </p:attrNameLst>
                                      </p:cBhvr>
                                    </p:anim>
                                    <p:anim from="(-#ppt_h/2)" to="(#ppt_y)" calcmode="lin" valueType="num">
                                      <p:cBhvr>
                                        <p:cTn id="15" dur="1000" fill="hold">
                                          <p:stCondLst>
                                            <p:cond delay="0"/>
                                          </p:stCondLst>
                                        </p:cTn>
                                        <p:tgtEl>
                                          <p:spTgt spid="563202"/>
                                        </p:tgtEl>
                                        <p:attrNameLst>
                                          <p:attrName>ppt_y</p:attrName>
                                        </p:attrNameLst>
                                      </p:cBhvr>
                                    </p:anim>
                                    <p:animRot by="21600000">
                                      <p:cBhvr>
                                        <p:cTn id="16" dur="1000" fill="hold">
                                          <p:stCondLst>
                                            <p:cond delay="0"/>
                                          </p:stCondLst>
                                        </p:cTn>
                                        <p:tgtEl>
                                          <p:spTgt spid="56320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63204"/>
                                        </p:tgtEl>
                                        <p:attrNameLst>
                                          <p:attrName>style.visibility</p:attrName>
                                        </p:attrNameLst>
                                      </p:cBhvr>
                                      <p:to>
                                        <p:strVal val="visible"/>
                                      </p:to>
                                    </p:set>
                                    <p:anim calcmode="lin" valueType="num">
                                      <p:cBhvr>
                                        <p:cTn id="21" dur="2000" fill="hold"/>
                                        <p:tgtEl>
                                          <p:spTgt spid="563204"/>
                                        </p:tgtEl>
                                        <p:attrNameLst>
                                          <p:attrName>ppt_x</p:attrName>
                                        </p:attrNameLst>
                                      </p:cBhvr>
                                      <p:tavLst>
                                        <p:tav tm="0">
                                          <p:val>
                                            <p:strVal val="#ppt_x"/>
                                          </p:val>
                                        </p:tav>
                                        <p:tav tm="100000">
                                          <p:val>
                                            <p:strVal val="#ppt_x"/>
                                          </p:val>
                                        </p:tav>
                                      </p:tavLst>
                                    </p:anim>
                                    <p:anim calcmode="lin" valueType="num">
                                      <p:cBhvr>
                                        <p:cTn id="22" dur="2000" fill="hold"/>
                                        <p:tgtEl>
                                          <p:spTgt spid="563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2" grpId="0" animBg="1"/>
      <p:bldP spid="563203" grpId="0" animBg="1"/>
      <p:bldP spid="563204"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Text Box 2"/>
          <p:cNvSpPr txBox="1"/>
          <p:nvPr/>
        </p:nvSpPr>
        <p:spPr>
          <a:xfrm>
            <a:off x="614363" y="404813"/>
            <a:ext cx="862012"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名空间  </a:t>
            </a:r>
            <a:endParaRPr lang="zh-CN" altLang="en-US" sz="4400" b="1" dirty="0">
              <a:solidFill>
                <a:srgbClr val="FFFF00"/>
              </a:solidFill>
              <a:latin typeface="Times New Roman" panose="02020603050405020304" pitchFamily="18" charset="0"/>
              <a:ea typeface="华文行楷" pitchFamily="2" charset="-122"/>
            </a:endParaRPr>
          </a:p>
        </p:txBody>
      </p:sp>
      <p:sp>
        <p:nvSpPr>
          <p:cNvPr id="562179" name="Text Box 3"/>
          <p:cNvSpPr txBox="1">
            <a:spLocks noChangeArrowheads="1"/>
          </p:cNvSpPr>
          <p:nvPr/>
        </p:nvSpPr>
        <p:spPr bwMode="auto">
          <a:xfrm>
            <a:off x="2124075" y="596900"/>
            <a:ext cx="5184775" cy="60023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namespace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zhangsan</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a{</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public:</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=1){id=</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id;</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age;</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f(a p){</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&lt;&lt;p.id&lt;&lt;</a:t>
            </a:r>
            <a:r>
              <a:rPr kumimoji="1"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namespace </a:t>
            </a:r>
            <a:r>
              <a:rPr kumimoji="1" lang="en-US" altLang="zh-CN" sz="2400" b="1" i="0" u="none" strike="noStrike" kern="1200" cap="none" spc="0" normalizeH="0" baseline="0" noProof="0" dirty="0" err="1">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zhangsan_A</a:t>
            </a: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914400" marR="0" lvl="2"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age; </a:t>
            </a:r>
            <a:endPar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zhangsan</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zhangsan_A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::age = 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62180" name="AutoShape 4"/>
          <p:cNvSpPr>
            <a:spLocks noChangeArrowheads="1"/>
          </p:cNvSpPr>
          <p:nvPr/>
        </p:nvSpPr>
        <p:spPr bwMode="auto">
          <a:xfrm>
            <a:off x="7812088" y="2205038"/>
            <a:ext cx="1189038" cy="503238"/>
          </a:xfrm>
          <a:prstGeom prst="wedgeRectCallout">
            <a:avLst>
              <a:gd name="adj1" fmla="val -210616"/>
              <a:gd name="adj2" fmla="val 300473"/>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嵌套</a:t>
            </a:r>
            <a:endPar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62179"/>
                                        </p:tgtEl>
                                        <p:attrNameLst>
                                          <p:attrName>style.visibility</p:attrName>
                                        </p:attrNameLst>
                                      </p:cBhvr>
                                      <p:to>
                                        <p:strVal val="visible"/>
                                      </p:to>
                                    </p:set>
                                    <p:animEffect transition="in" filter="barn(inHorizontal)">
                                      <p:cBhvr>
                                        <p:cTn id="7" dur="500"/>
                                        <p:tgtEl>
                                          <p:spTgt spid="56217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62180"/>
                                        </p:tgtEl>
                                        <p:attrNameLst>
                                          <p:attrName>style.visibility</p:attrName>
                                        </p:attrNameLst>
                                      </p:cBhvr>
                                      <p:to>
                                        <p:strVal val="visible"/>
                                      </p:to>
                                    </p:set>
                                    <p:anim calcmode="lin" valueType="num">
                                      <p:cBhvr>
                                        <p:cTn id="11" dur="500" fill="hold"/>
                                        <p:tgtEl>
                                          <p:spTgt spid="562180"/>
                                        </p:tgtEl>
                                        <p:attrNameLst>
                                          <p:attrName>ppt_x</p:attrName>
                                        </p:attrNameLst>
                                      </p:cBhvr>
                                      <p:tavLst>
                                        <p:tav tm="0">
                                          <p:val>
                                            <p:strVal val="#ppt_x"/>
                                          </p:val>
                                        </p:tav>
                                        <p:tav tm="100000">
                                          <p:val>
                                            <p:strVal val="#ppt_x"/>
                                          </p:val>
                                        </p:tav>
                                      </p:tavLst>
                                    </p:anim>
                                    <p:anim calcmode="lin" valueType="num">
                                      <p:cBhvr>
                                        <p:cTn id="12" dur="500" fill="hold"/>
                                        <p:tgtEl>
                                          <p:spTgt spid="562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p:bldP spid="562180"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Text Box 2"/>
          <p:cNvSpPr txBox="1"/>
          <p:nvPr/>
        </p:nvSpPr>
        <p:spPr>
          <a:xfrm>
            <a:off x="323850" y="404813"/>
            <a:ext cx="862013"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嵌套类</a:t>
            </a:r>
            <a:endParaRPr lang="zh-CN" altLang="en-US" sz="4400" b="1" dirty="0">
              <a:solidFill>
                <a:srgbClr val="FFFF00"/>
              </a:solidFill>
              <a:latin typeface="Times New Roman" panose="02020603050405020304" pitchFamily="18" charset="0"/>
              <a:ea typeface="华文行楷" pitchFamily="2" charset="-122"/>
            </a:endParaRPr>
          </a:p>
        </p:txBody>
      </p:sp>
      <p:sp>
        <p:nvSpPr>
          <p:cNvPr id="562179" name="Text Box 3"/>
          <p:cNvSpPr txBox="1">
            <a:spLocks noChangeArrowheads="1"/>
          </p:cNvSpPr>
          <p:nvPr/>
        </p:nvSpPr>
        <p:spPr bwMode="auto">
          <a:xfrm>
            <a:off x="1331913" y="596900"/>
            <a:ext cx="7704138" cy="60023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zhangsan</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zhangsanA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zhangsan</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zhangsanA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嵌套类基本是类内和类外的关系；对象空间不包含</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外界访问被嵌套类受权限制约</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被嵌套类可以无条件访问外围类的静态成员</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意义：隐藏代码</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避免头文件包含</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62179"/>
                                        </p:tgtEl>
                                        <p:attrNameLst>
                                          <p:attrName>style.visibility</p:attrName>
                                        </p:attrNameLst>
                                      </p:cBhvr>
                                      <p:to>
                                        <p:strVal val="visible"/>
                                      </p:to>
                                    </p:set>
                                    <p:animEffect transition="in" filter="barn(inHorizontal)">
                                      <p:cBhvr>
                                        <p:cTn id="7" dur="500"/>
                                        <p:tgtEl>
                                          <p:spTgt spid="562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p:cNvSpPr>
          <p:nvPr>
            <p:ph idx="1"/>
          </p:nvPr>
        </p:nvSpPr>
        <p:spPr>
          <a:xfrm>
            <a:off x="182563" y="476250"/>
            <a:ext cx="8782050" cy="6381750"/>
          </a:xfrm>
          <a:ln/>
        </p:spPr>
        <p:txBody>
          <a:bodyPr vert="horz" wrap="square" lIns="91440" tIns="45720" rIns="91440" bIns="45720" anchor="t" anchorCtr="0"/>
          <a:p>
            <a:pPr eaLnBrk="1" hangingPunct="1">
              <a:buNone/>
            </a:pPr>
            <a:r>
              <a:rPr lang="en-US" altLang="zh-CN" b="1" dirty="0">
                <a:solidFill>
                  <a:schemeClr val="bg1"/>
                </a:solidFill>
              </a:rPr>
              <a:t>class Student{</a:t>
            </a:r>
            <a:endParaRPr lang="en-US" altLang="zh-CN" b="1" dirty="0">
              <a:solidFill>
                <a:schemeClr val="bg1"/>
              </a:solidFill>
            </a:endParaRPr>
          </a:p>
          <a:p>
            <a:pPr eaLnBrk="1" hangingPunct="1">
              <a:buNone/>
            </a:pPr>
            <a:r>
              <a:rPr lang="en-US" altLang="zh-CN" b="1" dirty="0">
                <a:solidFill>
                  <a:schemeClr val="bg1"/>
                </a:solidFill>
              </a:rPr>
              <a:t>public:</a:t>
            </a:r>
            <a:endParaRPr lang="en-US" altLang="zh-CN" b="1" dirty="0">
              <a:solidFill>
                <a:schemeClr val="bg1"/>
              </a:solidFill>
            </a:endParaRPr>
          </a:p>
          <a:p>
            <a:pPr eaLnBrk="1" hangingPunct="1">
              <a:buNone/>
            </a:pPr>
            <a:r>
              <a:rPr lang="en-US" altLang="zh-CN" b="1" dirty="0">
                <a:solidFill>
                  <a:schemeClr val="bg1"/>
                </a:solidFill>
              </a:rPr>
              <a:t>       void p(void);</a:t>
            </a:r>
            <a:endParaRPr lang="en-US" altLang="zh-CN" b="1" dirty="0">
              <a:solidFill>
                <a:schemeClr val="bg1"/>
              </a:solidFill>
            </a:endParaRPr>
          </a:p>
          <a:p>
            <a:pPr eaLnBrk="1" hangingPunct="1">
              <a:buNone/>
            </a:pPr>
            <a:r>
              <a:rPr lang="en-US" altLang="zh-CN" b="1" dirty="0">
                <a:solidFill>
                  <a:schemeClr val="bg1"/>
                </a:solidFill>
              </a:rPr>
              <a:t>private:</a:t>
            </a:r>
            <a:endParaRPr lang="en-US" altLang="zh-CN" b="1" dirty="0">
              <a:solidFill>
                <a:schemeClr val="bg1"/>
              </a:solidFill>
            </a:endParaRPr>
          </a:p>
          <a:p>
            <a:pPr eaLnBrk="1" hangingPunct="1">
              <a:buNone/>
            </a:pPr>
            <a:r>
              <a:rPr lang="en-US" altLang="zh-CN" b="1" dirty="0">
                <a:solidFill>
                  <a:schemeClr val="bg1"/>
                </a:solidFill>
              </a:rPr>
              <a:t>	    float score;</a:t>
            </a:r>
            <a:endParaRPr lang="en-US" altLang="zh-CN" b="1" dirty="0">
              <a:solidFill>
                <a:schemeClr val="bg1"/>
              </a:solidFill>
            </a:endParaRPr>
          </a:p>
          <a:p>
            <a:pPr eaLnBrk="1" hangingPunct="1">
              <a:buNone/>
            </a:pPr>
            <a:r>
              <a:rPr lang="en-US" altLang="zh-CN" b="1" dirty="0">
                <a:solidFill>
                  <a:schemeClr val="bg1"/>
                </a:solidFill>
              </a:rPr>
              <a:t>        string  name;</a:t>
            </a:r>
            <a:endParaRPr lang="en-US" altLang="zh-CN" b="1" dirty="0">
              <a:solidFill>
                <a:schemeClr val="bg1"/>
              </a:solidFill>
            </a:endParaRPr>
          </a:p>
          <a:p>
            <a:pPr eaLnBrk="1" hangingPunct="1">
              <a:buNone/>
            </a:pPr>
            <a:r>
              <a:rPr lang="en-US" altLang="zh-CN" b="1" dirty="0">
                <a:solidFill>
                  <a:schemeClr val="bg1"/>
                </a:solidFill>
              </a:rPr>
              <a:t>        int age;</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a:p>
            <a:pPr eaLnBrk="1" hangingPunct="1">
              <a:buNone/>
            </a:pPr>
            <a:r>
              <a:rPr lang="en-US" altLang="zh-CN" b="1" dirty="0">
                <a:solidFill>
                  <a:schemeClr val="bg1"/>
                </a:solidFill>
              </a:rPr>
              <a:t>void main(){</a:t>
            </a:r>
            <a:endParaRPr lang="en-US" altLang="zh-CN" b="1" dirty="0">
              <a:solidFill>
                <a:schemeClr val="bg1"/>
              </a:solidFill>
            </a:endParaRPr>
          </a:p>
          <a:p>
            <a:pPr eaLnBrk="1" hangingPunct="1">
              <a:buNone/>
            </a:pPr>
            <a:r>
              <a:rPr lang="en-US" altLang="zh-CN" b="1" dirty="0">
                <a:solidFill>
                  <a:schemeClr val="bg1"/>
                </a:solidFill>
              </a:rPr>
              <a:t>    Student a={5, "</a:t>
            </a:r>
            <a:r>
              <a:rPr lang="zh-CN" altLang="en-US" b="1" dirty="0">
                <a:solidFill>
                  <a:schemeClr val="bg1"/>
                </a:solidFill>
              </a:rPr>
              <a:t>张三</a:t>
            </a:r>
            <a:r>
              <a:rPr lang="en-US" altLang="zh-CN" b="1" dirty="0">
                <a:solidFill>
                  <a:schemeClr val="bg1"/>
                </a:solidFill>
              </a:rPr>
              <a:t>",18};  //a.age=6;(</a:t>
            </a:r>
            <a:r>
              <a:rPr lang="zh-CN" altLang="en-US" b="1" dirty="0">
                <a:solidFill>
                  <a:schemeClr val="bg1"/>
                </a:solidFill>
              </a:rPr>
              <a:t>相当于</a:t>
            </a:r>
            <a:r>
              <a:rPr lang="en-US" altLang="zh-CN" b="1" dirty="0">
                <a:solidFill>
                  <a:schemeClr val="bg1"/>
                </a:solidFill>
              </a:rPr>
              <a:t>)                   </a:t>
            </a:r>
            <a:endParaRPr lang="en-US" altLang="zh-CN" b="1" dirty="0">
              <a:solidFill>
                <a:schemeClr val="bg1"/>
              </a:solidFill>
            </a:endParaRPr>
          </a:p>
          <a:p>
            <a:pPr eaLnBrk="1" hangingPunct="1">
              <a:buNone/>
            </a:pPr>
            <a:r>
              <a:rPr lang="en-US" altLang="zh-CN" b="1" dirty="0">
                <a:solidFill>
                  <a:schemeClr val="bg1"/>
                </a:solidFill>
              </a:rPr>
              <a:t>}//</a:t>
            </a:r>
            <a:r>
              <a:rPr lang="zh-CN" altLang="en-US" b="1" dirty="0">
                <a:solidFill>
                  <a:schemeClr val="bg1"/>
                </a:solidFill>
              </a:rPr>
              <a:t>非</a:t>
            </a:r>
            <a:r>
              <a:rPr lang="en-US" altLang="zh-CN" b="1" dirty="0">
                <a:solidFill>
                  <a:schemeClr val="bg1"/>
                </a:solidFill>
              </a:rPr>
              <a:t>public</a:t>
            </a:r>
            <a:r>
              <a:rPr lang="zh-CN" altLang="en-US" b="1" dirty="0">
                <a:solidFill>
                  <a:schemeClr val="bg1"/>
                </a:solidFill>
              </a:rPr>
              <a:t>；复杂</a:t>
            </a:r>
            <a:endParaRPr lang="zh-CN" altLang="en-US" b="1" dirty="0">
              <a:solidFill>
                <a:schemeClr val="bg1"/>
              </a:solidFill>
            </a:endParaRPr>
          </a:p>
        </p:txBody>
      </p:sp>
      <p:sp>
        <p:nvSpPr>
          <p:cNvPr id="159747"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3"/>
          <p:cNvSpPr/>
          <p:nvPr/>
        </p:nvSpPr>
        <p:spPr>
          <a:xfrm>
            <a:off x="-252412" y="115888"/>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5" name="圆角矩形 4"/>
          <p:cNvSpPr/>
          <p:nvPr/>
        </p:nvSpPr>
        <p:spPr bwMode="auto">
          <a:xfrm>
            <a:off x="1476375" y="177323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a:t>
            </a:r>
            <a:r>
              <a:rPr kumimoji="1" lang="en-US" altLang="zh-CN" sz="16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int</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 name="圆角矩形 5"/>
          <p:cNvSpPr/>
          <p:nvPr/>
        </p:nvSpPr>
        <p:spPr bwMode="auto">
          <a:xfrm>
            <a:off x="2195513" y="177323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 name="圆角矩形 6"/>
          <p:cNvSpPr/>
          <p:nvPr/>
        </p:nvSpPr>
        <p:spPr bwMode="auto">
          <a:xfrm>
            <a:off x="2916238" y="177323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 name="圆角矩形 7"/>
          <p:cNvSpPr/>
          <p:nvPr/>
        </p:nvSpPr>
        <p:spPr bwMode="auto">
          <a:xfrm>
            <a:off x="3635375" y="177323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9" name="圆角矩形 8"/>
          <p:cNvSpPr/>
          <p:nvPr/>
        </p:nvSpPr>
        <p:spPr bwMode="auto">
          <a:xfrm>
            <a:off x="4356100" y="177323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0" name="圆角矩形 9"/>
          <p:cNvSpPr/>
          <p:nvPr/>
        </p:nvSpPr>
        <p:spPr bwMode="auto">
          <a:xfrm>
            <a:off x="5076825" y="177323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1" name="圆角矩形 10"/>
          <p:cNvSpPr/>
          <p:nvPr/>
        </p:nvSpPr>
        <p:spPr bwMode="auto">
          <a:xfrm>
            <a:off x="5795963" y="177323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2" name="圆角矩形 11"/>
          <p:cNvSpPr/>
          <p:nvPr/>
        </p:nvSpPr>
        <p:spPr bwMode="auto">
          <a:xfrm>
            <a:off x="6516688" y="177323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3" name="圆角矩形 12"/>
          <p:cNvSpPr/>
          <p:nvPr/>
        </p:nvSpPr>
        <p:spPr bwMode="auto">
          <a:xfrm>
            <a:off x="7235825" y="177323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4" name="圆角矩形 13"/>
          <p:cNvSpPr/>
          <p:nvPr/>
        </p:nvSpPr>
        <p:spPr bwMode="auto">
          <a:xfrm>
            <a:off x="1476375" y="2349500"/>
            <a:ext cx="503238" cy="358775"/>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5" name="圆角矩形 14"/>
          <p:cNvSpPr/>
          <p:nvPr/>
        </p:nvSpPr>
        <p:spPr bwMode="auto">
          <a:xfrm>
            <a:off x="2195513" y="2349500"/>
            <a:ext cx="504825" cy="358775"/>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6" name="圆角矩形 15"/>
          <p:cNvSpPr/>
          <p:nvPr/>
        </p:nvSpPr>
        <p:spPr bwMode="auto">
          <a:xfrm>
            <a:off x="2916238" y="2349500"/>
            <a:ext cx="503238" cy="358775"/>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7" name="圆角矩形 16"/>
          <p:cNvSpPr/>
          <p:nvPr/>
        </p:nvSpPr>
        <p:spPr bwMode="auto">
          <a:xfrm>
            <a:off x="3635375" y="2349500"/>
            <a:ext cx="504825" cy="358775"/>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8" name="圆角矩形 17"/>
          <p:cNvSpPr/>
          <p:nvPr/>
        </p:nvSpPr>
        <p:spPr bwMode="auto">
          <a:xfrm>
            <a:off x="4356100" y="2349500"/>
            <a:ext cx="503238" cy="358775"/>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9" name="圆角矩形 18"/>
          <p:cNvSpPr/>
          <p:nvPr/>
        </p:nvSpPr>
        <p:spPr bwMode="auto">
          <a:xfrm>
            <a:off x="5076825" y="2349500"/>
            <a:ext cx="503238" cy="358775"/>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0" name="圆角矩形 19"/>
          <p:cNvSpPr/>
          <p:nvPr/>
        </p:nvSpPr>
        <p:spPr bwMode="auto">
          <a:xfrm>
            <a:off x="5795963" y="2349500"/>
            <a:ext cx="504825" cy="358775"/>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1" name="圆角矩形 20"/>
          <p:cNvSpPr/>
          <p:nvPr/>
        </p:nvSpPr>
        <p:spPr bwMode="auto">
          <a:xfrm>
            <a:off x="6516688" y="2349500"/>
            <a:ext cx="503238" cy="358775"/>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2" name="圆角矩形 21"/>
          <p:cNvSpPr/>
          <p:nvPr/>
        </p:nvSpPr>
        <p:spPr bwMode="auto">
          <a:xfrm>
            <a:off x="7235825" y="2349500"/>
            <a:ext cx="504825" cy="358775"/>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3" name="圆角矩形 22"/>
          <p:cNvSpPr/>
          <p:nvPr/>
        </p:nvSpPr>
        <p:spPr bwMode="auto">
          <a:xfrm>
            <a:off x="1476375" y="2924175"/>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 name="圆角矩形 23"/>
          <p:cNvSpPr/>
          <p:nvPr/>
        </p:nvSpPr>
        <p:spPr bwMode="auto">
          <a:xfrm>
            <a:off x="2195513" y="2924175"/>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5" name="圆角矩形 24"/>
          <p:cNvSpPr/>
          <p:nvPr/>
        </p:nvSpPr>
        <p:spPr bwMode="auto">
          <a:xfrm>
            <a:off x="2916238" y="2924175"/>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6" name="圆角矩形 25"/>
          <p:cNvSpPr/>
          <p:nvPr/>
        </p:nvSpPr>
        <p:spPr bwMode="auto">
          <a:xfrm>
            <a:off x="3635375" y="2924175"/>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7" name="圆角矩形 26"/>
          <p:cNvSpPr/>
          <p:nvPr/>
        </p:nvSpPr>
        <p:spPr bwMode="auto">
          <a:xfrm>
            <a:off x="4356100" y="2924175"/>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8" name="圆角矩形 27"/>
          <p:cNvSpPr/>
          <p:nvPr/>
        </p:nvSpPr>
        <p:spPr bwMode="auto">
          <a:xfrm>
            <a:off x="5076825" y="2924175"/>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9" name="圆角矩形 28"/>
          <p:cNvSpPr/>
          <p:nvPr/>
        </p:nvSpPr>
        <p:spPr bwMode="auto">
          <a:xfrm>
            <a:off x="5795963" y="2924175"/>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0" name="圆角矩形 29"/>
          <p:cNvSpPr/>
          <p:nvPr/>
        </p:nvSpPr>
        <p:spPr bwMode="auto">
          <a:xfrm>
            <a:off x="6516688" y="2924175"/>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1" name="圆角矩形 30"/>
          <p:cNvSpPr/>
          <p:nvPr/>
        </p:nvSpPr>
        <p:spPr bwMode="auto">
          <a:xfrm>
            <a:off x="7235825" y="2924175"/>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2" name="圆角矩形 31"/>
          <p:cNvSpPr/>
          <p:nvPr/>
        </p:nvSpPr>
        <p:spPr bwMode="auto">
          <a:xfrm>
            <a:off x="1476375" y="350043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3" name="圆角矩形 32"/>
          <p:cNvSpPr/>
          <p:nvPr/>
        </p:nvSpPr>
        <p:spPr bwMode="auto">
          <a:xfrm>
            <a:off x="2195513" y="350043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4" name="圆角矩形 33"/>
          <p:cNvSpPr/>
          <p:nvPr/>
        </p:nvSpPr>
        <p:spPr bwMode="auto">
          <a:xfrm>
            <a:off x="2916238" y="350043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5" name="圆角矩形 34"/>
          <p:cNvSpPr/>
          <p:nvPr/>
        </p:nvSpPr>
        <p:spPr bwMode="auto">
          <a:xfrm>
            <a:off x="3635375" y="350043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6" name="圆角矩形 35"/>
          <p:cNvSpPr/>
          <p:nvPr/>
        </p:nvSpPr>
        <p:spPr bwMode="auto">
          <a:xfrm>
            <a:off x="4356100" y="350043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7" name="圆角矩形 36"/>
          <p:cNvSpPr/>
          <p:nvPr/>
        </p:nvSpPr>
        <p:spPr bwMode="auto">
          <a:xfrm>
            <a:off x="5076825" y="350043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8" name="圆角矩形 37"/>
          <p:cNvSpPr/>
          <p:nvPr/>
        </p:nvSpPr>
        <p:spPr bwMode="auto">
          <a:xfrm>
            <a:off x="5795963" y="350043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9" name="圆角矩形 38"/>
          <p:cNvSpPr/>
          <p:nvPr/>
        </p:nvSpPr>
        <p:spPr bwMode="auto">
          <a:xfrm>
            <a:off x="6516688" y="350043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0" name="圆角矩形 39"/>
          <p:cNvSpPr/>
          <p:nvPr/>
        </p:nvSpPr>
        <p:spPr bwMode="auto">
          <a:xfrm>
            <a:off x="7235825" y="350043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 name="圆角矩形 40"/>
          <p:cNvSpPr/>
          <p:nvPr/>
        </p:nvSpPr>
        <p:spPr bwMode="auto">
          <a:xfrm>
            <a:off x="1476375" y="4076700"/>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2" name="圆角矩形 41"/>
          <p:cNvSpPr/>
          <p:nvPr/>
        </p:nvSpPr>
        <p:spPr bwMode="auto">
          <a:xfrm>
            <a:off x="2195513" y="4076700"/>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3" name="圆角矩形 42"/>
          <p:cNvSpPr/>
          <p:nvPr/>
        </p:nvSpPr>
        <p:spPr bwMode="auto">
          <a:xfrm>
            <a:off x="2916238" y="4076700"/>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4" name="圆角矩形 43"/>
          <p:cNvSpPr/>
          <p:nvPr/>
        </p:nvSpPr>
        <p:spPr bwMode="auto">
          <a:xfrm>
            <a:off x="3635375" y="4076700"/>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5" name="圆角矩形 44"/>
          <p:cNvSpPr/>
          <p:nvPr/>
        </p:nvSpPr>
        <p:spPr bwMode="auto">
          <a:xfrm>
            <a:off x="4356100" y="4076700"/>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6" name="圆角矩形 45"/>
          <p:cNvSpPr/>
          <p:nvPr/>
        </p:nvSpPr>
        <p:spPr bwMode="auto">
          <a:xfrm>
            <a:off x="5076825" y="4076700"/>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7" name="圆角矩形 46"/>
          <p:cNvSpPr/>
          <p:nvPr/>
        </p:nvSpPr>
        <p:spPr bwMode="auto">
          <a:xfrm>
            <a:off x="5795963" y="4076700"/>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8" name="圆角矩形 47"/>
          <p:cNvSpPr/>
          <p:nvPr/>
        </p:nvSpPr>
        <p:spPr bwMode="auto">
          <a:xfrm>
            <a:off x="6516688" y="4076700"/>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9" name="圆角矩形 48"/>
          <p:cNvSpPr/>
          <p:nvPr/>
        </p:nvSpPr>
        <p:spPr bwMode="auto">
          <a:xfrm>
            <a:off x="7235825" y="4076700"/>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0" name="圆角矩形 49"/>
          <p:cNvSpPr/>
          <p:nvPr/>
        </p:nvSpPr>
        <p:spPr bwMode="auto">
          <a:xfrm>
            <a:off x="1476375" y="4652963"/>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1" name="圆角矩形 50"/>
          <p:cNvSpPr/>
          <p:nvPr/>
        </p:nvSpPr>
        <p:spPr bwMode="auto">
          <a:xfrm>
            <a:off x="2195513" y="4652963"/>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2" name="圆角矩形 51"/>
          <p:cNvSpPr/>
          <p:nvPr/>
        </p:nvSpPr>
        <p:spPr bwMode="auto">
          <a:xfrm>
            <a:off x="2916238" y="4652963"/>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3" name="圆角矩形 52"/>
          <p:cNvSpPr/>
          <p:nvPr/>
        </p:nvSpPr>
        <p:spPr bwMode="auto">
          <a:xfrm>
            <a:off x="3635375" y="4652963"/>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4" name="圆角矩形 53"/>
          <p:cNvSpPr/>
          <p:nvPr/>
        </p:nvSpPr>
        <p:spPr bwMode="auto">
          <a:xfrm>
            <a:off x="4356100" y="4652963"/>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5" name="圆角矩形 54"/>
          <p:cNvSpPr/>
          <p:nvPr/>
        </p:nvSpPr>
        <p:spPr bwMode="auto">
          <a:xfrm>
            <a:off x="5076825" y="4652963"/>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6" name="圆角矩形 55"/>
          <p:cNvSpPr/>
          <p:nvPr/>
        </p:nvSpPr>
        <p:spPr bwMode="auto">
          <a:xfrm>
            <a:off x="5795963" y="4652963"/>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7" name="圆角矩形 56"/>
          <p:cNvSpPr/>
          <p:nvPr/>
        </p:nvSpPr>
        <p:spPr bwMode="auto">
          <a:xfrm>
            <a:off x="6516688" y="4652963"/>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8" name="圆角矩形 57"/>
          <p:cNvSpPr/>
          <p:nvPr/>
        </p:nvSpPr>
        <p:spPr bwMode="auto">
          <a:xfrm>
            <a:off x="7235825" y="4652963"/>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9" name="圆角矩形 58"/>
          <p:cNvSpPr/>
          <p:nvPr/>
        </p:nvSpPr>
        <p:spPr bwMode="auto">
          <a:xfrm>
            <a:off x="1476375" y="5229225"/>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 name="圆角矩形 59"/>
          <p:cNvSpPr/>
          <p:nvPr/>
        </p:nvSpPr>
        <p:spPr bwMode="auto">
          <a:xfrm>
            <a:off x="2195513" y="5229225"/>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1" name="圆角矩形 60"/>
          <p:cNvSpPr/>
          <p:nvPr/>
        </p:nvSpPr>
        <p:spPr bwMode="auto">
          <a:xfrm>
            <a:off x="2916238" y="5229225"/>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2" name="圆角矩形 61"/>
          <p:cNvSpPr/>
          <p:nvPr/>
        </p:nvSpPr>
        <p:spPr bwMode="auto">
          <a:xfrm>
            <a:off x="3635375" y="5229225"/>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3" name="圆角矩形 62"/>
          <p:cNvSpPr/>
          <p:nvPr/>
        </p:nvSpPr>
        <p:spPr bwMode="auto">
          <a:xfrm>
            <a:off x="4356100" y="5229225"/>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4" name="圆角矩形 63"/>
          <p:cNvSpPr/>
          <p:nvPr/>
        </p:nvSpPr>
        <p:spPr bwMode="auto">
          <a:xfrm>
            <a:off x="5076825" y="5229225"/>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5" name="圆角矩形 64"/>
          <p:cNvSpPr/>
          <p:nvPr/>
        </p:nvSpPr>
        <p:spPr bwMode="auto">
          <a:xfrm>
            <a:off x="5795963" y="5229225"/>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6" name="圆角矩形 65"/>
          <p:cNvSpPr/>
          <p:nvPr/>
        </p:nvSpPr>
        <p:spPr bwMode="auto">
          <a:xfrm>
            <a:off x="6516688" y="5229225"/>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 name="圆角矩形 66"/>
          <p:cNvSpPr/>
          <p:nvPr/>
        </p:nvSpPr>
        <p:spPr bwMode="auto">
          <a:xfrm>
            <a:off x="7235825" y="5229225"/>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8" name="圆角矩形 67"/>
          <p:cNvSpPr/>
          <p:nvPr/>
        </p:nvSpPr>
        <p:spPr bwMode="auto">
          <a:xfrm>
            <a:off x="1476375" y="580548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9" name="圆角矩形 68"/>
          <p:cNvSpPr/>
          <p:nvPr/>
        </p:nvSpPr>
        <p:spPr bwMode="auto">
          <a:xfrm>
            <a:off x="2195513" y="580548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0" name="圆角矩形 69"/>
          <p:cNvSpPr/>
          <p:nvPr/>
        </p:nvSpPr>
        <p:spPr bwMode="auto">
          <a:xfrm>
            <a:off x="2916238" y="580548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1" name="圆角矩形 70"/>
          <p:cNvSpPr/>
          <p:nvPr/>
        </p:nvSpPr>
        <p:spPr bwMode="auto">
          <a:xfrm>
            <a:off x="3635375" y="580548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2" name="圆角矩形 71"/>
          <p:cNvSpPr/>
          <p:nvPr/>
        </p:nvSpPr>
        <p:spPr bwMode="auto">
          <a:xfrm>
            <a:off x="4356100" y="580548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3" name="圆角矩形 72"/>
          <p:cNvSpPr/>
          <p:nvPr/>
        </p:nvSpPr>
        <p:spPr bwMode="auto">
          <a:xfrm>
            <a:off x="5076825" y="580548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4" name="圆角矩形 73"/>
          <p:cNvSpPr/>
          <p:nvPr/>
        </p:nvSpPr>
        <p:spPr bwMode="auto">
          <a:xfrm>
            <a:off x="5795963" y="580548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5" name="圆角矩形 74"/>
          <p:cNvSpPr/>
          <p:nvPr/>
        </p:nvSpPr>
        <p:spPr bwMode="auto">
          <a:xfrm>
            <a:off x="6516688" y="5805488"/>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6" name="圆角矩形 75"/>
          <p:cNvSpPr/>
          <p:nvPr/>
        </p:nvSpPr>
        <p:spPr bwMode="auto">
          <a:xfrm>
            <a:off x="7235825" y="5805488"/>
            <a:ext cx="504825"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1819" name="TextBox 1"/>
          <p:cNvSpPr txBox="1"/>
          <p:nvPr/>
        </p:nvSpPr>
        <p:spPr>
          <a:xfrm>
            <a:off x="1476375" y="1079500"/>
            <a:ext cx="6281738" cy="522288"/>
          </a:xfrm>
          <a:prstGeom prst="rect">
            <a:avLst/>
          </a:prstGeom>
          <a:noFill/>
          <a:ln w="9525">
            <a:noFill/>
          </a:ln>
        </p:spPr>
        <p:txBody>
          <a:bodyPr>
            <a:spAutoFit/>
          </a:bodyPr>
          <a:p>
            <a:pPr eaLnBrk="1" hangingPunct="1"/>
            <a:r>
              <a:rPr lang="en-US" altLang="zh-CN" sz="2800" dirty="0">
                <a:latin typeface="Times New Roman" panose="02020603050405020304" pitchFamily="18" charset="0"/>
              </a:rPr>
              <a:t>int    a[8][9];</a:t>
            </a:r>
            <a:endParaRPr lang="zh-CN" altLang="en-US" sz="2800" dirty="0">
              <a:latin typeface="Times New Roman" panose="0202060305040502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p:cNvSpPr>
          <p:nvPr>
            <p:ph idx="1"/>
          </p:nvPr>
        </p:nvSpPr>
        <p:spPr>
          <a:xfrm>
            <a:off x="182563" y="549275"/>
            <a:ext cx="8782050" cy="6308725"/>
          </a:xfrm>
          <a:ln/>
        </p:spPr>
        <p:txBody>
          <a:bodyPr vert="horz" wrap="square" lIns="91440" tIns="45720" rIns="91440" bIns="45720" anchor="t" anchorCtr="0"/>
          <a:p>
            <a:pPr eaLnBrk="1" hangingPunct="1">
              <a:lnSpc>
                <a:spcPct val="80000"/>
              </a:lnSpc>
              <a:buNone/>
            </a:pPr>
            <a:r>
              <a:rPr lang="en-US" altLang="zh-CN" sz="2800" b="1" dirty="0">
                <a:solidFill>
                  <a:schemeClr val="bg1"/>
                </a:solidFill>
              </a:rPr>
              <a:t>class Student{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public:</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void begin();         </a:t>
            </a:r>
            <a:r>
              <a:rPr lang="zh-CN" altLang="en-US" sz="2800" b="1" dirty="0">
                <a:solidFill>
                  <a:schemeClr val="bg1"/>
                </a:solidFill>
              </a:rPr>
              <a:t>构造函数的最初设想</a:t>
            </a:r>
            <a:endParaRPr lang="zh-CN" altLang="en-US" sz="2800" b="1" dirty="0">
              <a:solidFill>
                <a:schemeClr val="bg1"/>
              </a:solidFill>
            </a:endParaRPr>
          </a:p>
          <a:p>
            <a:pPr eaLnBrk="1" hangingPunct="1">
              <a:lnSpc>
                <a:spcPct val="80000"/>
              </a:lnSpc>
              <a:buNone/>
            </a:pPr>
            <a:r>
              <a:rPr lang="en-US" altLang="zh-CN" sz="2800" b="1" dirty="0">
                <a:solidFill>
                  <a:schemeClr val="bg1"/>
                </a:solidFill>
              </a:rPr>
              <a:t>  private: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float score;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string name;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age;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student::begin(){</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age=18;</a:t>
            </a:r>
            <a:r>
              <a:rPr lang="en-US" altLang="zh-CN" sz="2800" b="1" dirty="0">
                <a:solidFill>
                  <a:schemeClr val="bg1"/>
                </a:solidFill>
                <a:latin typeface="Arial" panose="020B0604020202020204" pitchFamily="34" charset="0"/>
              </a:rPr>
              <a:t> </a:t>
            </a:r>
            <a:r>
              <a:rPr lang="en-US" altLang="zh-CN" sz="2800" b="1" dirty="0">
                <a:solidFill>
                  <a:schemeClr val="bg1"/>
                </a:solidFill>
              </a:rPr>
              <a:t>cout&lt;&lt;</a:t>
            </a:r>
            <a:r>
              <a:rPr lang="en-US" altLang="zh-CN" sz="2800" b="1" dirty="0">
                <a:solidFill>
                  <a:schemeClr val="bg1"/>
                </a:solidFill>
                <a:latin typeface="Arial" panose="020B0604020202020204" pitchFamily="34" charset="0"/>
              </a:rPr>
              <a:t>"</a:t>
            </a:r>
            <a:r>
              <a:rPr lang="zh-CN" altLang="en-US" sz="2800" b="1" dirty="0">
                <a:solidFill>
                  <a:schemeClr val="bg1"/>
                </a:solidFill>
              </a:rPr>
              <a:t>对象开始了</a:t>
            </a:r>
            <a:r>
              <a:rPr lang="en-US" altLang="zh-CN" sz="2800" b="1" dirty="0">
                <a:solidFill>
                  <a:schemeClr val="bg1"/>
                </a:solidFill>
                <a:latin typeface="Arial" panose="020B0604020202020204" pitchFamily="34" charset="0"/>
              </a:rPr>
              <a:t>"</a:t>
            </a:r>
            <a:r>
              <a:rPr lang="en-US" altLang="zh-CN" sz="2800" b="1" dirty="0">
                <a:solidFill>
                  <a:schemeClr val="bg1"/>
                </a:solidFill>
              </a:rPr>
              <a:t>&lt;&lt;endl;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main(){</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Student a;</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a.begin();</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p:txBody>
      </p:sp>
      <p:sp>
        <p:nvSpPr>
          <p:cNvPr id="160771"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2"/>
          <p:cNvSpPr>
            <a:spLocks noGrp="1"/>
          </p:cNvSpPr>
          <p:nvPr>
            <p:ph idx="1"/>
          </p:nvPr>
        </p:nvSpPr>
        <p:spPr>
          <a:xfrm>
            <a:off x="182563" y="692150"/>
            <a:ext cx="8961437" cy="6092825"/>
          </a:xfrm>
          <a:ln/>
        </p:spPr>
        <p:txBody>
          <a:bodyPr vert="horz" wrap="square" lIns="91440" tIns="45720" rIns="91440" bIns="45720" anchor="t" anchorCtr="0"/>
          <a:p>
            <a:pPr eaLnBrk="1" hangingPunct="1">
              <a:lnSpc>
                <a:spcPct val="9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public:</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Student();   //</a:t>
            </a:r>
            <a:r>
              <a:rPr lang="zh-CN" altLang="en-US" sz="2400" b="1" dirty="0">
                <a:solidFill>
                  <a:schemeClr val="bg1"/>
                </a:solidFill>
              </a:rPr>
              <a:t>构造函数的实现；系统约定与类同名；自动调用</a:t>
            </a:r>
            <a:endParaRPr lang="zh-CN" altLang="en-US" sz="2400" b="1" dirty="0">
              <a:solidFill>
                <a:schemeClr val="bg1"/>
              </a:solidFill>
            </a:endParaRPr>
          </a:p>
          <a:p>
            <a:pPr eaLnBrk="1" hangingPunct="1">
              <a:lnSpc>
                <a:spcPct val="90000"/>
              </a:lnSpc>
              <a:buNone/>
            </a:pPr>
            <a:r>
              <a:rPr lang="zh-CN" altLang="en-US" sz="2400" b="1" dirty="0">
                <a:solidFill>
                  <a:schemeClr val="bg1"/>
                </a:solidFill>
              </a:rPr>
              <a:t>       </a:t>
            </a:r>
            <a:r>
              <a:rPr lang="en-US" altLang="zh-CN" sz="2400" b="1" dirty="0">
                <a:solidFill>
                  <a:schemeClr val="bg1"/>
                </a:solidFill>
              </a:rPr>
              <a:t>int p();</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private:</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string name;</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int age;</a:t>
            </a:r>
            <a:endParaRPr lang="en-US" altLang="zh-CN" sz="2400" b="1" dirty="0">
              <a:solidFill>
                <a:schemeClr val="bg1"/>
              </a:solidFill>
            </a:endParaRPr>
          </a:p>
          <a:p>
            <a:pPr eaLnBrk="1" hangingPunct="1">
              <a:lnSpc>
                <a:spcPct val="90000"/>
              </a:lnSpc>
              <a:buNone/>
            </a:pPr>
            <a:r>
              <a:rPr lang="en-US" altLang="zh-CN" sz="2400" b="1" dirty="0">
                <a:solidFill>
                  <a:schemeClr val="bg1"/>
                </a:solidFill>
              </a:rPr>
              <a: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Student::Student(){   //</a:t>
            </a:r>
            <a:r>
              <a:rPr lang="zh-CN" altLang="en-US" sz="2400" b="1" dirty="0">
                <a:solidFill>
                  <a:schemeClr val="bg1"/>
                </a:solidFill>
              </a:rPr>
              <a:t>没有返回类型；可以重载</a:t>
            </a:r>
            <a:endParaRPr lang="zh-CN" altLang="en-US" sz="2400" b="1" dirty="0">
              <a:solidFill>
                <a:schemeClr val="bg1"/>
              </a:solidFill>
            </a:endParaRPr>
          </a:p>
          <a:p>
            <a:pPr eaLnBrk="1" hangingPunct="1">
              <a:lnSpc>
                <a:spcPct val="90000"/>
              </a:lnSpc>
              <a:buNone/>
            </a:pPr>
            <a:r>
              <a:rPr lang="en-US" altLang="zh-CN" sz="2400" b="1" dirty="0">
                <a:solidFill>
                  <a:schemeClr val="bg1"/>
                </a:solidFill>
              </a:rPr>
              <a:t>       age=18; cout&lt;&lt;</a:t>
            </a:r>
            <a:r>
              <a:rPr lang="en-US" altLang="zh-CN" sz="2400" b="1" dirty="0">
                <a:solidFill>
                  <a:schemeClr val="bg1"/>
                </a:solidFill>
                <a:latin typeface="Arial" panose="020B0604020202020204" pitchFamily="34" charset="0"/>
              </a:rPr>
              <a:t>"</a:t>
            </a:r>
            <a:r>
              <a:rPr lang="zh-CN" altLang="en-US" sz="2400" b="1" dirty="0">
                <a:solidFill>
                  <a:schemeClr val="bg1"/>
                </a:solidFill>
              </a:rPr>
              <a:t>对象开始</a:t>
            </a:r>
            <a:r>
              <a:rPr lang="zh-CN" altLang="en-US" sz="2400" b="1" dirty="0">
                <a:solidFill>
                  <a:schemeClr val="bg1"/>
                </a:solidFill>
                <a:latin typeface="Arial" panose="020B0604020202020204" pitchFamily="34" charset="0"/>
              </a:rPr>
              <a:t>了</a:t>
            </a:r>
            <a:r>
              <a:rPr lang="en-US" altLang="zh-CN" sz="2400" b="1" dirty="0">
                <a:solidFill>
                  <a:schemeClr val="bg1"/>
                </a:solidFill>
                <a:latin typeface="Arial" panose="020B0604020202020204" pitchFamily="34" charset="0"/>
              </a:rPr>
              <a:t>"&lt;&lt;endl;</a:t>
            </a:r>
            <a:endParaRPr lang="en-US" altLang="zh-CN" sz="2400" b="1" dirty="0">
              <a:solidFill>
                <a:schemeClr val="bg1"/>
              </a:solidFill>
              <a:latin typeface="Arial" panose="020B0604020202020204" pitchFamily="34" charset="0"/>
            </a:endParaRPr>
          </a:p>
          <a:p>
            <a:pPr eaLnBrk="1" hangingPunct="1">
              <a:lnSpc>
                <a:spcPct val="90000"/>
              </a:lnSpc>
              <a:buNone/>
            </a:pPr>
            <a:r>
              <a:rPr lang="en-US" altLang="zh-CN" sz="2400" b="1" dirty="0">
                <a:solidFill>
                  <a:schemeClr val="bg1"/>
                </a:solidFill>
              </a:rPr>
              <a: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int Student::p(){</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return(age);</a:t>
            </a:r>
            <a:endParaRPr lang="en-US" altLang="zh-CN" sz="2400" b="1" dirty="0">
              <a:solidFill>
                <a:schemeClr val="bg1"/>
              </a:solidFill>
            </a:endParaRPr>
          </a:p>
          <a:p>
            <a:pPr eaLnBrk="1" hangingPunct="1">
              <a:lnSpc>
                <a:spcPct val="90000"/>
              </a:lnSpc>
              <a:buNone/>
            </a:pPr>
            <a:r>
              <a:rPr lang="en-US" altLang="zh-CN" sz="2400" b="1" dirty="0">
                <a:solidFill>
                  <a:schemeClr val="bg1"/>
                </a:solidFill>
              </a:rPr>
              <a: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void main(){ Student a;   cout&lt;&lt;a.p()</a:t>
            </a:r>
            <a:r>
              <a:rPr lang="en-US" altLang="zh-CN" sz="2400" b="1" dirty="0">
                <a:solidFill>
                  <a:schemeClr val="bg1"/>
                </a:solidFill>
                <a:latin typeface="Arial" panose="020B0604020202020204" pitchFamily="34" charset="0"/>
              </a:rPr>
              <a:t> &lt;&lt;endl</a:t>
            </a:r>
            <a:r>
              <a:rPr lang="en-US" altLang="zh-CN" sz="2400" b="1" dirty="0">
                <a:solidFill>
                  <a:schemeClr val="bg1"/>
                </a:solidFill>
              </a:rPr>
              <a:t>;}</a:t>
            </a:r>
            <a:endParaRPr lang="en-US" altLang="zh-CN" sz="2400" b="1" dirty="0">
              <a:solidFill>
                <a:schemeClr val="bg1"/>
              </a:solidFill>
            </a:endParaRPr>
          </a:p>
        </p:txBody>
      </p:sp>
      <p:sp>
        <p:nvSpPr>
          <p:cNvPr id="16179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2"/>
          <p:cNvSpPr>
            <a:spLocks noGrp="1"/>
          </p:cNvSpPr>
          <p:nvPr>
            <p:ph idx="1"/>
          </p:nvPr>
        </p:nvSpPr>
        <p:spPr>
          <a:xfrm>
            <a:off x="1042988" y="0"/>
            <a:ext cx="7702550" cy="659765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   //     </a:t>
            </a:r>
            <a:r>
              <a:rPr lang="zh-CN" altLang="en-US" sz="2400" b="1" dirty="0">
                <a:solidFill>
                  <a:schemeClr val="bg1"/>
                </a:solidFill>
              </a:rPr>
              <a:t>构造函数声明</a:t>
            </a:r>
            <a:endParaRPr lang="zh-CN" altLang="en-US" sz="2400" b="1" dirty="0">
              <a:solidFill>
                <a:schemeClr val="bg1"/>
              </a:solidFill>
            </a:endParaRPr>
          </a:p>
          <a:p>
            <a:pPr eaLnBrk="1" hangingPunct="1">
              <a:lnSpc>
                <a:spcPct val="80000"/>
              </a:lnSpc>
              <a:buNone/>
            </a:pPr>
            <a:r>
              <a:rPr lang="zh-CN" altLang="en-US" sz="2400" b="1" dirty="0">
                <a:solidFill>
                  <a:schemeClr val="bg1"/>
                </a:solidFill>
              </a:rPr>
              <a:t>       </a:t>
            </a:r>
            <a:r>
              <a:rPr lang="en-US" altLang="zh-CN" sz="2400" b="1" dirty="0">
                <a:solidFill>
                  <a:schemeClr val="bg1"/>
                </a:solidFill>
              </a:rPr>
              <a:t>~Student();  //  </a:t>
            </a:r>
            <a:r>
              <a:rPr lang="zh-CN" altLang="en-US" sz="2400" b="1" dirty="0">
                <a:solidFill>
                  <a:schemeClr val="bg1"/>
                </a:solidFill>
              </a:rPr>
              <a:t>析构函数声明 ；没有参数；不可重载</a:t>
            </a:r>
            <a:endParaRPr lang="zh-CN" altLang="en-US" sz="2400" b="1" dirty="0">
              <a:solidFill>
                <a:schemeClr val="bg1"/>
              </a:solidFill>
            </a:endParaRPr>
          </a:p>
          <a:p>
            <a:pPr eaLnBrk="1" hangingPunct="1">
              <a:lnSpc>
                <a:spcPct val="80000"/>
              </a:lnSpc>
              <a:buNone/>
            </a:pPr>
            <a:r>
              <a:rPr lang="en-US" altLang="zh-CN" sz="2400" b="1" dirty="0">
                <a:solidFill>
                  <a:schemeClr val="bg1"/>
                </a:solidFill>
              </a:rPr>
              <a:t>private: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string 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age;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Student::Student(){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age=18; cout&lt;&lt;</a:t>
            </a:r>
            <a:r>
              <a:rPr lang="en-US" altLang="zh-CN" sz="2400" b="1" dirty="0">
                <a:solidFill>
                  <a:schemeClr val="bg1"/>
                </a:solidFill>
                <a:latin typeface="Arial" panose="020B0604020202020204" pitchFamily="34" charset="0"/>
              </a:rPr>
              <a:t>"</a:t>
            </a:r>
            <a:r>
              <a:rPr lang="zh-CN" altLang="en-US" sz="2400" b="1" dirty="0">
                <a:solidFill>
                  <a:schemeClr val="bg1"/>
                </a:solidFill>
              </a:rPr>
              <a:t>对象开始了</a:t>
            </a:r>
            <a:r>
              <a:rPr lang="en-US" altLang="zh-CN" sz="2400" b="1" dirty="0">
                <a:solidFill>
                  <a:schemeClr val="bg1"/>
                </a:solidFill>
                <a:latin typeface="Arial" panose="020B0604020202020204" pitchFamily="34" charset="0"/>
              </a:rPr>
              <a:t>"&lt;&lt;endl</a:t>
            </a: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Student::~Student(){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t>
            </a:r>
            <a:r>
              <a:rPr lang="zh-CN" altLang="en-US" sz="2400" b="1" dirty="0">
                <a:solidFill>
                  <a:schemeClr val="bg1"/>
                </a:solidFill>
              </a:rPr>
              <a:t>对象结束了</a:t>
            </a:r>
            <a:r>
              <a:rPr lang="en-US" altLang="zh-CN" sz="2400" b="1" dirty="0">
                <a:solidFill>
                  <a:schemeClr val="bg1"/>
                </a:solidFill>
                <a:latin typeface="Arial" panose="020B0604020202020204" pitchFamily="34" charset="0"/>
              </a:rPr>
              <a:t>"&lt;&lt;endl</a:t>
            </a: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 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2"/>
          <p:cNvSpPr>
            <a:spLocks noGrp="1"/>
          </p:cNvSpPr>
          <p:nvPr>
            <p:ph idx="1"/>
          </p:nvPr>
        </p:nvSpPr>
        <p:spPr>
          <a:xfrm>
            <a:off x="107950" y="765175"/>
            <a:ext cx="4464050" cy="6092825"/>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r>
              <a:rPr lang="en-US" altLang="zh-CN" sz="2400" b="1" dirty="0">
                <a:solidFill>
                  <a:srgbClr val="FF0000"/>
                </a:solidFill>
              </a:rPr>
              <a:t>void</a:t>
            </a:r>
            <a:r>
              <a:rPr lang="en-US" altLang="zh-CN" sz="2400" b="1" dirty="0">
                <a:solidFill>
                  <a:schemeClr val="bg1"/>
                </a:solidFill>
              </a:rPr>
              <a:t> Student();  //</a:t>
            </a:r>
            <a:r>
              <a:rPr lang="zh-CN" altLang="en-US" sz="2400" b="1" dirty="0">
                <a:solidFill>
                  <a:schemeClr val="bg1"/>
                </a:solidFill>
              </a:rPr>
              <a:t>错误      </a:t>
            </a:r>
            <a:endParaRPr lang="zh-CN" altLang="en-US" sz="2400" b="1" dirty="0">
              <a:solidFill>
                <a:schemeClr val="bg1"/>
              </a:solidFill>
            </a:endParaRPr>
          </a:p>
          <a:p>
            <a:pPr eaLnBrk="1" hangingPunct="1">
              <a:lnSpc>
                <a:spcPct val="80000"/>
              </a:lnSpc>
              <a:buNone/>
            </a:pPr>
            <a:r>
              <a:rPr lang="zh-CN" altLang="en-US" sz="2400" b="1" dirty="0">
                <a:solidFill>
                  <a:schemeClr val="bg1"/>
                </a:solidFill>
              </a:rPr>
              <a:t>       </a:t>
            </a:r>
            <a:r>
              <a:rPr lang="en-US" altLang="zh-CN" sz="2400" b="1" dirty="0">
                <a:solidFill>
                  <a:srgbClr val="FF0000"/>
                </a:solidFill>
              </a:rPr>
              <a:t>void</a:t>
            </a:r>
            <a:r>
              <a:rPr lang="en-US" altLang="zh-CN" sz="2400" b="1" dirty="0">
                <a:solidFill>
                  <a:schemeClr val="bg1"/>
                </a:solidFill>
              </a:rPr>
              <a:t> ~Student();//</a:t>
            </a:r>
            <a:r>
              <a:rPr lang="zh-CN" altLang="en-US" sz="2400" b="1" dirty="0">
                <a:solidFill>
                  <a:schemeClr val="bg1"/>
                </a:solidFill>
              </a:rPr>
              <a:t>错误      </a:t>
            </a:r>
            <a:endParaRPr lang="zh-CN" altLang="en-US" sz="2400" b="1" dirty="0">
              <a:solidFill>
                <a:schemeClr val="bg1"/>
              </a:solidFill>
            </a:endParaRPr>
          </a:p>
          <a:p>
            <a:pPr eaLnBrk="1" hangingPunct="1">
              <a:lnSpc>
                <a:spcPct val="80000"/>
              </a:lnSpc>
              <a:buNone/>
            </a:pPr>
            <a:r>
              <a:rPr lang="en-US" altLang="zh-CN" sz="2400" b="1" dirty="0">
                <a:solidFill>
                  <a:schemeClr val="bg1"/>
                </a:solidFill>
              </a:rPr>
              <a:t>protected: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string 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age;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rgbClr val="FF0000"/>
                </a:solidFill>
              </a:rPr>
              <a:t>void</a:t>
            </a:r>
            <a:r>
              <a:rPr lang="en-US" altLang="zh-CN" sz="2400" b="1" dirty="0">
                <a:solidFill>
                  <a:schemeClr val="bg1"/>
                </a:solidFill>
              </a:rPr>
              <a:t> Student::Student(){//</a:t>
            </a:r>
            <a:r>
              <a:rPr lang="zh-CN" altLang="en-US" sz="2400" b="1" dirty="0">
                <a:solidFill>
                  <a:schemeClr val="bg1"/>
                </a:solidFill>
              </a:rPr>
              <a:t>错误</a:t>
            </a:r>
            <a:endParaRPr lang="zh-CN" altLang="en-US" sz="2400" b="1" dirty="0">
              <a:solidFill>
                <a:schemeClr val="bg1"/>
              </a:solidFill>
            </a:endParaRPr>
          </a:p>
          <a:p>
            <a:pPr eaLnBrk="1" hangingPunct="1">
              <a:lnSpc>
                <a:spcPct val="80000"/>
              </a:lnSpc>
              <a:buNone/>
            </a:pPr>
            <a:r>
              <a:rPr lang="en-US" altLang="zh-CN" sz="2400" b="1" dirty="0">
                <a:solidFill>
                  <a:schemeClr val="bg1"/>
                </a:solidFill>
              </a:rPr>
              <a:t>   age=18;</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t>
            </a:r>
            <a:r>
              <a:rPr lang="en-US" altLang="zh-CN" sz="2400" b="1" dirty="0">
                <a:solidFill>
                  <a:schemeClr val="bg1"/>
                </a:solidFill>
                <a:latin typeface="Arial" panose="020B0604020202020204" pitchFamily="34" charset="0"/>
              </a:rPr>
              <a:t>"</a:t>
            </a:r>
            <a:r>
              <a:rPr lang="zh-CN" altLang="en-US" sz="2400" b="1" dirty="0">
                <a:solidFill>
                  <a:schemeClr val="bg1"/>
                </a:solidFill>
              </a:rPr>
              <a:t>对象开始了</a:t>
            </a:r>
            <a:r>
              <a:rPr lang="en-US" altLang="zh-CN" sz="2400" b="1" dirty="0">
                <a:solidFill>
                  <a:schemeClr val="bg1"/>
                </a:solidFill>
                <a:latin typeface="Arial" panose="020B0604020202020204" pitchFamily="34" charset="0"/>
              </a:rPr>
              <a:t>"&lt;&lt;endl</a:t>
            </a: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rgbClr val="FF0000"/>
                </a:solidFill>
              </a:rPr>
              <a:t>void</a:t>
            </a:r>
            <a:r>
              <a:rPr lang="en-US" altLang="zh-CN" sz="2400" b="1" dirty="0">
                <a:solidFill>
                  <a:schemeClr val="bg1"/>
                </a:solidFill>
              </a:rPr>
              <a:t> Student::~Student(){//</a:t>
            </a:r>
            <a:r>
              <a:rPr lang="zh-CN" altLang="en-US" sz="2400" b="1" dirty="0">
                <a:solidFill>
                  <a:schemeClr val="bg1"/>
                </a:solidFill>
              </a:rPr>
              <a:t>错误</a:t>
            </a:r>
            <a:endParaRPr lang="zh-CN" altLang="en-US" sz="2400" b="1" dirty="0">
              <a:solidFill>
                <a:schemeClr val="bg1"/>
              </a:solidFill>
            </a:endParaRPr>
          </a:p>
          <a:p>
            <a:pPr eaLnBrk="1" hangingPunct="1">
              <a:lnSpc>
                <a:spcPct val="80000"/>
              </a:lnSpc>
              <a:buNone/>
            </a:pPr>
            <a:r>
              <a:rPr lang="en-US" altLang="zh-CN" sz="2400" b="1" dirty="0">
                <a:solidFill>
                  <a:schemeClr val="bg1"/>
                </a:solidFill>
              </a:rPr>
              <a:t>   cout&lt;&lt;</a:t>
            </a:r>
            <a:r>
              <a:rPr lang="en-US" altLang="zh-CN" sz="2400" b="1" dirty="0">
                <a:solidFill>
                  <a:schemeClr val="bg1"/>
                </a:solidFill>
                <a:latin typeface="Arial" panose="020B0604020202020204" pitchFamily="34" charset="0"/>
              </a:rPr>
              <a:t>"</a:t>
            </a:r>
            <a:r>
              <a:rPr lang="zh-CN" altLang="en-US" sz="2400" b="1" dirty="0">
                <a:solidFill>
                  <a:schemeClr val="bg1"/>
                </a:solidFill>
              </a:rPr>
              <a:t>对象结束了</a:t>
            </a:r>
            <a:r>
              <a:rPr lang="en-US" altLang="zh-CN" sz="2400" b="1" dirty="0">
                <a:solidFill>
                  <a:schemeClr val="bg1"/>
                </a:solidFill>
                <a:latin typeface="Arial" panose="020B0604020202020204" pitchFamily="34" charset="0"/>
              </a:rPr>
              <a:t>"&lt;&lt;endl</a:t>
            </a: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
        <p:nvSpPr>
          <p:cNvPr id="163843"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63844" name="Rectangle 4"/>
          <p:cNvSpPr/>
          <p:nvPr/>
        </p:nvSpPr>
        <p:spPr>
          <a:xfrm>
            <a:off x="4643438" y="549275"/>
            <a:ext cx="4500562" cy="6308725"/>
          </a:xfrm>
          <a:prstGeom prst="rect">
            <a:avLst/>
          </a:prstGeom>
          <a:noFill/>
          <a:ln w="9525">
            <a:noFill/>
          </a:ln>
        </p:spPr>
        <p:txBody>
          <a:bodyPr/>
          <a:p>
            <a:pPr marL="342900" indent="-342900" eaLnBrk="1" hangingPunct="1">
              <a:lnSpc>
                <a:spcPct val="90000"/>
              </a:lnSpc>
              <a:spcBef>
                <a:spcPct val="20000"/>
              </a:spcBef>
            </a:pPr>
            <a:r>
              <a:rPr lang="en-US" altLang="zh-CN" sz="2400" b="1" dirty="0">
                <a:latin typeface="Times New Roman" panose="02020603050405020304" pitchFamily="18" charset="0"/>
              </a:rPr>
              <a:t>class Student{</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public:</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       Student();         </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       ~Student();        </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protected:</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        string name;</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        int age;</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Student::Student(){  age=18;}</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Student::~Student(){</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  cout&lt;&lt;"</a:t>
            </a:r>
            <a:r>
              <a:rPr lang="zh-CN" altLang="en-US" sz="2400" b="1" dirty="0">
                <a:latin typeface="Times New Roman" panose="02020603050405020304" pitchFamily="18" charset="0"/>
              </a:rPr>
              <a:t>对象结束了</a:t>
            </a:r>
            <a:r>
              <a:rPr lang="en-US" altLang="zh-CN" sz="2400" b="1" dirty="0">
                <a:latin typeface="Arial" panose="020B0604020202020204" pitchFamily="34" charset="0"/>
              </a:rPr>
              <a:t>"&lt;&lt;endl</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    Student a;  </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    a.Student();//</a:t>
            </a:r>
            <a:r>
              <a:rPr lang="zh-CN" altLang="en-US" sz="2400" b="1" dirty="0">
                <a:latin typeface="Times New Roman" panose="02020603050405020304" pitchFamily="18" charset="0"/>
              </a:rPr>
              <a:t>错误</a:t>
            </a:r>
            <a:endParaRPr lang="zh-CN" altLang="en-US"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    a.~Student();//</a:t>
            </a:r>
            <a:r>
              <a:rPr lang="zh-CN" altLang="en-US" sz="2400" b="1" dirty="0">
                <a:latin typeface="Times New Roman" panose="02020603050405020304" pitchFamily="18" charset="0"/>
              </a:rPr>
              <a:t>不提倡</a:t>
            </a:r>
            <a:endParaRPr lang="en-US" altLang="zh-CN" sz="2400" b="1" dirty="0">
              <a:latin typeface="Times New Roman" panose="02020603050405020304" pitchFamily="18" charset="0"/>
            </a:endParaRPr>
          </a:p>
          <a:p>
            <a:pPr marL="342900" indent="-342900" eaLnBrk="1" hangingPunct="1">
              <a:lnSpc>
                <a:spcPct val="90000"/>
              </a:lnSpc>
              <a:spcBef>
                <a:spcPct val="20000"/>
              </a:spcBef>
            </a:pP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p:cNvSpPr>
          <p:nvPr>
            <p:ph idx="1"/>
          </p:nvPr>
        </p:nvSpPr>
        <p:spPr>
          <a:xfrm>
            <a:off x="1258888" y="0"/>
            <a:ext cx="6694487" cy="702945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a:t>
            </a:r>
            <a:r>
              <a:rPr lang="zh-CN" altLang="en-US" sz="2400" b="1" dirty="0">
                <a:solidFill>
                  <a:schemeClr val="bg1"/>
                </a:solidFill>
              </a:rPr>
              <a:t>带参数的构造函数</a:t>
            </a:r>
            <a:endParaRPr lang="zh-CN" altLang="en-US" sz="2400" b="1" dirty="0">
              <a:solidFill>
                <a:schemeClr val="bg1"/>
              </a:solidFill>
            </a:endParaRPr>
          </a:p>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string name;    </a:t>
            </a:r>
            <a:r>
              <a:rPr lang="en-US" altLang="zh-CN" sz="2400" b="1" dirty="0">
                <a:solidFill>
                  <a:schemeClr val="hlink"/>
                </a:solidFill>
              </a:rPr>
              <a:t>int credit;  float gpa;</a:t>
            </a:r>
            <a:endParaRPr lang="en-US" altLang="zh-CN" sz="2400" b="1" dirty="0">
              <a:solidFill>
                <a:schemeClr val="hlink"/>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Student(string pName,int i,float j){</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 &lt;&lt;"</a:t>
            </a:r>
            <a:r>
              <a:rPr lang="zh-CN" altLang="en-US" sz="2400" b="1" dirty="0">
                <a:solidFill>
                  <a:schemeClr val="bg1"/>
                </a:solidFill>
              </a:rPr>
              <a:t>构造</a:t>
            </a:r>
            <a:r>
              <a:rPr lang="en-US" altLang="zh-CN" sz="2400" b="1" dirty="0">
                <a:solidFill>
                  <a:schemeClr val="bg1"/>
                </a:solidFill>
              </a:rPr>
              <a:t>" &lt;&lt;pName.c_str() &lt;&lt;endl;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name = pName;</a:t>
            </a:r>
            <a:endParaRPr lang="en-US" altLang="zh-CN" sz="2400" b="1" dirty="0">
              <a:solidFill>
                <a:schemeClr val="bg1"/>
              </a:solidFill>
            </a:endParaRPr>
          </a:p>
          <a:p>
            <a:pPr eaLnBrk="1" hangingPunct="1">
              <a:lnSpc>
                <a:spcPct val="80000"/>
              </a:lnSpc>
              <a:buNone/>
            </a:pPr>
            <a:r>
              <a:rPr lang="en-US" altLang="zh-CN" sz="2400" b="1" dirty="0">
                <a:solidFill>
                  <a:schemeClr val="hlink"/>
                </a:solidFill>
              </a:rPr>
              <a:t>    credit =i;   </a:t>
            </a:r>
            <a:endParaRPr lang="en-US" altLang="zh-CN" sz="2400" b="1" dirty="0">
              <a:solidFill>
                <a:schemeClr val="hlink"/>
              </a:solidFill>
            </a:endParaRPr>
          </a:p>
          <a:p>
            <a:pPr eaLnBrk="1" hangingPunct="1">
              <a:lnSpc>
                <a:spcPct val="80000"/>
              </a:lnSpc>
              <a:buNone/>
            </a:pPr>
            <a:r>
              <a:rPr lang="en-US" altLang="zh-CN" sz="2400" b="1" dirty="0">
                <a:solidFill>
                  <a:schemeClr val="hlink"/>
                </a:solidFill>
              </a:rPr>
              <a:t>    gpa=j;</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 &lt;&lt;"</a:t>
            </a:r>
            <a:r>
              <a:rPr lang="zh-CN" altLang="en-US" sz="2400" b="1" dirty="0">
                <a:solidFill>
                  <a:schemeClr val="bg1"/>
                </a:solidFill>
              </a:rPr>
              <a:t>析构 </a:t>
            </a:r>
            <a:r>
              <a:rPr lang="en-US" altLang="zh-CN" sz="2400" b="1" dirty="0">
                <a:solidFill>
                  <a:schemeClr val="bg1"/>
                </a:solidFill>
              </a:rPr>
              <a:t>" &lt;&lt;name.c_str() &lt;&lt;endl;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 s("</a:t>
            </a:r>
            <a:r>
              <a:rPr lang="zh-CN" altLang="en-US" sz="2400" b="1" dirty="0">
                <a:solidFill>
                  <a:schemeClr val="bg1"/>
                </a:solidFill>
              </a:rPr>
              <a:t>张三</a:t>
            </a:r>
            <a:r>
              <a:rPr lang="en-US" altLang="zh-CN" sz="2400" b="1" dirty="0">
                <a:solidFill>
                  <a:schemeClr val="bg1"/>
                </a:solidFill>
              </a:rPr>
              <a:t>",4,3.5);       </a:t>
            </a:r>
            <a:r>
              <a:rPr lang="en-US" altLang="zh-CN" sz="2400" b="1" dirty="0">
                <a:solidFill>
                  <a:srgbClr val="FFFF00"/>
                </a:solidFill>
              </a:rPr>
              <a:t>//</a:t>
            </a:r>
            <a:r>
              <a:rPr lang="zh-CN" altLang="en-US" sz="2400" b="1" dirty="0">
                <a:solidFill>
                  <a:srgbClr val="FFFF00"/>
                </a:solidFill>
              </a:rPr>
              <a:t>引申  </a:t>
            </a:r>
            <a:r>
              <a:rPr lang="en-US" altLang="zh-CN" sz="2400" b="1" dirty="0">
                <a:solidFill>
                  <a:srgbClr val="FFFF00"/>
                </a:solidFill>
              </a:rPr>
              <a:t>int i(9)</a:t>
            </a:r>
            <a:r>
              <a:rPr lang="zh-CN" altLang="en-US" sz="2400" b="1" dirty="0">
                <a:solidFill>
                  <a:srgbClr val="FFFF00"/>
                </a:solidFill>
              </a:rPr>
              <a:t>；</a:t>
            </a:r>
            <a:endParaRPr lang="en-US" altLang="zh-CN" sz="2400" b="1" dirty="0">
              <a:solidFill>
                <a:srgbClr val="FFFF00"/>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f(){</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 t("</a:t>
            </a:r>
            <a:r>
              <a:rPr lang="zh-CN" altLang="en-US" sz="2400" b="1" dirty="0">
                <a:solidFill>
                  <a:schemeClr val="bg1"/>
                </a:solidFill>
              </a:rPr>
              <a:t>李四</a:t>
            </a:r>
            <a:r>
              <a:rPr lang="en-US" altLang="zh-CN" sz="2400" b="1" dirty="0">
                <a:solidFill>
                  <a:schemeClr val="bg1"/>
                </a:solidFill>
              </a:rPr>
              <a:t>",4,3);</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2"/>
          <p:cNvSpPr>
            <a:spLocks noGrp="1"/>
          </p:cNvSpPr>
          <p:nvPr>
            <p:ph idx="1"/>
          </p:nvPr>
        </p:nvSpPr>
        <p:spPr>
          <a:xfrm>
            <a:off x="1619250" y="0"/>
            <a:ext cx="6405563" cy="685800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a:t>
            </a:r>
            <a:r>
              <a:rPr lang="zh-CN" altLang="en-US" sz="2400" b="1" dirty="0">
                <a:solidFill>
                  <a:schemeClr val="bg1"/>
                </a:solidFill>
              </a:rPr>
              <a:t>构造函数重载</a:t>
            </a:r>
            <a:endParaRPr lang="zh-CN" altLang="en-US" sz="2400" b="1" dirty="0">
              <a:solidFill>
                <a:schemeClr val="bg1"/>
              </a:solidFill>
            </a:endParaRPr>
          </a:p>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string name; int </a:t>
            </a:r>
            <a:r>
              <a:rPr lang="en-US" altLang="zh-CN" sz="2400" b="1" dirty="0">
                <a:solidFill>
                  <a:schemeClr val="hlink"/>
                </a:solidFill>
              </a:rPr>
              <a:t>credit</a:t>
            </a: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Student(string pName)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t>
            </a:r>
            <a:r>
              <a:rPr lang="en-US" altLang="zh-CN" sz="2400" b="1" dirty="0">
                <a:solidFill>
                  <a:schemeClr val="bg1"/>
                </a:solidFill>
                <a:sym typeface="宋体" panose="02010600030101010101" pitchFamily="2" charset="-122"/>
              </a:rPr>
              <a:t>"</a:t>
            </a:r>
            <a:r>
              <a:rPr lang="zh-CN" altLang="en-US" sz="2400" b="1" dirty="0">
                <a:solidFill>
                  <a:schemeClr val="bg1"/>
                </a:solidFill>
              </a:rPr>
              <a:t>第一个运行了</a:t>
            </a:r>
            <a:r>
              <a:rPr lang="en-US" altLang="zh-CN" sz="2400" b="1" dirty="0">
                <a:solidFill>
                  <a:schemeClr val="bg1"/>
                </a:solidFill>
                <a:sym typeface="宋体" panose="02010600030101010101" pitchFamily="2" charset="-122"/>
              </a:rPr>
              <a:t>"</a:t>
            </a:r>
            <a:r>
              <a:rPr lang="en-US" altLang="zh-CN" sz="2400" b="1" dirty="0">
                <a:solidFill>
                  <a:schemeClr val="bg1"/>
                </a:solidFill>
              </a:rPr>
              <a:t>&lt;&lt;endl;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name = pName;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Student(string pName,int i)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t>
            </a:r>
            <a:r>
              <a:rPr lang="en-US" altLang="zh-CN" sz="2400" b="1" dirty="0">
                <a:solidFill>
                  <a:schemeClr val="bg1"/>
                </a:solidFill>
                <a:sym typeface="宋体" panose="02010600030101010101" pitchFamily="2" charset="-122"/>
              </a:rPr>
              <a:t>"</a:t>
            </a:r>
            <a:r>
              <a:rPr lang="zh-CN" altLang="en-US" sz="2400" b="1" dirty="0">
                <a:solidFill>
                  <a:schemeClr val="bg1"/>
                </a:solidFill>
              </a:rPr>
              <a:t>第二个运行了</a:t>
            </a:r>
            <a:r>
              <a:rPr lang="en-US" altLang="zh-CN" sz="2400" b="1" dirty="0">
                <a:solidFill>
                  <a:schemeClr val="bg1"/>
                </a:solidFill>
                <a:sym typeface="宋体" panose="02010600030101010101" pitchFamily="2" charset="-122"/>
              </a:rPr>
              <a:t>" </a:t>
            </a:r>
            <a:r>
              <a:rPr lang="en-US" altLang="zh-CN" sz="2400" b="1" dirty="0">
                <a:solidFill>
                  <a:schemeClr val="bg1"/>
                </a:solidFill>
              </a:rPr>
              <a:t>&lt;&lt;endl;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name = pName;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r>
              <a:rPr lang="en-US" altLang="zh-CN" sz="2400" b="1" dirty="0">
                <a:solidFill>
                  <a:schemeClr val="hlink"/>
                </a:solidFill>
              </a:rPr>
              <a:t>credit </a:t>
            </a:r>
            <a:r>
              <a:rPr lang="en-US" altLang="zh-CN" sz="2400" b="1" dirty="0">
                <a:solidFill>
                  <a:schemeClr val="bg1"/>
                </a:solidFill>
              </a:rPr>
              <a:t>= i;</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 t("</a:t>
            </a:r>
            <a:r>
              <a:rPr lang="zh-CN" altLang="en-US" sz="2400" b="1" dirty="0">
                <a:solidFill>
                  <a:schemeClr val="bg1"/>
                </a:solidFill>
              </a:rPr>
              <a:t>张三</a:t>
            </a:r>
            <a:r>
              <a:rPr lang="en-US" altLang="zh-CN" sz="2400" b="1" dirty="0">
                <a:solidFill>
                  <a:schemeClr val="bg1"/>
                </a:solidFill>
              </a:rPr>
              <a:t>",6);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 s("</a:t>
            </a:r>
            <a:r>
              <a:rPr lang="zh-CN" altLang="en-US" sz="2400" b="1" dirty="0">
                <a:solidFill>
                  <a:schemeClr val="bg1"/>
                </a:solidFill>
              </a:rPr>
              <a:t>李四</a:t>
            </a: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 f;      //</a:t>
            </a:r>
            <a:r>
              <a:rPr lang="zh-CN" altLang="en-US" sz="2400" b="1" dirty="0">
                <a:solidFill>
                  <a:schemeClr val="bg1"/>
                </a:solidFill>
              </a:rPr>
              <a:t>错误    ？</a:t>
            </a:r>
            <a:r>
              <a:rPr lang="en-US" altLang="zh-CN" sz="2400" b="1" dirty="0">
                <a:solidFill>
                  <a:schemeClr val="bg1"/>
                </a:solidFill>
              </a:rPr>
              <a:t>Student  f( );</a:t>
            </a:r>
            <a:r>
              <a:rPr lang="zh-CN" altLang="en-US" sz="2400" b="1" dirty="0">
                <a:solidFill>
                  <a:schemeClr val="bg1"/>
                </a:solidFill>
              </a:rPr>
              <a:t>                               </a:t>
            </a:r>
            <a:endParaRPr lang="zh-CN" altLang="en-US"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2"/>
          <p:cNvSpPr>
            <a:spLocks noGrp="1"/>
          </p:cNvSpPr>
          <p:nvPr>
            <p:ph idx="1"/>
          </p:nvPr>
        </p:nvSpPr>
        <p:spPr>
          <a:xfrm>
            <a:off x="1619250" y="0"/>
            <a:ext cx="6405563" cy="6740525"/>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a:t>
            </a:r>
            <a:r>
              <a:rPr lang="zh-CN" altLang="en-US" sz="2400" b="1" dirty="0">
                <a:solidFill>
                  <a:schemeClr val="bg1"/>
                </a:solidFill>
              </a:rPr>
              <a:t>构造函数重载  改写一</a:t>
            </a:r>
            <a:endParaRPr lang="zh-CN" altLang="en-US" sz="2400" b="1" dirty="0">
              <a:solidFill>
                <a:schemeClr val="bg1"/>
              </a:solidFill>
            </a:endParaRPr>
          </a:p>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string name; int </a:t>
            </a:r>
            <a:r>
              <a:rPr lang="en-US" altLang="zh-CN" sz="2400" b="1" dirty="0">
                <a:solidFill>
                  <a:schemeClr val="hlink"/>
                </a:solidFill>
              </a:rPr>
              <a:t>credit</a:t>
            </a: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Student(string pName = </a:t>
            </a:r>
            <a:r>
              <a:rPr lang="en-US" altLang="zh-CN" sz="2400" b="1" dirty="0">
                <a:solidFill>
                  <a:schemeClr val="bg1"/>
                </a:solidFill>
                <a:sym typeface="宋体" panose="02010600030101010101" pitchFamily="2" charset="-122"/>
              </a:rPr>
              <a:t>"</a:t>
            </a:r>
            <a:r>
              <a:rPr lang="zh-CN" altLang="en-US" sz="2400" b="1" dirty="0">
                <a:solidFill>
                  <a:schemeClr val="bg1"/>
                </a:solidFill>
              </a:rPr>
              <a:t>张三</a:t>
            </a:r>
            <a:r>
              <a:rPr lang="en-US" altLang="zh-CN" sz="2400" b="1" dirty="0">
                <a:solidFill>
                  <a:schemeClr val="bg1"/>
                </a:solidFill>
                <a:sym typeface="宋体" panose="02010600030101010101" pitchFamily="2" charset="-122"/>
              </a:rPr>
              <a:t>"</a:t>
            </a:r>
            <a:r>
              <a:rPr lang="en-US" altLang="zh-CN" sz="2400" b="1" dirty="0">
                <a:solidFill>
                  <a:schemeClr val="bg1"/>
                </a:solidFill>
              </a:rPr>
              <a:t>)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name = pName;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Student(string pName,int i)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name = pName;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r>
              <a:rPr lang="en-US" altLang="zh-CN" sz="2400" b="1" dirty="0">
                <a:solidFill>
                  <a:schemeClr val="hlink"/>
                </a:solidFill>
              </a:rPr>
              <a:t>credit </a:t>
            </a:r>
            <a:r>
              <a:rPr lang="en-US" altLang="zh-CN" sz="2400" b="1" dirty="0">
                <a:solidFill>
                  <a:schemeClr val="bg1"/>
                </a:solidFill>
              </a:rPr>
              <a:t>= i;</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 t("</a:t>
            </a:r>
            <a:r>
              <a:rPr lang="zh-CN" altLang="en-US" sz="2400" b="1" dirty="0">
                <a:solidFill>
                  <a:schemeClr val="bg1"/>
                </a:solidFill>
              </a:rPr>
              <a:t>王五</a:t>
            </a:r>
            <a:r>
              <a:rPr lang="en-US" altLang="zh-CN" sz="2400" b="1" dirty="0">
                <a:solidFill>
                  <a:schemeClr val="bg1"/>
                </a:solidFill>
              </a:rPr>
              <a:t>",6);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 s("</a:t>
            </a:r>
            <a:r>
              <a:rPr lang="zh-CN" altLang="en-US" sz="2400" b="1" dirty="0">
                <a:solidFill>
                  <a:schemeClr val="bg1"/>
                </a:solidFill>
              </a:rPr>
              <a:t>李四</a:t>
            </a: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 f;      //</a:t>
            </a:r>
            <a:r>
              <a:rPr lang="zh-CN" altLang="en-US" sz="2400" b="1" dirty="0">
                <a:solidFill>
                  <a:schemeClr val="bg1"/>
                </a:solidFill>
              </a:rPr>
              <a:t>正确                               </a:t>
            </a:r>
            <a:endParaRPr lang="zh-CN" altLang="en-US"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nvSpPr>
        <p:spPr bwMode="auto">
          <a:xfrm>
            <a:off x="1619250" y="0"/>
            <a:ext cx="6405563" cy="6597650"/>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构造函数重载  改写二</a:t>
            </a:r>
            <a:endParaRPr kumimoji="0" lang="zh-CN" altLang="en-US"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class Student{</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   string name; </a:t>
            </a:r>
            <a:r>
              <a:rPr kumimoji="0" lang="en-US" altLang="zh-CN" sz="2400" b="1" i="0" u="none" strike="noStrike" kern="0" cap="none" spc="0" normalizeH="0" baseline="0" noProof="0" dirty="0" err="1">
                <a:ln>
                  <a:noFill/>
                </a:ln>
                <a:solidFill>
                  <a:schemeClr val="bg1"/>
                </a:solidFill>
                <a:effectLst/>
                <a:uLnTx/>
                <a:uFillTx/>
                <a:latin typeface="+mn-lt"/>
                <a:ea typeface="+mn-ea"/>
                <a:cs typeface="+mn-cs"/>
              </a:rPr>
              <a:t>int</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 </a:t>
            </a:r>
            <a:r>
              <a:rPr kumimoji="0" lang="en-US" altLang="zh-CN" sz="2400" b="1" i="0" u="none" strike="noStrike" kern="1200" cap="none" spc="0" normalizeH="0" baseline="0" noProof="0" dirty="0">
                <a:ln>
                  <a:noFill/>
                </a:ln>
                <a:solidFill>
                  <a:schemeClr val="hlink"/>
                </a:solidFill>
                <a:effectLst/>
                <a:uLnTx/>
                <a:uFillTx/>
                <a:latin typeface="+mn-lt"/>
                <a:ea typeface="+mn-ea"/>
                <a:cs typeface="+mn-cs"/>
              </a:rPr>
              <a:t>credit</a:t>
            </a:r>
            <a:r>
              <a:rPr kumimoji="0" lang="en-US" altLang="zh-CN" sz="2400" b="1" i="0" u="none" strike="noStrike" kern="0" cap="none" spc="0" normalizeH="0" baseline="0" noProof="0" dirty="0" smtClean="0">
                <a:ln>
                  <a:noFill/>
                </a:ln>
                <a:solidFill>
                  <a:schemeClr val="bg1"/>
                </a:solidFill>
                <a:effectLst/>
                <a:uLnTx/>
                <a:uFillTx/>
                <a:latin typeface="+mn-lt"/>
                <a:ea typeface="+mn-ea"/>
                <a:cs typeface="+mn-cs"/>
              </a:rPr>
              <a:t>; </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public:</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  Student(string </a:t>
            </a:r>
            <a:r>
              <a:rPr kumimoji="0" lang="en-US" altLang="zh-CN" sz="2400" b="1" i="0" u="none" strike="noStrike" kern="0" cap="none" spc="0" normalizeH="0" baseline="0" noProof="0" dirty="0" err="1">
                <a:ln>
                  <a:noFill/>
                </a:ln>
                <a:solidFill>
                  <a:schemeClr val="bg1"/>
                </a:solidFill>
                <a:effectLst/>
                <a:uLnTx/>
                <a:uFillTx/>
                <a:latin typeface="+mn-lt"/>
                <a:ea typeface="+mn-ea"/>
                <a:cs typeface="+mn-cs"/>
              </a:rPr>
              <a:t>pName</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  {  </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      name = </a:t>
            </a:r>
            <a:r>
              <a:rPr kumimoji="0" lang="en-US" altLang="zh-CN" sz="2400" b="1" i="0" u="none" strike="noStrike" kern="0" cap="none" spc="0" normalizeH="0" baseline="0" noProof="0" dirty="0" err="1">
                <a:ln>
                  <a:noFill/>
                </a:ln>
                <a:solidFill>
                  <a:schemeClr val="bg1"/>
                </a:solidFill>
                <a:effectLst/>
                <a:uLnTx/>
                <a:uFillTx/>
                <a:latin typeface="+mn-lt"/>
                <a:ea typeface="+mn-ea"/>
                <a:cs typeface="+mn-cs"/>
              </a:rPr>
              <a:t>pName</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  }</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 Student(string </a:t>
            </a:r>
            <a:r>
              <a:rPr kumimoji="0" lang="en-US" altLang="zh-CN" sz="2400" b="1" i="0" u="none" strike="noStrike" kern="0" cap="none" spc="0" normalizeH="0" baseline="0" noProof="0" dirty="0" err="1">
                <a:ln>
                  <a:noFill/>
                </a:ln>
                <a:solidFill>
                  <a:schemeClr val="bg1"/>
                </a:solidFill>
                <a:effectLst/>
                <a:uLnTx/>
                <a:uFillTx/>
                <a:latin typeface="+mn-lt"/>
                <a:ea typeface="+mn-ea"/>
                <a:cs typeface="+mn-cs"/>
              </a:rPr>
              <a:t>pName,int</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 </a:t>
            </a:r>
            <a:r>
              <a:rPr kumimoji="0" lang="en-US" altLang="zh-CN" sz="2400" b="1" i="0" u="none" strike="noStrike" kern="0" cap="none" spc="0" normalizeH="0" baseline="0" noProof="0" dirty="0" err="1">
                <a:ln>
                  <a:noFill/>
                </a:ln>
                <a:solidFill>
                  <a:schemeClr val="bg1"/>
                </a:solidFill>
                <a:effectLst/>
                <a:uLnTx/>
                <a:uFillTx/>
                <a:latin typeface="+mn-lt"/>
                <a:ea typeface="+mn-ea"/>
                <a:cs typeface="+mn-cs"/>
              </a:rPr>
              <a:t>i</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 {   </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     name = </a:t>
            </a:r>
            <a:r>
              <a:rPr kumimoji="0" lang="en-US" altLang="zh-CN" sz="2400" b="1" i="0" u="none" strike="noStrike" kern="0" cap="none" spc="0" normalizeH="0" baseline="0" noProof="0" dirty="0" err="1">
                <a:ln>
                  <a:noFill/>
                </a:ln>
                <a:solidFill>
                  <a:schemeClr val="bg1"/>
                </a:solidFill>
                <a:effectLst/>
                <a:uLnTx/>
                <a:uFillTx/>
                <a:latin typeface="+mn-lt"/>
                <a:ea typeface="+mn-ea"/>
                <a:cs typeface="+mn-cs"/>
              </a:rPr>
              <a:t>pName</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bg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hlink"/>
                </a:solidFill>
                <a:effectLst/>
                <a:uLnTx/>
                <a:uFillTx/>
                <a:latin typeface="+mn-lt"/>
                <a:ea typeface="+mn-ea"/>
                <a:cs typeface="+mn-cs"/>
              </a:rPr>
              <a:t>credit </a:t>
            </a:r>
            <a:r>
              <a:rPr kumimoji="0" lang="en-US" altLang="zh-CN" sz="2400" b="1" i="0" u="none" strike="noStrike" kern="0" cap="none" spc="0" normalizeH="0" baseline="0" noProof="0" dirty="0" smtClean="0">
                <a:ln>
                  <a:noFill/>
                </a:ln>
                <a:solidFill>
                  <a:schemeClr val="bg1"/>
                </a:solidFill>
                <a:effectLst/>
                <a:uLnTx/>
                <a:uFillTx/>
                <a:latin typeface="+mn-lt"/>
                <a:ea typeface="+mn-ea"/>
                <a:cs typeface="+mn-cs"/>
              </a:rPr>
              <a:t>=</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i;</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  }</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FFFF00"/>
                </a:solidFill>
                <a:effectLst/>
                <a:uLnTx/>
                <a:uFillTx/>
                <a:latin typeface="+mn-lt"/>
                <a:ea typeface="+mn-ea"/>
                <a:cs typeface="+mn-cs"/>
              </a:rPr>
              <a:t>Student</a:t>
            </a:r>
            <a:r>
              <a:rPr kumimoji="0" lang="zh-CN" altLang="en-US" sz="2400" b="1" i="0" u="none" strike="noStrike" kern="0" cap="none" spc="0" normalizeH="0" baseline="0" noProof="0" dirty="0">
                <a:ln>
                  <a:noFill/>
                </a:ln>
                <a:solidFill>
                  <a:srgbClr val="FFFF00"/>
                </a:solidFill>
                <a:effectLst/>
                <a:uLnTx/>
                <a:uFillTx/>
                <a:latin typeface="+mn-lt"/>
                <a:ea typeface="+mn-ea"/>
                <a:cs typeface="+mn-cs"/>
              </a:rPr>
              <a:t>（）</a:t>
            </a:r>
            <a:r>
              <a:rPr kumimoji="0" lang="en-US" altLang="zh-CN" sz="2400" b="1" i="0" u="none" strike="noStrike" kern="0" cap="none" spc="0" normalizeH="0" baseline="0" noProof="0" dirty="0" smtClean="0">
                <a:ln>
                  <a:noFill/>
                </a:ln>
                <a:solidFill>
                  <a:srgbClr val="FFFF00"/>
                </a:solidFill>
                <a:effectLst/>
                <a:uLnTx/>
                <a:uFillTx/>
                <a:latin typeface="+mn-lt"/>
                <a:ea typeface="+mn-ea"/>
                <a:cs typeface="+mn-cs"/>
              </a:rPr>
              <a:t>{</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name = "</a:t>
            </a:r>
            <a:r>
              <a:rPr kumimoji="0" lang="zh-CN" altLang="en-US" sz="2400" b="1" i="0" u="none" strike="noStrike" kern="0" cap="none" spc="0" normalizeH="0" baseline="0" noProof="0" dirty="0" smtClean="0">
                <a:ln>
                  <a:noFill/>
                </a:ln>
                <a:solidFill>
                  <a:schemeClr val="bg1"/>
                </a:solidFill>
                <a:effectLst/>
                <a:uLnTx/>
                <a:uFillTx/>
                <a:latin typeface="+mn-lt"/>
                <a:ea typeface="+mn-ea"/>
                <a:cs typeface="+mn-cs"/>
              </a:rPr>
              <a:t>贺六</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bg1"/>
                </a:solidFill>
                <a:effectLst/>
                <a:uLnTx/>
                <a:uFillTx/>
                <a:latin typeface="+mn-lt"/>
                <a:ea typeface="+mn-ea"/>
                <a:cs typeface="+mn-cs"/>
              </a:rPr>
              <a:t>;</a:t>
            </a:r>
            <a:r>
              <a:rPr kumimoji="0" lang="en-US" altLang="zh-CN" sz="2400" b="1" i="0" u="none" strike="noStrike" kern="0" cap="none" spc="0" normalizeH="0" baseline="0" noProof="0" dirty="0" smtClean="0">
                <a:ln>
                  <a:noFill/>
                </a:ln>
                <a:solidFill>
                  <a:srgbClr val="FFFF00"/>
                </a:solidFill>
                <a:effectLst/>
                <a:uLnTx/>
                <a:uFillTx/>
                <a:latin typeface="+mn-lt"/>
                <a:ea typeface="+mn-ea"/>
                <a:cs typeface="+mn-cs"/>
              </a:rPr>
              <a:t>}</a:t>
            </a:r>
            <a:endParaRPr kumimoji="0" lang="en-US" altLang="zh-CN" sz="2400" b="1" i="0" u="none" strike="noStrike" kern="0" cap="none" spc="0" normalizeH="0" baseline="0" noProof="0" dirty="0">
              <a:ln>
                <a:noFill/>
              </a:ln>
              <a:solidFill>
                <a:srgbClr val="FFFF00"/>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smtClean="0">
                <a:ln>
                  <a:noFill/>
                </a:ln>
                <a:solidFill>
                  <a:schemeClr val="bg1"/>
                </a:solidFill>
                <a:effectLst/>
                <a:uLnTx/>
                <a:uFillTx/>
                <a:latin typeface="+mn-lt"/>
                <a:ea typeface="+mn-ea"/>
                <a:cs typeface="+mn-cs"/>
              </a:rPr>
              <a:t>void </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main(){  </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    Student </a:t>
            </a:r>
            <a:r>
              <a:rPr kumimoji="0" lang="en-US" altLang="zh-CN" sz="2400" b="1" i="0" u="none" strike="noStrike" kern="0" cap="none" spc="0" normalizeH="0" baseline="0" noProof="0" dirty="0" smtClean="0">
                <a:ln>
                  <a:noFill/>
                </a:ln>
                <a:solidFill>
                  <a:schemeClr val="bg1"/>
                </a:solidFill>
                <a:effectLst/>
                <a:uLnTx/>
                <a:uFillTx/>
                <a:latin typeface="+mn-lt"/>
                <a:ea typeface="+mn-ea"/>
                <a:cs typeface="+mn-cs"/>
              </a:rPr>
              <a:t>t(</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bg1"/>
                </a:solidFill>
                <a:effectLst/>
                <a:uLnTx/>
                <a:uFillTx/>
                <a:latin typeface="+mn-lt"/>
                <a:ea typeface="+mn-ea"/>
                <a:cs typeface="+mn-cs"/>
              </a:rPr>
              <a:t>张三</a:t>
            </a:r>
            <a:r>
              <a:rPr kumimoji="0" lang="en-US" altLang="zh-CN" sz="2400" b="1" i="0" u="none" strike="noStrike" kern="0" cap="none" spc="0" normalizeH="0" baseline="0" noProof="0" dirty="0" smtClean="0">
                <a:ln>
                  <a:noFill/>
                </a:ln>
                <a:solidFill>
                  <a:schemeClr val="bg1"/>
                </a:solidFill>
                <a:effectLst/>
                <a:uLnTx/>
                <a:uFillTx/>
                <a:latin typeface="+mn-lt"/>
                <a:ea typeface="+mn-ea"/>
                <a:cs typeface="+mn-cs"/>
              </a:rPr>
              <a:t>",</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60);  </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    Student </a:t>
            </a:r>
            <a:r>
              <a:rPr kumimoji="0" lang="en-US" altLang="zh-CN" sz="2400" b="1" i="0" u="none" strike="noStrike" kern="0" cap="none" spc="0" normalizeH="0" baseline="0" noProof="0" dirty="0" smtClean="0">
                <a:ln>
                  <a:noFill/>
                </a:ln>
                <a:solidFill>
                  <a:schemeClr val="bg1"/>
                </a:solidFill>
                <a:effectLst/>
                <a:uLnTx/>
                <a:uFillTx/>
                <a:latin typeface="+mn-lt"/>
                <a:ea typeface="+mn-ea"/>
                <a:cs typeface="+mn-cs"/>
              </a:rPr>
              <a:t>s(</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bg1"/>
                </a:solidFill>
                <a:effectLst/>
                <a:uLnTx/>
                <a:uFillTx/>
                <a:latin typeface="+mn-lt"/>
                <a:ea typeface="+mn-ea"/>
                <a:cs typeface="+mn-cs"/>
              </a:rPr>
              <a:t>李四</a:t>
            </a:r>
            <a:r>
              <a:rPr kumimoji="0" lang="en-US" altLang="zh-CN" sz="2400" b="1" i="0" u="none" strike="noStrike" kern="0" cap="none" spc="0" normalizeH="0" baseline="0" noProof="0" dirty="0" smtClean="0">
                <a:ln>
                  <a:noFill/>
                </a:ln>
                <a:solidFill>
                  <a:schemeClr val="bg1"/>
                </a:solidFill>
                <a:effectLst/>
                <a:uLnTx/>
                <a:uFillTx/>
                <a:latin typeface="+mn-lt"/>
                <a:ea typeface="+mn-ea"/>
                <a:cs typeface="+mn-cs"/>
              </a:rPr>
              <a:t>"); </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    Student f;      //</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正确                               </a:t>
            </a:r>
            <a:endParaRPr kumimoji="0" lang="zh-CN" altLang="en-US"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2" name="内容占位符 1"/>
          <p:cNvSpPr>
            <a:spLocks noGrp="1"/>
          </p:cNvSpPr>
          <p:nvPr>
            <p:ph idx="1"/>
          </p:nvPr>
        </p:nvSpPr>
        <p:spPr>
          <a:xfrm>
            <a:off x="1190625" y="1125538"/>
            <a:ext cx="6981825" cy="41148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1" lang="zh-CN" altLang="en-US" sz="3200" b="0" i="0" u="none" strike="noStrike" kern="0" cap="none" spc="0" normalizeH="0" baseline="0" noProof="0" dirty="0">
                <a:ln>
                  <a:noFill/>
                </a:ln>
                <a:solidFill>
                  <a:schemeClr val="bg1"/>
                </a:solidFill>
                <a:effectLst/>
                <a:uLnTx/>
                <a:uFillTx/>
                <a:latin typeface="+mn-lt"/>
                <a:ea typeface="+mn-ea"/>
                <a:cs typeface="+mn-cs"/>
              </a:rPr>
              <a:t>构造函数执行的顺序（生灭顺序）</a:t>
            </a:r>
            <a:endParaRPr kumimoji="1" lang="en-US" altLang="zh-CN" sz="32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en-US" altLang="zh-CN" sz="3200" b="0" i="0" u="none" strike="noStrike" kern="0" cap="none" spc="0" normalizeH="0" baseline="0" noProof="0" dirty="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3200" b="0" i="0" u="none" strike="noStrike" kern="0" cap="none" spc="0" normalizeH="0" baseline="0" noProof="0" dirty="0">
                <a:ln>
                  <a:noFill/>
                </a:ln>
                <a:solidFill>
                  <a:schemeClr val="bg1"/>
                </a:solidFill>
                <a:effectLst/>
                <a:uLnTx/>
                <a:uFillTx/>
                <a:latin typeface="+mn-lt"/>
                <a:ea typeface="+mn-ea"/>
                <a:cs typeface="+mn-cs"/>
              </a:rPr>
              <a:t>1</a:t>
            </a:r>
            <a:r>
              <a:rPr kumimoji="1" lang="zh-CN" altLang="en-US" sz="3200" b="0" i="0" u="none" strike="noStrike" kern="0" cap="none" spc="0" normalizeH="0" baseline="0" noProof="0" dirty="0">
                <a:ln>
                  <a:noFill/>
                </a:ln>
                <a:solidFill>
                  <a:schemeClr val="bg1"/>
                </a:solidFill>
                <a:effectLst/>
                <a:uLnTx/>
                <a:uFillTx/>
                <a:latin typeface="+mn-lt"/>
                <a:ea typeface="+mn-ea"/>
                <a:cs typeface="+mn-cs"/>
              </a:rPr>
              <a:t>、复用情况</a:t>
            </a:r>
            <a:endParaRPr kumimoji="1" lang="en-US" altLang="zh-CN" sz="3200" b="0" i="0" u="none" strike="noStrike" kern="0" cap="none" spc="0" normalizeH="0" baseline="0" noProof="0" dirty="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3200" b="0" i="0" u="none" strike="noStrike" kern="0" cap="none" spc="0" normalizeH="0" baseline="0" noProof="0" dirty="0">
                <a:ln>
                  <a:noFill/>
                </a:ln>
                <a:solidFill>
                  <a:schemeClr val="bg1"/>
                </a:solidFill>
                <a:effectLst/>
                <a:uLnTx/>
                <a:uFillTx/>
                <a:latin typeface="+mn-lt"/>
                <a:ea typeface="+mn-ea"/>
                <a:cs typeface="+mn-cs"/>
              </a:rPr>
              <a:t>      </a:t>
            </a:r>
            <a:r>
              <a:rPr kumimoji="1" lang="zh-CN" altLang="en-US" sz="3200" b="0" i="0" u="none" strike="noStrike" kern="0" cap="none" spc="0" normalizeH="0" baseline="0" noProof="0" dirty="0">
                <a:ln>
                  <a:noFill/>
                </a:ln>
                <a:solidFill>
                  <a:schemeClr val="bg1"/>
                </a:solidFill>
                <a:effectLst/>
                <a:uLnTx/>
                <a:uFillTx/>
                <a:latin typeface="+mn-lt"/>
                <a:ea typeface="+mn-ea"/>
                <a:cs typeface="+mn-cs"/>
              </a:rPr>
              <a:t>（</a:t>
            </a:r>
            <a:r>
              <a:rPr kumimoji="1" lang="en-US" altLang="zh-CN" sz="3200" b="0" i="0" u="none" strike="noStrike" kern="0" cap="none" spc="0" normalizeH="0" baseline="0" noProof="0" dirty="0">
                <a:ln>
                  <a:noFill/>
                </a:ln>
                <a:solidFill>
                  <a:schemeClr val="bg1"/>
                </a:solidFill>
                <a:effectLst/>
                <a:uLnTx/>
                <a:uFillTx/>
                <a:latin typeface="+mn-lt"/>
                <a:ea typeface="+mn-ea"/>
                <a:cs typeface="+mn-cs"/>
              </a:rPr>
              <a:t>1</a:t>
            </a:r>
            <a:r>
              <a:rPr kumimoji="1" lang="zh-CN" altLang="en-US" sz="3200" b="0" i="0" u="none" strike="noStrike" kern="0" cap="none" spc="0" normalizeH="0" baseline="0" noProof="0" dirty="0">
                <a:ln>
                  <a:noFill/>
                </a:ln>
                <a:solidFill>
                  <a:schemeClr val="bg1"/>
                </a:solidFill>
                <a:effectLst/>
                <a:uLnTx/>
                <a:uFillTx/>
                <a:latin typeface="+mn-lt"/>
                <a:ea typeface="+mn-ea"/>
                <a:cs typeface="+mn-cs"/>
              </a:rPr>
              <a:t>）组合</a:t>
            </a:r>
            <a:endParaRPr kumimoji="1" lang="en-US" altLang="zh-CN" sz="3200" b="0" i="0" u="none" strike="noStrike" kern="0" cap="none" spc="0" normalizeH="0" baseline="0" noProof="0" dirty="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3200" b="0" i="0" u="none" strike="noStrike" kern="0" cap="none" spc="0" normalizeH="0" baseline="0" noProof="0" dirty="0">
                <a:ln>
                  <a:noFill/>
                </a:ln>
                <a:solidFill>
                  <a:schemeClr val="bg1"/>
                </a:solidFill>
                <a:effectLst/>
                <a:uLnTx/>
                <a:uFillTx/>
                <a:latin typeface="+mn-lt"/>
                <a:ea typeface="+mn-ea"/>
                <a:cs typeface="+mn-cs"/>
              </a:rPr>
              <a:t>      </a:t>
            </a:r>
            <a:r>
              <a:rPr kumimoji="1" lang="zh-CN" altLang="en-US" sz="3200" b="0" i="0" u="none" strike="noStrike" kern="0" cap="none" spc="0" normalizeH="0" baseline="0" noProof="0" dirty="0">
                <a:ln>
                  <a:noFill/>
                </a:ln>
                <a:solidFill>
                  <a:schemeClr val="bg1"/>
                </a:solidFill>
                <a:effectLst/>
                <a:uLnTx/>
                <a:uFillTx/>
                <a:latin typeface="+mn-lt"/>
                <a:ea typeface="+mn-ea"/>
                <a:cs typeface="+mn-cs"/>
              </a:rPr>
              <a:t>（</a:t>
            </a:r>
            <a:r>
              <a:rPr kumimoji="1" lang="en-US" altLang="zh-CN" sz="3200" b="0" i="0" u="none" strike="noStrike" kern="0" cap="none" spc="0" normalizeH="0" baseline="0" noProof="0" dirty="0">
                <a:ln>
                  <a:noFill/>
                </a:ln>
                <a:solidFill>
                  <a:schemeClr val="bg1"/>
                </a:solidFill>
                <a:effectLst/>
                <a:uLnTx/>
                <a:uFillTx/>
                <a:latin typeface="+mn-lt"/>
                <a:ea typeface="+mn-ea"/>
                <a:cs typeface="+mn-cs"/>
              </a:rPr>
              <a:t>2</a:t>
            </a:r>
            <a:r>
              <a:rPr kumimoji="1" lang="zh-CN" altLang="en-US" sz="3200" b="0" i="0" u="none" strike="noStrike" kern="0" cap="none" spc="0" normalizeH="0" baseline="0" noProof="0" dirty="0">
                <a:ln>
                  <a:noFill/>
                </a:ln>
                <a:solidFill>
                  <a:schemeClr val="bg1"/>
                </a:solidFill>
                <a:effectLst/>
                <a:uLnTx/>
                <a:uFillTx/>
                <a:latin typeface="+mn-lt"/>
                <a:ea typeface="+mn-ea"/>
                <a:cs typeface="+mn-cs"/>
              </a:rPr>
              <a:t>）继承</a:t>
            </a:r>
            <a:endParaRPr kumimoji="1" lang="en-US" altLang="zh-CN" sz="3200" b="0" i="0" u="none" strike="noStrike" kern="0" cap="none" spc="0" normalizeH="0" baseline="0" noProof="0" dirty="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3200" b="0" i="0" u="none" strike="noStrike" kern="0" cap="none" spc="0" normalizeH="0" baseline="0" noProof="0" dirty="0">
                <a:ln>
                  <a:noFill/>
                </a:ln>
                <a:solidFill>
                  <a:schemeClr val="bg1"/>
                </a:solidFill>
                <a:effectLst/>
                <a:uLnTx/>
                <a:uFillTx/>
                <a:latin typeface="+mn-lt"/>
                <a:ea typeface="+mn-ea"/>
                <a:cs typeface="+mn-cs"/>
              </a:rPr>
              <a:t>2</a:t>
            </a:r>
            <a:r>
              <a:rPr kumimoji="1" lang="zh-CN" altLang="en-US" sz="3200" b="0" i="0" u="none" strike="noStrike" kern="0" cap="none" spc="0" normalizeH="0" baseline="0" noProof="0" dirty="0">
                <a:ln>
                  <a:noFill/>
                </a:ln>
                <a:solidFill>
                  <a:schemeClr val="bg1"/>
                </a:solidFill>
                <a:effectLst/>
                <a:uLnTx/>
                <a:uFillTx/>
                <a:latin typeface="+mn-lt"/>
                <a:ea typeface="+mn-ea"/>
                <a:cs typeface="+mn-cs"/>
              </a:rPr>
              <a:t>、时空情况</a:t>
            </a:r>
            <a:endParaRPr kumimoji="1" lang="en-US" altLang="zh-CN" sz="3200" b="0" i="0" u="none" strike="noStrike" kern="0" cap="none" spc="0" normalizeH="0" baseline="0" noProof="0" dirty="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3200" b="0" i="0" u="none" strike="noStrike" kern="0" cap="none" spc="0" normalizeH="0" baseline="0" noProof="0" dirty="0">
                <a:ln>
                  <a:noFill/>
                </a:ln>
                <a:solidFill>
                  <a:schemeClr val="bg1"/>
                </a:solidFill>
                <a:effectLst/>
                <a:uLnTx/>
                <a:uFillTx/>
                <a:latin typeface="+mn-lt"/>
                <a:ea typeface="+mn-ea"/>
                <a:cs typeface="+mn-cs"/>
              </a:rPr>
              <a:t>      </a:t>
            </a:r>
            <a:r>
              <a:rPr kumimoji="1" lang="zh-CN" altLang="en-US" sz="3200" b="0" i="0" u="none" strike="noStrike" kern="0" cap="none" spc="0" normalizeH="0" baseline="0" noProof="0" dirty="0">
                <a:ln>
                  <a:noFill/>
                </a:ln>
                <a:solidFill>
                  <a:schemeClr val="bg1"/>
                </a:solidFill>
                <a:effectLst/>
                <a:uLnTx/>
                <a:uFillTx/>
                <a:latin typeface="+mn-lt"/>
                <a:ea typeface="+mn-ea"/>
                <a:cs typeface="+mn-cs"/>
              </a:rPr>
              <a:t>（</a:t>
            </a:r>
            <a:r>
              <a:rPr kumimoji="1" lang="en-US" altLang="zh-CN" sz="3200" b="0" i="0" u="none" strike="noStrike" kern="0" cap="none" spc="0" normalizeH="0" baseline="0" noProof="0" dirty="0">
                <a:ln>
                  <a:noFill/>
                </a:ln>
                <a:solidFill>
                  <a:schemeClr val="bg1"/>
                </a:solidFill>
                <a:effectLst/>
                <a:uLnTx/>
                <a:uFillTx/>
                <a:latin typeface="+mn-lt"/>
                <a:ea typeface="+mn-ea"/>
                <a:cs typeface="+mn-cs"/>
              </a:rPr>
              <a:t>1</a:t>
            </a:r>
            <a:r>
              <a:rPr kumimoji="1" lang="zh-CN" altLang="en-US" sz="3200" b="0" i="0" u="none" strike="noStrike" kern="0" cap="none" spc="0" normalizeH="0" baseline="0" noProof="0" dirty="0">
                <a:ln>
                  <a:noFill/>
                </a:ln>
                <a:solidFill>
                  <a:schemeClr val="bg1"/>
                </a:solidFill>
                <a:effectLst/>
                <a:uLnTx/>
                <a:uFillTx/>
                <a:latin typeface="+mn-lt"/>
                <a:ea typeface="+mn-ea"/>
                <a:cs typeface="+mn-cs"/>
              </a:rPr>
              <a:t>）空间：</a:t>
            </a:r>
            <a:r>
              <a:rPr kumimoji="1" lang="en-US" altLang="zh-CN" sz="3200" b="0" i="0" u="none" strike="noStrike" kern="0" cap="none" spc="0" normalizeH="0" baseline="0" noProof="0" dirty="0">
                <a:ln>
                  <a:noFill/>
                </a:ln>
                <a:solidFill>
                  <a:schemeClr val="bg1"/>
                </a:solidFill>
                <a:effectLst/>
                <a:uLnTx/>
                <a:uFillTx/>
                <a:latin typeface="+mn-lt"/>
                <a:ea typeface="+mn-ea"/>
                <a:cs typeface="+mn-cs"/>
              </a:rPr>
              <a:t> </a:t>
            </a:r>
            <a:r>
              <a:rPr kumimoji="1" lang="zh-CN" altLang="en-US" sz="3200" b="0" i="0" u="none" strike="noStrike" kern="0" cap="none" spc="0" normalizeH="0" baseline="0" noProof="0" dirty="0">
                <a:ln>
                  <a:noFill/>
                </a:ln>
                <a:solidFill>
                  <a:schemeClr val="bg1"/>
                </a:solidFill>
                <a:effectLst/>
                <a:uLnTx/>
                <a:uFillTx/>
                <a:latin typeface="+mn-lt"/>
                <a:ea typeface="+mn-ea"/>
                <a:cs typeface="+mn-cs"/>
              </a:rPr>
              <a:t>全局 局部 </a:t>
            </a:r>
            <a:endParaRPr kumimoji="1" lang="en-US" altLang="zh-CN" sz="3200" b="0" i="0" u="none" strike="noStrike" kern="0" cap="none" spc="0" normalizeH="0" baseline="0" noProof="0" dirty="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3200" b="0" i="0" u="none" strike="noStrike" kern="0" cap="none" spc="0" normalizeH="0" baseline="0" noProof="0" dirty="0">
                <a:ln>
                  <a:noFill/>
                </a:ln>
                <a:solidFill>
                  <a:schemeClr val="bg1"/>
                </a:solidFill>
                <a:effectLst/>
                <a:uLnTx/>
                <a:uFillTx/>
                <a:latin typeface="+mn-lt"/>
                <a:ea typeface="+mn-ea"/>
                <a:cs typeface="+mn-cs"/>
              </a:rPr>
              <a:t>      </a:t>
            </a:r>
            <a:r>
              <a:rPr kumimoji="1" lang="zh-CN" altLang="en-US" sz="3200" b="0" i="0" u="none" strike="noStrike" kern="0" cap="none" spc="0" normalizeH="0" baseline="0" noProof="0" dirty="0">
                <a:ln>
                  <a:noFill/>
                </a:ln>
                <a:solidFill>
                  <a:schemeClr val="bg1"/>
                </a:solidFill>
                <a:effectLst/>
                <a:uLnTx/>
                <a:uFillTx/>
                <a:latin typeface="+mn-lt"/>
                <a:ea typeface="+mn-ea"/>
                <a:cs typeface="+mn-cs"/>
              </a:rPr>
              <a:t>（</a:t>
            </a:r>
            <a:r>
              <a:rPr kumimoji="1" lang="en-US" altLang="zh-CN" sz="3200" b="0" i="0" u="none" strike="noStrike" kern="0" cap="none" spc="0" normalizeH="0" baseline="0" noProof="0" dirty="0">
                <a:ln>
                  <a:noFill/>
                </a:ln>
                <a:solidFill>
                  <a:schemeClr val="bg1"/>
                </a:solidFill>
                <a:effectLst/>
                <a:uLnTx/>
                <a:uFillTx/>
                <a:latin typeface="+mn-lt"/>
                <a:ea typeface="+mn-ea"/>
                <a:cs typeface="+mn-cs"/>
              </a:rPr>
              <a:t>2</a:t>
            </a:r>
            <a:r>
              <a:rPr kumimoji="1" lang="zh-CN" altLang="en-US" sz="3200" b="0" i="0" u="none" strike="noStrike" kern="0" cap="none" spc="0" normalizeH="0" baseline="0" noProof="0" dirty="0">
                <a:ln>
                  <a:noFill/>
                </a:ln>
                <a:solidFill>
                  <a:schemeClr val="bg1"/>
                </a:solidFill>
                <a:effectLst/>
                <a:uLnTx/>
                <a:uFillTx/>
                <a:latin typeface="+mn-lt"/>
                <a:ea typeface="+mn-ea"/>
                <a:cs typeface="+mn-cs"/>
              </a:rPr>
              <a:t>）时间： 动态 静态</a:t>
            </a:r>
            <a:endParaRPr kumimoji="1" lang="zh-CN" altLang="en-US" sz="3200" b="0" i="0" u="none" strike="noStrike" kern="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2"/>
          <p:cNvSpPr>
            <a:spLocks noGrp="1"/>
          </p:cNvSpPr>
          <p:nvPr>
            <p:ph type="body" sz="half" idx="1"/>
          </p:nvPr>
        </p:nvSpPr>
        <p:spPr>
          <a:xfrm>
            <a:off x="0" y="261938"/>
            <a:ext cx="4427538" cy="6478587"/>
          </a:xfrm>
          <a:ln/>
        </p:spPr>
        <p:txBody>
          <a:bodyPr vert="horz" wrap="square" lIns="91440" tIns="45720" rIns="91440" bIns="45720" anchor="t" anchorCtr="0"/>
          <a:p>
            <a:pPr eaLnBrk="1" hangingPunct="1">
              <a:lnSpc>
                <a:spcPct val="80000"/>
              </a:lnSpc>
              <a:buClrTx/>
              <a:buSzTx/>
              <a:buFontTx/>
              <a:buNone/>
            </a:pPr>
            <a:r>
              <a:rPr lang="en-US" altLang="zh-CN" sz="2000" b="1" dirty="0">
                <a:solidFill>
                  <a:schemeClr val="bg1"/>
                </a:solidFill>
              </a:rPr>
              <a:t>//</a:t>
            </a:r>
            <a:r>
              <a:rPr lang="zh-CN" altLang="en-US" sz="2000" b="1" dirty="0">
                <a:solidFill>
                  <a:schemeClr val="bg1"/>
                </a:solidFill>
              </a:rPr>
              <a:t>构造函数执行顺序</a:t>
            </a:r>
            <a:endParaRPr lang="zh-CN" altLang="en-US" sz="2000" b="1" dirty="0">
              <a:solidFill>
                <a:schemeClr val="bg1"/>
              </a:solidFill>
            </a:endParaRPr>
          </a:p>
          <a:p>
            <a:pPr eaLnBrk="1" hangingPunct="1">
              <a:lnSpc>
                <a:spcPct val="80000"/>
              </a:lnSpc>
              <a:buClrTx/>
              <a:buSzTx/>
              <a:buFontTx/>
              <a:buNone/>
            </a:pPr>
            <a:r>
              <a:rPr lang="en-US" altLang="zh-CN" sz="2000" b="1" dirty="0">
                <a:solidFill>
                  <a:schemeClr val="bg1"/>
                </a:solidFill>
              </a:rPr>
              <a:t>class Student{</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int credit;  float gpa;</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public:</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Student()  {</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cout &lt;&lt;"constructing student.\n";</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credit = 4;</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gpa = 3.5;</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~Student(){cout&lt;&lt;"~Student\n";}</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a:t>
            </a:r>
            <a:endParaRPr lang="en-US" altLang="zh-CN" sz="2000" b="1" dirty="0">
              <a:solidFill>
                <a:schemeClr val="bg1"/>
              </a:solidFill>
            </a:endParaRPr>
          </a:p>
          <a:p>
            <a:pPr eaLnBrk="1" hangingPunct="1">
              <a:lnSpc>
                <a:spcPct val="80000"/>
              </a:lnSpc>
              <a:buClrTx/>
              <a:buSzTx/>
              <a:buFontTx/>
              <a:buNone/>
            </a:pP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class Teacher{</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string name;</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public:</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Teacher()  {    </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cout &lt;&lt;"constructing teacher.\n";</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 </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  ~Teacher(){cout&lt;&lt;"~Teacher\n";}</a:t>
            </a:r>
            <a:endParaRPr lang="en-US" altLang="zh-CN" sz="2000" b="1" dirty="0">
              <a:solidFill>
                <a:schemeClr val="bg1"/>
              </a:solidFill>
            </a:endParaRPr>
          </a:p>
          <a:p>
            <a:pPr eaLnBrk="1" hangingPunct="1">
              <a:lnSpc>
                <a:spcPct val="80000"/>
              </a:lnSpc>
              <a:buClrTx/>
              <a:buSzTx/>
              <a:buFontTx/>
              <a:buNone/>
            </a:pPr>
            <a:r>
              <a:rPr lang="en-US" altLang="zh-CN" sz="2000" b="1" dirty="0">
                <a:solidFill>
                  <a:schemeClr val="bg1"/>
                </a:solidFill>
              </a:rPr>
              <a:t>};</a:t>
            </a:r>
            <a:endParaRPr lang="en-US" altLang="zh-CN" sz="2000" b="1" dirty="0">
              <a:solidFill>
                <a:schemeClr val="bg1"/>
              </a:solidFill>
            </a:endParaRPr>
          </a:p>
        </p:txBody>
      </p:sp>
      <p:sp>
        <p:nvSpPr>
          <p:cNvPr id="169987" name="Rectangle 4"/>
          <p:cNvSpPr/>
          <p:nvPr/>
        </p:nvSpPr>
        <p:spPr>
          <a:xfrm>
            <a:off x="4787900" y="0"/>
            <a:ext cx="4356100" cy="6092825"/>
          </a:xfrm>
          <a:prstGeom prst="rect">
            <a:avLst/>
          </a:prstGeom>
          <a:noFill/>
          <a:ln w="9525">
            <a:noFill/>
          </a:ln>
        </p:spPr>
        <p:txBody>
          <a:bodyPr/>
          <a:p>
            <a:pPr marL="342900" indent="-342900" eaLnBrk="1" hangingPunct="1">
              <a:lnSpc>
                <a:spcPct val="80000"/>
              </a:lnSpc>
              <a:spcBef>
                <a:spcPct val="20000"/>
              </a:spcBef>
            </a:pPr>
            <a:r>
              <a:rPr lang="en-US" altLang="zh-CN" sz="2000" b="1" dirty="0">
                <a:latin typeface="Times New Roman" panose="02020603050405020304" pitchFamily="18" charset="0"/>
              </a:rPr>
              <a:t>//</a:t>
            </a:r>
            <a:r>
              <a:rPr lang="zh-CN" altLang="en-US" sz="2000" b="1" dirty="0">
                <a:latin typeface="Times New Roman" panose="02020603050405020304" pitchFamily="18" charset="0"/>
              </a:rPr>
              <a:t>构造函数执行顺序</a:t>
            </a:r>
            <a:endParaRPr lang="zh-CN" altLang="en-US"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class TutorPair{</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    Student s;</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    Teacher t;</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    int noMeetings;   </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public:</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   TutorPair(){                          </a:t>
            </a:r>
            <a:endParaRPr lang="zh-CN" altLang="en-US" sz="2000" b="1" dirty="0">
              <a:latin typeface="Times New Roman" panose="02020603050405020304" pitchFamily="18" charset="0"/>
            </a:endParaRPr>
          </a:p>
          <a:p>
            <a:pPr marL="342900" indent="-342900" eaLnBrk="1" hangingPunct="1">
              <a:lnSpc>
                <a:spcPct val="80000"/>
              </a:lnSpc>
              <a:spcBef>
                <a:spcPct val="20000"/>
              </a:spcBef>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cout &lt;&lt;"constructing tutorpair.\n";</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    noMeetings=1;</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   ~TutorPair(){</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       cout&lt;&lt;"~TutorPair\n";}</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342900" indent="-342900" eaLnBrk="1" hangingPunct="1">
              <a:lnSpc>
                <a:spcPct val="80000"/>
              </a:lnSpc>
              <a:spcBef>
                <a:spcPct val="20000"/>
              </a:spcBef>
            </a:pP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void main(){  </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   TutorPair tp;</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   cout &lt;&lt;"back in main.\n";</a:t>
            </a:r>
            <a:endParaRPr lang="en-US" altLang="zh-CN" sz="2000" b="1" dirty="0">
              <a:latin typeface="Times New Roman" panose="02020603050405020304" pitchFamily="18" charset="0"/>
            </a:endParaRPr>
          </a:p>
          <a:p>
            <a:pPr marL="342900" indent="-342900" eaLnBrk="1" hangingPunct="1">
              <a:lnSpc>
                <a:spcPct val="80000"/>
              </a:lnSpc>
              <a:spcBef>
                <a:spcPct val="20000"/>
              </a:spcBef>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pic>
        <p:nvPicPr>
          <p:cNvPr id="236550" name="Picture 6"/>
          <p:cNvPicPr>
            <a:picLocks noGrp="1" noChangeAspect="1"/>
          </p:cNvPicPr>
          <p:nvPr>
            <p:ph sz="half" idx="2"/>
          </p:nvPr>
        </p:nvPicPr>
        <p:blipFill>
          <a:blip r:embed="rId1"/>
          <a:srcRect l="275" t="5405" r="65318" b="67712"/>
          <a:stretch>
            <a:fillRect/>
          </a:stretch>
        </p:blipFill>
        <p:spPr>
          <a:xfrm>
            <a:off x="5364163" y="4797425"/>
            <a:ext cx="3779837" cy="2043113"/>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36550"/>
                                        </p:tgtEl>
                                        <p:attrNameLst>
                                          <p:attrName>style.visibility</p:attrName>
                                        </p:attrNameLst>
                                      </p:cBhvr>
                                      <p:to>
                                        <p:strVal val="visible"/>
                                      </p:to>
                                    </p:set>
                                    <p:animEffect transition="in" filter="barn(inHorizontal)">
                                      <p:cBhvr>
                                        <p:cTn id="7" dur="500"/>
                                        <p:tgtEl>
                                          <p:spTgt spid="236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idx="1"/>
          </p:nvPr>
        </p:nvSpPr>
        <p:spPr>
          <a:xfrm>
            <a:off x="182563" y="1196975"/>
            <a:ext cx="8961437" cy="5472113"/>
          </a:xfrm>
          <a:ln/>
        </p:spPr>
        <p:txBody>
          <a:bodyPr vert="horz" wrap="square" lIns="91440" tIns="45720" rIns="91440" bIns="45720" anchor="t" anchorCtr="0"/>
          <a:p>
            <a:pPr eaLnBrk="1" hangingPunct="1">
              <a:buNone/>
            </a:pPr>
            <a:r>
              <a:rPr lang="zh-CN" altLang="en-US" b="1" dirty="0">
                <a:solidFill>
                  <a:schemeClr val="bg1"/>
                </a:solidFill>
              </a:rPr>
              <a:t>函数指针和指针函数</a:t>
            </a:r>
            <a:endParaRPr lang="zh-CN" altLang="en-US" b="1" dirty="0">
              <a:solidFill>
                <a:schemeClr val="bg1"/>
              </a:solidFill>
            </a:endParaRPr>
          </a:p>
          <a:p>
            <a:pPr eaLnBrk="1" hangingPunct="1">
              <a:buNone/>
            </a:pPr>
            <a:endParaRPr lang="zh-CN" altLang="en-US" b="1" dirty="0">
              <a:solidFill>
                <a:schemeClr val="bg1"/>
              </a:solidFill>
            </a:endParaRPr>
          </a:p>
          <a:p>
            <a:pPr eaLnBrk="1" hangingPunct="1">
              <a:buNone/>
            </a:pPr>
            <a:r>
              <a:rPr lang="en-US" altLang="zh-CN" b="1" dirty="0">
                <a:solidFill>
                  <a:schemeClr val="bg1"/>
                </a:solidFill>
              </a:rPr>
              <a:t>char (*p)();       char *p();  </a:t>
            </a:r>
            <a:endParaRPr lang="en-US" altLang="zh-CN" b="1" dirty="0">
              <a:solidFill>
                <a:schemeClr val="bg1"/>
              </a:solidFill>
            </a:endParaRPr>
          </a:p>
          <a:p>
            <a:pPr eaLnBrk="1" hangingPunct="1">
              <a:buNone/>
            </a:pPr>
            <a:r>
              <a:rPr lang="zh-CN" altLang="en-US" b="1" dirty="0">
                <a:solidFill>
                  <a:schemeClr val="bg1"/>
                </a:solidFill>
              </a:rPr>
              <a:t>指针函数用来申请空间或者查找数据；</a:t>
            </a:r>
            <a:endParaRPr lang="zh-CN" altLang="en-US" b="1" dirty="0">
              <a:solidFill>
                <a:schemeClr val="bg1"/>
              </a:solidFill>
            </a:endParaRPr>
          </a:p>
          <a:p>
            <a:pPr eaLnBrk="1" hangingPunct="1">
              <a:buNone/>
            </a:pPr>
            <a:r>
              <a:rPr lang="zh-CN" altLang="en-US" b="1" dirty="0">
                <a:solidFill>
                  <a:schemeClr val="bg1"/>
                </a:solidFill>
              </a:rPr>
              <a:t>函数指针用来动态指定参与运算的函数</a:t>
            </a:r>
            <a:endParaRPr lang="en-US" altLang="zh-CN" b="1" dirty="0">
              <a:solidFill>
                <a:schemeClr val="bg1"/>
              </a:solidFill>
            </a:endParaRPr>
          </a:p>
          <a:p>
            <a:pPr eaLnBrk="1" hangingPunct="1">
              <a:buNone/>
            </a:pPr>
            <a:r>
              <a:rPr lang="en-US" altLang="zh-CN" b="1" dirty="0">
                <a:solidFill>
                  <a:schemeClr val="bg1"/>
                </a:solidFill>
              </a:rPr>
              <a:t>int (*ff(int))(int*, int);     </a:t>
            </a:r>
            <a:r>
              <a:rPr lang="zh-CN" altLang="en-US" b="1" dirty="0">
                <a:solidFill>
                  <a:schemeClr val="bg1"/>
                </a:solidFill>
              </a:rPr>
              <a:t>？</a:t>
            </a:r>
            <a:endParaRPr lang="zh-CN" altLang="en-US" b="1" dirty="0">
              <a:solidFill>
                <a:schemeClr val="bg1"/>
              </a:solidFill>
            </a:endParaRPr>
          </a:p>
        </p:txBody>
      </p:sp>
      <p:sp>
        <p:nvSpPr>
          <p:cNvPr id="32771" name="Rectangle 3"/>
          <p:cNvSpPr/>
          <p:nvPr/>
        </p:nvSpPr>
        <p:spPr>
          <a:xfrm>
            <a:off x="-252412" y="115888"/>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2"/>
          <p:cNvSpPr>
            <a:spLocks noGrp="1"/>
          </p:cNvSpPr>
          <p:nvPr>
            <p:ph type="body" sz="half" idx="1"/>
          </p:nvPr>
        </p:nvSpPr>
        <p:spPr>
          <a:xfrm>
            <a:off x="323850" y="0"/>
            <a:ext cx="7056438" cy="6597650"/>
          </a:xfrm>
          <a:ln/>
        </p:spPr>
        <p:txBody>
          <a:bodyPr vert="horz" wrap="square" lIns="91440" tIns="45720" rIns="91440" bIns="45720" anchor="t" anchorCtr="0"/>
          <a:p>
            <a:pPr eaLnBrk="1" hangingPunct="1">
              <a:lnSpc>
                <a:spcPct val="80000"/>
              </a:lnSpc>
              <a:buClrTx/>
              <a:buSzTx/>
              <a:buFontTx/>
              <a:buNone/>
            </a:pPr>
            <a:r>
              <a:rPr lang="en-US" altLang="en-US" sz="2400" b="1" dirty="0">
                <a:solidFill>
                  <a:schemeClr val="bg1"/>
                </a:solidFill>
              </a:rPr>
              <a:t>class A{</a:t>
            </a:r>
            <a:endParaRPr lang="en-US" altLang="en-US" sz="2400" b="1" dirty="0">
              <a:solidFill>
                <a:schemeClr val="bg1"/>
              </a:solidFill>
            </a:endParaRPr>
          </a:p>
          <a:p>
            <a:pPr eaLnBrk="1" hangingPunct="1">
              <a:lnSpc>
                <a:spcPct val="80000"/>
              </a:lnSpc>
              <a:buClrTx/>
              <a:buSzTx/>
              <a:buFontTx/>
              <a:buNone/>
            </a:pPr>
            <a:r>
              <a:rPr lang="en-US" altLang="en-US" sz="2400" b="1" dirty="0">
                <a:solidFill>
                  <a:schemeClr val="bg1"/>
                </a:solidFill>
              </a:rPr>
              <a:t>	int s;</a:t>
            </a:r>
            <a:endParaRPr lang="en-US" altLang="en-US" sz="2400" b="1" dirty="0">
              <a:solidFill>
                <a:schemeClr val="bg1"/>
              </a:solidFill>
            </a:endParaRPr>
          </a:p>
          <a:p>
            <a:pPr eaLnBrk="1" hangingPunct="1">
              <a:lnSpc>
                <a:spcPct val="80000"/>
              </a:lnSpc>
              <a:buClrTx/>
              <a:buSzTx/>
              <a:buFontTx/>
              <a:buNone/>
            </a:pPr>
            <a:r>
              <a:rPr lang="en-US" altLang="en-US" sz="2400" b="1" dirty="0">
                <a:solidFill>
                  <a:schemeClr val="bg1"/>
                </a:solidFill>
              </a:rPr>
              <a:t>public:</a:t>
            </a:r>
            <a:endParaRPr lang="en-US" altLang="en-US" sz="2400" b="1" dirty="0">
              <a:solidFill>
                <a:schemeClr val="bg1"/>
              </a:solidFill>
            </a:endParaRPr>
          </a:p>
          <a:p>
            <a:pPr eaLnBrk="1" hangingPunct="1">
              <a:lnSpc>
                <a:spcPct val="80000"/>
              </a:lnSpc>
              <a:buClrTx/>
              <a:buSzTx/>
              <a:buFontTx/>
              <a:buNone/>
            </a:pPr>
            <a:r>
              <a:rPr lang="en-US" altLang="en-US" sz="2400" b="1" dirty="0">
                <a:solidFill>
                  <a:schemeClr val="bg1"/>
                </a:solidFill>
              </a:rPr>
              <a:t>	A(</a:t>
            </a:r>
            <a:r>
              <a:rPr lang="en-US" altLang="zh-CN" sz="2400" b="1" dirty="0">
                <a:solidFill>
                  <a:schemeClr val="bg1"/>
                </a:solidFill>
              </a:rPr>
              <a:t>int k</a:t>
            </a:r>
            <a:r>
              <a:rPr lang="en-US" altLang="en-US" sz="2400" b="1" dirty="0">
                <a:solidFill>
                  <a:schemeClr val="bg1"/>
                </a:solidFill>
              </a:rPr>
              <a:t>){</a:t>
            </a:r>
            <a:r>
              <a:rPr lang="en-US" altLang="zh-CN" sz="2400" b="1" dirty="0">
                <a:solidFill>
                  <a:schemeClr val="bg1"/>
                </a:solidFill>
              </a:rPr>
              <a:t>s=k; </a:t>
            </a:r>
            <a:r>
              <a:rPr lang="en-US" altLang="en-US" sz="2400" b="1" dirty="0">
                <a:solidFill>
                  <a:schemeClr val="bg1"/>
                </a:solidFill>
              </a:rPr>
              <a:t>cout&lt;&lt;</a:t>
            </a:r>
            <a:r>
              <a:rPr lang="en-US" altLang="zh-CN" sz="2400" b="1" dirty="0">
                <a:solidFill>
                  <a:schemeClr val="bg1"/>
                </a:solidFill>
              </a:rPr>
              <a:t>k&lt;&lt;</a:t>
            </a:r>
            <a:r>
              <a:rPr lang="en-US" altLang="en-US" sz="2400" b="1" dirty="0">
                <a:solidFill>
                  <a:schemeClr val="bg1"/>
                </a:solidFill>
              </a:rPr>
              <a:t>"A is constructing\n";}</a:t>
            </a:r>
            <a:endParaRPr lang="en-US" altLang="en-US" sz="2400" b="1" dirty="0">
              <a:solidFill>
                <a:schemeClr val="bg1"/>
              </a:solidFill>
            </a:endParaRPr>
          </a:p>
          <a:p>
            <a:pPr eaLnBrk="1" hangingPunct="1">
              <a:lnSpc>
                <a:spcPct val="80000"/>
              </a:lnSpc>
              <a:buClrTx/>
              <a:buSzTx/>
              <a:buFontTx/>
              <a:buNone/>
            </a:pPr>
            <a:r>
              <a:rPr lang="en-US" altLang="en-US" sz="2400" b="1" dirty="0">
                <a:solidFill>
                  <a:schemeClr val="bg1"/>
                </a:solidFill>
              </a:rPr>
              <a:t>	~A(){cout&lt;&lt;</a:t>
            </a:r>
            <a:r>
              <a:rPr lang="en-US" altLang="zh-CN" sz="2400" b="1" dirty="0">
                <a:solidFill>
                  <a:schemeClr val="bg1"/>
                </a:solidFill>
              </a:rPr>
              <a:t>s&lt;&lt;</a:t>
            </a:r>
            <a:r>
              <a:rPr lang="en-US" altLang="en-US" sz="2400" b="1" dirty="0">
                <a:solidFill>
                  <a:schemeClr val="bg1"/>
                </a:solidFill>
              </a:rPr>
              <a:t>"~A\n";}</a:t>
            </a:r>
            <a:endParaRPr lang="en-US" altLang="en-US" sz="2400" b="1" dirty="0">
              <a:solidFill>
                <a:schemeClr val="bg1"/>
              </a:solidFill>
            </a:endParaRPr>
          </a:p>
          <a:p>
            <a:pPr eaLnBrk="1" hangingPunct="1">
              <a:lnSpc>
                <a:spcPct val="80000"/>
              </a:lnSpc>
              <a:buClrTx/>
              <a:buSzTx/>
              <a:buFontTx/>
              <a:buNone/>
            </a:pPr>
            <a:r>
              <a:rPr lang="en-US" altLang="en-US" sz="2400" b="1" dirty="0">
                <a:solidFill>
                  <a:schemeClr val="bg1"/>
                </a:solidFill>
              </a:rPr>
              <a:t>};</a:t>
            </a:r>
            <a:endParaRPr lang="en-US" altLang="en-US" sz="2400" b="1" dirty="0">
              <a:solidFill>
                <a:schemeClr val="bg1"/>
              </a:solidFill>
            </a:endParaRPr>
          </a:p>
          <a:p>
            <a:pPr eaLnBrk="1" hangingPunct="1">
              <a:lnSpc>
                <a:spcPct val="80000"/>
              </a:lnSpc>
              <a:buClrTx/>
              <a:buSzTx/>
              <a:buFontTx/>
              <a:buNone/>
            </a:pPr>
            <a:r>
              <a:rPr lang="en-US" altLang="zh-CN" sz="2400" b="1" dirty="0">
                <a:solidFill>
                  <a:schemeClr val="bg1"/>
                </a:solidFill>
              </a:rPr>
              <a:t>void</a:t>
            </a:r>
            <a:r>
              <a:rPr lang="en-US" altLang="en-US" sz="2400" b="1" dirty="0">
                <a:solidFill>
                  <a:schemeClr val="bg1"/>
                </a:solidFill>
              </a:rPr>
              <a:t> main(){</a:t>
            </a:r>
            <a:endParaRPr lang="en-US" altLang="en-US" sz="2400" b="1" dirty="0">
              <a:solidFill>
                <a:schemeClr val="bg1"/>
              </a:solidFill>
            </a:endParaRPr>
          </a:p>
          <a:p>
            <a:pPr lvl="1" eaLnBrk="1" hangingPunct="1">
              <a:lnSpc>
                <a:spcPct val="80000"/>
              </a:lnSpc>
              <a:buNone/>
            </a:pPr>
            <a:r>
              <a:rPr lang="en-US" altLang="en-US" sz="2000" b="1" dirty="0">
                <a:solidFill>
                  <a:schemeClr val="bg1"/>
                </a:solidFill>
              </a:rPr>
              <a:t>cout&lt;&lt;"main is running\n";</a:t>
            </a:r>
            <a:endParaRPr lang="en-US" altLang="en-US" sz="2000" b="1" dirty="0">
              <a:solidFill>
                <a:schemeClr val="bg1"/>
              </a:solidFill>
            </a:endParaRPr>
          </a:p>
          <a:p>
            <a:pPr lvl="1" eaLnBrk="1" hangingPunct="1">
              <a:lnSpc>
                <a:spcPct val="80000"/>
              </a:lnSpc>
              <a:buNone/>
            </a:pPr>
            <a:r>
              <a:rPr lang="en-US" altLang="en-US" sz="2000" b="1" dirty="0">
                <a:solidFill>
                  <a:schemeClr val="bg1"/>
                </a:solidFill>
              </a:rPr>
              <a:t> A s</a:t>
            </a:r>
            <a:r>
              <a:rPr lang="en-US" altLang="zh-CN" sz="2000" b="1" dirty="0">
                <a:solidFill>
                  <a:schemeClr val="bg1"/>
                </a:solidFill>
              </a:rPr>
              <a:t>(1)</a:t>
            </a:r>
            <a:r>
              <a:rPr lang="en-US" altLang="en-US" sz="2000" b="1" dirty="0">
                <a:solidFill>
                  <a:schemeClr val="bg1"/>
                </a:solidFill>
              </a:rPr>
              <a:t>;</a:t>
            </a:r>
            <a:endParaRPr lang="en-US" altLang="en-US" sz="2000" b="1" dirty="0">
              <a:solidFill>
                <a:schemeClr val="bg1"/>
              </a:solidFill>
            </a:endParaRPr>
          </a:p>
          <a:p>
            <a:pPr lvl="1" eaLnBrk="1" hangingPunct="1">
              <a:lnSpc>
                <a:spcPct val="80000"/>
              </a:lnSpc>
              <a:buNone/>
            </a:pPr>
            <a:r>
              <a:rPr lang="en-US" altLang="en-US" sz="2000" b="1" dirty="0">
                <a:solidFill>
                  <a:schemeClr val="bg1"/>
                </a:solidFill>
              </a:rPr>
              <a:t> void f();</a:t>
            </a:r>
            <a:endParaRPr lang="en-US" altLang="en-US" sz="2000" b="1" dirty="0">
              <a:solidFill>
                <a:schemeClr val="bg1"/>
              </a:solidFill>
            </a:endParaRPr>
          </a:p>
          <a:p>
            <a:pPr lvl="1" eaLnBrk="1" hangingPunct="1">
              <a:lnSpc>
                <a:spcPct val="80000"/>
              </a:lnSpc>
              <a:buNone/>
            </a:pPr>
            <a:r>
              <a:rPr lang="en-US" altLang="en-US" sz="2000" b="1" dirty="0">
                <a:solidFill>
                  <a:schemeClr val="bg1"/>
                </a:solidFill>
              </a:rPr>
              <a:t> f();</a:t>
            </a:r>
            <a:endParaRPr lang="en-US" altLang="en-US" sz="2000" b="1" dirty="0">
              <a:solidFill>
                <a:schemeClr val="bg1"/>
              </a:solidFill>
            </a:endParaRPr>
          </a:p>
          <a:p>
            <a:pPr lvl="1" eaLnBrk="1" hangingPunct="1">
              <a:lnSpc>
                <a:spcPct val="80000"/>
              </a:lnSpc>
              <a:buNone/>
            </a:pPr>
            <a:r>
              <a:rPr lang="en-US" altLang="en-US" sz="2000" b="1" dirty="0">
                <a:solidFill>
                  <a:schemeClr val="bg1"/>
                </a:solidFill>
              </a:rPr>
              <a:t> f();</a:t>
            </a:r>
            <a:endParaRPr lang="en-US" altLang="en-US" sz="2000" b="1" dirty="0">
              <a:solidFill>
                <a:schemeClr val="bg1"/>
              </a:solidFill>
            </a:endParaRPr>
          </a:p>
          <a:p>
            <a:pPr eaLnBrk="1" hangingPunct="1">
              <a:lnSpc>
                <a:spcPct val="80000"/>
              </a:lnSpc>
              <a:buClrTx/>
              <a:buSzTx/>
              <a:buFontTx/>
              <a:buNone/>
            </a:pPr>
            <a:r>
              <a:rPr lang="en-US" altLang="en-US" sz="2400" b="1" dirty="0">
                <a:solidFill>
                  <a:schemeClr val="bg1"/>
                </a:solidFill>
              </a:rPr>
              <a:t>}</a:t>
            </a:r>
            <a:endParaRPr lang="en-US" altLang="en-US" sz="2400" b="1" dirty="0">
              <a:solidFill>
                <a:schemeClr val="bg1"/>
              </a:solidFill>
            </a:endParaRPr>
          </a:p>
          <a:p>
            <a:pPr eaLnBrk="1" hangingPunct="1">
              <a:lnSpc>
                <a:spcPct val="80000"/>
              </a:lnSpc>
              <a:buClrTx/>
              <a:buSzTx/>
              <a:buFontTx/>
              <a:buNone/>
            </a:pPr>
            <a:r>
              <a:rPr lang="en-US" altLang="en-US" sz="2400" b="1" dirty="0">
                <a:solidFill>
                  <a:schemeClr val="bg1"/>
                </a:solidFill>
              </a:rPr>
              <a:t>void f(){</a:t>
            </a:r>
            <a:endParaRPr lang="en-US" altLang="en-US" sz="2400" b="1" dirty="0">
              <a:solidFill>
                <a:schemeClr val="bg1"/>
              </a:solidFill>
            </a:endParaRPr>
          </a:p>
          <a:p>
            <a:pPr lvl="1" eaLnBrk="1" hangingPunct="1">
              <a:lnSpc>
                <a:spcPct val="80000"/>
              </a:lnSpc>
              <a:buNone/>
            </a:pPr>
            <a:r>
              <a:rPr lang="en-US" altLang="en-US" sz="2000" b="1" dirty="0">
                <a:solidFill>
                  <a:schemeClr val="bg1"/>
                </a:solidFill>
              </a:rPr>
              <a:t>  cout&lt;&lt;"f is running\n";</a:t>
            </a:r>
            <a:endParaRPr lang="en-US" altLang="zh-CN" sz="2000" b="1" dirty="0">
              <a:solidFill>
                <a:schemeClr val="bg1"/>
              </a:solidFill>
            </a:endParaRPr>
          </a:p>
          <a:p>
            <a:pPr lvl="1" eaLnBrk="1" hangingPunct="1">
              <a:lnSpc>
                <a:spcPct val="80000"/>
              </a:lnSpc>
              <a:buNone/>
            </a:pPr>
            <a:r>
              <a:rPr lang="en-US" altLang="zh-CN" sz="2000" b="1" dirty="0">
                <a:solidFill>
                  <a:schemeClr val="bg1"/>
                </a:solidFill>
              </a:rPr>
              <a:t>  A s(2);</a:t>
            </a:r>
            <a:endParaRPr lang="en-US" altLang="en-US" sz="2000" b="1" dirty="0">
              <a:solidFill>
                <a:schemeClr val="bg1"/>
              </a:solidFill>
            </a:endParaRPr>
          </a:p>
          <a:p>
            <a:pPr lvl="1" eaLnBrk="1" hangingPunct="1">
              <a:lnSpc>
                <a:spcPct val="80000"/>
              </a:lnSpc>
              <a:buNone/>
            </a:pPr>
            <a:r>
              <a:rPr lang="en-US" altLang="en-US" sz="2000" b="1" dirty="0">
                <a:solidFill>
                  <a:schemeClr val="bg1"/>
                </a:solidFill>
              </a:rPr>
              <a:t>  static A t</a:t>
            </a:r>
            <a:r>
              <a:rPr lang="en-US" altLang="zh-CN" sz="2000" b="1" dirty="0">
                <a:solidFill>
                  <a:schemeClr val="bg1"/>
                </a:solidFill>
              </a:rPr>
              <a:t>(3)</a:t>
            </a:r>
            <a:r>
              <a:rPr lang="en-US" altLang="en-US" sz="2000" b="1" dirty="0">
                <a:solidFill>
                  <a:schemeClr val="bg1"/>
                </a:solidFill>
              </a:rPr>
              <a:t>;</a:t>
            </a:r>
            <a:endParaRPr lang="en-US" altLang="en-US" sz="2000" b="1" dirty="0">
              <a:solidFill>
                <a:schemeClr val="bg1"/>
              </a:solidFill>
            </a:endParaRPr>
          </a:p>
          <a:p>
            <a:pPr eaLnBrk="1" hangingPunct="1">
              <a:lnSpc>
                <a:spcPct val="80000"/>
              </a:lnSpc>
              <a:buClrTx/>
              <a:buSzTx/>
              <a:buFontTx/>
              <a:buNone/>
            </a:pPr>
            <a:r>
              <a:rPr lang="en-US" altLang="en-US" sz="2400" b="1" dirty="0">
                <a:solidFill>
                  <a:schemeClr val="bg1"/>
                </a:solidFill>
              </a:rPr>
              <a:t>}</a:t>
            </a:r>
            <a:endParaRPr lang="en-US" altLang="en-US" sz="2400" b="1" dirty="0">
              <a:solidFill>
                <a:schemeClr val="bg1"/>
              </a:solidFill>
            </a:endParaRPr>
          </a:p>
          <a:p>
            <a:pPr eaLnBrk="1" hangingPunct="1">
              <a:lnSpc>
                <a:spcPct val="80000"/>
              </a:lnSpc>
              <a:buClrTx/>
              <a:buSzTx/>
              <a:buFontTx/>
              <a:buNone/>
            </a:pPr>
            <a:r>
              <a:rPr lang="en-US" altLang="en-US" sz="2400" b="1" dirty="0">
                <a:solidFill>
                  <a:schemeClr val="bg1"/>
                </a:solidFill>
              </a:rPr>
              <a:t>A t</a:t>
            </a:r>
            <a:r>
              <a:rPr lang="en-US" altLang="zh-CN" sz="2400" b="1" dirty="0">
                <a:solidFill>
                  <a:schemeClr val="bg1"/>
                </a:solidFill>
              </a:rPr>
              <a:t>(4)</a:t>
            </a:r>
            <a:r>
              <a:rPr lang="en-US" altLang="en-US" sz="2400" b="1" dirty="0">
                <a:solidFill>
                  <a:schemeClr val="bg1"/>
                </a:solidFill>
              </a:rPr>
              <a:t>;</a:t>
            </a:r>
            <a:endParaRPr lang="en-US" altLang="zh-CN" sz="2400" b="1" dirty="0">
              <a:solidFill>
                <a:schemeClr val="bg1"/>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Rectangle 2"/>
          <p:cNvSpPr>
            <a:spLocks noGrp="1"/>
          </p:cNvSpPr>
          <p:nvPr>
            <p:ph type="body" sz="half" idx="1"/>
          </p:nvPr>
        </p:nvSpPr>
        <p:spPr>
          <a:xfrm>
            <a:off x="323850" y="260350"/>
            <a:ext cx="4319588" cy="6597650"/>
          </a:xfrm>
          <a:ln/>
        </p:spPr>
        <p:txBody>
          <a:bodyPr vert="horz" wrap="square" lIns="91440" tIns="45720" rIns="91440" bIns="45720" anchor="t" anchorCtr="0"/>
          <a:p>
            <a:pPr eaLnBrk="1" hangingPunct="1">
              <a:lnSpc>
                <a:spcPct val="90000"/>
              </a:lnSpc>
              <a:buClrTx/>
              <a:buSzTx/>
              <a:buFontTx/>
              <a:buNone/>
            </a:pPr>
            <a:r>
              <a:rPr lang="en-US" altLang="zh-CN" sz="2800" b="1" u="sng" dirty="0">
                <a:solidFill>
                  <a:schemeClr val="bg1"/>
                </a:solidFill>
              </a:rPr>
              <a:t>A.h</a:t>
            </a:r>
            <a:endParaRPr lang="en-US" altLang="zh-CN" sz="2800" b="1" u="sng" dirty="0">
              <a:solidFill>
                <a:schemeClr val="bg1"/>
              </a:solidFill>
            </a:endParaRPr>
          </a:p>
          <a:p>
            <a:pPr eaLnBrk="1" hangingPunct="1">
              <a:lnSpc>
                <a:spcPct val="90000"/>
              </a:lnSpc>
              <a:buClrTx/>
              <a:buSzTx/>
              <a:buFontTx/>
              <a:buNone/>
            </a:pPr>
            <a:r>
              <a:rPr lang="en-US" altLang="en-US" sz="2800" b="1" dirty="0">
                <a:solidFill>
                  <a:schemeClr val="bg1"/>
                </a:solidFill>
              </a:rPr>
              <a:t>class A{</a:t>
            </a:r>
            <a:endParaRPr lang="en-US" altLang="en-US" sz="2800" b="1" dirty="0">
              <a:solidFill>
                <a:schemeClr val="bg1"/>
              </a:solidFill>
            </a:endParaRPr>
          </a:p>
          <a:p>
            <a:pPr eaLnBrk="1" hangingPunct="1">
              <a:lnSpc>
                <a:spcPct val="90000"/>
              </a:lnSpc>
              <a:buClrTx/>
              <a:buSzTx/>
              <a:buFontTx/>
              <a:buNone/>
            </a:pPr>
            <a:r>
              <a:rPr lang="en-US" altLang="en-US" sz="2800" b="1" dirty="0">
                <a:solidFill>
                  <a:schemeClr val="bg1"/>
                </a:solidFill>
              </a:rPr>
              <a:t>public:</a:t>
            </a:r>
            <a:endParaRPr lang="en-US" altLang="en-US" sz="2800" b="1" dirty="0">
              <a:solidFill>
                <a:schemeClr val="bg1"/>
              </a:solidFill>
            </a:endParaRPr>
          </a:p>
          <a:p>
            <a:pPr eaLnBrk="1" hangingPunct="1">
              <a:lnSpc>
                <a:spcPct val="90000"/>
              </a:lnSpc>
              <a:buClrTx/>
              <a:buSzTx/>
              <a:buFontTx/>
              <a:buNone/>
            </a:pPr>
            <a:r>
              <a:rPr lang="en-US" altLang="en-US" sz="2800" b="1" dirty="0">
                <a:solidFill>
                  <a:schemeClr val="bg1"/>
                </a:solidFill>
              </a:rPr>
              <a:t>	A(</a:t>
            </a:r>
            <a:r>
              <a:rPr lang="en-US" altLang="zh-CN" sz="2800" b="1" dirty="0">
                <a:solidFill>
                  <a:schemeClr val="bg1"/>
                </a:solidFill>
              </a:rPr>
              <a:t>int r=0</a:t>
            </a:r>
            <a:r>
              <a:rPr lang="en-US" altLang="en-US" sz="2800" b="1" dirty="0">
                <a:solidFill>
                  <a:schemeClr val="bg1"/>
                </a:solidFill>
              </a:rPr>
              <a:t>){</a:t>
            </a:r>
            <a:r>
              <a:rPr lang="en-US" altLang="zh-CN" sz="2800" b="1" dirty="0">
                <a:solidFill>
                  <a:schemeClr val="bg1"/>
                </a:solidFill>
              </a:rPr>
              <a:t>s = r;}</a:t>
            </a:r>
            <a:r>
              <a:rPr lang="en-US" altLang="en-US" sz="2800" b="1" dirty="0">
                <a:solidFill>
                  <a:schemeClr val="bg1"/>
                </a:solidFill>
              </a:rPr>
              <a:t>;</a:t>
            </a:r>
            <a:endParaRPr lang="en-US" altLang="en-US" sz="2800" b="1" dirty="0">
              <a:solidFill>
                <a:schemeClr val="bg1"/>
              </a:solidFill>
            </a:endParaRPr>
          </a:p>
          <a:p>
            <a:pPr eaLnBrk="1" hangingPunct="1">
              <a:lnSpc>
                <a:spcPct val="90000"/>
              </a:lnSpc>
              <a:buClrTx/>
              <a:buSzTx/>
              <a:buFontTx/>
              <a:buNone/>
            </a:pPr>
            <a:r>
              <a:rPr lang="en-US" altLang="zh-CN" sz="2800" b="1" dirty="0">
                <a:solidFill>
                  <a:schemeClr val="bg1"/>
                </a:solidFill>
              </a:rPr>
              <a:t>private:</a:t>
            </a:r>
            <a:endParaRPr lang="en-US" altLang="zh-CN" sz="2800" b="1" dirty="0">
              <a:solidFill>
                <a:schemeClr val="bg1"/>
              </a:solidFill>
            </a:endParaRPr>
          </a:p>
          <a:p>
            <a:pPr eaLnBrk="1" hangingPunct="1">
              <a:lnSpc>
                <a:spcPct val="90000"/>
              </a:lnSpc>
              <a:buClrTx/>
              <a:buSzTx/>
              <a:buFontTx/>
              <a:buNone/>
            </a:pPr>
            <a:r>
              <a:rPr lang="en-US" altLang="en-US" sz="2800" b="1" dirty="0">
                <a:solidFill>
                  <a:schemeClr val="bg1"/>
                </a:solidFill>
              </a:rPr>
              <a:t>	int s;</a:t>
            </a:r>
            <a:endParaRPr lang="en-US" altLang="en-US" sz="2800" b="1" dirty="0">
              <a:solidFill>
                <a:schemeClr val="bg1"/>
              </a:solidFill>
            </a:endParaRPr>
          </a:p>
          <a:p>
            <a:pPr eaLnBrk="1" hangingPunct="1">
              <a:lnSpc>
                <a:spcPct val="90000"/>
              </a:lnSpc>
              <a:buClrTx/>
              <a:buSzTx/>
              <a:buFontTx/>
              <a:buNone/>
            </a:pPr>
            <a:r>
              <a:rPr lang="en-US" altLang="en-US" sz="2800" b="1" dirty="0">
                <a:solidFill>
                  <a:schemeClr val="bg1"/>
                </a:solidFill>
              </a:rPr>
              <a:t>};</a:t>
            </a:r>
            <a:endParaRPr lang="en-US" altLang="zh-CN" sz="2800" b="1" dirty="0">
              <a:solidFill>
                <a:schemeClr val="bg1"/>
              </a:solidFill>
            </a:endParaRPr>
          </a:p>
          <a:p>
            <a:pPr eaLnBrk="1" hangingPunct="1">
              <a:lnSpc>
                <a:spcPct val="90000"/>
              </a:lnSpc>
              <a:buClrTx/>
              <a:buSzTx/>
              <a:buFontTx/>
              <a:buNone/>
            </a:pPr>
            <a:r>
              <a:rPr lang="en-US" altLang="zh-CN" sz="2800" b="1" u="sng" dirty="0">
                <a:solidFill>
                  <a:schemeClr val="bg1"/>
                </a:solidFill>
              </a:rPr>
              <a:t>B.h</a:t>
            </a:r>
            <a:endParaRPr lang="en-US" altLang="en-US" sz="2800" b="1" u="sng" dirty="0">
              <a:solidFill>
                <a:schemeClr val="bg1"/>
              </a:solidFill>
            </a:endParaRPr>
          </a:p>
          <a:p>
            <a:pPr eaLnBrk="1" hangingPunct="1">
              <a:lnSpc>
                <a:spcPct val="90000"/>
              </a:lnSpc>
              <a:buClrTx/>
              <a:buSzTx/>
              <a:buFontTx/>
              <a:buNone/>
            </a:pPr>
            <a:r>
              <a:rPr lang="en-US" altLang="zh-CN" sz="2800" b="1" dirty="0">
                <a:solidFill>
                  <a:schemeClr val="bg1"/>
                </a:solidFill>
              </a:rPr>
              <a:t>class B{</a:t>
            </a:r>
            <a:endParaRPr lang="en-US" altLang="zh-CN" sz="2800" b="1" dirty="0">
              <a:solidFill>
                <a:schemeClr val="bg1"/>
              </a:solidFill>
            </a:endParaRPr>
          </a:p>
          <a:p>
            <a:pPr eaLnBrk="1" hangingPunct="1">
              <a:lnSpc>
                <a:spcPct val="90000"/>
              </a:lnSpc>
              <a:buClrTx/>
              <a:buSzTx/>
              <a:buFontTx/>
              <a:buNone/>
            </a:pPr>
            <a:r>
              <a:rPr lang="en-US" altLang="zh-CN" sz="2800" b="1" dirty="0">
                <a:solidFill>
                  <a:schemeClr val="bg1"/>
                </a:solidFill>
              </a:rPr>
              <a:t>  public:</a:t>
            </a:r>
            <a:endParaRPr lang="en-US" altLang="zh-CN" sz="2800" b="1" dirty="0">
              <a:solidFill>
                <a:schemeClr val="bg1"/>
              </a:solidFill>
            </a:endParaRPr>
          </a:p>
          <a:p>
            <a:pPr eaLnBrk="1" hangingPunct="1">
              <a:lnSpc>
                <a:spcPct val="90000"/>
              </a:lnSpc>
              <a:buClrTx/>
              <a:buSzTx/>
              <a:buFontTx/>
              <a:buNone/>
            </a:pPr>
            <a:r>
              <a:rPr lang="en-US" altLang="zh-CN" sz="2800" b="1" dirty="0">
                <a:solidFill>
                  <a:schemeClr val="bg1"/>
                </a:solidFill>
              </a:rPr>
              <a:t>     B(A t){x = t;}</a:t>
            </a:r>
            <a:endParaRPr lang="en-US" altLang="zh-CN" sz="2800" b="1" dirty="0">
              <a:solidFill>
                <a:schemeClr val="bg1"/>
              </a:solidFill>
            </a:endParaRPr>
          </a:p>
          <a:p>
            <a:pPr eaLnBrk="1" hangingPunct="1">
              <a:lnSpc>
                <a:spcPct val="90000"/>
              </a:lnSpc>
              <a:buClrTx/>
              <a:buSzTx/>
              <a:buFontTx/>
              <a:buNone/>
            </a:pPr>
            <a:r>
              <a:rPr lang="en-US" altLang="zh-CN" sz="2800" b="1" dirty="0">
                <a:solidFill>
                  <a:schemeClr val="bg1"/>
                </a:solidFill>
              </a:rPr>
              <a:t>  private:</a:t>
            </a:r>
            <a:endParaRPr lang="en-US" altLang="zh-CN" sz="2800" b="1" dirty="0">
              <a:solidFill>
                <a:schemeClr val="bg1"/>
              </a:solidFill>
            </a:endParaRPr>
          </a:p>
          <a:p>
            <a:pPr eaLnBrk="1" hangingPunct="1">
              <a:lnSpc>
                <a:spcPct val="90000"/>
              </a:lnSpc>
              <a:buClrTx/>
              <a:buSzTx/>
              <a:buFontTx/>
              <a:buNone/>
            </a:pPr>
            <a:r>
              <a:rPr lang="en-US" altLang="zh-CN" sz="2800" b="1" dirty="0">
                <a:solidFill>
                  <a:schemeClr val="bg1"/>
                </a:solidFill>
              </a:rPr>
              <a:t>     A x;</a:t>
            </a:r>
            <a:endParaRPr lang="en-US" altLang="zh-CN" sz="2800" b="1" dirty="0">
              <a:solidFill>
                <a:schemeClr val="bg1"/>
              </a:solidFill>
            </a:endParaRPr>
          </a:p>
          <a:p>
            <a:pPr eaLnBrk="1" hangingPunct="1">
              <a:lnSpc>
                <a:spcPct val="90000"/>
              </a:lnSpc>
              <a:buClrTx/>
              <a:buSzTx/>
              <a:buFontTx/>
              <a:buNone/>
            </a:pPr>
            <a:r>
              <a:rPr lang="en-US" altLang="zh-CN" sz="2800" b="1" dirty="0">
                <a:solidFill>
                  <a:schemeClr val="bg1"/>
                </a:solidFill>
              </a:rPr>
              <a:t>};</a:t>
            </a:r>
            <a:endParaRPr lang="en-US" altLang="zh-CN" sz="2800" b="1" dirty="0">
              <a:solidFill>
                <a:schemeClr val="bg1"/>
              </a:solidFill>
            </a:endParaRPr>
          </a:p>
        </p:txBody>
      </p:sp>
      <p:sp>
        <p:nvSpPr>
          <p:cNvPr id="172035" name="Rectangle 5"/>
          <p:cNvSpPr/>
          <p:nvPr/>
        </p:nvSpPr>
        <p:spPr>
          <a:xfrm>
            <a:off x="4824413" y="0"/>
            <a:ext cx="4319587" cy="2997200"/>
          </a:xfrm>
          <a:prstGeom prst="rect">
            <a:avLst/>
          </a:prstGeom>
          <a:noFill/>
          <a:ln w="9525">
            <a:noFill/>
          </a:ln>
        </p:spPr>
        <p:txBody>
          <a:bodyPr/>
          <a:p>
            <a:pPr marL="342900" indent="-342900" eaLnBrk="1" hangingPunct="1">
              <a:lnSpc>
                <a:spcPct val="90000"/>
              </a:lnSpc>
              <a:spcBef>
                <a:spcPct val="20000"/>
              </a:spcBef>
            </a:pPr>
            <a:r>
              <a:rPr lang="en-US" altLang="zh-CN" sz="2800" b="1" u="sng" dirty="0">
                <a:latin typeface="Times New Roman" panose="02020603050405020304" pitchFamily="18" charset="0"/>
              </a:rPr>
              <a:t>l.cpp</a:t>
            </a:r>
            <a:endParaRPr lang="en-US" altLang="zh-CN" sz="2800" b="1" u="sng"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#include </a:t>
            </a:r>
            <a:r>
              <a:rPr lang="en-US" altLang="zh-CN" sz="2800" b="1" dirty="0">
                <a:latin typeface="Arial" panose="020B0604020202020204" pitchFamily="34" charset="0"/>
              </a:rPr>
              <a:t>"</a:t>
            </a:r>
            <a:r>
              <a:rPr lang="en-US" altLang="en-US" sz="2800" b="1" dirty="0">
                <a:latin typeface="Times New Roman" panose="02020603050405020304" pitchFamily="18" charset="0"/>
              </a:rPr>
              <a:t>A</a:t>
            </a:r>
            <a:r>
              <a:rPr lang="en-US" altLang="zh-CN" sz="2800" b="1" dirty="0">
                <a:latin typeface="Times New Roman" panose="02020603050405020304" pitchFamily="18" charset="0"/>
              </a:rPr>
              <a:t>.h</a:t>
            </a:r>
            <a:r>
              <a:rPr lang="en-US" altLang="zh-CN" sz="2800" b="1" dirty="0">
                <a:latin typeface="Arial" panose="020B0604020202020204" pitchFamily="34" charset="0"/>
              </a:rPr>
              <a:t>"</a:t>
            </a:r>
            <a:endParaRPr lang="en-US" altLang="zh-CN" sz="2800" b="1" dirty="0">
              <a:latin typeface="Arial" panose="020B0604020202020204" pitchFamily="34"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A  h(6);</a:t>
            </a:r>
            <a:endParaRPr lang="en-US" altLang="zh-CN" sz="2800" b="1" u="sng"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void f(){</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   </a:t>
            </a:r>
            <a:r>
              <a:rPr lang="en-US" altLang="zh-CN" sz="2800" b="1" dirty="0">
                <a:latin typeface="Arial" panose="020B0604020202020204" pitchFamily="34" charset="0"/>
              </a:rPr>
              <a:t>…</a:t>
            </a:r>
            <a:r>
              <a:rPr lang="en-US" altLang="zh-CN" sz="2800" b="1" dirty="0">
                <a:latin typeface="Times New Roman" panose="02020603050405020304" pitchFamily="18" charset="0"/>
              </a:rPr>
              <a:t> </a:t>
            </a:r>
            <a:r>
              <a:rPr lang="en-US" altLang="zh-CN" sz="2800" b="1" dirty="0">
                <a:latin typeface="Arial" panose="020B0604020202020204" pitchFamily="34" charset="0"/>
              </a:rPr>
              <a:t>…</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72036" name="Rectangle 6"/>
          <p:cNvSpPr/>
          <p:nvPr/>
        </p:nvSpPr>
        <p:spPr>
          <a:xfrm>
            <a:off x="4824413" y="3141663"/>
            <a:ext cx="4319587" cy="3357562"/>
          </a:xfrm>
          <a:prstGeom prst="rect">
            <a:avLst/>
          </a:prstGeom>
          <a:noFill/>
          <a:ln w="9525">
            <a:noFill/>
          </a:ln>
        </p:spPr>
        <p:txBody>
          <a:bodyPr/>
          <a:p>
            <a:pPr marL="342900" indent="-342900" eaLnBrk="1" hangingPunct="1">
              <a:lnSpc>
                <a:spcPct val="90000"/>
              </a:lnSpc>
              <a:spcBef>
                <a:spcPct val="20000"/>
              </a:spcBef>
            </a:pPr>
            <a:r>
              <a:rPr lang="en-US" altLang="zh-CN" sz="2800" b="1" u="sng" dirty="0">
                <a:latin typeface="Times New Roman" panose="02020603050405020304" pitchFamily="18" charset="0"/>
              </a:rPr>
              <a:t>z.cpp</a:t>
            </a:r>
            <a:endParaRPr lang="en-US" altLang="zh-CN" sz="2800" b="1" u="sng"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#include </a:t>
            </a:r>
            <a:r>
              <a:rPr lang="en-US" altLang="zh-CN" sz="2800" b="1" dirty="0">
                <a:latin typeface="Arial" panose="020B0604020202020204" pitchFamily="34" charset="0"/>
              </a:rPr>
              <a:t>"</a:t>
            </a:r>
            <a:r>
              <a:rPr lang="en-US" altLang="en-US" sz="2800" b="1" dirty="0">
                <a:latin typeface="Times New Roman" panose="02020603050405020304" pitchFamily="18" charset="0"/>
              </a:rPr>
              <a:t>A</a:t>
            </a:r>
            <a:r>
              <a:rPr lang="en-US" altLang="zh-CN" sz="2800" b="1" dirty="0">
                <a:latin typeface="Times New Roman" panose="02020603050405020304" pitchFamily="18" charset="0"/>
              </a:rPr>
              <a:t>.h</a:t>
            </a:r>
            <a:r>
              <a:rPr lang="en-US" altLang="zh-CN" sz="2800" b="1" dirty="0">
                <a:latin typeface="Arial" panose="020B0604020202020204" pitchFamily="34" charset="0"/>
              </a:rPr>
              <a:t>"</a:t>
            </a:r>
            <a:endParaRPr lang="en-US" altLang="zh-CN" sz="2800" b="1" dirty="0">
              <a:latin typeface="Arial" panose="020B0604020202020204" pitchFamily="34"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#include </a:t>
            </a:r>
            <a:r>
              <a:rPr lang="en-US" altLang="zh-CN" sz="2800" b="1" dirty="0">
                <a:latin typeface="Arial" panose="020B0604020202020204" pitchFamily="34" charset="0"/>
              </a:rPr>
              <a:t>"</a:t>
            </a:r>
            <a:r>
              <a:rPr lang="en-US" altLang="zh-CN" sz="2800" b="1" dirty="0">
                <a:latin typeface="Times New Roman" panose="02020603050405020304" pitchFamily="18" charset="0"/>
              </a:rPr>
              <a:t>B.h</a:t>
            </a:r>
            <a:r>
              <a:rPr lang="en-US" altLang="zh-CN" sz="2800" b="1" dirty="0">
                <a:latin typeface="Arial" panose="020B0604020202020204" pitchFamily="34" charset="0"/>
              </a:rPr>
              <a:t>"</a:t>
            </a:r>
            <a:r>
              <a:rPr lang="en-US" altLang="en-US" sz="2800" b="1" dirty="0">
                <a:latin typeface="Times New Roman" panose="02020603050405020304" pitchFamily="18" charset="0"/>
              </a:rPr>
              <a:t> </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extern A h;</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B  k(h);//</a:t>
            </a:r>
            <a:r>
              <a:rPr lang="zh-CN" altLang="en-US" sz="2800" b="1" dirty="0">
                <a:latin typeface="Times New Roman" panose="02020603050405020304" pitchFamily="18" charset="0"/>
              </a:rPr>
              <a:t>？</a:t>
            </a:r>
            <a:endParaRPr lang="zh-CN" altLang="en-US" sz="2800" b="1" u="sng"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void g(){   </a:t>
            </a:r>
            <a:r>
              <a:rPr lang="en-US" altLang="zh-CN" sz="2800" b="1" dirty="0">
                <a:latin typeface="Arial" panose="020B0604020202020204" pitchFamily="34" charset="0"/>
              </a:rPr>
              <a:t>…</a:t>
            </a:r>
            <a:r>
              <a:rPr lang="en-US" altLang="zh-CN" sz="2800" b="1" dirty="0">
                <a:latin typeface="Times New Roman" panose="02020603050405020304" pitchFamily="18" charset="0"/>
              </a:rPr>
              <a:t> </a:t>
            </a:r>
            <a:r>
              <a:rPr lang="en-US" altLang="zh-CN" sz="2800" b="1" dirty="0">
                <a:latin typeface="Arial" panose="020B0604020202020204" pitchFamily="34" charset="0"/>
              </a:rPr>
              <a:t>…</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全局变量构造顺序不确定</a:t>
            </a:r>
            <a:endParaRPr lang="zh-CN" altLang="en-US" sz="2800" b="1" dirty="0">
              <a:latin typeface="Times New Roman" panose="02020603050405020304" pitchFamily="18"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2"/>
          <p:cNvSpPr/>
          <p:nvPr/>
        </p:nvSpPr>
        <p:spPr>
          <a:xfrm>
            <a:off x="-252412" y="476250"/>
            <a:ext cx="9144000" cy="649288"/>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564227" name="Rectangle 3"/>
          <p:cNvSpPr>
            <a:spLocks noChangeArrowheads="1"/>
          </p:cNvSpPr>
          <p:nvPr/>
        </p:nvSpPr>
        <p:spPr bwMode="auto">
          <a:xfrm>
            <a:off x="34925" y="4005263"/>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局部对象之间以文本定义顺序为顺序</a:t>
            </a:r>
            <a:endParaRPr kumimoji="0" lang="zh-CN" altLang="en-US" sz="28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（类的数据成员属于此种情况） </a:t>
            </a:r>
            <a:endParaRPr kumimoji="0" lang="zh-CN" altLang="en-US" sz="28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564228" name="Rectangle 4"/>
          <p:cNvSpPr>
            <a:spLocks noChangeArrowheads="1"/>
          </p:cNvSpPr>
          <p:nvPr/>
        </p:nvSpPr>
        <p:spPr bwMode="auto">
          <a:xfrm>
            <a:off x="34925" y="2662238"/>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静态对象在首次调用时构造一次；程序结束析构</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64229" name="Rectangle 5"/>
          <p:cNvSpPr>
            <a:spLocks noChangeArrowheads="1"/>
          </p:cNvSpPr>
          <p:nvPr/>
        </p:nvSpPr>
        <p:spPr bwMode="auto">
          <a:xfrm>
            <a:off x="39688" y="1268413"/>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全局对象</a:t>
            </a: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main</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之前构造；程序结束时析构</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64230" name="Rectangle 6"/>
          <p:cNvSpPr>
            <a:spLocks noChangeArrowheads="1"/>
          </p:cNvSpPr>
          <p:nvPr/>
        </p:nvSpPr>
        <p:spPr bwMode="auto">
          <a:xfrm>
            <a:off x="34925" y="5397500"/>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全局对象如果分布在不同文件中，则构造顺序不确定 </a:t>
            </a:r>
            <a:endParaRPr kumimoji="0" lang="zh-CN" altLang="en-US" sz="28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4229"/>
                                        </p:tgtEl>
                                        <p:attrNameLst>
                                          <p:attrName>style.visibility</p:attrName>
                                        </p:attrNameLst>
                                      </p:cBhvr>
                                      <p:to>
                                        <p:strVal val="visible"/>
                                      </p:to>
                                    </p:set>
                                    <p:anim calcmode="lin" valueType="num">
                                      <p:cBhvr>
                                        <p:cTn id="7" dur="2000" fill="hold"/>
                                        <p:tgtEl>
                                          <p:spTgt spid="564229"/>
                                        </p:tgtEl>
                                        <p:attrNameLst>
                                          <p:attrName>ppt_x</p:attrName>
                                        </p:attrNameLst>
                                      </p:cBhvr>
                                      <p:tavLst>
                                        <p:tav tm="0">
                                          <p:val>
                                            <p:strVal val="#ppt_x"/>
                                          </p:val>
                                        </p:tav>
                                        <p:tav tm="100000">
                                          <p:val>
                                            <p:strVal val="#ppt_x"/>
                                          </p:val>
                                        </p:tav>
                                      </p:tavLst>
                                    </p:anim>
                                    <p:anim calcmode="lin" valueType="num">
                                      <p:cBhvr>
                                        <p:cTn id="8" dur="2000" fill="hold"/>
                                        <p:tgtEl>
                                          <p:spTgt spid="5642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4228"/>
                                        </p:tgtEl>
                                        <p:attrNameLst>
                                          <p:attrName>style.visibility</p:attrName>
                                        </p:attrNameLst>
                                      </p:cBhvr>
                                      <p:to>
                                        <p:strVal val="visible"/>
                                      </p:to>
                                    </p:set>
                                    <p:anim calcmode="lin" valueType="num">
                                      <p:cBhvr>
                                        <p:cTn id="13" dur="2000" fill="hold"/>
                                        <p:tgtEl>
                                          <p:spTgt spid="564228"/>
                                        </p:tgtEl>
                                        <p:attrNameLst>
                                          <p:attrName>ppt_x</p:attrName>
                                        </p:attrNameLst>
                                      </p:cBhvr>
                                      <p:tavLst>
                                        <p:tav tm="0">
                                          <p:val>
                                            <p:strVal val="#ppt_x"/>
                                          </p:val>
                                        </p:tav>
                                        <p:tav tm="100000">
                                          <p:val>
                                            <p:strVal val="#ppt_x"/>
                                          </p:val>
                                        </p:tav>
                                      </p:tavLst>
                                    </p:anim>
                                    <p:anim calcmode="lin" valueType="num">
                                      <p:cBhvr>
                                        <p:cTn id="14" dur="2000" fill="hold"/>
                                        <p:tgtEl>
                                          <p:spTgt spid="5642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564227"/>
                                        </p:tgtEl>
                                        <p:attrNameLst>
                                          <p:attrName>style.visibility</p:attrName>
                                        </p:attrNameLst>
                                      </p:cBhvr>
                                      <p:to>
                                        <p:strVal val="visible"/>
                                      </p:to>
                                    </p:set>
                                    <p:anim by="(-#ppt_w*2)" calcmode="lin" valueType="num">
                                      <p:cBhvr rctx="PPT">
                                        <p:cTn id="19" dur="500" autoRev="1" fill="hold">
                                          <p:stCondLst>
                                            <p:cond delay="0"/>
                                          </p:stCondLst>
                                        </p:cTn>
                                        <p:tgtEl>
                                          <p:spTgt spid="564227"/>
                                        </p:tgtEl>
                                        <p:attrNameLst>
                                          <p:attrName>ppt_w</p:attrName>
                                        </p:attrNameLst>
                                      </p:cBhvr>
                                    </p:anim>
                                    <p:anim by="(#ppt_w*0.50)" calcmode="lin" valueType="num">
                                      <p:cBhvr>
                                        <p:cTn id="20" dur="500" decel="50000" autoRev="1" fill="hold">
                                          <p:stCondLst>
                                            <p:cond delay="0"/>
                                          </p:stCondLst>
                                        </p:cTn>
                                        <p:tgtEl>
                                          <p:spTgt spid="564227"/>
                                        </p:tgtEl>
                                        <p:attrNameLst>
                                          <p:attrName>ppt_x</p:attrName>
                                        </p:attrNameLst>
                                      </p:cBhvr>
                                    </p:anim>
                                    <p:anim from="(-#ppt_h/2)" to="(#ppt_y)" calcmode="lin" valueType="num">
                                      <p:cBhvr>
                                        <p:cTn id="21" dur="1000" fill="hold">
                                          <p:stCondLst>
                                            <p:cond delay="0"/>
                                          </p:stCondLst>
                                        </p:cTn>
                                        <p:tgtEl>
                                          <p:spTgt spid="564227"/>
                                        </p:tgtEl>
                                        <p:attrNameLst>
                                          <p:attrName>ppt_y</p:attrName>
                                        </p:attrNameLst>
                                      </p:cBhvr>
                                    </p:anim>
                                    <p:animRot by="21600000">
                                      <p:cBhvr>
                                        <p:cTn id="22" dur="1000" fill="hold">
                                          <p:stCondLst>
                                            <p:cond delay="0"/>
                                          </p:stCondLst>
                                        </p:cTn>
                                        <p:tgtEl>
                                          <p:spTgt spid="564227"/>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564230"/>
                                        </p:tgtEl>
                                        <p:attrNameLst>
                                          <p:attrName>style.visibility</p:attrName>
                                        </p:attrNameLst>
                                      </p:cBhvr>
                                      <p:to>
                                        <p:strVal val="visible"/>
                                      </p:to>
                                    </p:set>
                                    <p:anim by="(-#ppt_w*2)" calcmode="lin" valueType="num">
                                      <p:cBhvr rctx="PPT">
                                        <p:cTn id="27" dur="500" autoRev="1" fill="hold">
                                          <p:stCondLst>
                                            <p:cond delay="0"/>
                                          </p:stCondLst>
                                        </p:cTn>
                                        <p:tgtEl>
                                          <p:spTgt spid="564230"/>
                                        </p:tgtEl>
                                        <p:attrNameLst>
                                          <p:attrName>ppt_w</p:attrName>
                                        </p:attrNameLst>
                                      </p:cBhvr>
                                    </p:anim>
                                    <p:anim by="(#ppt_w*0.50)" calcmode="lin" valueType="num">
                                      <p:cBhvr>
                                        <p:cTn id="28" dur="500" decel="50000" autoRev="1" fill="hold">
                                          <p:stCondLst>
                                            <p:cond delay="0"/>
                                          </p:stCondLst>
                                        </p:cTn>
                                        <p:tgtEl>
                                          <p:spTgt spid="564230"/>
                                        </p:tgtEl>
                                        <p:attrNameLst>
                                          <p:attrName>ppt_x</p:attrName>
                                        </p:attrNameLst>
                                      </p:cBhvr>
                                    </p:anim>
                                    <p:anim from="(-#ppt_h/2)" to="(#ppt_y)" calcmode="lin" valueType="num">
                                      <p:cBhvr>
                                        <p:cTn id="29" dur="1000" fill="hold">
                                          <p:stCondLst>
                                            <p:cond delay="0"/>
                                          </p:stCondLst>
                                        </p:cTn>
                                        <p:tgtEl>
                                          <p:spTgt spid="564230"/>
                                        </p:tgtEl>
                                        <p:attrNameLst>
                                          <p:attrName>ppt_y</p:attrName>
                                        </p:attrNameLst>
                                      </p:cBhvr>
                                    </p:anim>
                                    <p:animRot by="21600000">
                                      <p:cBhvr>
                                        <p:cTn id="30" dur="1000" fill="hold">
                                          <p:stCondLst>
                                            <p:cond delay="0"/>
                                          </p:stCondLst>
                                        </p:cTn>
                                        <p:tgtEl>
                                          <p:spTgt spid="5642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animBg="1"/>
      <p:bldP spid="564228" grpId="0" animBg="1"/>
      <p:bldP spid="564229" grpId="0" animBg="1"/>
      <p:bldP spid="564230"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Rectangle 2"/>
          <p:cNvSpPr>
            <a:spLocks noGrp="1"/>
          </p:cNvSpPr>
          <p:nvPr>
            <p:ph type="body" sz="half" idx="1"/>
          </p:nvPr>
        </p:nvSpPr>
        <p:spPr>
          <a:xfrm>
            <a:off x="1547813" y="763588"/>
            <a:ext cx="6119812" cy="5689600"/>
          </a:xfrm>
          <a:ln/>
        </p:spPr>
        <p:txBody>
          <a:bodyPr vert="horz" wrap="square" lIns="91440" tIns="45720" rIns="91440" bIns="45720" anchor="t" anchorCtr="0"/>
          <a:p>
            <a:pPr eaLnBrk="1" hangingPunct="1">
              <a:buClrTx/>
              <a:buSzTx/>
              <a:buFontTx/>
              <a:buNone/>
            </a:pPr>
            <a:r>
              <a:rPr lang="en-US" altLang="en-US" sz="2800" b="1" dirty="0">
                <a:solidFill>
                  <a:schemeClr val="bg1"/>
                </a:solidFill>
              </a:rPr>
              <a:t>class A{</a:t>
            </a:r>
            <a:endParaRPr lang="en-US" altLang="en-US" sz="2800" b="1" dirty="0">
              <a:solidFill>
                <a:schemeClr val="bg1"/>
              </a:solidFill>
            </a:endParaRPr>
          </a:p>
          <a:p>
            <a:pPr eaLnBrk="1" hangingPunct="1">
              <a:buClrTx/>
              <a:buSzTx/>
              <a:buFontTx/>
              <a:buNone/>
            </a:pPr>
            <a:r>
              <a:rPr lang="en-US" altLang="zh-CN" sz="2800" b="1" dirty="0">
                <a:solidFill>
                  <a:schemeClr val="bg1"/>
                </a:solidFill>
              </a:rPr>
              <a:t>public:</a:t>
            </a:r>
            <a:endParaRPr lang="en-US" altLang="zh-CN" sz="2800" b="1" dirty="0">
              <a:solidFill>
                <a:schemeClr val="bg1"/>
              </a:solidFill>
            </a:endParaRPr>
          </a:p>
          <a:p>
            <a:pPr eaLnBrk="1" hangingPunct="1">
              <a:buClrTx/>
              <a:buSzTx/>
              <a:buFontTx/>
              <a:buNone/>
            </a:pPr>
            <a:r>
              <a:rPr lang="en-US" altLang="zh-CN" sz="2800" b="1" dirty="0">
                <a:solidFill>
                  <a:schemeClr val="bg1"/>
                </a:solidFill>
              </a:rPr>
              <a:t>    int s;</a:t>
            </a:r>
            <a:endParaRPr lang="en-US" altLang="zh-CN" sz="2800" b="1" dirty="0">
              <a:solidFill>
                <a:schemeClr val="bg1"/>
              </a:solidFill>
            </a:endParaRPr>
          </a:p>
          <a:p>
            <a:pPr eaLnBrk="1" hangingPunct="1">
              <a:buClrTx/>
              <a:buSzTx/>
              <a:buFontTx/>
              <a:buNone/>
            </a:pPr>
            <a:r>
              <a:rPr lang="en-US" altLang="zh-CN" sz="2800" b="1" dirty="0">
                <a:solidFill>
                  <a:schemeClr val="bg1"/>
                </a:solidFill>
              </a:rPr>
              <a:t>private</a:t>
            </a:r>
            <a:r>
              <a:rPr lang="en-US" altLang="en-US" sz="2800" b="1" dirty="0">
                <a:solidFill>
                  <a:schemeClr val="bg1"/>
                </a:solidFill>
              </a:rPr>
              <a:t>:</a:t>
            </a:r>
            <a:endParaRPr lang="en-US" altLang="en-US" sz="2800" b="1" dirty="0">
              <a:solidFill>
                <a:schemeClr val="bg1"/>
              </a:solidFill>
            </a:endParaRPr>
          </a:p>
          <a:p>
            <a:pPr eaLnBrk="1" hangingPunct="1">
              <a:buClrTx/>
              <a:buSzTx/>
              <a:buFontTx/>
              <a:buNone/>
            </a:pPr>
            <a:r>
              <a:rPr lang="en-US" altLang="en-US" sz="2800" b="1" dirty="0">
                <a:solidFill>
                  <a:schemeClr val="bg1"/>
                </a:solidFill>
              </a:rPr>
              <a:t>	A(){cout&lt;&lt;"A is constructing\n";};</a:t>
            </a:r>
            <a:endParaRPr lang="en-US" altLang="en-US" sz="2800" b="1" dirty="0">
              <a:solidFill>
                <a:schemeClr val="bg1"/>
              </a:solidFill>
            </a:endParaRPr>
          </a:p>
          <a:p>
            <a:pPr eaLnBrk="1" hangingPunct="1">
              <a:buClrTx/>
              <a:buSzTx/>
              <a:buFontTx/>
              <a:buNone/>
            </a:pPr>
            <a:r>
              <a:rPr lang="en-US" altLang="zh-CN" sz="2800" b="1" dirty="0">
                <a:solidFill>
                  <a:schemeClr val="bg1"/>
                </a:solidFill>
              </a:rPr>
              <a:t>    </a:t>
            </a:r>
            <a:r>
              <a:rPr lang="en-US" altLang="en-US" sz="2800" b="1" dirty="0">
                <a:solidFill>
                  <a:schemeClr val="bg1"/>
                </a:solidFill>
              </a:rPr>
              <a:t>~A(){cout&lt;&lt;"~A\n";}</a:t>
            </a:r>
            <a:endParaRPr lang="en-US" altLang="en-US" sz="2800" b="1" dirty="0">
              <a:solidFill>
                <a:schemeClr val="bg1"/>
              </a:solidFill>
            </a:endParaRPr>
          </a:p>
          <a:p>
            <a:pPr eaLnBrk="1" hangingPunct="1">
              <a:buClrTx/>
              <a:buSzTx/>
              <a:buFontTx/>
              <a:buNone/>
            </a:pPr>
            <a:r>
              <a:rPr lang="en-US" altLang="en-US" sz="2800" b="1" dirty="0">
                <a:solidFill>
                  <a:schemeClr val="bg1"/>
                </a:solidFill>
              </a:rPr>
              <a:t>};</a:t>
            </a:r>
            <a:endParaRPr lang="en-US" altLang="en-US" sz="2800" b="1" dirty="0">
              <a:solidFill>
                <a:schemeClr val="bg1"/>
              </a:solidFill>
            </a:endParaRPr>
          </a:p>
          <a:p>
            <a:pPr eaLnBrk="1" hangingPunct="1">
              <a:buClrTx/>
              <a:buSzTx/>
              <a:buFontTx/>
              <a:buNone/>
            </a:pPr>
            <a:r>
              <a:rPr lang="en-US" altLang="zh-CN" sz="2800" b="1" dirty="0">
                <a:solidFill>
                  <a:schemeClr val="bg1"/>
                </a:solidFill>
              </a:rPr>
              <a:t>void</a:t>
            </a:r>
            <a:r>
              <a:rPr lang="en-US" altLang="en-US" sz="2800" b="1" dirty="0">
                <a:solidFill>
                  <a:schemeClr val="bg1"/>
                </a:solidFill>
              </a:rPr>
              <a:t> main(){</a:t>
            </a:r>
            <a:endParaRPr lang="en-US" altLang="en-US" sz="2800" b="1" dirty="0">
              <a:solidFill>
                <a:schemeClr val="bg1"/>
              </a:solidFill>
            </a:endParaRPr>
          </a:p>
          <a:p>
            <a:pPr eaLnBrk="1" hangingPunct="1">
              <a:buClrTx/>
              <a:buSzTx/>
              <a:buFontTx/>
              <a:buNone/>
            </a:pPr>
            <a:r>
              <a:rPr lang="en-US" altLang="zh-CN" sz="2800" b="1" dirty="0">
                <a:solidFill>
                  <a:schemeClr val="bg1"/>
                </a:solidFill>
              </a:rPr>
              <a:t>   </a:t>
            </a:r>
            <a:r>
              <a:rPr lang="en-US" altLang="en-US" sz="2800" b="1" dirty="0">
                <a:solidFill>
                  <a:schemeClr val="bg1"/>
                </a:solidFill>
              </a:rPr>
              <a:t>A s;</a:t>
            </a:r>
            <a:r>
              <a:rPr lang="en-US" altLang="zh-CN" sz="2800" b="1" dirty="0">
                <a:solidFill>
                  <a:schemeClr val="bg1"/>
                </a:solidFill>
              </a:rPr>
              <a:t>//</a:t>
            </a:r>
            <a:r>
              <a:rPr lang="zh-CN" altLang="en-US" sz="2800" b="1" dirty="0">
                <a:solidFill>
                  <a:schemeClr val="bg1"/>
                </a:solidFill>
              </a:rPr>
              <a:t>出错        </a:t>
            </a:r>
            <a:endParaRPr lang="en-US" altLang="zh-CN" sz="2800" b="1" dirty="0">
              <a:solidFill>
                <a:schemeClr val="bg1"/>
              </a:solidFill>
            </a:endParaRPr>
          </a:p>
          <a:p>
            <a:pPr eaLnBrk="1" hangingPunct="1">
              <a:buClrTx/>
              <a:buSzTx/>
              <a:buFontTx/>
              <a:buNone/>
            </a:pPr>
            <a:r>
              <a:rPr lang="en-US" altLang="en-US" sz="2800" b="1" dirty="0">
                <a:solidFill>
                  <a:schemeClr val="bg1"/>
                </a:solidFill>
              </a:rPr>
              <a:t>   </a:t>
            </a:r>
            <a:r>
              <a:rPr lang="en-US" altLang="zh-CN" sz="2800" b="1" dirty="0">
                <a:solidFill>
                  <a:schemeClr val="bg1"/>
                </a:solidFill>
              </a:rPr>
              <a:t>A </a:t>
            </a:r>
            <a:r>
              <a:rPr lang="zh-CN" altLang="en-US" sz="2800" b="1" dirty="0">
                <a:solidFill>
                  <a:schemeClr val="bg1"/>
                </a:solidFill>
              </a:rPr>
              <a:t>*</a:t>
            </a:r>
            <a:r>
              <a:rPr lang="en-US" altLang="zh-CN" sz="2800" b="1" dirty="0">
                <a:solidFill>
                  <a:schemeClr val="bg1"/>
                </a:solidFill>
              </a:rPr>
              <a:t>p = new A;//</a:t>
            </a:r>
            <a:r>
              <a:rPr lang="zh-CN" altLang="en-US" sz="2800" b="1" dirty="0">
                <a:solidFill>
                  <a:schemeClr val="bg1"/>
                </a:solidFill>
              </a:rPr>
              <a:t>出错</a:t>
            </a:r>
            <a:endParaRPr lang="en-US" altLang="en-US" sz="2800" b="1" dirty="0">
              <a:solidFill>
                <a:schemeClr val="bg1"/>
              </a:solidFill>
            </a:endParaRPr>
          </a:p>
          <a:p>
            <a:pPr eaLnBrk="1" hangingPunct="1">
              <a:buClrTx/>
              <a:buSzTx/>
              <a:buFontTx/>
              <a:buNone/>
            </a:pPr>
            <a:r>
              <a:rPr lang="en-US" altLang="en-US" sz="2800" b="1" dirty="0">
                <a:solidFill>
                  <a:schemeClr val="bg1"/>
                </a:solidFill>
              </a:rPr>
              <a:t>}</a:t>
            </a:r>
            <a:r>
              <a:rPr lang="en-US" altLang="zh-CN" sz="2800" b="1" dirty="0">
                <a:solidFill>
                  <a:schemeClr val="bg1"/>
                </a:solidFill>
              </a:rPr>
              <a:t>//</a:t>
            </a:r>
            <a:r>
              <a:rPr lang="zh-CN" altLang="en-US" sz="2800" b="1" dirty="0">
                <a:solidFill>
                  <a:schemeClr val="bg1"/>
                </a:solidFill>
              </a:rPr>
              <a:t>构造函数</a:t>
            </a:r>
            <a:r>
              <a:rPr lang="en-US" altLang="zh-CN" sz="2800" b="1" dirty="0">
                <a:solidFill>
                  <a:schemeClr val="bg1"/>
                </a:solidFill>
              </a:rPr>
              <a:t>&amp;</a:t>
            </a:r>
            <a:r>
              <a:rPr lang="zh-CN" altLang="en-US" sz="2800" b="1" dirty="0">
                <a:solidFill>
                  <a:schemeClr val="bg1"/>
                </a:solidFill>
              </a:rPr>
              <a:t>析构函数的属性影响</a:t>
            </a:r>
            <a:endParaRPr lang="zh-CN" altLang="en-US" sz="2800" b="1" dirty="0">
              <a:solidFill>
                <a:schemeClr val="bg1"/>
              </a:solidFill>
            </a:endParaRPr>
          </a:p>
        </p:txBody>
      </p:sp>
      <p:sp>
        <p:nvSpPr>
          <p:cNvPr id="174083"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2"/>
          <p:cNvSpPr>
            <a:spLocks noGrp="1"/>
          </p:cNvSpPr>
          <p:nvPr>
            <p:ph idx="1"/>
          </p:nvPr>
        </p:nvSpPr>
        <p:spPr>
          <a:xfrm>
            <a:off x="0" y="188913"/>
            <a:ext cx="4572000" cy="6669087"/>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int nextStudentID=0;</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string 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Student(string pName)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name </a:t>
            </a:r>
            <a:r>
              <a:rPr lang="zh-CN" altLang="en-US" sz="2400" b="1" dirty="0">
                <a:solidFill>
                  <a:schemeClr val="bg1"/>
                </a:solidFill>
              </a:rPr>
              <a:t>＝ </a:t>
            </a:r>
            <a:r>
              <a:rPr lang="en-US" altLang="zh-CN" sz="2400" b="1" dirty="0">
                <a:solidFill>
                  <a:schemeClr val="bg1"/>
                </a:solidFill>
              </a:rPr>
              <a:t>pName;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++nextStudentID</a:t>
            </a:r>
            <a:r>
              <a:rPr lang="zh-CN" altLang="en-US"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--nextStudentID;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r>
              <a:rPr lang="zh-CN" altLang="en-US" sz="2400" b="1" dirty="0">
                <a:solidFill>
                  <a:schemeClr val="bg1"/>
                </a:solidFill>
              </a:rPr>
              <a:t>；</a:t>
            </a:r>
            <a:endParaRPr lang="en-US" altLang="zh-CN" sz="2400" b="1" dirty="0">
              <a:solidFill>
                <a:schemeClr val="bg1"/>
              </a:solidFill>
            </a:endParaRPr>
          </a:p>
        </p:txBody>
      </p:sp>
      <p:sp>
        <p:nvSpPr>
          <p:cNvPr id="155651" name="Rectangle 4"/>
          <p:cNvSpPr>
            <a:spLocks noChangeArrowheads="1"/>
          </p:cNvSpPr>
          <p:nvPr/>
        </p:nvSpPr>
        <p:spPr bwMode="auto">
          <a:xfrm>
            <a:off x="4211638" y="188913"/>
            <a:ext cx="4932363" cy="5688013"/>
          </a:xfrm>
          <a:prstGeom prst="rect">
            <a:avLst/>
          </a:prstGeom>
          <a:noFill/>
          <a:ln>
            <a:noFill/>
          </a:ln>
          <a:effectLst/>
        </p:spPr>
        <p:txBody>
          <a:bodyPr/>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管理空间个数</a:t>
            </a:r>
            <a:endParaRPr kumimoji="1" lang="en-US" altLang="zh-CN"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void</a:t>
            </a:r>
            <a:r>
              <a:rPr kumimoji="0" lang="en-US"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main()</a:t>
            </a:r>
            <a:endParaRPr kumimoji="0" lang="en-US"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Student *p;</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p = new Student </a:t>
            </a: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（"张三"）</a:t>
            </a: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 …;</a:t>
            </a:r>
            <a:endParaRPr kumimoji="0" lang="en-US"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void f(){</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Student s("</a:t>
            </a: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李四</a:t>
            </a: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 …</a:t>
            </a: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0"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Rectangle 2"/>
          <p:cNvSpPr>
            <a:spLocks noGrp="1"/>
          </p:cNvSpPr>
          <p:nvPr>
            <p:ph idx="1"/>
          </p:nvPr>
        </p:nvSpPr>
        <p:spPr>
          <a:xfrm>
            <a:off x="755650" y="0"/>
            <a:ext cx="4859338" cy="6669088"/>
          </a:xfrm>
          <a:ln/>
        </p:spPr>
        <p:txBody>
          <a:bodyPr vert="horz" wrap="square" lIns="91440" tIns="45720" rIns="91440" bIns="45720" anchor="t" anchorCtr="0"/>
          <a:p>
            <a:pPr eaLnBrk="1" hangingPunct="1">
              <a:lnSpc>
                <a:spcPct val="80000"/>
              </a:lnSpc>
              <a:buNone/>
            </a:pPr>
            <a:r>
              <a:rPr lang="en-US" altLang="zh-CN" sz="2800" b="1" dirty="0">
                <a:solidFill>
                  <a:schemeClr val="bg1"/>
                </a:solidFill>
              </a:rPr>
              <a:t>//</a:t>
            </a:r>
            <a:r>
              <a:rPr lang="zh-CN" altLang="en-US" sz="2800" b="1" dirty="0">
                <a:solidFill>
                  <a:schemeClr val="bg1"/>
                </a:solidFill>
              </a:rPr>
              <a:t>对象数组  构造函数工作情况</a:t>
            </a:r>
            <a:endParaRPr lang="zh-CN" altLang="en-US" sz="2800" b="1" dirty="0">
              <a:solidFill>
                <a:schemeClr val="bg1"/>
              </a:solidFill>
            </a:endParaRPr>
          </a:p>
          <a:p>
            <a:pPr eaLnBrk="1" hangingPunct="1">
              <a:lnSpc>
                <a:spcPct val="80000"/>
              </a:lnSpc>
              <a:buNone/>
            </a:pPr>
            <a:r>
              <a:rPr lang="en-US" altLang="zh-CN" sz="2800" b="1" dirty="0">
                <a:solidFill>
                  <a:schemeClr val="bg1"/>
                </a:solidFill>
              </a:rPr>
              <a:t>class Student{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value;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public:</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Student()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cin&gt;&gt;value;}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~Student(){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cout&lt;&lt;value&lt;&lt;endl;}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main(){</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Student *p=new Student[5];</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a:t>
            </a:r>
            <a:r>
              <a:rPr lang="en-US" altLang="zh-CN" sz="2800" b="1" dirty="0">
                <a:solidFill>
                  <a:schemeClr val="bg1"/>
                </a:solidFill>
                <a:latin typeface="Arial" panose="020B0604020202020204" pitchFamily="34" charset="0"/>
              </a:rPr>
              <a:t>"</a:t>
            </a:r>
            <a:r>
              <a:rPr lang="en-US" altLang="zh-CN" sz="2800" b="1" dirty="0">
                <a:solidFill>
                  <a:schemeClr val="bg1"/>
                </a:solidFill>
              </a:rPr>
              <a:t>Delete Begin</a:t>
            </a:r>
            <a:r>
              <a:rPr lang="en-US" altLang="zh-CN" sz="2800" b="1" dirty="0">
                <a:solidFill>
                  <a:schemeClr val="bg1"/>
                </a:solidFill>
                <a:latin typeface="Arial" panose="020B0604020202020204" pitchFamily="34" charset="0"/>
              </a:rPr>
              <a:t>"</a:t>
            </a:r>
            <a:r>
              <a:rPr lang="en-US" altLang="zh-CN" sz="2800" b="1" dirty="0">
                <a:solidFill>
                  <a:schemeClr val="bg1"/>
                </a:solidFill>
              </a:rPr>
              <a:t>&lt;&lt;endl;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delete [] p;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p:txBody>
      </p:sp>
      <p:pic>
        <p:nvPicPr>
          <p:cNvPr id="617476" name="Picture 4"/>
          <p:cNvPicPr>
            <a:picLocks noChangeAspect="1"/>
          </p:cNvPicPr>
          <p:nvPr/>
        </p:nvPicPr>
        <p:blipFill>
          <a:blip r:embed="rId1"/>
          <a:srcRect t="5653" r="75439" b="52118"/>
          <a:stretch>
            <a:fillRect/>
          </a:stretch>
        </p:blipFill>
        <p:spPr>
          <a:xfrm>
            <a:off x="5867400" y="-26987"/>
            <a:ext cx="3276600" cy="30241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17476"/>
                                        </p:tgtEl>
                                        <p:attrNameLst>
                                          <p:attrName>style.visibility</p:attrName>
                                        </p:attrNameLst>
                                      </p:cBhvr>
                                      <p:to>
                                        <p:strVal val="visible"/>
                                      </p:to>
                                    </p:set>
                                    <p:animEffect transition="in" filter="diamond(in)">
                                      <p:cBhvr>
                                        <p:cTn id="7" dur="2000"/>
                                        <p:tgtEl>
                                          <p:spTgt spid="617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2"/>
          <p:cNvSpPr>
            <a:spLocks noGrp="1"/>
          </p:cNvSpPr>
          <p:nvPr>
            <p:ph idx="1"/>
          </p:nvPr>
        </p:nvSpPr>
        <p:spPr>
          <a:xfrm>
            <a:off x="755650" y="0"/>
            <a:ext cx="8208963" cy="6669088"/>
          </a:xfrm>
          <a:ln/>
        </p:spPr>
        <p:txBody>
          <a:bodyPr vert="horz" wrap="square" lIns="91440" tIns="45720" rIns="91440" bIns="45720" anchor="t" anchorCtr="0"/>
          <a:p>
            <a:pPr eaLnBrk="1" hangingPunct="1">
              <a:lnSpc>
                <a:spcPct val="80000"/>
              </a:lnSpc>
              <a:buNone/>
            </a:pPr>
            <a:r>
              <a:rPr lang="en-US" altLang="zh-CN" sz="2800" b="1" dirty="0">
                <a:solidFill>
                  <a:schemeClr val="bg1"/>
                </a:solidFill>
              </a:rPr>
              <a:t>//</a:t>
            </a:r>
            <a:r>
              <a:rPr lang="zh-CN" altLang="en-US" sz="2800" b="1" dirty="0">
                <a:solidFill>
                  <a:schemeClr val="bg1"/>
                </a:solidFill>
              </a:rPr>
              <a:t>对象数组</a:t>
            </a:r>
            <a:endParaRPr lang="zh-CN" altLang="en-US" sz="2800" b="1" dirty="0">
              <a:solidFill>
                <a:schemeClr val="bg1"/>
              </a:solidFill>
            </a:endParaRPr>
          </a:p>
          <a:p>
            <a:pPr eaLnBrk="1" hangingPunct="1">
              <a:lnSpc>
                <a:spcPct val="80000"/>
              </a:lnSpc>
              <a:buNone/>
            </a:pPr>
            <a:r>
              <a:rPr lang="en-US" altLang="zh-CN" sz="2800" b="1" dirty="0">
                <a:solidFill>
                  <a:schemeClr val="bg1"/>
                </a:solidFill>
              </a:rPr>
              <a:t>class Student{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value;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public:</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Student(int i)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value = i;}</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~Student(){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cout&lt;&lt;value&lt;&lt;endl;}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main(){</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Student *p=new Student[5](80);//</a:t>
            </a:r>
            <a:r>
              <a:rPr lang="zh-CN" altLang="en-US" sz="2800" b="1" dirty="0">
                <a:solidFill>
                  <a:schemeClr val="bg1"/>
                </a:solidFill>
              </a:rPr>
              <a:t>错误</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a:t>
            </a:r>
            <a:r>
              <a:rPr lang="en-US" altLang="zh-CN" sz="2800" b="1" dirty="0">
                <a:solidFill>
                  <a:schemeClr val="bg1"/>
                </a:solidFill>
                <a:latin typeface="Arial" panose="020B0604020202020204" pitchFamily="34" charset="0"/>
              </a:rPr>
              <a:t>"</a:t>
            </a:r>
            <a:r>
              <a:rPr lang="en-US" altLang="zh-CN" sz="2800" b="1" dirty="0">
                <a:solidFill>
                  <a:schemeClr val="bg1"/>
                </a:solidFill>
              </a:rPr>
              <a:t>Delete Begin</a:t>
            </a:r>
            <a:r>
              <a:rPr lang="en-US" altLang="zh-CN" sz="2800" b="1" dirty="0">
                <a:solidFill>
                  <a:schemeClr val="bg1"/>
                </a:solidFill>
                <a:latin typeface="Arial" panose="020B0604020202020204" pitchFamily="34" charset="0"/>
              </a:rPr>
              <a:t>"</a:t>
            </a:r>
            <a:r>
              <a:rPr lang="en-US" altLang="zh-CN" sz="2800" b="1" dirty="0">
                <a:solidFill>
                  <a:schemeClr val="bg1"/>
                </a:solidFill>
              </a:rPr>
              <a:t>&lt;&lt;endl;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delete [] p;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2"/>
          <p:cNvSpPr>
            <a:spLocks noGrp="1"/>
          </p:cNvSpPr>
          <p:nvPr>
            <p:ph idx="1"/>
          </p:nvPr>
        </p:nvSpPr>
        <p:spPr>
          <a:xfrm>
            <a:off x="182563" y="0"/>
            <a:ext cx="5829300" cy="620395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a:t>
            </a:r>
            <a:r>
              <a:rPr lang="zh-CN" altLang="en-US" sz="2400" b="1" dirty="0">
                <a:solidFill>
                  <a:schemeClr val="bg1"/>
                </a:solidFill>
              </a:rPr>
              <a:t>组合类的构造函数如何工作</a:t>
            </a:r>
            <a:endParaRPr lang="zh-CN" altLang="en-US" sz="2400" b="1" dirty="0">
              <a:solidFill>
                <a:schemeClr val="bg1"/>
              </a:solidFill>
            </a:endParaRPr>
          </a:p>
          <a:p>
            <a:pPr eaLnBrk="1" hangingPunct="1">
              <a:lnSpc>
                <a:spcPct val="80000"/>
              </a:lnSpc>
              <a:buNone/>
            </a:pPr>
            <a:r>
              <a:rPr lang="en-US" altLang="zh-CN" sz="2400" b="1" dirty="0">
                <a:solidFill>
                  <a:schemeClr val="bg1"/>
                </a:solidFill>
              </a:rPr>
              <a:t>class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value;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StudentID(int id=0)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value=id;}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string 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r>
              <a:rPr lang="en-US" altLang="zh-CN" sz="2400" b="1" u="sng" dirty="0">
                <a:solidFill>
                  <a:schemeClr val="bg1"/>
                </a:solidFill>
              </a:rPr>
              <a:t>StudentID id(ssID);           </a:t>
            </a:r>
            <a:r>
              <a:rPr lang="en-US" altLang="zh-CN" sz="2400" b="1" dirty="0">
                <a:solidFill>
                  <a:schemeClr val="bg1"/>
                </a:solidFill>
              </a:rPr>
              <a:t>//</a:t>
            </a:r>
            <a:r>
              <a:rPr lang="zh-CN" altLang="en-US" sz="2400" b="1" dirty="0">
                <a:solidFill>
                  <a:schemeClr val="bg1"/>
                </a:solidFill>
              </a:rPr>
              <a:t>错误</a:t>
            </a:r>
            <a:endParaRPr lang="zh-CN" altLang="en-US"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Student(string pName,int ssID=0){</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name </a:t>
            </a:r>
            <a:r>
              <a:rPr lang="zh-CN" altLang="en-US" sz="2400" b="1" dirty="0">
                <a:solidFill>
                  <a:schemeClr val="bg1"/>
                </a:solidFill>
              </a:rPr>
              <a:t>＝ </a:t>
            </a:r>
            <a:r>
              <a:rPr lang="en-US" altLang="zh-CN" sz="2400" b="1" dirty="0">
                <a:solidFill>
                  <a:schemeClr val="bg1"/>
                </a:solidFill>
              </a:rPr>
              <a:t>pName;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
        <p:nvSpPr>
          <p:cNvPr id="178179" name="Rectangle 4"/>
          <p:cNvSpPr/>
          <p:nvPr/>
        </p:nvSpPr>
        <p:spPr>
          <a:xfrm>
            <a:off x="5113338" y="44450"/>
            <a:ext cx="4067175" cy="1512888"/>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void</a:t>
            </a:r>
            <a:r>
              <a:rPr lang="en-US" altLang="en-US" sz="2400" b="1" dirty="0">
                <a:latin typeface="Times New Roman" panose="02020603050405020304" pitchFamily="18" charset="0"/>
              </a:rPr>
              <a:t> main(){</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  Student s("</a:t>
            </a:r>
            <a:r>
              <a:rPr lang="zh-CN" altLang="en-US" sz="2400" b="1" dirty="0">
                <a:latin typeface="Times New Roman" panose="02020603050405020304" pitchFamily="18" charset="0"/>
              </a:rPr>
              <a:t>张三</a:t>
            </a:r>
            <a:r>
              <a:rPr lang="en-US" altLang="en-US" sz="2400" b="1" dirty="0">
                <a:latin typeface="Times New Roman" panose="02020603050405020304" pitchFamily="18" charset="0"/>
              </a:rPr>
              <a:t>",0218);</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240645" name="Rectangle 5"/>
          <p:cNvSpPr>
            <a:spLocks noChangeArrowheads="1"/>
          </p:cNvSpPr>
          <p:nvPr/>
        </p:nvSpPr>
        <p:spPr bwMode="auto">
          <a:xfrm>
            <a:off x="4822825" y="4908550"/>
            <a:ext cx="4321175" cy="1295400"/>
          </a:xfrm>
          <a:prstGeom prst="rect">
            <a:avLst/>
          </a:prstGeom>
          <a:solidFill>
            <a:schemeClr val="accent1"/>
          </a:solidFill>
          <a:ln w="9525" algn="ctr">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类成员定义时不允许初始化，</a:t>
            </a:r>
            <a:endPar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因为类仅仅是一个类型，</a:t>
            </a:r>
            <a:endPar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而没有空间分配</a:t>
            </a:r>
            <a:endPar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barn(inVertical)">
                                      <p:cBhvr>
                                        <p:cTn id="7" dur="500"/>
                                        <p:tgtEl>
                                          <p:spTgt spid="240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2"/>
          <p:cNvSpPr>
            <a:spLocks noGrp="1"/>
          </p:cNvSpPr>
          <p:nvPr>
            <p:ph idx="1"/>
          </p:nvPr>
        </p:nvSpPr>
        <p:spPr>
          <a:xfrm>
            <a:off x="182563" y="0"/>
            <a:ext cx="5829300" cy="685800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a:t>
            </a:r>
            <a:r>
              <a:rPr lang="zh-CN" altLang="en-US" sz="2400" b="1" dirty="0">
                <a:solidFill>
                  <a:schemeClr val="bg1"/>
                </a:solidFill>
              </a:rPr>
              <a:t>组合类的构造函数如何工作</a:t>
            </a:r>
            <a:endParaRPr lang="zh-CN" altLang="en-US" sz="2400" b="1" dirty="0">
              <a:solidFill>
                <a:schemeClr val="bg1"/>
              </a:solidFill>
            </a:endParaRPr>
          </a:p>
          <a:p>
            <a:pPr eaLnBrk="1" hangingPunct="1">
              <a:lnSpc>
                <a:spcPct val="80000"/>
              </a:lnSpc>
              <a:buNone/>
            </a:pPr>
            <a:r>
              <a:rPr lang="en-US" altLang="zh-CN" sz="2400" b="1" dirty="0">
                <a:solidFill>
                  <a:schemeClr val="bg1"/>
                </a:solidFill>
              </a:rPr>
              <a:t>class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value;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StudentID(int id=0)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value=id;}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string 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 id;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Student(string pName,int ssID=0){</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name </a:t>
            </a:r>
            <a:r>
              <a:rPr lang="zh-CN" altLang="en-US" sz="2400" b="1" dirty="0">
                <a:solidFill>
                  <a:schemeClr val="bg1"/>
                </a:solidFill>
              </a:rPr>
              <a:t>＝ </a:t>
            </a:r>
            <a:r>
              <a:rPr lang="en-US" altLang="zh-CN" sz="2400" b="1" dirty="0">
                <a:solidFill>
                  <a:schemeClr val="bg1"/>
                </a:solidFill>
              </a:rPr>
              <a:t>pName;</a:t>
            </a:r>
            <a:endParaRPr lang="en-US" altLang="zh-CN" sz="2400" b="1" dirty="0">
              <a:solidFill>
                <a:schemeClr val="bg1"/>
              </a:solidFill>
            </a:endParaRPr>
          </a:p>
          <a:p>
            <a:pPr eaLnBrk="1" hangingPunct="1">
              <a:lnSpc>
                <a:spcPct val="80000"/>
              </a:lnSpc>
              <a:buNone/>
            </a:pPr>
            <a:r>
              <a:rPr lang="en-US" altLang="zh-CN" sz="2400" b="1" dirty="0">
                <a:solidFill>
                  <a:srgbClr val="FFFF00"/>
                </a:solidFill>
              </a:rPr>
              <a:t>     StudentID id(ssID);           </a:t>
            </a:r>
            <a:endParaRPr lang="en-US" altLang="zh-CN" sz="2400" b="1" dirty="0">
              <a:solidFill>
                <a:srgbClr val="FFFF00"/>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
        <p:nvSpPr>
          <p:cNvPr id="179203" name="Rectangle 4"/>
          <p:cNvSpPr/>
          <p:nvPr/>
        </p:nvSpPr>
        <p:spPr>
          <a:xfrm>
            <a:off x="5113338" y="44450"/>
            <a:ext cx="4067175" cy="1512888"/>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void</a:t>
            </a:r>
            <a:r>
              <a:rPr lang="en-US" altLang="en-US" sz="2400" b="1" dirty="0">
                <a:latin typeface="Times New Roman" panose="02020603050405020304" pitchFamily="18" charset="0"/>
              </a:rPr>
              <a:t> main(){</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  Student s("</a:t>
            </a:r>
            <a:r>
              <a:rPr lang="zh-CN" altLang="en-US" sz="2400" b="1" dirty="0">
                <a:latin typeface="Times New Roman" panose="02020603050405020304" pitchFamily="18" charset="0"/>
              </a:rPr>
              <a:t>张三</a:t>
            </a:r>
            <a:r>
              <a:rPr lang="en-US" altLang="en-US" sz="2400" b="1" dirty="0">
                <a:latin typeface="Times New Roman" panose="02020603050405020304" pitchFamily="18" charset="0"/>
              </a:rPr>
              <a:t>",0218);</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240645" name="Rectangle 5"/>
          <p:cNvSpPr>
            <a:spLocks noChangeArrowheads="1"/>
          </p:cNvSpPr>
          <p:nvPr/>
        </p:nvSpPr>
        <p:spPr bwMode="auto">
          <a:xfrm>
            <a:off x="4572000" y="4964113"/>
            <a:ext cx="4500563" cy="1295400"/>
          </a:xfrm>
          <a:prstGeom prst="rect">
            <a:avLst/>
          </a:prstGeom>
          <a:solidFill>
            <a:schemeClr val="accent1"/>
          </a:solidFill>
          <a:ln w="9525" algn="ctr">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临时对象而已 不能影响类的成员</a:t>
            </a:r>
            <a:endPar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barn(inVertical)">
                                      <p:cBhvr>
                                        <p:cTn id="7" dur="500"/>
                                        <p:tgtEl>
                                          <p:spTgt spid="240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2"/>
          <p:cNvSpPr>
            <a:spLocks noGrp="1"/>
          </p:cNvSpPr>
          <p:nvPr>
            <p:ph idx="1"/>
          </p:nvPr>
        </p:nvSpPr>
        <p:spPr>
          <a:xfrm>
            <a:off x="182563" y="0"/>
            <a:ext cx="5829300" cy="685800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a:t>
            </a:r>
            <a:r>
              <a:rPr lang="zh-CN" altLang="en-US" sz="2400" b="1" dirty="0">
                <a:solidFill>
                  <a:schemeClr val="bg1"/>
                </a:solidFill>
              </a:rPr>
              <a:t>组合类的构造函数如何工作</a:t>
            </a:r>
            <a:endParaRPr lang="zh-CN" altLang="en-US" sz="2400" b="1" dirty="0">
              <a:solidFill>
                <a:schemeClr val="bg1"/>
              </a:solidFill>
            </a:endParaRPr>
          </a:p>
          <a:p>
            <a:pPr eaLnBrk="1" hangingPunct="1">
              <a:lnSpc>
                <a:spcPct val="80000"/>
              </a:lnSpc>
              <a:buNone/>
            </a:pPr>
            <a:r>
              <a:rPr lang="en-US" altLang="zh-CN" sz="2400" b="1" dirty="0">
                <a:solidFill>
                  <a:schemeClr val="bg1"/>
                </a:solidFill>
              </a:rPr>
              <a:t>class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value;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StudentID(int id=0)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value=id;}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string 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 id;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Student(string pName,int ssID=0){</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name </a:t>
            </a:r>
            <a:r>
              <a:rPr lang="zh-CN" altLang="en-US" sz="2400" b="1" dirty="0">
                <a:solidFill>
                  <a:schemeClr val="bg1"/>
                </a:solidFill>
              </a:rPr>
              <a:t>＝ </a:t>
            </a:r>
            <a:r>
              <a:rPr lang="en-US" altLang="zh-CN" sz="2400" b="1" dirty="0">
                <a:solidFill>
                  <a:schemeClr val="bg1"/>
                </a:solidFill>
              </a:rPr>
              <a:t>pName;</a:t>
            </a:r>
            <a:endParaRPr lang="en-US" altLang="zh-CN" sz="2400" b="1" dirty="0">
              <a:solidFill>
                <a:schemeClr val="bg1"/>
              </a:solidFill>
            </a:endParaRPr>
          </a:p>
          <a:p>
            <a:pPr eaLnBrk="1" hangingPunct="1">
              <a:lnSpc>
                <a:spcPct val="80000"/>
              </a:lnSpc>
              <a:buNone/>
            </a:pPr>
            <a:r>
              <a:rPr lang="en-US" altLang="zh-CN" sz="2400" b="1" dirty="0">
                <a:solidFill>
                  <a:srgbClr val="FFFF00"/>
                </a:solidFill>
              </a:rPr>
              <a:t>     id(ssID);           </a:t>
            </a:r>
            <a:endParaRPr lang="en-US" altLang="zh-CN" sz="2400" b="1" dirty="0">
              <a:solidFill>
                <a:srgbClr val="FFFF00"/>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
        <p:nvSpPr>
          <p:cNvPr id="180227" name="Rectangle 4"/>
          <p:cNvSpPr/>
          <p:nvPr/>
        </p:nvSpPr>
        <p:spPr>
          <a:xfrm>
            <a:off x="5113338" y="44450"/>
            <a:ext cx="4067175" cy="1512888"/>
          </a:xfrm>
          <a:prstGeom prst="rect">
            <a:avLst/>
          </a:prstGeom>
          <a:noFill/>
          <a:ln w="9525">
            <a:noFill/>
          </a:ln>
        </p:spPr>
        <p:txBody>
          <a:bodyPr/>
          <a:p>
            <a:pPr marL="342900" indent="-342900">
              <a:lnSpc>
                <a:spcPct val="80000"/>
              </a:lnSpc>
              <a:spcBef>
                <a:spcPct val="20000"/>
              </a:spcBef>
            </a:pPr>
            <a:r>
              <a:rPr lang="en-US" altLang="en-US" sz="2400" b="1" dirty="0">
                <a:latin typeface="Times New Roman" panose="02020603050405020304" pitchFamily="18" charset="0"/>
              </a:rPr>
              <a:t>void main(){</a:t>
            </a:r>
            <a:endParaRPr lang="en-US" altLang="en-US" sz="2400" b="1" dirty="0">
              <a:latin typeface="Times New Roman" panose="02020603050405020304" pitchFamily="18" charset="0"/>
            </a:endParaRPr>
          </a:p>
          <a:p>
            <a:pPr marL="342900" indent="-342900">
              <a:lnSpc>
                <a:spcPct val="80000"/>
              </a:lnSpc>
              <a:spcBef>
                <a:spcPct val="20000"/>
              </a:spcBef>
            </a:pPr>
            <a:r>
              <a:rPr lang="en-US" altLang="en-US" sz="2400" b="1" dirty="0">
                <a:latin typeface="Times New Roman" panose="02020603050405020304" pitchFamily="18" charset="0"/>
              </a:rPr>
              <a:t>  Student s("Randy",9818);</a:t>
            </a:r>
            <a:endParaRPr lang="en-US" altLang="en-US" sz="2400" b="1" dirty="0">
              <a:latin typeface="Times New Roman" panose="02020603050405020304" pitchFamily="18" charset="0"/>
            </a:endParaRPr>
          </a:p>
          <a:p>
            <a:pPr marL="342900" indent="-342900">
              <a:lnSpc>
                <a:spcPct val="80000"/>
              </a:lnSpc>
              <a:spcBef>
                <a:spcPct val="20000"/>
              </a:spcBef>
            </a:pPr>
            <a:r>
              <a:rPr lang="en-US" altLang="en-US"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240645" name="Rectangle 5"/>
          <p:cNvSpPr>
            <a:spLocks noChangeArrowheads="1"/>
          </p:cNvSpPr>
          <p:nvPr/>
        </p:nvSpPr>
        <p:spPr bwMode="auto">
          <a:xfrm>
            <a:off x="4643438" y="5589588"/>
            <a:ext cx="4500563" cy="1295400"/>
          </a:xfrm>
          <a:prstGeom prst="rect">
            <a:avLst/>
          </a:prstGeom>
          <a:solidFill>
            <a:schemeClr val="accent1"/>
          </a:solidFill>
          <a:ln w="9525" algn="ctr">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构造函数不允许滞后调用；</a:t>
            </a:r>
            <a:endPar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构造函数要各司其职</a:t>
            </a:r>
            <a:endParaRPr kumimoji="1" lang="zh-CN" altLang="en-US" sz="24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barn(inVertical)">
                                      <p:cBhvr>
                                        <p:cTn id="7" dur="500"/>
                                        <p:tgtEl>
                                          <p:spTgt spid="240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idx="1"/>
          </p:nvPr>
        </p:nvSpPr>
        <p:spPr>
          <a:xfrm>
            <a:off x="182563" y="1196975"/>
            <a:ext cx="8961437" cy="5472113"/>
          </a:xfrm>
          <a:ln/>
        </p:spPr>
        <p:txBody>
          <a:bodyPr vert="horz" wrap="square" lIns="91440" tIns="45720" rIns="91440" bIns="45720" anchor="t" anchorCtr="0"/>
          <a:p>
            <a:pPr eaLnBrk="1" hangingPunct="1">
              <a:buNone/>
            </a:pPr>
            <a:r>
              <a:rPr lang="zh-CN" altLang="en-US" b="1" dirty="0">
                <a:solidFill>
                  <a:schemeClr val="bg1"/>
                </a:solidFill>
              </a:rPr>
              <a:t>练习题</a:t>
            </a:r>
            <a:endParaRPr lang="zh-CN" altLang="en-US" b="1" dirty="0">
              <a:solidFill>
                <a:schemeClr val="bg1"/>
              </a:solidFill>
            </a:endParaRPr>
          </a:p>
          <a:p>
            <a:pPr eaLnBrk="1" hangingPunct="1">
              <a:buNone/>
            </a:pPr>
            <a:r>
              <a:rPr lang="en-US" altLang="zh-CN" b="1" dirty="0">
                <a:solidFill>
                  <a:schemeClr val="bg1"/>
                </a:solidFill>
              </a:rPr>
              <a:t>char  a[]=</a:t>
            </a:r>
            <a:r>
              <a:rPr lang="en-US" altLang="zh-CN" dirty="0">
                <a:solidFill>
                  <a:schemeClr val="bg1"/>
                </a:solidFill>
              </a:rPr>
              <a:t>"</a:t>
            </a:r>
            <a:r>
              <a:rPr lang="en-US" altLang="zh-CN" b="1" dirty="0">
                <a:solidFill>
                  <a:schemeClr val="bg1"/>
                </a:solidFill>
              </a:rPr>
              <a:t>abcdefghij</a:t>
            </a:r>
            <a:r>
              <a:rPr lang="en-US" altLang="zh-CN" dirty="0">
                <a:solidFill>
                  <a:schemeClr val="bg1"/>
                </a:solidFill>
              </a:rPr>
              <a:t>"</a:t>
            </a:r>
            <a:r>
              <a:rPr lang="en-US" altLang="zh-CN" b="1" dirty="0">
                <a:solidFill>
                  <a:schemeClr val="bg1"/>
                </a:solidFill>
              </a:rPr>
              <a:t>;</a:t>
            </a:r>
            <a:endParaRPr lang="en-US" altLang="zh-CN" b="1" dirty="0">
              <a:solidFill>
                <a:schemeClr val="bg1"/>
              </a:solidFill>
            </a:endParaRPr>
          </a:p>
          <a:p>
            <a:pPr eaLnBrk="1" hangingPunct="1">
              <a:buNone/>
            </a:pPr>
            <a:r>
              <a:rPr lang="en-US" altLang="zh-CN" b="1" dirty="0">
                <a:solidFill>
                  <a:schemeClr val="bg1"/>
                </a:solidFill>
              </a:rPr>
              <a:t>char *q=a;</a:t>
            </a:r>
            <a:endParaRPr lang="en-US" altLang="zh-CN" b="1" dirty="0">
              <a:solidFill>
                <a:schemeClr val="bg1"/>
              </a:solidFill>
            </a:endParaRPr>
          </a:p>
          <a:p>
            <a:pPr eaLnBrk="1" hangingPunct="1">
              <a:buNone/>
            </a:pPr>
            <a:r>
              <a:rPr lang="en-US" altLang="zh-CN" b="1" dirty="0">
                <a:solidFill>
                  <a:schemeClr val="bg1"/>
                </a:solidFill>
              </a:rPr>
              <a:t>int *p=(int *)a;</a:t>
            </a:r>
            <a:endParaRPr lang="en-US" altLang="zh-CN" b="1" dirty="0">
              <a:solidFill>
                <a:schemeClr val="bg1"/>
              </a:solidFill>
            </a:endParaRPr>
          </a:p>
          <a:p>
            <a:pPr eaLnBrk="1" hangingPunct="1">
              <a:buNone/>
            </a:pPr>
            <a:r>
              <a:rPr lang="en-US" altLang="zh-CN" b="1" dirty="0">
                <a:solidFill>
                  <a:schemeClr val="bg1"/>
                </a:solidFill>
              </a:rPr>
              <a:t>while(*q)</a:t>
            </a:r>
            <a:endParaRPr lang="en-US" altLang="zh-CN" b="1" dirty="0">
              <a:solidFill>
                <a:schemeClr val="bg1"/>
              </a:solidFill>
            </a:endParaRPr>
          </a:p>
          <a:p>
            <a:pPr eaLnBrk="1" hangingPunct="1">
              <a:buNone/>
            </a:pPr>
            <a:r>
              <a:rPr lang="en-US" altLang="zh-CN" b="1" dirty="0">
                <a:solidFill>
                  <a:schemeClr val="bg1"/>
                </a:solidFill>
              </a:rPr>
              <a:t>   *q++=*q+1;</a:t>
            </a:r>
            <a:endParaRPr lang="en-US" altLang="zh-CN" b="1" dirty="0">
              <a:solidFill>
                <a:schemeClr val="bg1"/>
              </a:solidFill>
            </a:endParaRPr>
          </a:p>
          <a:p>
            <a:pPr eaLnBrk="1" hangingPunct="1">
              <a:buNone/>
            </a:pPr>
            <a:r>
              <a:rPr lang="en-US" altLang="zh-CN" b="1" dirty="0">
                <a:solidFill>
                  <a:schemeClr val="bg1"/>
                </a:solidFill>
              </a:rPr>
              <a:t>p+=3;</a:t>
            </a:r>
            <a:endParaRPr lang="en-US" altLang="zh-CN" b="1" dirty="0">
              <a:solidFill>
                <a:schemeClr val="bg1"/>
              </a:solidFill>
            </a:endParaRPr>
          </a:p>
          <a:p>
            <a:pPr eaLnBrk="1" hangingPunct="1">
              <a:buNone/>
            </a:pPr>
            <a:r>
              <a:rPr lang="en-US" altLang="zh-CN" b="1" dirty="0">
                <a:solidFill>
                  <a:schemeClr val="bg1"/>
                </a:solidFill>
              </a:rPr>
              <a:t>printf(</a:t>
            </a:r>
            <a:r>
              <a:rPr lang="en-US" altLang="zh-CN" dirty="0">
                <a:solidFill>
                  <a:schemeClr val="bg1"/>
                </a:solidFill>
              </a:rPr>
              <a:t>"</a:t>
            </a:r>
            <a:r>
              <a:rPr lang="en-US" altLang="zh-CN" b="1" dirty="0">
                <a:solidFill>
                  <a:schemeClr val="bg1"/>
                </a:solidFill>
              </a:rPr>
              <a:t>%s</a:t>
            </a:r>
            <a:r>
              <a:rPr lang="en-US" altLang="zh-CN" dirty="0">
                <a:solidFill>
                  <a:schemeClr val="bg1"/>
                </a:solidFill>
              </a:rPr>
              <a:t>"</a:t>
            </a:r>
            <a:r>
              <a:rPr lang="en-US" altLang="zh-CN" b="1" dirty="0">
                <a:solidFill>
                  <a:schemeClr val="bg1"/>
                </a:solidFill>
              </a:rPr>
              <a:t>,p);</a:t>
            </a:r>
            <a:endParaRPr lang="en-US" altLang="zh-CN" b="1" dirty="0">
              <a:solidFill>
                <a:schemeClr val="bg1"/>
              </a:solidFill>
            </a:endParaRPr>
          </a:p>
        </p:txBody>
      </p:sp>
      <p:sp>
        <p:nvSpPr>
          <p:cNvPr id="33795" name="Rectangle 3"/>
          <p:cNvSpPr/>
          <p:nvPr/>
        </p:nvSpPr>
        <p:spPr>
          <a:xfrm>
            <a:off x="-252412" y="115888"/>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graphicFrame>
        <p:nvGraphicFramePr>
          <p:cNvPr id="4" name="表格 3"/>
          <p:cNvGraphicFramePr>
            <a:graphicFrameLocks noGrp="1"/>
          </p:cNvGraphicFramePr>
          <p:nvPr/>
        </p:nvGraphicFramePr>
        <p:xfrm>
          <a:off x="6659563" y="1268413"/>
          <a:ext cx="431800" cy="4079875"/>
        </p:xfrm>
        <a:graphic>
          <a:graphicData uri="http://schemas.openxmlformats.org/drawingml/2006/table">
            <a:tbl>
              <a:tblPr firstRow="1" bandRow="1">
                <a:tableStyleId>{5C22544A-7EE6-4342-B048-85BDC9FD1C3A}</a:tableStyleId>
              </a:tblPr>
              <a:tblGrid>
                <a:gridCol w="431800"/>
              </a:tblGrid>
              <a:tr h="370898">
                <a:tc>
                  <a:txBody>
                    <a:bodyPr/>
                    <a:lstStyle/>
                    <a:p>
                      <a:r>
                        <a:rPr lang="en-US" altLang="zh-CN" sz="1800" dirty="0" smtClean="0"/>
                        <a:t>a</a:t>
                      </a:r>
                      <a:endParaRPr lang="zh-CN" altLang="en-US" sz="1800" dirty="0"/>
                    </a:p>
                  </a:txBody>
                  <a:tcPr marL="91388" marR="91388" marT="45727" marB="45727">
                    <a:noFill/>
                  </a:tcPr>
                </a:tc>
              </a:tr>
              <a:tr h="370898">
                <a:tc>
                  <a:txBody>
                    <a:bodyPr/>
                    <a:lstStyle/>
                    <a:p>
                      <a:r>
                        <a:rPr lang="en-US" altLang="zh-CN" sz="1800" dirty="0" smtClean="0">
                          <a:solidFill>
                            <a:schemeClr val="bg1"/>
                          </a:solidFill>
                        </a:rPr>
                        <a:t>b</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c</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d</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e</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f</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g</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h</a:t>
                      </a:r>
                      <a:endParaRPr lang="zh-CN" altLang="en-US" sz="1800" dirty="0">
                        <a:solidFill>
                          <a:schemeClr val="bg1"/>
                        </a:solidFill>
                      </a:endParaRPr>
                    </a:p>
                  </a:txBody>
                  <a:tcPr marL="91388" marR="91388" marT="45727" marB="45727">
                    <a:noFill/>
                  </a:tcPr>
                </a:tc>
              </a:tr>
              <a:tr h="370898">
                <a:tc>
                  <a:txBody>
                    <a:bodyPr/>
                    <a:lstStyle/>
                    <a:p>
                      <a:r>
                        <a:rPr lang="en-US" altLang="zh-CN" sz="1800" dirty="0" err="1" smtClean="0">
                          <a:solidFill>
                            <a:schemeClr val="bg1"/>
                          </a:solidFill>
                        </a:rPr>
                        <a:t>i</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j</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\0</a:t>
                      </a:r>
                      <a:endParaRPr lang="zh-CN" altLang="en-US" sz="1800" dirty="0">
                        <a:solidFill>
                          <a:schemeClr val="bg1"/>
                        </a:solidFill>
                      </a:endParaRPr>
                    </a:p>
                  </a:txBody>
                  <a:tcPr marL="91388" marR="91388" marT="45727" marB="45727">
                    <a:noFill/>
                  </a:tcPr>
                </a:tc>
              </a:tr>
            </a:tbl>
          </a:graphicData>
        </a:graphic>
      </p:graphicFrame>
      <p:graphicFrame>
        <p:nvGraphicFramePr>
          <p:cNvPr id="5" name="表格 4"/>
          <p:cNvGraphicFramePr>
            <a:graphicFrameLocks noGrp="1"/>
          </p:cNvGraphicFramePr>
          <p:nvPr/>
        </p:nvGraphicFramePr>
        <p:xfrm>
          <a:off x="7524750" y="1268413"/>
          <a:ext cx="431800" cy="4079875"/>
        </p:xfrm>
        <a:graphic>
          <a:graphicData uri="http://schemas.openxmlformats.org/drawingml/2006/table">
            <a:tbl>
              <a:tblPr firstRow="1" bandRow="1">
                <a:tableStyleId>{5C22544A-7EE6-4342-B048-85BDC9FD1C3A}</a:tableStyleId>
              </a:tblPr>
              <a:tblGrid>
                <a:gridCol w="431800"/>
              </a:tblGrid>
              <a:tr h="370898">
                <a:tc>
                  <a:txBody>
                    <a:bodyPr/>
                    <a:lstStyle/>
                    <a:p>
                      <a:r>
                        <a:rPr lang="en-US" altLang="zh-CN" sz="1800" dirty="0" smtClean="0">
                          <a:solidFill>
                            <a:schemeClr val="bg1"/>
                          </a:solidFill>
                        </a:rPr>
                        <a:t>b</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c</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d</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e</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f</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g</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h</a:t>
                      </a:r>
                      <a:endParaRPr lang="zh-CN" altLang="en-US" sz="1800" dirty="0">
                        <a:solidFill>
                          <a:schemeClr val="bg1"/>
                        </a:solidFill>
                      </a:endParaRPr>
                    </a:p>
                  </a:txBody>
                  <a:tcPr marL="91388" marR="91388" marT="45727" marB="45727">
                    <a:noFill/>
                  </a:tcPr>
                </a:tc>
              </a:tr>
              <a:tr h="370898">
                <a:tc>
                  <a:txBody>
                    <a:bodyPr/>
                    <a:lstStyle/>
                    <a:p>
                      <a:r>
                        <a:rPr lang="en-US" altLang="zh-CN" sz="1800" dirty="0" err="1" smtClean="0">
                          <a:solidFill>
                            <a:schemeClr val="bg1"/>
                          </a:solidFill>
                        </a:rPr>
                        <a:t>i</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j</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k</a:t>
                      </a:r>
                      <a:endParaRPr lang="zh-CN" altLang="en-US" sz="1800" dirty="0">
                        <a:solidFill>
                          <a:schemeClr val="bg1"/>
                        </a:solidFill>
                      </a:endParaRPr>
                    </a:p>
                  </a:txBody>
                  <a:tcPr marL="91388" marR="91388" marT="45727" marB="45727">
                    <a:noFill/>
                  </a:tcPr>
                </a:tc>
              </a:tr>
              <a:tr h="370898">
                <a:tc>
                  <a:txBody>
                    <a:bodyPr/>
                    <a:lstStyle/>
                    <a:p>
                      <a:r>
                        <a:rPr lang="en-US" altLang="zh-CN" sz="1800" dirty="0" smtClean="0">
                          <a:solidFill>
                            <a:schemeClr val="bg1"/>
                          </a:solidFill>
                        </a:rPr>
                        <a:t>\0</a:t>
                      </a:r>
                      <a:endParaRPr lang="zh-CN" altLang="en-US" sz="1800" dirty="0">
                        <a:solidFill>
                          <a:schemeClr val="bg1"/>
                        </a:solidFill>
                      </a:endParaRPr>
                    </a:p>
                  </a:txBody>
                  <a:tcPr marL="91388" marR="91388" marT="45727" marB="45727">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a:spLocks noGrp="1"/>
          </p:cNvSpPr>
          <p:nvPr>
            <p:ph idx="1"/>
          </p:nvPr>
        </p:nvSpPr>
        <p:spPr>
          <a:xfrm>
            <a:off x="0" y="0"/>
            <a:ext cx="8820150" cy="685800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a:t>
            </a:r>
            <a:r>
              <a:rPr lang="zh-CN" altLang="en-US" sz="2400" b="1" dirty="0">
                <a:solidFill>
                  <a:schemeClr val="bg1"/>
                </a:solidFill>
              </a:rPr>
              <a:t>组合类的构造函数如何工作</a:t>
            </a:r>
            <a:endParaRPr lang="zh-CN" altLang="en-US" sz="2400" b="1" dirty="0">
              <a:solidFill>
                <a:schemeClr val="bg1"/>
              </a:solidFill>
            </a:endParaRPr>
          </a:p>
          <a:p>
            <a:pPr eaLnBrk="1" hangingPunct="1">
              <a:lnSpc>
                <a:spcPct val="80000"/>
              </a:lnSpc>
              <a:buNone/>
            </a:pPr>
            <a:r>
              <a:rPr lang="en-US" altLang="zh-CN" sz="2400" b="1" dirty="0">
                <a:solidFill>
                  <a:schemeClr val="bg1"/>
                </a:solidFill>
              </a:rPr>
              <a:t>class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value;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StudentID(int id=0)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value=id;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string 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 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   //</a:t>
            </a:r>
            <a:r>
              <a:rPr lang="zh-CN" altLang="en-US" sz="2400" b="1" dirty="0">
                <a:solidFill>
                  <a:schemeClr val="bg1"/>
                </a:solidFill>
              </a:rPr>
              <a:t>引入新语法</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Student(string pName,int ssID=0):</a:t>
            </a:r>
            <a:r>
              <a:rPr lang="en-US" altLang="zh-CN" sz="2400" b="1" u="sng" dirty="0">
                <a:solidFill>
                  <a:schemeClr val="bg1"/>
                </a:solidFill>
              </a:rPr>
              <a:t>name(pName),id(ssID) </a:t>
            </a: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name </a:t>
            </a:r>
            <a:r>
              <a:rPr lang="zh-CN" altLang="en-US" sz="2400" b="1" dirty="0">
                <a:solidFill>
                  <a:schemeClr val="bg1"/>
                </a:solidFill>
              </a:rPr>
              <a:t>＝ </a:t>
            </a:r>
            <a:r>
              <a:rPr lang="en-US" altLang="zh-CN" sz="2400" b="1" dirty="0">
                <a:solidFill>
                  <a:schemeClr val="bg1"/>
                </a:solidFill>
              </a:rPr>
              <a:t>pName;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p:txBody>
      </p:sp>
      <p:sp>
        <p:nvSpPr>
          <p:cNvPr id="181251" name="Rectangle 4"/>
          <p:cNvSpPr/>
          <p:nvPr/>
        </p:nvSpPr>
        <p:spPr>
          <a:xfrm>
            <a:off x="5148263" y="44450"/>
            <a:ext cx="3816350" cy="1512888"/>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void</a:t>
            </a:r>
            <a:r>
              <a:rPr lang="en-US" altLang="en-US" sz="2400" b="1" dirty="0">
                <a:latin typeface="Times New Roman" panose="02020603050405020304" pitchFamily="18" charset="0"/>
              </a:rPr>
              <a:t> main(){</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  Student s("</a:t>
            </a:r>
            <a:r>
              <a:rPr lang="zh-CN" altLang="en-US" sz="2400" b="1" dirty="0">
                <a:latin typeface="Times New Roman" panose="02020603050405020304" pitchFamily="18" charset="0"/>
              </a:rPr>
              <a:t>张三</a:t>
            </a:r>
            <a:r>
              <a:rPr lang="en-US" altLang="en-US" sz="2400" b="1" dirty="0">
                <a:latin typeface="Times New Roman" panose="02020603050405020304" pitchFamily="18" charset="0"/>
              </a:rPr>
              <a:t>",0218);</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a:t>
            </a:r>
            <a:endParaRPr lang="en-US" altLang="zh-CN" sz="2400" b="1" dirty="0">
              <a:latin typeface="Times New Roman" panose="02020603050405020304" pitchFamily="18"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2"/>
          <p:cNvSpPr>
            <a:spLocks noGrp="1"/>
          </p:cNvSpPr>
          <p:nvPr>
            <p:ph idx="1"/>
          </p:nvPr>
        </p:nvSpPr>
        <p:spPr>
          <a:xfrm>
            <a:off x="1258888" y="0"/>
            <a:ext cx="7634287" cy="685800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a:t>
            </a:r>
            <a:r>
              <a:rPr lang="zh-CN" altLang="en-US" sz="2400" b="1" dirty="0">
                <a:solidFill>
                  <a:schemeClr val="bg1"/>
                </a:solidFill>
              </a:rPr>
              <a:t>（上）           列表顺序不影响构造函数执行顺序</a:t>
            </a:r>
            <a:endParaRPr lang="zh-CN" altLang="en-US" sz="2400" b="1" dirty="0">
              <a:solidFill>
                <a:schemeClr val="bg1"/>
              </a:solidFill>
            </a:endParaRPr>
          </a:p>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Student(int i):ID(i)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 &lt;&lt;"constructing student.\n";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ID = i;</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~Student(){cout&lt;&lt;"~Student\n";}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class Teacher{</a:t>
            </a:r>
            <a:endParaRPr lang="en-US" altLang="zh-CN" sz="2400" b="1" dirty="0">
              <a:solidFill>
                <a:schemeClr val="bg1"/>
              </a:solidFill>
            </a:endParaRPr>
          </a:p>
          <a:p>
            <a:pPr eaLnBrk="1" hangingPunct="1">
              <a:lnSpc>
                <a:spcPct val="80000"/>
              </a:lnSpc>
              <a:buNone/>
            </a:pPr>
            <a:r>
              <a:rPr lang="en-US" altLang="zh-CN" sz="2400" b="1" dirty="0">
                <a:solidFill>
                  <a:schemeClr val="bg1"/>
                </a:solidFill>
              </a:rPr>
              <a:t>string  name;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Teacher(string pName) : name(pName)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name </a:t>
            </a:r>
            <a:r>
              <a:rPr lang="zh-CN" altLang="en-US" sz="2400" b="1" dirty="0">
                <a:solidFill>
                  <a:schemeClr val="bg1"/>
                </a:solidFill>
              </a:rPr>
              <a:t>＝ </a:t>
            </a:r>
            <a:r>
              <a:rPr lang="en-US" altLang="zh-CN" sz="2400" b="1" dirty="0">
                <a:solidFill>
                  <a:schemeClr val="bg1"/>
                </a:solidFill>
              </a:rPr>
              <a:t>pName;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 &lt;&lt;"constructing teacher.\n";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~Teacher(){cout&lt;&lt;"~Teacher\n";}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4"/>
          <p:cNvSpPr/>
          <p:nvPr/>
        </p:nvSpPr>
        <p:spPr>
          <a:xfrm>
            <a:off x="684213" y="0"/>
            <a:ext cx="8135937" cy="6453188"/>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下</a:t>
            </a: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class TutorPair{</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 s;</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Teacher 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int noMeetings;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public:</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TutorPair(int i,int j,string p):noMeetings(i),t(p),s(j){</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 &lt;&lt;"constructing tutorpair.\n";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  noMeetings=i;</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~TutorPair(){cout&lt;&lt;"~TutorPair\n";}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TutorPair tp(4,0218, "</a:t>
            </a:r>
            <a:r>
              <a:rPr lang="zh-CN" altLang="en-US" sz="2400" b="1" dirty="0">
                <a:latin typeface="Times New Roman" panose="02020603050405020304" pitchFamily="18" charset="0"/>
              </a:rPr>
              <a:t>张三</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 &lt;&lt;"back in main.\n";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pic>
        <p:nvPicPr>
          <p:cNvPr id="3" name="Picture 6"/>
          <p:cNvPicPr>
            <a:picLocks noGrp="1" noChangeAspect="1"/>
          </p:cNvPicPr>
          <p:nvPr>
            <p:ph idx="1"/>
          </p:nvPr>
        </p:nvPicPr>
        <p:blipFill>
          <a:blip r:embed="rId1"/>
          <a:srcRect l="29" t="4791" r="65318" b="67712"/>
          <a:stretch>
            <a:fillRect/>
          </a:stretch>
        </p:blipFill>
        <p:spPr>
          <a:xfrm>
            <a:off x="5337175" y="4767263"/>
            <a:ext cx="3806825" cy="2090737"/>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2"/>
          <p:cNvSpPr>
            <a:spLocks noGrp="1"/>
          </p:cNvSpPr>
          <p:nvPr>
            <p:ph idx="1"/>
          </p:nvPr>
        </p:nvSpPr>
        <p:spPr>
          <a:xfrm>
            <a:off x="107950" y="836613"/>
            <a:ext cx="6480175" cy="5876925"/>
          </a:xfrm>
          <a:ln/>
        </p:spPr>
        <p:txBody>
          <a:bodyPr vert="horz" wrap="square" lIns="91440" tIns="45720" rIns="91440" bIns="45720" anchor="t" anchorCtr="0"/>
          <a:p>
            <a:pPr eaLnBrk="1" hangingPunct="1">
              <a:lnSpc>
                <a:spcPct val="90000"/>
              </a:lnSpc>
              <a:buNone/>
            </a:pPr>
            <a:r>
              <a:rPr lang="en-US" altLang="zh-CN" b="1" dirty="0">
                <a:solidFill>
                  <a:schemeClr val="bg1"/>
                </a:solidFill>
              </a:rPr>
              <a:t>//</a:t>
            </a:r>
            <a:r>
              <a:rPr lang="zh-CN" altLang="en-US" b="1" dirty="0">
                <a:solidFill>
                  <a:schemeClr val="bg1"/>
                </a:solidFill>
              </a:rPr>
              <a:t>常量成员和引用成员</a:t>
            </a:r>
            <a:endParaRPr lang="zh-CN" altLang="en-US" b="1" dirty="0">
              <a:solidFill>
                <a:schemeClr val="bg1"/>
              </a:solidFill>
            </a:endParaRPr>
          </a:p>
          <a:p>
            <a:pPr eaLnBrk="1" hangingPunct="1">
              <a:lnSpc>
                <a:spcPct val="90000"/>
              </a:lnSpc>
              <a:buNone/>
            </a:pPr>
            <a:r>
              <a:rPr lang="en-US" altLang="zh-CN" b="1" dirty="0">
                <a:solidFill>
                  <a:schemeClr val="bg1"/>
                </a:solidFill>
              </a:rPr>
              <a:t>class Student{</a:t>
            </a:r>
            <a:endParaRPr lang="en-US" altLang="zh-CN" b="1" dirty="0">
              <a:solidFill>
                <a:schemeClr val="bg1"/>
              </a:solidFill>
            </a:endParaRPr>
          </a:p>
          <a:p>
            <a:pPr eaLnBrk="1" hangingPunct="1">
              <a:lnSpc>
                <a:spcPct val="90000"/>
              </a:lnSpc>
              <a:buNone/>
            </a:pPr>
            <a:r>
              <a:rPr lang="en-US" altLang="zh-CN" b="1" dirty="0">
                <a:solidFill>
                  <a:schemeClr val="bg1"/>
                </a:solidFill>
              </a:rPr>
              <a:t>   const  int  i;     //</a:t>
            </a:r>
            <a:r>
              <a:rPr lang="zh-CN" altLang="en-US" b="1" dirty="0">
                <a:solidFill>
                  <a:schemeClr val="bg1"/>
                </a:solidFill>
              </a:rPr>
              <a:t>此处不能赋值</a:t>
            </a:r>
            <a:endParaRPr lang="en-US" altLang="zh-CN" b="1" dirty="0">
              <a:solidFill>
                <a:schemeClr val="bg1"/>
              </a:solidFill>
            </a:endParaRPr>
          </a:p>
          <a:p>
            <a:pPr eaLnBrk="1" hangingPunct="1">
              <a:lnSpc>
                <a:spcPct val="90000"/>
              </a:lnSpc>
              <a:buNone/>
            </a:pPr>
            <a:r>
              <a:rPr lang="en-US" altLang="zh-CN" b="1" dirty="0">
                <a:solidFill>
                  <a:schemeClr val="bg1"/>
                </a:solidFill>
              </a:rPr>
              <a:t>   int const &amp;j;           //</a:t>
            </a:r>
            <a:r>
              <a:rPr lang="zh-CN" altLang="en-US" b="1" dirty="0">
                <a:solidFill>
                  <a:schemeClr val="bg1"/>
                </a:solidFill>
              </a:rPr>
              <a:t>此处不能赋值</a:t>
            </a:r>
            <a:endParaRPr lang="en-US" altLang="zh-CN" b="1" dirty="0">
              <a:solidFill>
                <a:schemeClr val="bg1"/>
              </a:solidFill>
            </a:endParaRPr>
          </a:p>
          <a:p>
            <a:pPr eaLnBrk="1" hangingPunct="1">
              <a:lnSpc>
                <a:spcPct val="90000"/>
              </a:lnSpc>
              <a:buNone/>
            </a:pPr>
            <a:r>
              <a:rPr lang="en-US" altLang="zh-CN" b="1" dirty="0">
                <a:solidFill>
                  <a:schemeClr val="bg1"/>
                </a:solidFill>
              </a:rPr>
              <a:t>public:</a:t>
            </a:r>
            <a:endParaRPr lang="en-US" altLang="zh-CN" b="1" dirty="0">
              <a:solidFill>
                <a:schemeClr val="bg1"/>
              </a:solidFill>
            </a:endParaRPr>
          </a:p>
          <a:p>
            <a:pPr eaLnBrk="1" hangingPunct="1">
              <a:lnSpc>
                <a:spcPct val="90000"/>
              </a:lnSpc>
              <a:buNone/>
            </a:pPr>
            <a:r>
              <a:rPr lang="en-US" altLang="zh-CN" b="1" dirty="0">
                <a:solidFill>
                  <a:schemeClr val="bg1"/>
                </a:solidFill>
              </a:rPr>
              <a:t>  Student(int s):i(s),j(i){}                </a:t>
            </a:r>
            <a:endParaRPr lang="zh-CN" altLang="en-US" b="1" dirty="0">
              <a:solidFill>
                <a:schemeClr val="bg1"/>
              </a:solidFill>
            </a:endParaRPr>
          </a:p>
          <a:p>
            <a:pPr eaLnBrk="1" hangingPunct="1">
              <a:lnSpc>
                <a:spcPct val="90000"/>
              </a:lnSpc>
              <a:buNone/>
            </a:pPr>
            <a:r>
              <a:rPr lang="en-US" altLang="zh-CN" b="1" dirty="0">
                <a:solidFill>
                  <a:schemeClr val="bg1"/>
                </a:solidFill>
              </a:rPr>
              <a:t>  void p(){cout&lt;&lt;j&lt;&lt;endl;}</a:t>
            </a:r>
            <a:endParaRPr lang="en-US" altLang="zh-CN" b="1" dirty="0">
              <a:solidFill>
                <a:schemeClr val="bg1"/>
              </a:solidFill>
            </a:endParaRPr>
          </a:p>
          <a:p>
            <a:pPr eaLnBrk="1" hangingPunct="1">
              <a:lnSpc>
                <a:spcPct val="90000"/>
              </a:lnSpc>
              <a:buNone/>
            </a:pPr>
            <a:r>
              <a:rPr lang="en-US" altLang="zh-CN" b="1" dirty="0">
                <a:solidFill>
                  <a:schemeClr val="bg1"/>
                </a:solidFill>
              </a:rPr>
              <a:t>};</a:t>
            </a:r>
            <a:endParaRPr lang="en-US" altLang="zh-CN" b="1" dirty="0">
              <a:solidFill>
                <a:schemeClr val="bg1"/>
              </a:solidFill>
            </a:endParaRPr>
          </a:p>
          <a:p>
            <a:pPr eaLnBrk="1" hangingPunct="1">
              <a:lnSpc>
                <a:spcPct val="90000"/>
              </a:lnSpc>
              <a:buNone/>
            </a:pPr>
            <a:r>
              <a:rPr lang="en-US" altLang="zh-CN" b="1" dirty="0">
                <a:solidFill>
                  <a:schemeClr val="bg1"/>
                </a:solidFill>
              </a:rPr>
              <a:t>//const</a:t>
            </a:r>
            <a:r>
              <a:rPr lang="zh-CN" altLang="en-US" b="1" dirty="0">
                <a:solidFill>
                  <a:schemeClr val="bg1"/>
                </a:solidFill>
              </a:rPr>
              <a:t>成员被认为缺乏意义</a:t>
            </a:r>
            <a:endParaRPr lang="en-US" altLang="zh-CN" b="1" dirty="0">
              <a:solidFill>
                <a:schemeClr val="bg1"/>
              </a:solidFill>
            </a:endParaRPr>
          </a:p>
          <a:p>
            <a:pPr eaLnBrk="1" hangingPunct="1">
              <a:lnSpc>
                <a:spcPct val="90000"/>
              </a:lnSpc>
              <a:buNone/>
            </a:pPr>
            <a:r>
              <a:rPr lang="en-US" altLang="zh-CN" b="1" dirty="0">
                <a:solidFill>
                  <a:schemeClr val="bg1"/>
                </a:solidFill>
              </a:rPr>
              <a:t>//</a:t>
            </a:r>
            <a:r>
              <a:rPr lang="zh-CN" altLang="en-US" b="1" dirty="0">
                <a:solidFill>
                  <a:schemeClr val="bg1"/>
                </a:solidFill>
              </a:rPr>
              <a:t>引用成员主要是超越指针成员的不确定性</a:t>
            </a:r>
            <a:endParaRPr lang="en-US" altLang="zh-CN" b="1" dirty="0">
              <a:solidFill>
                <a:schemeClr val="bg1"/>
              </a:solidFill>
            </a:endParaRPr>
          </a:p>
        </p:txBody>
      </p:sp>
      <p:sp>
        <p:nvSpPr>
          <p:cNvPr id="184323"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84324" name="Rectangle 4"/>
          <p:cNvSpPr/>
          <p:nvPr/>
        </p:nvSpPr>
        <p:spPr>
          <a:xfrm>
            <a:off x="6802438" y="1052513"/>
            <a:ext cx="2341562" cy="5472112"/>
          </a:xfrm>
          <a:prstGeom prst="rect">
            <a:avLst/>
          </a:prstGeom>
          <a:noFill/>
          <a:ln w="9525">
            <a:noFill/>
          </a:ln>
        </p:spPr>
        <p:txBody>
          <a:bodyPr/>
          <a:p>
            <a:pPr marL="342900" indent="-342900" eaLnBrk="1" hangingPunct="1">
              <a:lnSpc>
                <a:spcPct val="80000"/>
              </a:lnSpc>
              <a:spcBef>
                <a:spcPct val="20000"/>
              </a:spcBef>
            </a:pPr>
            <a:r>
              <a:rPr lang="en-US" altLang="zh-CN" sz="2800" b="1" dirty="0">
                <a:latin typeface="Times New Roman" panose="02020603050405020304" pitchFamily="18" charset="0"/>
              </a:rPr>
              <a:t>void</a:t>
            </a:r>
            <a:r>
              <a:rPr lang="en-US" altLang="en-US" sz="2800" b="1" dirty="0">
                <a:latin typeface="Times New Roman" panose="02020603050405020304" pitchFamily="18" charset="0"/>
              </a:rPr>
              <a:t> main()</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  int c=123;</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  Student s(8);</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  s.p();</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2"/>
          <p:cNvSpPr>
            <a:spLocks noGrp="1"/>
          </p:cNvSpPr>
          <p:nvPr>
            <p:ph idx="1"/>
          </p:nvPr>
        </p:nvSpPr>
        <p:spPr>
          <a:xfrm>
            <a:off x="179388" y="981075"/>
            <a:ext cx="5902325" cy="5876925"/>
          </a:xfrm>
          <a:ln/>
        </p:spPr>
        <p:txBody>
          <a:bodyPr vert="horz" wrap="square" lIns="91440" tIns="45720" rIns="91440" bIns="45720" anchor="t" anchorCtr="0"/>
          <a:p>
            <a:pPr eaLnBrk="1" hangingPunct="1">
              <a:buNone/>
            </a:pPr>
            <a:r>
              <a:rPr lang="en-US" altLang="zh-CN" b="1" dirty="0">
                <a:solidFill>
                  <a:schemeClr val="bg1"/>
                </a:solidFill>
              </a:rPr>
              <a:t>//</a:t>
            </a:r>
            <a:r>
              <a:rPr lang="zh-CN" altLang="en-US" b="1" dirty="0">
                <a:solidFill>
                  <a:schemeClr val="bg1"/>
                </a:solidFill>
              </a:rPr>
              <a:t>默认拷贝构造函数</a:t>
            </a:r>
            <a:endParaRPr lang="zh-CN" altLang="en-US" b="1" dirty="0">
              <a:solidFill>
                <a:schemeClr val="bg1"/>
              </a:solidFill>
            </a:endParaRPr>
          </a:p>
          <a:p>
            <a:pPr eaLnBrk="1" hangingPunct="1">
              <a:buNone/>
            </a:pPr>
            <a:r>
              <a:rPr lang="en-US" altLang="zh-CN" b="1" dirty="0">
                <a:solidFill>
                  <a:schemeClr val="bg1"/>
                </a:solidFill>
              </a:rPr>
              <a:t>class Student{</a:t>
            </a:r>
            <a:endParaRPr lang="en-US" altLang="zh-CN" b="1" dirty="0">
              <a:solidFill>
                <a:schemeClr val="bg1"/>
              </a:solidFill>
            </a:endParaRPr>
          </a:p>
          <a:p>
            <a:pPr eaLnBrk="1" hangingPunct="1">
              <a:buNone/>
            </a:pPr>
            <a:r>
              <a:rPr lang="en-US" altLang="zh-CN" b="1" dirty="0">
                <a:solidFill>
                  <a:schemeClr val="bg1"/>
                </a:solidFill>
              </a:rPr>
              <a:t>   int  i;</a:t>
            </a:r>
            <a:endParaRPr lang="en-US" altLang="zh-CN" b="1" dirty="0">
              <a:solidFill>
                <a:schemeClr val="bg1"/>
              </a:solidFill>
            </a:endParaRPr>
          </a:p>
          <a:p>
            <a:pPr eaLnBrk="1" hangingPunct="1">
              <a:buNone/>
            </a:pPr>
            <a:r>
              <a:rPr lang="en-US" altLang="zh-CN" b="1" dirty="0">
                <a:solidFill>
                  <a:schemeClr val="bg1"/>
                </a:solidFill>
              </a:rPr>
              <a:t>public:</a:t>
            </a:r>
            <a:endParaRPr lang="en-US" altLang="zh-CN" b="1" dirty="0">
              <a:solidFill>
                <a:schemeClr val="bg1"/>
              </a:solidFill>
            </a:endParaRPr>
          </a:p>
          <a:p>
            <a:pPr eaLnBrk="1" hangingPunct="1">
              <a:buNone/>
            </a:pPr>
            <a:r>
              <a:rPr lang="en-US" altLang="zh-CN" b="1" dirty="0">
                <a:solidFill>
                  <a:schemeClr val="bg1"/>
                </a:solidFill>
              </a:rPr>
              <a:t>   Student(int k):</a:t>
            </a:r>
            <a:r>
              <a:rPr lang="en-US" altLang="zh-CN" b="1" dirty="0">
                <a:solidFill>
                  <a:srgbClr val="FFFF00"/>
                </a:solidFill>
              </a:rPr>
              <a:t>i(k)</a:t>
            </a:r>
            <a:r>
              <a:rPr lang="en-US" altLang="zh-CN" b="1" dirty="0">
                <a:solidFill>
                  <a:schemeClr val="bg1"/>
                </a:solidFill>
              </a:rPr>
              <a:t>{}</a:t>
            </a:r>
            <a:endParaRPr lang="en-US" altLang="zh-CN" b="1" dirty="0">
              <a:solidFill>
                <a:schemeClr val="bg1"/>
              </a:solidFill>
            </a:endParaRPr>
          </a:p>
          <a:p>
            <a:pPr eaLnBrk="1" hangingPunct="1">
              <a:buNone/>
            </a:pPr>
            <a:r>
              <a:rPr lang="en-US" altLang="zh-CN" b="1" dirty="0">
                <a:solidFill>
                  <a:schemeClr val="bg1"/>
                </a:solidFill>
              </a:rPr>
              <a:t>   void p(){cout&lt;&lt;i&lt;&lt;endl;}</a:t>
            </a:r>
            <a:endParaRPr lang="en-US" altLang="zh-CN" b="1" dirty="0">
              <a:solidFill>
                <a:schemeClr val="bg1"/>
              </a:solidFill>
            </a:endParaRPr>
          </a:p>
          <a:p>
            <a:pPr eaLnBrk="1" hangingPunct="1">
              <a:buNone/>
            </a:pPr>
            <a:r>
              <a:rPr lang="en-US" altLang="zh-CN" b="1" dirty="0">
                <a:solidFill>
                  <a:schemeClr val="bg1"/>
                </a:solidFill>
              </a:rPr>
              <a:t>};</a:t>
            </a:r>
            <a:endParaRPr lang="zh-CN" altLang="en-US" b="1" dirty="0">
              <a:solidFill>
                <a:schemeClr val="bg1"/>
              </a:solidFill>
            </a:endParaRPr>
          </a:p>
        </p:txBody>
      </p:sp>
      <p:sp>
        <p:nvSpPr>
          <p:cNvPr id="185347"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85348" name="Rectangle 4"/>
          <p:cNvSpPr/>
          <p:nvPr/>
        </p:nvSpPr>
        <p:spPr>
          <a:xfrm>
            <a:off x="5219700" y="1052513"/>
            <a:ext cx="3636963" cy="5472112"/>
          </a:xfrm>
          <a:prstGeom prst="rect">
            <a:avLst/>
          </a:prstGeom>
          <a:noFill/>
          <a:ln w="9525">
            <a:noFill/>
          </a:ln>
        </p:spPr>
        <p:txBody>
          <a:bodyPr/>
          <a:p>
            <a:pPr marL="342900" indent="-342900" eaLnBrk="1" hangingPunct="1">
              <a:lnSpc>
                <a:spcPct val="80000"/>
              </a:lnSpc>
              <a:spcBef>
                <a:spcPct val="20000"/>
              </a:spcBef>
            </a:pPr>
            <a:r>
              <a:rPr lang="en-US" altLang="zh-CN" sz="2800" b="1" dirty="0">
                <a:latin typeface="Times New Roman" panose="02020603050405020304" pitchFamily="18" charset="0"/>
              </a:rPr>
              <a:t>void</a:t>
            </a:r>
            <a:r>
              <a:rPr lang="en-US" altLang="en-US" sz="2800" b="1" dirty="0">
                <a:latin typeface="Times New Roman" panose="02020603050405020304" pitchFamily="18" charset="0"/>
              </a:rPr>
              <a:t> main(){</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r>
              <a:rPr lang="en-US" altLang="en-US" sz="2800" b="1" dirty="0">
                <a:latin typeface="Times New Roman" panose="02020603050405020304" pitchFamily="18" charset="0"/>
              </a:rPr>
              <a:t>Student s(2024);</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    s.p();</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Student t(s);</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t.p();</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因为有默认拷贝</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    </a:t>
            </a:r>
            <a:r>
              <a:rPr lang="en-US" altLang="zh-CN" sz="2800" b="1" dirty="0">
                <a:latin typeface="Times New Roman" panose="02020603050405020304" pitchFamily="18" charset="0"/>
              </a:rPr>
              <a:t>Student m(2023)</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m.p();</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    </a:t>
            </a:r>
            <a:r>
              <a:rPr lang="en-US" altLang="zh-CN" sz="2800" b="1" dirty="0">
                <a:latin typeface="Times New Roman" panose="02020603050405020304" pitchFamily="18" charset="0"/>
              </a:rPr>
              <a:t>m = s</a:t>
            </a:r>
            <a:r>
              <a:rPr lang="zh-CN" altLang="en-US" sz="2800" b="1" dirty="0">
                <a:latin typeface="Times New Roman" panose="02020603050405020304" pitchFamily="18" charset="0"/>
              </a:rPr>
              <a:t>；</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    </a:t>
            </a:r>
            <a:r>
              <a:rPr lang="en-US" altLang="zh-CN" sz="2800" b="1" dirty="0">
                <a:latin typeface="Times New Roman" panose="02020603050405020304" pitchFamily="18" charset="0"/>
              </a:rPr>
              <a:t>m.p();</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a:t>
            </a:r>
            <a:r>
              <a:rPr lang="zh-CN" altLang="en-US" sz="2800" b="1" dirty="0">
                <a:latin typeface="Times New Roman" panose="02020603050405020304" pitchFamily="18" charset="0"/>
              </a:rPr>
              <a:t>因为有默认赋值运算</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Rectangle 2"/>
          <p:cNvSpPr>
            <a:spLocks noGrp="1"/>
          </p:cNvSpPr>
          <p:nvPr>
            <p:ph idx="1"/>
          </p:nvPr>
        </p:nvSpPr>
        <p:spPr>
          <a:xfrm>
            <a:off x="179388" y="981075"/>
            <a:ext cx="8856662" cy="4968875"/>
          </a:xfrm>
          <a:ln/>
        </p:spPr>
        <p:txBody>
          <a:bodyPr vert="horz" wrap="square" lIns="91440" tIns="45720" rIns="91440" bIns="45720" anchor="t" anchorCtr="0"/>
          <a:p>
            <a:pPr eaLnBrk="1" hangingPunct="1">
              <a:buNone/>
            </a:pPr>
            <a:r>
              <a:rPr lang="zh-CN" altLang="en-US" b="1" dirty="0">
                <a:solidFill>
                  <a:schemeClr val="bg1"/>
                </a:solidFill>
              </a:rPr>
              <a:t>    系统为每个类定义默认构造函数是个传说</a:t>
            </a:r>
            <a:endParaRPr lang="en-US" altLang="zh-CN" b="1" dirty="0">
              <a:solidFill>
                <a:schemeClr val="bg1"/>
              </a:solidFill>
            </a:endParaRPr>
          </a:p>
          <a:p>
            <a:pPr eaLnBrk="1" hangingPunct="1">
              <a:buNone/>
            </a:pPr>
            <a:endParaRPr lang="en-US" altLang="zh-CN" b="1" dirty="0">
              <a:solidFill>
                <a:schemeClr val="bg1"/>
              </a:solidFill>
            </a:endParaRPr>
          </a:p>
          <a:p>
            <a:pPr eaLnBrk="1" hangingPunct="1">
              <a:buNone/>
            </a:pPr>
            <a:r>
              <a:rPr lang="zh-CN" altLang="en-US" b="1" dirty="0">
                <a:solidFill>
                  <a:schemeClr val="bg1"/>
                </a:solidFill>
              </a:rPr>
              <a:t>    没有自定义构造函数时</a:t>
            </a:r>
            <a:r>
              <a:rPr lang="en-US" altLang="zh-CN" b="1" dirty="0">
                <a:solidFill>
                  <a:schemeClr val="bg1"/>
                </a:solidFill>
              </a:rPr>
              <a:t>,</a:t>
            </a:r>
            <a:r>
              <a:rPr lang="zh-CN" altLang="en-US" b="1" dirty="0">
                <a:solidFill>
                  <a:schemeClr val="bg1"/>
                </a:solidFill>
              </a:rPr>
              <a:t>以下情况才提供“默认构造函数”：</a:t>
            </a:r>
            <a:endParaRPr lang="en-US" altLang="zh-CN" b="1" dirty="0">
              <a:solidFill>
                <a:schemeClr val="bg1"/>
              </a:solidFill>
            </a:endParaRPr>
          </a:p>
          <a:p>
            <a:pPr eaLnBrk="1" hangingPunct="1">
              <a:buNone/>
            </a:pPr>
            <a:r>
              <a:rPr lang="en-US" altLang="zh-CN" b="1" dirty="0">
                <a:solidFill>
                  <a:schemeClr val="bg1"/>
                </a:solidFill>
              </a:rPr>
              <a:t>    </a:t>
            </a:r>
            <a:r>
              <a:rPr lang="zh-CN" altLang="en-US" b="1" dirty="0">
                <a:solidFill>
                  <a:schemeClr val="bg1"/>
                </a:solidFill>
              </a:rPr>
              <a:t>（</a:t>
            </a:r>
            <a:r>
              <a:rPr lang="en-US" altLang="zh-CN" b="1" dirty="0">
                <a:solidFill>
                  <a:schemeClr val="bg1"/>
                </a:solidFill>
              </a:rPr>
              <a:t>1</a:t>
            </a:r>
            <a:r>
              <a:rPr lang="zh-CN" altLang="en-US" b="1" dirty="0">
                <a:solidFill>
                  <a:schemeClr val="bg1"/>
                </a:solidFill>
              </a:rPr>
              <a:t>）被组合类有构造函数</a:t>
            </a:r>
            <a:endParaRPr lang="en-US" altLang="zh-CN" b="1" dirty="0">
              <a:solidFill>
                <a:schemeClr val="bg1"/>
              </a:solidFill>
            </a:endParaRPr>
          </a:p>
          <a:p>
            <a:pPr eaLnBrk="1" hangingPunct="1">
              <a:buNone/>
            </a:pPr>
            <a:r>
              <a:rPr lang="en-US" altLang="zh-CN" b="1" dirty="0">
                <a:solidFill>
                  <a:schemeClr val="bg1"/>
                </a:solidFill>
              </a:rPr>
              <a:t>    </a:t>
            </a:r>
            <a:r>
              <a:rPr lang="zh-CN" altLang="en-US" b="1" dirty="0">
                <a:solidFill>
                  <a:schemeClr val="bg1"/>
                </a:solidFill>
              </a:rPr>
              <a:t>（</a:t>
            </a:r>
            <a:r>
              <a:rPr lang="en-US" altLang="zh-CN" b="1" dirty="0">
                <a:solidFill>
                  <a:schemeClr val="bg1"/>
                </a:solidFill>
              </a:rPr>
              <a:t>2</a:t>
            </a:r>
            <a:r>
              <a:rPr lang="zh-CN" altLang="en-US" b="1" dirty="0">
                <a:solidFill>
                  <a:schemeClr val="bg1"/>
                </a:solidFill>
              </a:rPr>
              <a:t>）祖先类有构造函数</a:t>
            </a:r>
            <a:endParaRPr lang="en-US" altLang="zh-CN" b="1" dirty="0">
              <a:solidFill>
                <a:schemeClr val="bg1"/>
              </a:solidFill>
            </a:endParaRPr>
          </a:p>
          <a:p>
            <a:pPr eaLnBrk="1" hangingPunct="1">
              <a:buNone/>
            </a:pPr>
            <a:r>
              <a:rPr lang="en-US" altLang="zh-CN" b="1" dirty="0">
                <a:solidFill>
                  <a:schemeClr val="bg1"/>
                </a:solidFill>
              </a:rPr>
              <a:t>    </a:t>
            </a:r>
            <a:r>
              <a:rPr lang="zh-CN" altLang="en-US" b="1" dirty="0">
                <a:solidFill>
                  <a:schemeClr val="bg1"/>
                </a:solidFill>
              </a:rPr>
              <a:t>（</a:t>
            </a:r>
            <a:r>
              <a:rPr lang="en-US" altLang="zh-CN" b="1" dirty="0">
                <a:solidFill>
                  <a:schemeClr val="bg1"/>
                </a:solidFill>
              </a:rPr>
              <a:t>3</a:t>
            </a:r>
            <a:r>
              <a:rPr lang="zh-CN" altLang="en-US" b="1" dirty="0">
                <a:solidFill>
                  <a:schemeClr val="bg1"/>
                </a:solidFill>
              </a:rPr>
              <a:t>）有虚函数</a:t>
            </a:r>
            <a:endParaRPr lang="en-US" altLang="zh-CN" b="1" dirty="0">
              <a:solidFill>
                <a:schemeClr val="bg1"/>
              </a:solidFill>
            </a:endParaRPr>
          </a:p>
          <a:p>
            <a:pPr eaLnBrk="1" hangingPunct="1">
              <a:buNone/>
            </a:pPr>
            <a:r>
              <a:rPr lang="en-US" altLang="zh-CN" b="1" dirty="0">
                <a:solidFill>
                  <a:schemeClr val="bg1"/>
                </a:solidFill>
              </a:rPr>
              <a:t>    </a:t>
            </a:r>
            <a:r>
              <a:rPr lang="zh-CN" altLang="en-US" b="1" dirty="0">
                <a:solidFill>
                  <a:schemeClr val="bg1"/>
                </a:solidFill>
              </a:rPr>
              <a:t>（</a:t>
            </a:r>
            <a:r>
              <a:rPr lang="en-US" altLang="zh-CN" b="1" dirty="0">
                <a:solidFill>
                  <a:schemeClr val="bg1"/>
                </a:solidFill>
              </a:rPr>
              <a:t>4</a:t>
            </a:r>
            <a:r>
              <a:rPr lang="zh-CN" altLang="en-US" b="1" dirty="0">
                <a:solidFill>
                  <a:schemeClr val="bg1"/>
                </a:solidFill>
              </a:rPr>
              <a:t>）虚继承</a:t>
            </a:r>
            <a:endParaRPr lang="zh-CN" altLang="en-US" b="1" dirty="0">
              <a:solidFill>
                <a:schemeClr val="bg1"/>
              </a:solidFill>
            </a:endParaRPr>
          </a:p>
        </p:txBody>
      </p:sp>
      <p:sp>
        <p:nvSpPr>
          <p:cNvPr id="186371"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2"/>
          <p:cNvSpPr>
            <a:spLocks noGrp="1"/>
          </p:cNvSpPr>
          <p:nvPr>
            <p:ph idx="1"/>
          </p:nvPr>
        </p:nvSpPr>
        <p:spPr>
          <a:xfrm>
            <a:off x="179388" y="981075"/>
            <a:ext cx="5902325" cy="5876925"/>
          </a:xfrm>
          <a:ln/>
        </p:spPr>
        <p:txBody>
          <a:bodyPr vert="horz" wrap="square" lIns="91440" tIns="45720" rIns="91440" bIns="45720" anchor="t" anchorCtr="0"/>
          <a:p>
            <a:pPr eaLnBrk="1" hangingPunct="1">
              <a:buNone/>
            </a:pPr>
            <a:r>
              <a:rPr lang="en-US" altLang="zh-CN" b="1" dirty="0">
                <a:solidFill>
                  <a:schemeClr val="bg1"/>
                </a:solidFill>
              </a:rPr>
              <a:t>//</a:t>
            </a:r>
            <a:r>
              <a:rPr lang="zh-CN" altLang="en-US" b="1" dirty="0">
                <a:solidFill>
                  <a:schemeClr val="bg1"/>
                </a:solidFill>
              </a:rPr>
              <a:t>拷贝构造函数</a:t>
            </a:r>
            <a:endParaRPr lang="zh-CN" altLang="en-US" b="1" dirty="0">
              <a:solidFill>
                <a:schemeClr val="bg1"/>
              </a:solidFill>
            </a:endParaRPr>
          </a:p>
          <a:p>
            <a:pPr eaLnBrk="1" hangingPunct="1">
              <a:buNone/>
            </a:pPr>
            <a:r>
              <a:rPr lang="en-US" altLang="zh-CN" b="1" dirty="0">
                <a:solidFill>
                  <a:schemeClr val="bg1"/>
                </a:solidFill>
              </a:rPr>
              <a:t>class Student{</a:t>
            </a:r>
            <a:endParaRPr lang="en-US" altLang="zh-CN" b="1" dirty="0">
              <a:solidFill>
                <a:schemeClr val="bg1"/>
              </a:solidFill>
            </a:endParaRPr>
          </a:p>
          <a:p>
            <a:pPr eaLnBrk="1" hangingPunct="1">
              <a:buNone/>
            </a:pPr>
            <a:r>
              <a:rPr lang="en-US" altLang="zh-CN" b="1" dirty="0">
                <a:solidFill>
                  <a:schemeClr val="bg1"/>
                </a:solidFill>
              </a:rPr>
              <a:t> int  age;</a:t>
            </a:r>
            <a:endParaRPr lang="en-US" altLang="zh-CN" b="1" dirty="0">
              <a:solidFill>
                <a:schemeClr val="bg1"/>
              </a:solidFill>
            </a:endParaRPr>
          </a:p>
          <a:p>
            <a:pPr eaLnBrk="1" hangingPunct="1">
              <a:buNone/>
            </a:pPr>
            <a:r>
              <a:rPr lang="en-US" altLang="zh-CN" b="1" dirty="0">
                <a:solidFill>
                  <a:schemeClr val="bg1"/>
                </a:solidFill>
              </a:rPr>
              <a:t>public:</a:t>
            </a:r>
            <a:endParaRPr lang="en-US" altLang="zh-CN" b="1" dirty="0">
              <a:solidFill>
                <a:schemeClr val="bg1"/>
              </a:solidFill>
            </a:endParaRPr>
          </a:p>
          <a:p>
            <a:pPr eaLnBrk="1" hangingPunct="1">
              <a:buNone/>
            </a:pPr>
            <a:r>
              <a:rPr lang="en-US" altLang="zh-CN" b="1" dirty="0">
                <a:solidFill>
                  <a:schemeClr val="bg1"/>
                </a:solidFill>
              </a:rPr>
              <a:t>  Student(int k):age(k){}</a:t>
            </a:r>
            <a:endParaRPr lang="en-US" altLang="zh-CN" b="1" dirty="0">
              <a:solidFill>
                <a:schemeClr val="bg1"/>
              </a:solidFill>
            </a:endParaRPr>
          </a:p>
          <a:p>
            <a:pPr eaLnBrk="1" hangingPunct="1">
              <a:buNone/>
            </a:pPr>
            <a:r>
              <a:rPr lang="en-US" altLang="zh-CN" b="1" dirty="0">
                <a:solidFill>
                  <a:schemeClr val="bg1"/>
                </a:solidFill>
              </a:rPr>
              <a:t>  Student(Student const &amp;s){</a:t>
            </a:r>
            <a:endParaRPr lang="en-US" altLang="zh-CN" b="1" dirty="0">
              <a:solidFill>
                <a:schemeClr val="bg1"/>
              </a:solidFill>
            </a:endParaRPr>
          </a:p>
          <a:p>
            <a:pPr eaLnBrk="1" hangingPunct="1">
              <a:buNone/>
            </a:pPr>
            <a:r>
              <a:rPr lang="en-US" altLang="zh-CN" b="1" dirty="0">
                <a:solidFill>
                  <a:schemeClr val="bg1"/>
                </a:solidFill>
              </a:rPr>
              <a:t>     age = s.age + 1;} </a:t>
            </a:r>
            <a:endParaRPr lang="en-US" altLang="zh-CN" b="1" dirty="0">
              <a:solidFill>
                <a:schemeClr val="bg1"/>
              </a:solidFill>
            </a:endParaRPr>
          </a:p>
          <a:p>
            <a:pPr eaLnBrk="1" hangingPunct="1">
              <a:buNone/>
            </a:pPr>
            <a:r>
              <a:rPr lang="en-US" altLang="zh-CN" b="1" dirty="0">
                <a:solidFill>
                  <a:schemeClr val="bg1"/>
                </a:solidFill>
              </a:rPr>
              <a:t>  void p(){cout&lt;&lt;age&lt;&lt;endl;}</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p:txBody>
      </p:sp>
      <p:sp>
        <p:nvSpPr>
          <p:cNvPr id="187395" name="Rectangle 3"/>
          <p:cNvSpPr/>
          <p:nvPr/>
        </p:nvSpPr>
        <p:spPr>
          <a:xfrm>
            <a:off x="-541337"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87396" name="Rectangle 4"/>
          <p:cNvSpPr/>
          <p:nvPr/>
        </p:nvSpPr>
        <p:spPr>
          <a:xfrm>
            <a:off x="6084888" y="44450"/>
            <a:ext cx="3059112" cy="6813550"/>
          </a:xfrm>
          <a:prstGeom prst="rect">
            <a:avLst/>
          </a:prstGeom>
          <a:noFill/>
          <a:ln w="9525">
            <a:noFill/>
          </a:ln>
        </p:spPr>
        <p:txBody>
          <a:bodyPr/>
          <a:p>
            <a:pPr marL="342900" indent="-342900" eaLnBrk="1" hangingPunct="1">
              <a:lnSpc>
                <a:spcPct val="80000"/>
              </a:lnSpc>
              <a:spcBef>
                <a:spcPct val="20000"/>
              </a:spcBef>
            </a:pPr>
            <a:r>
              <a:rPr lang="en-US" altLang="en-US" sz="2800" b="1" dirty="0">
                <a:latin typeface="Times New Roman" panose="02020603050405020304" pitchFamily="18" charset="0"/>
              </a:rPr>
              <a:t>void main()</a:t>
            </a:r>
            <a:r>
              <a:rPr lang="en-US" altLang="zh-CN" sz="2800" b="1" dirty="0">
                <a:latin typeface="Times New Roman" panose="02020603050405020304" pitchFamily="18" charset="0"/>
              </a:rPr>
              <a:t>{</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r>
              <a:rPr lang="en-US" altLang="en-US" sz="2800" b="1" dirty="0">
                <a:latin typeface="Times New Roman" panose="02020603050405020304" pitchFamily="18" charset="0"/>
              </a:rPr>
              <a:t>Student s(18);</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  s.p();</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r>
              <a:rPr lang="en-US" altLang="zh-CN" sz="2800" b="1" dirty="0">
                <a:solidFill>
                  <a:srgbClr val="FFFF00"/>
                </a:solidFill>
                <a:latin typeface="Times New Roman" panose="02020603050405020304" pitchFamily="18" charset="0"/>
              </a:rPr>
              <a:t>Student t(s);</a:t>
            </a:r>
            <a:endParaRPr lang="en-US" altLang="zh-CN" sz="2800" b="1"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t.p();</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r>
              <a:rPr lang="en-US" altLang="zh-CN" sz="2800" b="1" dirty="0">
                <a:solidFill>
                  <a:srgbClr val="FFFF00"/>
                </a:solidFill>
                <a:latin typeface="Times New Roman" panose="02020603050405020304" pitchFamily="18" charset="0"/>
              </a:rPr>
              <a:t>Student k=s;</a:t>
            </a:r>
            <a:endParaRPr lang="en-US" altLang="zh-CN" sz="2800" b="1"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k.p();</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r>
              <a:rPr lang="en-US" altLang="zh-CN" sz="2800" b="1" dirty="0">
                <a:solidFill>
                  <a:srgbClr val="FFFF00"/>
                </a:solidFill>
                <a:latin typeface="Times New Roman" panose="02020603050405020304" pitchFamily="18" charset="0"/>
              </a:rPr>
              <a:t>Student *p=new</a:t>
            </a:r>
            <a:endParaRPr lang="en-US" altLang="zh-CN" sz="2800" b="1"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en-US" altLang="zh-CN" sz="2800" b="1" dirty="0">
                <a:solidFill>
                  <a:srgbClr val="FFFF00"/>
                </a:solidFill>
                <a:latin typeface="Times New Roman" panose="02020603050405020304" pitchFamily="18" charset="0"/>
              </a:rPr>
              <a:t> Student(s);</a:t>
            </a:r>
            <a:endParaRPr lang="en-US" altLang="zh-CN" sz="2800" b="1"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p-&gt;p();</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均调用拷贝构造  </a:t>
            </a:r>
            <a:endParaRPr lang="zh-CN"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Student m</a:t>
            </a:r>
            <a:r>
              <a:rPr lang="en-US" altLang="en-US" sz="2800" b="1" dirty="0">
                <a:latin typeface="Times New Roman" panose="02020603050405020304" pitchFamily="18" charset="0"/>
              </a:rPr>
              <a:t> (20);</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solidFill>
                  <a:srgbClr val="FFFF00"/>
                </a:solidFill>
                <a:latin typeface="Times New Roman" panose="02020603050405020304" pitchFamily="18" charset="0"/>
              </a:rPr>
              <a:t>  m=s;</a:t>
            </a:r>
            <a:endParaRPr lang="en-US" altLang="zh-CN" sz="2800" b="1"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m.p();</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调用赋值运算</a:t>
            </a:r>
            <a:endParaRPr lang="zh-CN"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621573" name="AutoShape 5"/>
          <p:cNvSpPr>
            <a:spLocks noChangeArrowheads="1"/>
          </p:cNvSpPr>
          <p:nvPr/>
        </p:nvSpPr>
        <p:spPr bwMode="auto">
          <a:xfrm>
            <a:off x="1835150" y="6237288"/>
            <a:ext cx="4608513" cy="503238"/>
          </a:xfrm>
          <a:prstGeom prst="wedgeRectCallout">
            <a:avLst>
              <a:gd name="adj1" fmla="val 13858"/>
              <a:gd name="adj2" fmla="val -415178"/>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值传递可以吗？</a:t>
            </a:r>
            <a:r>
              <a:rPr kumimoji="1" lang="en-US" altLang="zh-CN" sz="2400" b="0"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const</a:t>
            </a:r>
            <a:r>
              <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保护右值</a:t>
            </a:r>
            <a:endPar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1573"/>
                                        </p:tgtEl>
                                        <p:attrNameLst>
                                          <p:attrName>style.visibility</p:attrName>
                                        </p:attrNameLst>
                                      </p:cBhvr>
                                      <p:to>
                                        <p:strVal val="visible"/>
                                      </p:to>
                                    </p:set>
                                    <p:anim calcmode="lin" valueType="num">
                                      <p:cBhvr>
                                        <p:cTn id="7" dur="500" fill="hold"/>
                                        <p:tgtEl>
                                          <p:spTgt spid="621573"/>
                                        </p:tgtEl>
                                        <p:attrNameLst>
                                          <p:attrName>ppt_x</p:attrName>
                                        </p:attrNameLst>
                                      </p:cBhvr>
                                      <p:tavLst>
                                        <p:tav tm="0">
                                          <p:val>
                                            <p:strVal val="#ppt_x"/>
                                          </p:val>
                                        </p:tav>
                                        <p:tav tm="100000">
                                          <p:val>
                                            <p:strVal val="#ppt_x"/>
                                          </p:val>
                                        </p:tav>
                                      </p:tavLst>
                                    </p:anim>
                                    <p:anim calcmode="lin" valueType="num">
                                      <p:cBhvr>
                                        <p:cTn id="8" dur="500" fill="hold"/>
                                        <p:tgtEl>
                                          <p:spTgt spid="6215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3"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3618" name="Text Box 2"/>
          <p:cNvSpPr txBox="1">
            <a:spLocks noChangeArrowheads="1"/>
          </p:cNvSpPr>
          <p:nvPr/>
        </p:nvSpPr>
        <p:spPr bwMode="auto">
          <a:xfrm>
            <a:off x="1619250" y="476250"/>
            <a:ext cx="7164388" cy="378618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Malloc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和对应的</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free()</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函数不属于语言本身，因此不能自动调用构造函数和析构函数。所以引入了</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和</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delete</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Malloc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和</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free()</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是函数，于</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malloc.h</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中声明；而</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和</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delete</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是</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本身的内容。可以理解为关键字。</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、内存分类：</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、代码区（</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code area</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、数据区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(data area)</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88419"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graphicFrame>
        <p:nvGraphicFramePr>
          <p:cNvPr id="4" name="表格 3"/>
          <p:cNvGraphicFramePr/>
          <p:nvPr/>
        </p:nvGraphicFramePr>
        <p:xfrm>
          <a:off x="1258888" y="3927475"/>
          <a:ext cx="7850188" cy="2238375"/>
        </p:xfrm>
        <a:graphic>
          <a:graphicData uri="http://schemas.openxmlformats.org/drawingml/2006/table">
            <a:tbl>
              <a:tblPr firstRow="1" bandRow="1">
                <a:tableStyleId>{5C22544A-7EE6-4342-B048-85BDC9FD1C3A}</a:tableStyleId>
              </a:tblPr>
              <a:tblGrid>
                <a:gridCol w="1701129"/>
                <a:gridCol w="2764114"/>
                <a:gridCol w="1919055"/>
                <a:gridCol w="1465889"/>
              </a:tblGrid>
              <a:tr h="383014">
                <a:tc>
                  <a:txBody>
                    <a:bodyPr/>
                    <a:lstStyle/>
                    <a:p>
                      <a:pPr>
                        <a:buNone/>
                      </a:pPr>
                      <a:endParaRPr lang="zh-CN" altLang="en-US" sz="1800" dirty="0"/>
                    </a:p>
                  </a:txBody>
                  <a:tcPr marL="91455" marR="91455" marT="45733" marB="45733">
                    <a:noFill/>
                  </a:tcPr>
                </a:tc>
                <a:tc>
                  <a:txBody>
                    <a:bodyPr/>
                    <a:lstStyle/>
                    <a:p>
                      <a:pPr>
                        <a:buNone/>
                      </a:pPr>
                      <a:r>
                        <a:rPr lang="zh-CN" altLang="en-US" sz="1800" dirty="0"/>
                        <a:t>构成</a:t>
                      </a:r>
                      <a:endParaRPr lang="zh-CN" altLang="en-US" sz="1800" dirty="0"/>
                    </a:p>
                  </a:txBody>
                  <a:tcPr marL="91455" marR="91455" marT="45733" marB="45733">
                    <a:noFill/>
                  </a:tcPr>
                </a:tc>
                <a:tc>
                  <a:txBody>
                    <a:bodyPr/>
                    <a:lstStyle/>
                    <a:p>
                      <a:pPr>
                        <a:buNone/>
                      </a:pPr>
                      <a:r>
                        <a:rPr lang="zh-CN" altLang="en-US" sz="1800"/>
                        <a:t>始</a:t>
                      </a:r>
                      <a:endParaRPr lang="zh-CN" altLang="en-US" sz="1800"/>
                    </a:p>
                  </a:txBody>
                  <a:tcPr marL="91455" marR="91455" marT="45733" marB="45733">
                    <a:noFill/>
                  </a:tcPr>
                </a:tc>
                <a:tc>
                  <a:txBody>
                    <a:bodyPr/>
                    <a:lstStyle/>
                    <a:p>
                      <a:pPr>
                        <a:buNone/>
                      </a:pPr>
                      <a:r>
                        <a:rPr lang="zh-CN" altLang="en-US" sz="1800"/>
                        <a:t>终</a:t>
                      </a:r>
                      <a:endParaRPr lang="zh-CN" altLang="en-US" sz="1800"/>
                    </a:p>
                  </a:txBody>
                  <a:tcPr marL="91455" marR="91455" marT="45733" marB="45733">
                    <a:noFill/>
                  </a:tcPr>
                </a:tc>
              </a:tr>
              <a:tr h="643438">
                <a:tc>
                  <a:txBody>
                    <a:bodyPr/>
                    <a:lstStyle/>
                    <a:p>
                      <a:pPr>
                        <a:buNone/>
                      </a:pPr>
                      <a:r>
                        <a:rPr lang="zh-CN" altLang="en-US" sz="1800" dirty="0" smtClean="0">
                          <a:solidFill>
                            <a:schemeClr val="bg1"/>
                          </a:solidFill>
                        </a:rPr>
                        <a:t>栈区</a:t>
                      </a:r>
                      <a:r>
                        <a:rPr lang="en-US" altLang="zh-CN" sz="1800" dirty="0" smtClean="0">
                          <a:solidFill>
                            <a:schemeClr val="bg1"/>
                          </a:solidFill>
                        </a:rPr>
                        <a:t>(stack area)</a:t>
                      </a:r>
                      <a:endParaRPr lang="zh-CN" altLang="en-US" sz="1800" dirty="0">
                        <a:solidFill>
                          <a:schemeClr val="bg1"/>
                        </a:solidFill>
                      </a:endParaRPr>
                    </a:p>
                  </a:txBody>
                  <a:tcPr marL="91455" marR="91455" marT="45733" marB="45733">
                    <a:noFill/>
                  </a:tcPr>
                </a:tc>
                <a:tc>
                  <a:txBody>
                    <a:bodyPr/>
                    <a:lstStyle/>
                    <a:p>
                      <a:pPr>
                        <a:buNone/>
                      </a:pPr>
                      <a:r>
                        <a:rPr lang="zh-CN" altLang="en-US" sz="1800" dirty="0">
                          <a:solidFill>
                            <a:schemeClr val="bg1"/>
                          </a:solidFill>
                        </a:rPr>
                        <a:t>参数、局部动态对象</a:t>
                      </a:r>
                      <a:endParaRPr lang="zh-CN" altLang="en-US" sz="1800" dirty="0">
                        <a:solidFill>
                          <a:schemeClr val="bg1"/>
                        </a:solidFill>
                      </a:endParaRPr>
                    </a:p>
                  </a:txBody>
                  <a:tcPr marL="91455" marR="91455" marT="45733" marB="45733">
                    <a:noFill/>
                  </a:tcPr>
                </a:tc>
                <a:tc>
                  <a:txBody>
                    <a:bodyPr/>
                    <a:lstStyle/>
                    <a:p>
                      <a:pPr>
                        <a:buNone/>
                      </a:pPr>
                      <a:r>
                        <a:rPr lang="zh-CN" altLang="en-US" sz="1800">
                          <a:solidFill>
                            <a:schemeClr val="bg1"/>
                          </a:solidFill>
                        </a:rPr>
                        <a:t>函数调用</a:t>
                      </a:r>
                      <a:endParaRPr lang="zh-CN" altLang="en-US" sz="1800">
                        <a:solidFill>
                          <a:schemeClr val="bg1"/>
                        </a:solidFill>
                      </a:endParaRPr>
                    </a:p>
                  </a:txBody>
                  <a:tcPr marL="91455" marR="91455" marT="45733" marB="45733">
                    <a:noFill/>
                  </a:tcPr>
                </a:tc>
                <a:tc>
                  <a:txBody>
                    <a:bodyPr/>
                    <a:lstStyle/>
                    <a:p>
                      <a:pPr>
                        <a:buNone/>
                      </a:pPr>
                      <a:r>
                        <a:rPr lang="zh-CN" altLang="en-US" sz="1800">
                          <a:solidFill>
                            <a:schemeClr val="bg1"/>
                          </a:solidFill>
                        </a:rPr>
                        <a:t>函数结束</a:t>
                      </a:r>
                      <a:endParaRPr lang="zh-CN" altLang="en-US" sz="1800">
                        <a:solidFill>
                          <a:schemeClr val="bg1"/>
                        </a:solidFill>
                      </a:endParaRPr>
                    </a:p>
                  </a:txBody>
                  <a:tcPr marL="91455" marR="91455" marT="45733" marB="45733">
                    <a:noFill/>
                  </a:tcPr>
                </a:tc>
              </a:tr>
              <a:tr h="365864">
                <a:tc rowSpan="2">
                  <a:txBody>
                    <a:bodyPr/>
                    <a:lstStyle/>
                    <a:p>
                      <a:pPr>
                        <a:buNone/>
                      </a:pPr>
                      <a:r>
                        <a:rPr lang="zh-CN" altLang="en-US" sz="1800" dirty="0" smtClean="0">
                          <a:solidFill>
                            <a:schemeClr val="bg1"/>
                          </a:solidFill>
                        </a:rPr>
                        <a:t>全局区</a:t>
                      </a:r>
                      <a:r>
                        <a:rPr lang="en-US" altLang="zh-CN" sz="1800" dirty="0" smtClean="0">
                          <a:solidFill>
                            <a:schemeClr val="bg1"/>
                          </a:solidFill>
                        </a:rPr>
                        <a:t>(data area)</a:t>
                      </a:r>
                      <a:endParaRPr lang="zh-CN" altLang="en-US" sz="1800" dirty="0">
                        <a:solidFill>
                          <a:schemeClr val="bg1"/>
                        </a:solidFill>
                      </a:endParaRPr>
                    </a:p>
                  </a:txBody>
                  <a:tcPr marL="91455" marR="91455" marT="45733" marB="45733">
                    <a:noFill/>
                  </a:tcPr>
                </a:tc>
                <a:tc>
                  <a:txBody>
                    <a:bodyPr/>
                    <a:lstStyle/>
                    <a:p>
                      <a:pPr>
                        <a:buNone/>
                      </a:pPr>
                      <a:r>
                        <a:rPr lang="zh-CN" altLang="en-US" sz="1800" dirty="0">
                          <a:solidFill>
                            <a:schemeClr val="bg1"/>
                          </a:solidFill>
                        </a:rPr>
                        <a:t>全局对象、静态数据成员</a:t>
                      </a:r>
                      <a:endParaRPr lang="zh-CN" altLang="en-US" sz="1800" dirty="0">
                        <a:solidFill>
                          <a:schemeClr val="bg1"/>
                        </a:solidFill>
                      </a:endParaRPr>
                    </a:p>
                  </a:txBody>
                  <a:tcPr marL="91455" marR="91455" marT="45733" marB="45733">
                    <a:noFill/>
                  </a:tcPr>
                </a:tc>
                <a:tc>
                  <a:txBody>
                    <a:bodyPr/>
                    <a:lstStyle/>
                    <a:p>
                      <a:pPr>
                        <a:buNone/>
                      </a:pPr>
                      <a:r>
                        <a:rPr lang="zh-CN" altLang="en-US" sz="1800" dirty="0">
                          <a:solidFill>
                            <a:schemeClr val="bg1"/>
                          </a:solidFill>
                        </a:rPr>
                        <a:t>程序开始</a:t>
                      </a:r>
                      <a:endParaRPr lang="zh-CN" altLang="en-US" sz="1800" dirty="0">
                        <a:solidFill>
                          <a:schemeClr val="bg1"/>
                        </a:solidFill>
                      </a:endParaRPr>
                    </a:p>
                  </a:txBody>
                  <a:tcPr marL="91455" marR="91455" marT="45733" marB="45733">
                    <a:noFill/>
                  </a:tcPr>
                </a:tc>
                <a:tc rowSpan="2">
                  <a:txBody>
                    <a:bodyPr/>
                    <a:lstStyle/>
                    <a:p>
                      <a:pPr>
                        <a:buNone/>
                      </a:pPr>
                      <a:r>
                        <a:rPr lang="zh-CN" altLang="en-US" sz="1800" dirty="0">
                          <a:solidFill>
                            <a:schemeClr val="bg1"/>
                          </a:solidFill>
                        </a:rPr>
                        <a:t>程序结束</a:t>
                      </a:r>
                      <a:endParaRPr lang="zh-CN" altLang="en-US" sz="1800" dirty="0">
                        <a:solidFill>
                          <a:schemeClr val="bg1"/>
                        </a:solidFill>
                      </a:endParaRPr>
                    </a:p>
                  </a:txBody>
                  <a:tcPr marL="91455" marR="91455" marT="45733" marB="45733">
                    <a:noFill/>
                  </a:tcPr>
                </a:tc>
              </a:tr>
              <a:tr h="365864">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solidFill>
                            <a:schemeClr val="bg1"/>
                          </a:solidFill>
                        </a:rPr>
                        <a:t>局部静态对象</a:t>
                      </a:r>
                      <a:endParaRPr lang="zh-CN" altLang="en-US" sz="1800" dirty="0">
                        <a:solidFill>
                          <a:schemeClr val="bg1"/>
                        </a:solidFill>
                      </a:endParaRPr>
                    </a:p>
                  </a:txBody>
                  <a:tcPr marL="91455" marR="91455" marT="45733" marB="45733">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solidFill>
                            <a:schemeClr val="bg1"/>
                          </a:solidFill>
                        </a:rPr>
                        <a:t>第一次调用语句</a:t>
                      </a:r>
                      <a:endParaRPr lang="zh-CN" altLang="en-US" sz="1800" dirty="0">
                        <a:solidFill>
                          <a:schemeClr val="bg1"/>
                        </a:solidFill>
                      </a:endParaRPr>
                    </a:p>
                  </a:txBody>
                  <a:tcPr marL="91455" marR="91455" marT="45733" marB="45733">
                    <a:noFill/>
                  </a:tcPr>
                </a:tc>
                <a:tc vMerge="1">
                  <a:tcPr/>
                </a:tc>
              </a:tr>
              <a:tr h="480196">
                <a:tc>
                  <a:txBody>
                    <a:bodyPr/>
                    <a:lstStyle/>
                    <a:p>
                      <a:pPr>
                        <a:buNone/>
                      </a:pPr>
                      <a:r>
                        <a:rPr lang="zh-CN" altLang="en-US" sz="1800" dirty="0">
                          <a:solidFill>
                            <a:schemeClr val="bg1"/>
                          </a:solidFill>
                        </a:rPr>
                        <a:t>堆</a:t>
                      </a:r>
                      <a:r>
                        <a:rPr lang="zh-CN" altLang="en-US" sz="1800" dirty="0" smtClean="0">
                          <a:solidFill>
                            <a:schemeClr val="bg1"/>
                          </a:solidFill>
                        </a:rPr>
                        <a:t>区</a:t>
                      </a:r>
                      <a:r>
                        <a:rPr lang="en-US" altLang="zh-CN" sz="1800" dirty="0" smtClean="0">
                          <a:solidFill>
                            <a:schemeClr val="bg1"/>
                          </a:solidFill>
                        </a:rPr>
                        <a:t>(heap area)</a:t>
                      </a:r>
                      <a:endParaRPr lang="zh-CN" altLang="en-US" sz="1800" dirty="0">
                        <a:solidFill>
                          <a:schemeClr val="bg1"/>
                        </a:solidFill>
                      </a:endParaRPr>
                    </a:p>
                  </a:txBody>
                  <a:tcPr marL="91455" marR="91455" marT="45733" marB="45733">
                    <a:noFill/>
                  </a:tcPr>
                </a:tc>
                <a:tc>
                  <a:txBody>
                    <a:bodyPr/>
                    <a:lstStyle/>
                    <a:p>
                      <a:pPr>
                        <a:buNone/>
                      </a:pPr>
                      <a:r>
                        <a:rPr lang="en-US" altLang="zh-CN" sz="1800" dirty="0">
                          <a:solidFill>
                            <a:schemeClr val="bg1"/>
                          </a:solidFill>
                        </a:rPr>
                        <a:t>new</a:t>
                      </a:r>
                      <a:endParaRPr lang="en-US" altLang="zh-CN" sz="1800" dirty="0">
                        <a:solidFill>
                          <a:schemeClr val="bg1"/>
                        </a:solidFill>
                      </a:endParaRPr>
                    </a:p>
                  </a:txBody>
                  <a:tcPr marL="91455" marR="91455" marT="45733" marB="45733">
                    <a:noFill/>
                  </a:tcPr>
                </a:tc>
                <a:tc>
                  <a:txBody>
                    <a:bodyPr/>
                    <a:lstStyle/>
                    <a:p>
                      <a:pPr>
                        <a:buNone/>
                      </a:pPr>
                      <a:r>
                        <a:rPr lang="zh-CN" altLang="en-US" sz="1800" dirty="0">
                          <a:solidFill>
                            <a:schemeClr val="bg1"/>
                          </a:solidFill>
                        </a:rPr>
                        <a:t>调用语句</a:t>
                      </a:r>
                      <a:endParaRPr lang="zh-CN" altLang="en-US" sz="1800" dirty="0">
                        <a:solidFill>
                          <a:schemeClr val="bg1"/>
                        </a:solidFill>
                      </a:endParaRPr>
                    </a:p>
                  </a:txBody>
                  <a:tcPr marL="91455" marR="91455" marT="45733" marB="45733">
                    <a:noFill/>
                  </a:tcPr>
                </a:tc>
                <a:tc>
                  <a:txBody>
                    <a:bodyPr/>
                    <a:lstStyle/>
                    <a:p>
                      <a:pPr>
                        <a:buNone/>
                      </a:pPr>
                      <a:r>
                        <a:rPr lang="zh-CN" altLang="en-US" sz="1800" b="0" dirty="0">
                          <a:solidFill>
                            <a:srgbClr val="FF0000"/>
                          </a:solidFill>
                        </a:rPr>
                        <a:t>自主释放</a:t>
                      </a:r>
                      <a:endParaRPr lang="zh-CN" altLang="en-US" sz="1800" b="0" dirty="0">
                        <a:solidFill>
                          <a:srgbClr val="FF0000"/>
                        </a:solidFill>
                      </a:endParaRPr>
                    </a:p>
                  </a:txBody>
                  <a:tcPr marL="91455" marR="91455" marT="45733" marB="45733">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23618"/>
                                        </p:tgtEl>
                                        <p:attrNameLst>
                                          <p:attrName>style.visibility</p:attrName>
                                        </p:attrNameLst>
                                      </p:cBhvr>
                                      <p:to>
                                        <p:strVal val="visible"/>
                                      </p:to>
                                    </p:set>
                                    <p:animEffect transition="in" filter="barn(inHorizontal)">
                                      <p:cBhvr>
                                        <p:cTn id="7" dur="500"/>
                                        <p:tgtEl>
                                          <p:spTgt spid="623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8"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3" name="Text Box 3"/>
          <p:cNvSpPr txBox="1">
            <a:spLocks noChangeArrowheads="1"/>
          </p:cNvSpPr>
          <p:nvPr/>
        </p:nvSpPr>
        <p:spPr bwMode="auto">
          <a:xfrm>
            <a:off x="1692275" y="0"/>
            <a:ext cx="7451725" cy="698658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i=1):id(i){}</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display(){</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&lt;&lt;id</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is completed."&lt;&lt;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*p=new a(9);</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p-&gt;display();</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*q=(a *)</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malloc</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sizeof</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t>
            </a:r>
            <a:endPar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q-&gt;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display();//</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0xCD</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表明构造函数未调用</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delete p;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&lt;&lt;"delete is completed."&lt;&lt;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free(q);</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析构函数未调用</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89443" name="Text Box 4"/>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99363"/>
                                        </p:tgtEl>
                                        <p:attrNameLst>
                                          <p:attrName>style.visibility</p:attrName>
                                        </p:attrNameLst>
                                      </p:cBhvr>
                                      <p:to>
                                        <p:strVal val="visible"/>
                                      </p:to>
                                    </p:set>
                                    <p:animEffect transition="in" filter="barn(inHorizontal)">
                                      <p:cBhvr>
                                        <p:cTn id="7" dur="500"/>
                                        <p:tgtEl>
                                          <p:spTgt spid="399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0387" name="Text Box 3"/>
          <p:cNvSpPr txBox="1">
            <a:spLocks noChangeArrowheads="1"/>
          </p:cNvSpPr>
          <p:nvPr/>
        </p:nvSpPr>
        <p:spPr bwMode="auto">
          <a:xfrm>
            <a:off x="1692275" y="0"/>
            <a:ext cx="7056438" cy="655637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i=1):id(a){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display(){</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&lt;&lt;id</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析构</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"&lt;&lt;id&lt;&lt;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&amp; m(){</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*p=new a(9);</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return(*p);</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&amp;s = m();</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s.display</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结果为</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9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析构未执行</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90467" name="Text Box 5"/>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00387"/>
                                        </p:tgtEl>
                                        <p:attrNameLst>
                                          <p:attrName>style.visibility</p:attrName>
                                        </p:attrNameLst>
                                      </p:cBhvr>
                                      <p:to>
                                        <p:strVal val="visible"/>
                                      </p:to>
                                    </p:set>
                                    <p:animEffect transition="in" filter="barn(inHorizontal)">
                                      <p:cBhvr>
                                        <p:cTn id="7" dur="500"/>
                                        <p:tgtEl>
                                          <p:spTgt spid="400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idx="1"/>
          </p:nvPr>
        </p:nvSpPr>
        <p:spPr>
          <a:xfrm>
            <a:off x="182563" y="1196975"/>
            <a:ext cx="8961437" cy="5472113"/>
          </a:xfrm>
          <a:ln/>
        </p:spPr>
        <p:txBody>
          <a:bodyPr vert="horz" wrap="square" lIns="91440" tIns="45720" rIns="91440" bIns="45720" anchor="t" anchorCtr="0"/>
          <a:p>
            <a:pPr eaLnBrk="1" hangingPunct="1">
              <a:lnSpc>
                <a:spcPct val="80000"/>
              </a:lnSpc>
              <a:buNone/>
            </a:pPr>
            <a:r>
              <a:rPr lang="zh-CN" altLang="en-US" sz="2000" b="1" dirty="0">
                <a:solidFill>
                  <a:schemeClr val="bg1"/>
                </a:solidFill>
              </a:rPr>
              <a:t>动态空间</a:t>
            </a:r>
            <a:endParaRPr lang="zh-CN" altLang="en-US" sz="2000" b="1" dirty="0">
              <a:solidFill>
                <a:schemeClr val="bg1"/>
              </a:solidFill>
            </a:endParaRPr>
          </a:p>
          <a:p>
            <a:pPr eaLnBrk="1" hangingPunct="1">
              <a:lnSpc>
                <a:spcPct val="80000"/>
              </a:lnSpc>
              <a:buNone/>
            </a:pPr>
            <a:r>
              <a:rPr lang="zh-CN" altLang="en-US" sz="2000" b="1" dirty="0">
                <a:solidFill>
                  <a:schemeClr val="bg1"/>
                </a:solidFill>
              </a:rPr>
              <a:t>     数组只能固定分配空间，不允许动态；   介绍动态</a:t>
            </a:r>
            <a:r>
              <a:rPr lang="en-US" altLang="zh-CN" sz="2000" b="1" dirty="0">
                <a:solidFill>
                  <a:schemeClr val="bg1"/>
                </a:solidFill>
              </a:rPr>
              <a:t>\</a:t>
            </a:r>
            <a:r>
              <a:rPr lang="zh-CN" altLang="en-US" sz="2000" b="1" dirty="0">
                <a:solidFill>
                  <a:schemeClr val="bg1"/>
                </a:solidFill>
              </a:rPr>
              <a:t>静态</a:t>
            </a:r>
            <a:r>
              <a:rPr lang="en-US" altLang="zh-CN" sz="2000" b="1" dirty="0">
                <a:solidFill>
                  <a:schemeClr val="bg1"/>
                </a:solidFill>
              </a:rPr>
              <a:t>\</a:t>
            </a:r>
            <a:r>
              <a:rPr lang="zh-CN" altLang="en-US" sz="2000" b="1" dirty="0">
                <a:solidFill>
                  <a:schemeClr val="bg1"/>
                </a:solidFill>
              </a:rPr>
              <a:t>代码和堆区</a:t>
            </a:r>
            <a:endParaRPr lang="zh-CN" altLang="en-US" sz="2000" b="1" dirty="0">
              <a:solidFill>
                <a:schemeClr val="bg1"/>
              </a:solidFill>
            </a:endParaRPr>
          </a:p>
          <a:p>
            <a:pPr eaLnBrk="1" hangingPunct="1">
              <a:lnSpc>
                <a:spcPct val="80000"/>
              </a:lnSpc>
              <a:buNone/>
            </a:pPr>
            <a:r>
              <a:rPr lang="zh-CN" altLang="en-US" sz="2000" b="1" dirty="0">
                <a:solidFill>
                  <a:schemeClr val="bg1"/>
                </a:solidFill>
              </a:rPr>
              <a:t>     </a:t>
            </a:r>
            <a:r>
              <a:rPr lang="en-US" altLang="zh-CN" sz="2000" b="1" dirty="0">
                <a:solidFill>
                  <a:schemeClr val="bg1"/>
                </a:solidFill>
              </a:rPr>
              <a:t>void *malloc(unsigned long size)</a:t>
            </a:r>
            <a:endParaRPr lang="en-US" altLang="zh-CN" sz="2000" b="1" dirty="0">
              <a:solidFill>
                <a:schemeClr val="bg1"/>
              </a:solidFill>
            </a:endParaRPr>
          </a:p>
          <a:p>
            <a:pPr eaLnBrk="1" hangingPunct="1">
              <a:lnSpc>
                <a:spcPct val="80000"/>
              </a:lnSpc>
              <a:buNone/>
            </a:pPr>
            <a:endParaRPr lang="en-US" altLang="zh-CN" sz="2000" b="1" dirty="0">
              <a:solidFill>
                <a:schemeClr val="bg1"/>
              </a:solidFill>
            </a:endParaRPr>
          </a:p>
          <a:p>
            <a:pPr eaLnBrk="1" hangingPunct="1">
              <a:lnSpc>
                <a:spcPct val="80000"/>
              </a:lnSpc>
              <a:buNone/>
            </a:pPr>
            <a:r>
              <a:rPr lang="en-US" altLang="zh-CN" sz="2400" b="1" dirty="0">
                <a:solidFill>
                  <a:schemeClr val="bg1"/>
                </a:solidFill>
              </a:rPr>
              <a:t>#include </a:t>
            </a:r>
            <a:r>
              <a:rPr lang="en-US" altLang="zh-CN" sz="2400" dirty="0">
                <a:solidFill>
                  <a:schemeClr val="bg1"/>
                </a:solidFill>
              </a:rPr>
              <a:t>"</a:t>
            </a:r>
            <a:r>
              <a:rPr lang="en-US" altLang="zh-CN" sz="2400" b="1" dirty="0">
                <a:solidFill>
                  <a:schemeClr val="bg1"/>
                </a:solidFill>
              </a:rPr>
              <a:t>stdafx.h</a:t>
            </a:r>
            <a:r>
              <a:rPr lang="en-US" altLang="zh-CN" sz="2400"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#include </a:t>
            </a:r>
            <a:r>
              <a:rPr lang="en-US" altLang="zh-CN" sz="2400" dirty="0">
                <a:solidFill>
                  <a:schemeClr val="bg1"/>
                </a:solidFill>
              </a:rPr>
              <a:t>"</a:t>
            </a:r>
            <a:r>
              <a:rPr lang="en-US" altLang="zh-CN" sz="2400" b="1" dirty="0">
                <a:solidFill>
                  <a:schemeClr val="bg1"/>
                </a:solidFill>
              </a:rPr>
              <a:t>stdio.h</a:t>
            </a:r>
            <a:r>
              <a:rPr lang="en-US" altLang="zh-CN" sz="2400"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#include </a:t>
            </a:r>
            <a:r>
              <a:rPr lang="en-US" altLang="zh-CN" sz="2400" dirty="0">
                <a:solidFill>
                  <a:schemeClr val="bg1"/>
                </a:solidFill>
              </a:rPr>
              <a:t>"</a:t>
            </a:r>
            <a:r>
              <a:rPr lang="en-US" altLang="zh-CN" sz="2400" b="1" dirty="0">
                <a:solidFill>
                  <a:schemeClr val="bg1"/>
                </a:solidFill>
              </a:rPr>
              <a:t>malloc.h</a:t>
            </a:r>
            <a:r>
              <a:rPr lang="en-US" altLang="zh-CN" sz="2400" dirty="0">
                <a:solidFill>
                  <a:schemeClr val="bg1"/>
                </a:solidFill>
              </a:rPr>
              <a:t>"</a:t>
            </a:r>
            <a:endParaRPr lang="en-US" altLang="zh-CN" sz="2400" b="1" dirty="0">
              <a:solidFill>
                <a:schemeClr val="bg1"/>
              </a:solidFill>
              <a:latin typeface="Arial" panose="020B0604020202020204" pitchFamily="34" charset="0"/>
            </a:endParaRPr>
          </a:p>
          <a:p>
            <a:pPr eaLnBrk="1" hangingPunct="1">
              <a:lnSpc>
                <a:spcPct val="80000"/>
              </a:lnSpc>
              <a:buNone/>
            </a:pPr>
            <a:r>
              <a:rPr lang="en-US" altLang="zh-CN" sz="2400" b="1" dirty="0">
                <a:solidFill>
                  <a:schemeClr val="bg1"/>
                </a:solidFill>
              </a:rPr>
              <a:t>void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*p,i;</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p=(int *)malloc(10*sizeof(int));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for(i=0;i&lt;10;i++)  scanf(</a:t>
            </a:r>
            <a:r>
              <a:rPr lang="en-US" altLang="zh-CN" sz="2400" dirty="0">
                <a:solidFill>
                  <a:schemeClr val="bg1"/>
                </a:solidFill>
              </a:rPr>
              <a:t>"</a:t>
            </a:r>
            <a:r>
              <a:rPr lang="en-US" altLang="zh-CN" sz="2400" b="1" dirty="0">
                <a:solidFill>
                  <a:schemeClr val="bg1"/>
                </a:solidFill>
              </a:rPr>
              <a:t>%d</a:t>
            </a:r>
            <a:r>
              <a:rPr lang="en-US" altLang="zh-CN" sz="2400" dirty="0">
                <a:solidFill>
                  <a:schemeClr val="bg1"/>
                </a:solidFill>
              </a:rPr>
              <a:t>"</a:t>
            </a:r>
            <a:r>
              <a:rPr lang="en-US" altLang="zh-CN" sz="2400" b="1" dirty="0">
                <a:solidFill>
                  <a:schemeClr val="bg1"/>
                </a:solidFill>
              </a:rPr>
              <a:t>,p++);</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p-=10;</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for(i=0;i&lt;10;i++)  printf(</a:t>
            </a:r>
            <a:r>
              <a:rPr lang="en-US" altLang="zh-CN" sz="2400" dirty="0">
                <a:solidFill>
                  <a:schemeClr val="bg1"/>
                </a:solidFill>
              </a:rPr>
              <a:t>"</a:t>
            </a:r>
            <a:r>
              <a:rPr lang="en-US" altLang="zh-CN" sz="2400" b="1" dirty="0">
                <a:solidFill>
                  <a:schemeClr val="bg1"/>
                </a:solidFill>
              </a:rPr>
              <a:t>%d</a:t>
            </a:r>
            <a:r>
              <a:rPr lang="en-US" altLang="zh-CN" sz="2400" dirty="0">
                <a:solidFill>
                  <a:schemeClr val="bg1"/>
                </a:solidFill>
              </a:rPr>
              <a:t>"</a:t>
            </a:r>
            <a:r>
              <a:rPr lang="en-US" altLang="zh-CN" sz="2400" b="1" dirty="0">
                <a:solidFill>
                  <a:schemeClr val="bg1"/>
                </a:solidFill>
              </a:rPr>
              <a:t>,p[i]);</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free(p);                               //</a:t>
            </a:r>
            <a:r>
              <a:rPr lang="zh-CN" altLang="en-US" sz="2400" b="1" dirty="0">
                <a:solidFill>
                  <a:schemeClr val="bg1"/>
                </a:solidFill>
              </a:rPr>
              <a:t>只能释放</a:t>
            </a:r>
            <a:r>
              <a:rPr lang="en-US" altLang="zh-CN" sz="2400" b="1" dirty="0">
                <a:solidFill>
                  <a:schemeClr val="bg1"/>
                </a:solidFill>
              </a:rPr>
              <a:t>malloc</a:t>
            </a:r>
            <a:r>
              <a:rPr lang="zh-CN" altLang="en-US" sz="2400" b="1" dirty="0">
                <a:solidFill>
                  <a:schemeClr val="bg1"/>
                </a:solidFill>
              </a:rPr>
              <a:t>申请的空间</a:t>
            </a:r>
            <a:endParaRPr lang="zh-CN" altLang="en-US"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p:txBody>
      </p:sp>
      <p:sp>
        <p:nvSpPr>
          <p:cNvPr id="34819" name="Rectangle 3"/>
          <p:cNvSpPr/>
          <p:nvPr/>
        </p:nvSpPr>
        <p:spPr>
          <a:xfrm>
            <a:off x="-252412" y="115888"/>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graphicFrame>
        <p:nvGraphicFramePr>
          <p:cNvPr id="4" name="表格 3"/>
          <p:cNvGraphicFramePr>
            <a:graphicFrameLocks noGrp="1"/>
          </p:cNvGraphicFramePr>
          <p:nvPr/>
        </p:nvGraphicFramePr>
        <p:xfrm>
          <a:off x="8316913" y="2517775"/>
          <a:ext cx="431800" cy="3708400"/>
        </p:xfrm>
        <a:graphic>
          <a:graphicData uri="http://schemas.openxmlformats.org/drawingml/2006/table">
            <a:tbl>
              <a:tblPr firstRow="1" bandRow="1">
                <a:tableStyleId>{5C22544A-7EE6-4342-B048-85BDC9FD1C3A}</a:tableStyleId>
              </a:tblPr>
              <a:tblGrid>
                <a:gridCol w="431800"/>
              </a:tblGrid>
              <a:tr h="370840">
                <a:tc>
                  <a:txBody>
                    <a:bodyPr/>
                    <a:lstStyle/>
                    <a:p>
                      <a:endParaRPr lang="zh-CN" altLang="en-US" dirty="0">
                        <a:solidFill>
                          <a:schemeClr val="bg1"/>
                        </a:solidFill>
                      </a:endParaRPr>
                    </a:p>
                  </a:txBody>
                  <a:tcPr marL="91388" marR="91388">
                    <a:noFill/>
                  </a:tcPr>
                </a:tc>
              </a:tr>
              <a:tr h="370840">
                <a:tc>
                  <a:txBody>
                    <a:bodyPr/>
                    <a:lstStyle/>
                    <a:p>
                      <a:endParaRPr lang="zh-CN" altLang="en-US" dirty="0">
                        <a:solidFill>
                          <a:schemeClr val="bg1"/>
                        </a:solidFill>
                      </a:endParaRPr>
                    </a:p>
                  </a:txBody>
                  <a:tcPr marL="91388" marR="91388">
                    <a:noFill/>
                  </a:tcPr>
                </a:tc>
              </a:tr>
              <a:tr h="370840">
                <a:tc>
                  <a:txBody>
                    <a:bodyPr/>
                    <a:lstStyle/>
                    <a:p>
                      <a:endParaRPr lang="zh-CN" altLang="en-US" dirty="0">
                        <a:solidFill>
                          <a:schemeClr val="bg1"/>
                        </a:solidFill>
                      </a:endParaRPr>
                    </a:p>
                  </a:txBody>
                  <a:tcPr marL="91388" marR="91388">
                    <a:noFill/>
                  </a:tcPr>
                </a:tc>
              </a:tr>
              <a:tr h="370840">
                <a:tc>
                  <a:txBody>
                    <a:bodyPr/>
                    <a:lstStyle/>
                    <a:p>
                      <a:endParaRPr lang="zh-CN" altLang="en-US" dirty="0">
                        <a:solidFill>
                          <a:schemeClr val="bg1"/>
                        </a:solidFill>
                      </a:endParaRPr>
                    </a:p>
                  </a:txBody>
                  <a:tcPr marL="91388" marR="91388">
                    <a:noFill/>
                  </a:tcPr>
                </a:tc>
              </a:tr>
              <a:tr h="370840">
                <a:tc>
                  <a:txBody>
                    <a:bodyPr/>
                    <a:lstStyle/>
                    <a:p>
                      <a:endParaRPr lang="zh-CN" altLang="en-US" dirty="0">
                        <a:solidFill>
                          <a:schemeClr val="bg1"/>
                        </a:solidFill>
                      </a:endParaRPr>
                    </a:p>
                  </a:txBody>
                  <a:tcPr marL="91388" marR="91388">
                    <a:noFill/>
                  </a:tcPr>
                </a:tc>
              </a:tr>
              <a:tr h="370840">
                <a:tc>
                  <a:txBody>
                    <a:bodyPr/>
                    <a:lstStyle/>
                    <a:p>
                      <a:endParaRPr lang="zh-CN" altLang="en-US" dirty="0">
                        <a:solidFill>
                          <a:schemeClr val="bg1"/>
                        </a:solidFill>
                      </a:endParaRPr>
                    </a:p>
                  </a:txBody>
                  <a:tcPr marL="91388" marR="91388">
                    <a:noFill/>
                  </a:tcPr>
                </a:tc>
              </a:tr>
              <a:tr h="370840">
                <a:tc>
                  <a:txBody>
                    <a:bodyPr/>
                    <a:lstStyle/>
                    <a:p>
                      <a:endParaRPr lang="zh-CN" altLang="en-US" dirty="0">
                        <a:solidFill>
                          <a:schemeClr val="bg1"/>
                        </a:solidFill>
                      </a:endParaRPr>
                    </a:p>
                  </a:txBody>
                  <a:tcPr marL="91388" marR="91388">
                    <a:noFill/>
                  </a:tcPr>
                </a:tc>
              </a:tr>
              <a:tr h="370840">
                <a:tc>
                  <a:txBody>
                    <a:bodyPr/>
                    <a:lstStyle/>
                    <a:p>
                      <a:endParaRPr lang="zh-CN" altLang="en-US" dirty="0">
                        <a:solidFill>
                          <a:schemeClr val="bg1"/>
                        </a:solidFill>
                      </a:endParaRPr>
                    </a:p>
                  </a:txBody>
                  <a:tcPr marL="91388" marR="91388">
                    <a:noFill/>
                  </a:tcPr>
                </a:tc>
              </a:tr>
              <a:tr h="370840">
                <a:tc>
                  <a:txBody>
                    <a:bodyPr/>
                    <a:lstStyle/>
                    <a:p>
                      <a:endParaRPr lang="zh-CN" altLang="en-US" dirty="0">
                        <a:solidFill>
                          <a:schemeClr val="bg1"/>
                        </a:solidFill>
                      </a:endParaRPr>
                    </a:p>
                  </a:txBody>
                  <a:tcPr marL="91388" marR="91388">
                    <a:noFill/>
                  </a:tcPr>
                </a:tc>
              </a:tr>
              <a:tr h="370840">
                <a:tc>
                  <a:txBody>
                    <a:bodyPr/>
                    <a:lstStyle/>
                    <a:p>
                      <a:endParaRPr lang="zh-CN" altLang="en-US" dirty="0">
                        <a:solidFill>
                          <a:schemeClr val="bg1"/>
                        </a:solidFill>
                      </a:endParaRPr>
                    </a:p>
                  </a:txBody>
                  <a:tcPr marL="91388" marR="91388">
                    <a:noFill/>
                  </a:tcPr>
                </a:tc>
              </a:tr>
            </a:tbl>
          </a:graphicData>
        </a:graphic>
      </p:graphicFrame>
      <p:graphicFrame>
        <p:nvGraphicFramePr>
          <p:cNvPr id="5" name="表格 4"/>
          <p:cNvGraphicFramePr>
            <a:graphicFrameLocks noGrp="1"/>
          </p:cNvGraphicFramePr>
          <p:nvPr/>
        </p:nvGraphicFramePr>
        <p:xfrm>
          <a:off x="6767513" y="0"/>
          <a:ext cx="2376488" cy="1482725"/>
        </p:xfrm>
        <a:graphic>
          <a:graphicData uri="http://schemas.openxmlformats.org/drawingml/2006/table">
            <a:tbl>
              <a:tblPr firstRow="1" bandRow="1">
                <a:tableStyleId>{5C22544A-7EE6-4342-B048-85BDC9FD1C3A}</a:tableStyleId>
              </a:tblPr>
              <a:tblGrid>
                <a:gridCol w="1080221"/>
                <a:gridCol w="1296266"/>
              </a:tblGrid>
              <a:tr h="370681">
                <a:tc gridSpan="2">
                  <a:txBody>
                    <a:bodyPr/>
                    <a:lstStyle/>
                    <a:p>
                      <a:pPr algn="ctr"/>
                      <a:r>
                        <a:rPr lang="zh-CN" altLang="en-US" sz="1800" dirty="0" smtClean="0">
                          <a:solidFill>
                            <a:schemeClr val="bg1"/>
                          </a:solidFill>
                        </a:rPr>
                        <a:t>代码区</a:t>
                      </a:r>
                      <a:endParaRPr lang="zh-CN" altLang="en-US" sz="1800" dirty="0">
                        <a:solidFill>
                          <a:schemeClr val="bg1"/>
                        </a:solidFill>
                      </a:endParaRPr>
                    </a:p>
                  </a:txBody>
                  <a:tcPr marL="91449" marR="91449" marT="45700" marB="45700">
                    <a:noFill/>
                  </a:tcPr>
                </a:tc>
                <a:tc hMerge="1">
                  <a:tcPr>
                    <a:noFill/>
                  </a:tcPr>
                </a:tc>
              </a:tr>
              <a:tr h="370681">
                <a:tc rowSpan="3">
                  <a:txBody>
                    <a:bodyPr/>
                    <a:lstStyle/>
                    <a:p>
                      <a:pPr algn="ctr"/>
                      <a:endParaRPr lang="en-US" altLang="zh-CN" sz="1800" dirty="0" smtClean="0">
                        <a:solidFill>
                          <a:schemeClr val="bg1"/>
                        </a:solidFill>
                      </a:endParaRPr>
                    </a:p>
                    <a:p>
                      <a:pPr algn="ctr"/>
                      <a:r>
                        <a:rPr lang="zh-CN" altLang="en-US" sz="1800" dirty="0" smtClean="0">
                          <a:solidFill>
                            <a:schemeClr val="bg1"/>
                          </a:solidFill>
                        </a:rPr>
                        <a:t>数据区</a:t>
                      </a:r>
                      <a:endParaRPr lang="zh-CN" altLang="en-US" sz="1800" dirty="0">
                        <a:solidFill>
                          <a:schemeClr val="bg1"/>
                        </a:solidFill>
                      </a:endParaRPr>
                    </a:p>
                  </a:txBody>
                  <a:tcPr marL="91449" marR="91449" marT="45700" marB="45700">
                    <a:noFill/>
                  </a:tcPr>
                </a:tc>
                <a:tc>
                  <a:txBody>
                    <a:bodyPr/>
                    <a:lstStyle/>
                    <a:p>
                      <a:pPr algn="ctr"/>
                      <a:r>
                        <a:rPr lang="zh-CN" altLang="en-US" sz="1800" dirty="0" smtClean="0">
                          <a:solidFill>
                            <a:schemeClr val="bg1"/>
                          </a:solidFill>
                        </a:rPr>
                        <a:t>动态区</a:t>
                      </a:r>
                      <a:endParaRPr lang="zh-CN" altLang="en-US" sz="1800" dirty="0">
                        <a:solidFill>
                          <a:schemeClr val="bg1"/>
                        </a:solidFill>
                      </a:endParaRPr>
                    </a:p>
                  </a:txBody>
                  <a:tcPr marL="91449" marR="91449" marT="45700" marB="45700">
                    <a:noFill/>
                  </a:tcPr>
                </a:tc>
              </a:tr>
              <a:tr h="370681">
                <a:tc vMerge="1">
                  <a:tcPr>
                    <a:noFill/>
                  </a:tcPr>
                </a:tc>
                <a:tc>
                  <a:txBody>
                    <a:bodyPr/>
                    <a:lstStyle/>
                    <a:p>
                      <a:pPr algn="ctr"/>
                      <a:r>
                        <a:rPr lang="zh-CN" altLang="en-US" sz="1800" dirty="0" smtClean="0">
                          <a:solidFill>
                            <a:schemeClr val="bg1"/>
                          </a:solidFill>
                        </a:rPr>
                        <a:t>静态区</a:t>
                      </a:r>
                      <a:endParaRPr lang="zh-CN" altLang="en-US" sz="1800" dirty="0">
                        <a:solidFill>
                          <a:schemeClr val="bg1"/>
                        </a:solidFill>
                      </a:endParaRPr>
                    </a:p>
                  </a:txBody>
                  <a:tcPr marL="91449" marR="91449" marT="45700" marB="45700">
                    <a:noFill/>
                  </a:tcPr>
                </a:tc>
              </a:tr>
              <a:tr h="370681">
                <a:tc vMerge="1">
                  <a:tcPr>
                    <a:noFill/>
                  </a:tcPr>
                </a:tc>
                <a:tc>
                  <a:txBody>
                    <a:bodyPr/>
                    <a:lstStyle/>
                    <a:p>
                      <a:pPr algn="ctr"/>
                      <a:r>
                        <a:rPr lang="zh-CN" altLang="en-US" sz="1800" dirty="0" smtClean="0">
                          <a:solidFill>
                            <a:schemeClr val="bg1"/>
                          </a:solidFill>
                        </a:rPr>
                        <a:t>堆区</a:t>
                      </a:r>
                      <a:endParaRPr lang="zh-CN" altLang="en-US" sz="1800" dirty="0">
                        <a:solidFill>
                          <a:schemeClr val="bg1"/>
                        </a:solidFill>
                      </a:endParaRPr>
                    </a:p>
                  </a:txBody>
                  <a:tcPr marL="91449" marR="91449" marT="45700" marB="45700">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5666" name="Text Box 2"/>
          <p:cNvSpPr txBox="1">
            <a:spLocks noChangeArrowheads="1"/>
          </p:cNvSpPr>
          <p:nvPr/>
        </p:nvSpPr>
        <p:spPr bwMode="auto">
          <a:xfrm>
            <a:off x="1692275" y="-242887"/>
            <a:ext cx="7451725" cy="698658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i=1): id(i)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display(){</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&lt;&lt;id</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析构</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"&lt;&lt;id&lt;&lt;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&amp; m(){</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*p=new a(9);</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delete p;</a:t>
            </a:r>
            <a:endParaRPr kumimoji="1" lang="en-US" altLang="zh-CN" sz="2800" b="1" kern="1200" cap="none" spc="0" normalizeH="0" baseline="0" noProof="0" dirty="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return(*p);</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&amp; s = m();</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s.display</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结果为</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0xDD</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析构已执行</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625667" name="Rectangle 3"/>
          <p:cNvSpPr>
            <a:spLocks noChangeArrowheads="1"/>
          </p:cNvSpPr>
          <p:nvPr/>
        </p:nvSpPr>
        <p:spPr bwMode="auto">
          <a:xfrm>
            <a:off x="5292725" y="0"/>
            <a:ext cx="3851275" cy="1052513"/>
          </a:xfrm>
          <a:prstGeom prst="rect">
            <a:avLst/>
          </a:prstGeom>
          <a:solidFill>
            <a:schemeClr val="accent1"/>
          </a:solidFill>
          <a:ln w="9525" algn="ctr">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堆空间不伴随函数动态释放，</a:t>
            </a:r>
            <a:endParaRPr kumimoji="1" lang="zh-CN" altLang="en-US" sz="24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程序员要自主管理</a:t>
            </a:r>
            <a:endParaRPr kumimoji="1" lang="zh-CN" altLang="en-US" sz="24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191492" name="Text Box 4"/>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barn(inHorizontal)">
                                      <p:cBhvr>
                                        <p:cTn id="7"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bldLvl="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42" name="Text Box 2"/>
          <p:cNvSpPr txBox="1">
            <a:spLocks noChangeArrowheads="1"/>
          </p:cNvSpPr>
          <p:nvPr/>
        </p:nvSpPr>
        <p:spPr bwMode="auto">
          <a:xfrm>
            <a:off x="2051050" y="0"/>
            <a:ext cx="6769100" cy="655637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i=1):id(i){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is completed.</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p(){</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*s=new a[9999];</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for(;;) //while(1)</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内存将被耗尽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垃圾收集器</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92515"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24642"/>
                                        </p:tgtEl>
                                        <p:attrNameLst>
                                          <p:attrName>style.visibility</p:attrName>
                                        </p:attrNameLst>
                                      </p:cBhvr>
                                      <p:to>
                                        <p:strVal val="visible"/>
                                      </p:to>
                                    </p:set>
                                    <p:animEffect transition="in" filter="barn(inHorizontal)">
                                      <p:cBhvr>
                                        <p:cTn id="7" dur="500"/>
                                        <p:tgtEl>
                                          <p:spTgt spid="624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2"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8322" name="Text Box 2"/>
          <p:cNvSpPr txBox="1">
            <a:spLocks noChangeArrowheads="1"/>
          </p:cNvSpPr>
          <p:nvPr/>
        </p:nvSpPr>
        <p:spPr bwMode="auto">
          <a:xfrm>
            <a:off x="2339975" y="115888"/>
            <a:ext cx="6480175" cy="6494463"/>
          </a:xfrm>
          <a:prstGeom prst="rect">
            <a:avLst/>
          </a:prstGeom>
          <a:noFill/>
          <a:ln>
            <a:noFill/>
          </a:ln>
          <a:effectLst/>
        </p:spPr>
        <p:txBody>
          <a:bodyPr>
            <a:spAutoFit/>
          </a:bodyPr>
          <a:lstStyle/>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i=9){age =new </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age;</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  </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 s = new a;</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s-&gt;age[1] = 20;</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t = s-&gt;age;</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delete s;</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&lt;&lt;t[1];</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93539" name="Text Box 4"/>
          <p:cNvSpPr txBox="1"/>
          <p:nvPr/>
        </p:nvSpPr>
        <p:spPr>
          <a:xfrm>
            <a:off x="622300" y="404813"/>
            <a:ext cx="854075" cy="5616575"/>
          </a:xfrm>
          <a:prstGeom prst="rect">
            <a:avLst/>
          </a:prstGeom>
          <a:noFill/>
          <a:ln w="9525">
            <a:noFill/>
          </a:ln>
        </p:spPr>
        <p:txBody>
          <a:bodyPr vert="eaVert">
            <a:spAutoFit/>
          </a:bodyPr>
          <a:p>
            <a:pPr algn="just">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
        <p:nvSpPr>
          <p:cNvPr id="568325" name="AutoShape 5"/>
          <p:cNvSpPr>
            <a:spLocks noChangeArrowheads="1"/>
          </p:cNvSpPr>
          <p:nvPr/>
        </p:nvSpPr>
        <p:spPr bwMode="auto">
          <a:xfrm>
            <a:off x="5940425" y="2205038"/>
            <a:ext cx="2808288" cy="576263"/>
          </a:xfrm>
          <a:prstGeom prst="wedgeRectCallout">
            <a:avLst>
              <a:gd name="adj1" fmla="val -140389"/>
              <a:gd name="adj2" fmla="val -65977"/>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~aa(){delete [] age;}</a:t>
            </a:r>
            <a:endParaRPr kumimoji="1" lang="en-US" altLang="zh-CN" sz="24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 name="矩形 2"/>
          <p:cNvSpPr/>
          <p:nvPr/>
        </p:nvSpPr>
        <p:spPr>
          <a:xfrm>
            <a:off x="6661150" y="3933825"/>
            <a:ext cx="1008063" cy="1284288"/>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矩形 1"/>
          <p:cNvSpPr/>
          <p:nvPr/>
        </p:nvSpPr>
        <p:spPr>
          <a:xfrm>
            <a:off x="6805613" y="4076700"/>
            <a:ext cx="719138" cy="504825"/>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age</a:t>
            </a:r>
            <a:endParaRPr kumimoji="1" lang="en-US" altLang="zh-CN" sz="28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a:xfrm>
            <a:off x="8027988" y="3933825"/>
            <a:ext cx="431800" cy="2590800"/>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20</a:t>
            </a:r>
            <a:endParaRPr kumimoji="1" lang="en-US" altLang="zh-CN" sz="16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4" name="直接箭头连接符 3"/>
          <p:cNvCxnSpPr/>
          <p:nvPr/>
        </p:nvCxnSpPr>
        <p:spPr>
          <a:xfrm>
            <a:off x="7524750" y="4365625"/>
            <a:ext cx="503238" cy="0"/>
          </a:xfrm>
          <a:prstGeom prst="straightConnector1">
            <a:avLst/>
          </a:prstGeom>
          <a:ln w="9525" cap="flat" cmpd="sng">
            <a:solidFill>
              <a:schemeClr val="bg1"/>
            </a:solidFill>
            <a:prstDash val="solid"/>
            <a:headEnd type="none" w="med" len="med"/>
            <a:tailEnd type="arrow" w="med" len="med"/>
          </a:ln>
        </p:spPr>
      </p:cxnSp>
      <p:sp>
        <p:nvSpPr>
          <p:cNvPr id="7" name="矩形 6"/>
          <p:cNvSpPr/>
          <p:nvPr/>
        </p:nvSpPr>
        <p:spPr>
          <a:xfrm>
            <a:off x="7866063" y="2984500"/>
            <a:ext cx="719138" cy="504825"/>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t</a:t>
            </a:r>
            <a:endParaRPr kumimoji="1" lang="en-US" altLang="zh-CN" sz="28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8" name="直接箭头连接符 7"/>
          <p:cNvCxnSpPr>
            <a:stCxn id="7" idx="2"/>
          </p:cNvCxnSpPr>
          <p:nvPr/>
        </p:nvCxnSpPr>
        <p:spPr>
          <a:xfrm>
            <a:off x="8224838" y="3489325"/>
            <a:ext cx="19050" cy="515938"/>
          </a:xfrm>
          <a:prstGeom prst="straightConnector1">
            <a:avLst/>
          </a:prstGeom>
          <a:ln w="9525" cap="flat" cmpd="sng">
            <a:solidFill>
              <a:schemeClr val="bg1"/>
            </a:solidFill>
            <a:prstDash val="soli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3" presetClass="entr" presetSubtype="1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3" presetClass="exit" presetSubtype="10" fill="hold" nodeType="withEffect">
                                  <p:stCondLst>
                                    <p:cond delay="0"/>
                                  </p:stCondLst>
                                  <p:childTnLst>
                                    <p:animEffect transition="out" filter="blinds(horizontal)">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68325"/>
                                        </p:tgtEl>
                                        <p:attrNameLst>
                                          <p:attrName>style.visibility</p:attrName>
                                        </p:attrNameLst>
                                      </p:cBhvr>
                                      <p:to>
                                        <p:strVal val="visible"/>
                                      </p:to>
                                    </p:set>
                                    <p:anim calcmode="lin" valueType="num">
                                      <p:cBhvr additive="base">
                                        <p:cTn id="34" dur="500" fill="hold"/>
                                        <p:tgtEl>
                                          <p:spTgt spid="568325"/>
                                        </p:tgtEl>
                                        <p:attrNameLst>
                                          <p:attrName>ppt_x</p:attrName>
                                        </p:attrNameLst>
                                      </p:cBhvr>
                                      <p:tavLst>
                                        <p:tav tm="0">
                                          <p:val>
                                            <p:strVal val="#ppt_x"/>
                                          </p:val>
                                        </p:tav>
                                        <p:tav tm="100000">
                                          <p:val>
                                            <p:strVal val="#ppt_x"/>
                                          </p:val>
                                        </p:tav>
                                      </p:tavLst>
                                    </p:anim>
                                    <p:anim calcmode="lin" valueType="num">
                                      <p:cBhvr additive="base">
                                        <p:cTn id="35" dur="500" fill="hold"/>
                                        <p:tgtEl>
                                          <p:spTgt spid="56832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3"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linds(horizontal)">
                                      <p:cBhvr>
                                        <p:cTn id="40" dur="500"/>
                                        <p:tgtEl>
                                          <p:spTgt spid="3"/>
                                        </p:tgtEl>
                                      </p:cBhvr>
                                    </p:animEffect>
                                  </p:childTnLst>
                                </p:cTn>
                              </p:par>
                              <p:par>
                                <p:cTn id="41" presetID="3" presetClass="entr" presetSubtype="10" fill="hold" grpId="3"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cTn>
                              </p:par>
                              <p:par>
                                <p:cTn id="44" presetID="3" presetClass="entr" presetSubtype="10" fill="hold" grpId="2"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horizontal)">
                                      <p:cBhvr>
                                        <p:cTn id="46" dur="500"/>
                                        <p:tgtEl>
                                          <p:spTgt spid="6"/>
                                        </p:tgtEl>
                                      </p:cBhvr>
                                    </p:animEffect>
                                  </p:childTnLst>
                                </p:cTn>
                              </p:par>
                              <p:par>
                                <p:cTn id="47" presetID="3" presetClass="entr" presetSubtype="1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linds(horizontal)">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1" nodeType="clickEffect">
                                  <p:stCondLst>
                                    <p:cond delay="0"/>
                                  </p:stCondLst>
                                  <p:childTnLst>
                                    <p:animEffect transition="out" filter="blinds(horizontal)">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2" nodeType="clickEffect">
                                  <p:stCondLst>
                                    <p:cond delay="0"/>
                                  </p:stCondLst>
                                  <p:childTnLst>
                                    <p:animEffect transition="out" filter="blinds(horizontal)">
                                      <p:cBhvr>
                                        <p:cTn id="58" dur="500"/>
                                        <p:tgtEl>
                                          <p:spTgt spid="3"/>
                                        </p:tgtEl>
                                      </p:cBhvr>
                                    </p:animEffect>
                                    <p:set>
                                      <p:cBhvr>
                                        <p:cTn id="59" dur="1" fill="hold">
                                          <p:stCondLst>
                                            <p:cond delay="499"/>
                                          </p:stCondLst>
                                        </p:cTn>
                                        <p:tgtEl>
                                          <p:spTgt spid="3"/>
                                        </p:tgtEl>
                                        <p:attrNameLst>
                                          <p:attrName>style.visibility</p:attrName>
                                        </p:attrNameLst>
                                      </p:cBhvr>
                                      <p:to>
                                        <p:strVal val="hidden"/>
                                      </p:to>
                                    </p:set>
                                  </p:childTnLst>
                                </p:cTn>
                              </p:par>
                              <p:par>
                                <p:cTn id="60" presetID="3" presetClass="exit" presetSubtype="10" fill="hold" grpId="2" nodeType="withEffect">
                                  <p:stCondLst>
                                    <p:cond delay="0"/>
                                  </p:stCondLst>
                                  <p:childTnLst>
                                    <p:animEffect transition="out" filter="blinds(horizontal)">
                                      <p:cBhvr>
                                        <p:cTn id="61" dur="500"/>
                                        <p:tgtEl>
                                          <p:spTgt spid="2"/>
                                        </p:tgtEl>
                                      </p:cBhvr>
                                    </p:animEffect>
                                    <p:set>
                                      <p:cBhvr>
                                        <p:cTn id="62" dur="1" fill="hold">
                                          <p:stCondLst>
                                            <p:cond delay="499"/>
                                          </p:stCondLst>
                                        </p:cTn>
                                        <p:tgtEl>
                                          <p:spTgt spid="2"/>
                                        </p:tgtEl>
                                        <p:attrNameLst>
                                          <p:attrName>style.visibility</p:attrName>
                                        </p:attrNameLst>
                                      </p:cBhvr>
                                      <p:to>
                                        <p:strVal val="hidden"/>
                                      </p:to>
                                    </p:set>
                                  </p:childTnLst>
                                </p:cTn>
                              </p:par>
                              <p:par>
                                <p:cTn id="63" presetID="3" presetClass="exit" presetSubtype="10" fill="hold" nodeType="withEffect">
                                  <p:stCondLst>
                                    <p:cond delay="0"/>
                                  </p:stCondLst>
                                  <p:childTnLst>
                                    <p:animEffect transition="out" filter="blinds(horizontal)">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5" grpId="0" animBg="1"/>
      <p:bldP spid="3" grpId="0" animBg="1"/>
      <p:bldP spid="3" grpId="1" animBg="1"/>
      <p:bldP spid="3" grpId="2" animBg="1"/>
      <p:bldP spid="3" grpId="3" animBg="1"/>
      <p:bldP spid="2" grpId="0" animBg="1"/>
      <p:bldP spid="2" grpId="1" animBg="1"/>
      <p:bldP spid="2" grpId="2" animBg="1"/>
      <p:bldP spid="2" grpId="3" animBg="1"/>
      <p:bldP spid="6" grpId="0" bldLvl="0" animBg="1"/>
      <p:bldP spid="6" grpId="1" bldLvl="0" animBg="1"/>
      <p:bldP spid="6" grpId="2" bldLvl="0" animBg="1"/>
      <p:bldP spid="7" grpId="0" bldLvl="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
        <p:nvSpPr>
          <p:cNvPr id="402435" name="Text Box 3"/>
          <p:cNvSpPr txBox="1">
            <a:spLocks noChangeArrowheads="1"/>
          </p:cNvSpPr>
          <p:nvPr/>
        </p:nvSpPr>
        <p:spPr bwMode="auto">
          <a:xfrm>
            <a:off x="1619250" y="11113"/>
            <a:ext cx="6985000" cy="7478713"/>
          </a:xfrm>
          <a:prstGeom prst="rect">
            <a:avLst/>
          </a:prstGeom>
          <a:noFill/>
          <a:ln>
            <a:noFill/>
          </a:ln>
          <a:effectLst/>
        </p:spPr>
        <p:txBody>
          <a:bodyPr>
            <a:spAutoFit/>
          </a:bodyPr>
          <a:lstStyle/>
          <a:p>
            <a:pPr marR="0" algn="just" defTabSz="914400" eaLnBrk="1" hangingPunct="1">
              <a:buClrTx/>
              <a:buSzTx/>
              <a:buFontTx/>
              <a:buNone/>
              <a:defRPr/>
            </a:pPr>
            <a:r>
              <a:rPr kumimoji="0" lang="en-US" altLang="zh-CN" sz="3200" b="1" u="sng" kern="1200" cap="none" spc="0" normalizeH="0" baseline="0" noProof="0" dirty="0" err="1">
                <a:latin typeface="Times New Roman" panose="02020603050405020304" pitchFamily="18" charset="0"/>
                <a:ea typeface="宋体" panose="02010600030101010101" pitchFamily="2" charset="-122"/>
                <a:cs typeface="+mn-cs"/>
              </a:rPr>
              <a:t>a.h</a:t>
            </a:r>
            <a:r>
              <a:rPr kumimoji="0" lang="en-US" altLang="zh-CN" sz="3200" b="1" u="sng"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3200" b="1" u="sng" kern="1200" cap="none" spc="0" normalizeH="0" baseline="0" noProof="0" dirty="0">
                <a:latin typeface="Times New Roman" panose="02020603050405020304" pitchFamily="18" charset="0"/>
                <a:ea typeface="宋体" panose="02010600030101010101" pitchFamily="2" charset="-122"/>
                <a:cs typeface="+mn-cs"/>
              </a:rPr>
              <a:t>上</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 </a:t>
            </a:r>
            <a:r>
              <a:rPr kumimoji="0"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0"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string){}</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delete </a:t>
            </a:r>
            <a:r>
              <a:rPr kumimoji="0"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a:t>
            </a:r>
            <a:r>
              <a:rPr kumimoji="0"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set_dept</a:t>
            </a: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(string d){</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d; </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display(){</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c_str</a:t>
            </a: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0"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02436" name="Rectangle 4"/>
          <p:cNvSpPr>
            <a:spLocks noChangeArrowheads="1"/>
          </p:cNvSpPr>
          <p:nvPr/>
        </p:nvSpPr>
        <p:spPr bwMode="auto">
          <a:xfrm>
            <a:off x="6948488" y="11113"/>
            <a:ext cx="2195513" cy="7604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浅拷贝</a:t>
            </a:r>
            <a:endPar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
        <p:nvSpPr>
          <p:cNvPr id="402435" name="Text Box 3"/>
          <p:cNvSpPr txBox="1">
            <a:spLocks noChangeArrowheads="1"/>
          </p:cNvSpPr>
          <p:nvPr/>
        </p:nvSpPr>
        <p:spPr bwMode="auto">
          <a:xfrm>
            <a:off x="1511300" y="117475"/>
            <a:ext cx="7308850" cy="6396038"/>
          </a:xfrm>
          <a:prstGeom prst="rect">
            <a:avLst/>
          </a:prstGeom>
          <a:noFill/>
          <a:ln>
            <a:noFill/>
          </a:ln>
          <a:effectLst/>
        </p:spPr>
        <p:txBody>
          <a:bodyPr>
            <a:spAutoFit/>
          </a:bodyPr>
          <a:lstStyle/>
          <a:p>
            <a:pPr marL="342900" marR="0" indent="-342900" defTabSz="914400" eaLnBrk="1" hangingPunct="1">
              <a:lnSpc>
                <a:spcPct val="80000"/>
              </a:lnSpc>
              <a:spcBef>
                <a:spcPct val="20000"/>
              </a:spcBef>
              <a:buClrTx/>
              <a:buSzTx/>
              <a:buFontTx/>
              <a:buNone/>
              <a:defRPr/>
            </a:pPr>
            <a:r>
              <a:rPr kumimoji="0" lang="en-US" altLang="zh-CN" sz="3200" b="1" u="sng" kern="1200" cap="none" spc="0" normalizeH="0" baseline="0" noProof="0" dirty="0">
                <a:latin typeface="Times New Roman" panose="02020603050405020304" pitchFamily="18" charset="0"/>
                <a:ea typeface="宋体" panose="02010600030101010101" pitchFamily="2" charset="-122"/>
                <a:cs typeface="+mn-cs"/>
              </a:rPr>
              <a:t>Application1.cpp  //</a:t>
            </a:r>
            <a:r>
              <a:rPr kumimoji="0" lang="zh-CN" altLang="en-US" sz="3200" b="1" u="sng" kern="1200" cap="none" spc="0" normalizeH="0" baseline="0" noProof="0" dirty="0">
                <a:latin typeface="Times New Roman" panose="02020603050405020304" pitchFamily="18" charset="0"/>
                <a:ea typeface="宋体" panose="02010600030101010101" pitchFamily="2" charset="-122"/>
                <a:cs typeface="+mn-cs"/>
              </a:rPr>
              <a:t>下</a:t>
            </a:r>
            <a:endParaRPr kumimoji="0" lang="en-US" altLang="zh-CN" sz="3200" b="1" u="sng" kern="1200" cap="none" spc="0" normalizeH="0" baseline="0" noProof="0" dirty="0">
              <a:latin typeface="Times New Roman" panose="02020603050405020304" pitchFamily="18" charset="0"/>
              <a:ea typeface="宋体" panose="02010600030101010101" pitchFamily="2" charset="-122"/>
              <a:cs typeface="+mn-cs"/>
            </a:endParaRPr>
          </a:p>
          <a:p>
            <a:pPr marL="342900" marR="0" indent="-342900" defTabSz="914400" eaLnBrk="1" hangingPunct="1">
              <a:lnSpc>
                <a:spcPct val="80000"/>
              </a:lnSpc>
              <a:spcBef>
                <a:spcPct val="20000"/>
              </a:spcBef>
              <a:buClrTx/>
              <a:buSzTx/>
              <a:buFontTx/>
              <a:buNone/>
              <a:defRPr/>
            </a:pP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#include </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a.h</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342900" marR="0" indent="-342900" defTabSz="914400" eaLnBrk="1" hangingPunct="1">
              <a:lnSpc>
                <a:spcPct val="80000"/>
              </a:lnSpc>
              <a:spcBef>
                <a:spcPct val="20000"/>
              </a:spcBef>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p;</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p.set_dept</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("Computer");</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p.display</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q(p);              //  a q=p; </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q.display</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q.set_dept</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("Software");</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p.display</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32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q.display</a:t>
            </a: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32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02436" name="Rectangle 4"/>
          <p:cNvSpPr>
            <a:spLocks noChangeArrowheads="1"/>
          </p:cNvSpPr>
          <p:nvPr/>
        </p:nvSpPr>
        <p:spPr bwMode="auto">
          <a:xfrm>
            <a:off x="6948488" y="11113"/>
            <a:ext cx="2195513" cy="7604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浅拷贝</a:t>
            </a:r>
            <a:endPar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02435"/>
                                        </p:tgtEl>
                                        <p:attrNameLst>
                                          <p:attrName>style.visibility</p:attrName>
                                        </p:attrNameLst>
                                      </p:cBhvr>
                                      <p:to>
                                        <p:strVal val="visible"/>
                                      </p:to>
                                    </p:set>
                                    <p:animEffect transition="in" filter="barn(inHorizontal)">
                                      <p:cBhvr>
                                        <p:cTn id="7" dur="500"/>
                                        <p:tgtEl>
                                          <p:spTgt spid="40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ldLvl="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pic>
        <p:nvPicPr>
          <p:cNvPr id="196611" name="Picture 4"/>
          <p:cNvPicPr>
            <a:picLocks noChangeAspect="1"/>
          </p:cNvPicPr>
          <p:nvPr/>
        </p:nvPicPr>
        <p:blipFill>
          <a:blip r:embed="rId1"/>
          <a:stretch>
            <a:fillRect/>
          </a:stretch>
        </p:blipFill>
        <p:spPr>
          <a:xfrm>
            <a:off x="2911475" y="568325"/>
            <a:ext cx="3321050" cy="5726113"/>
          </a:xfrm>
          <a:prstGeom prst="rect">
            <a:avLst/>
          </a:prstGeom>
          <a:noFill/>
          <a:ln w="9525">
            <a:noFill/>
          </a:ln>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pic>
        <p:nvPicPr>
          <p:cNvPr id="197635" name="Picture 6"/>
          <p:cNvPicPr>
            <a:picLocks noChangeAspect="1"/>
          </p:cNvPicPr>
          <p:nvPr/>
        </p:nvPicPr>
        <p:blipFill>
          <a:blip r:embed="rId1"/>
          <a:stretch>
            <a:fillRect/>
          </a:stretch>
        </p:blipFill>
        <p:spPr>
          <a:xfrm>
            <a:off x="2860675" y="568325"/>
            <a:ext cx="3421063" cy="5726113"/>
          </a:xfrm>
          <a:prstGeom prst="rect">
            <a:avLst/>
          </a:prstGeom>
          <a:noFill/>
          <a:ln w="9525">
            <a:noFill/>
          </a:ln>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
        <p:nvSpPr>
          <p:cNvPr id="402435" name="Text Box 3"/>
          <p:cNvSpPr txBox="1">
            <a:spLocks noChangeArrowheads="1"/>
          </p:cNvSpPr>
          <p:nvPr/>
        </p:nvSpPr>
        <p:spPr bwMode="auto">
          <a:xfrm>
            <a:off x="1476375" y="117475"/>
            <a:ext cx="7200900" cy="6002338"/>
          </a:xfrm>
          <a:prstGeom prst="rect">
            <a:avLst/>
          </a:prstGeom>
          <a:noFill/>
          <a:ln>
            <a:noFill/>
          </a:ln>
          <a:effectLst/>
        </p:spPr>
        <p:txBody>
          <a:bodyPr>
            <a:spAutoFit/>
          </a:bodyPr>
          <a:lstStyle/>
          <a:p>
            <a:pPr marR="0" algn="just" defTabSz="914400" eaLnBrk="1" hangingPunct="1">
              <a:buClrTx/>
              <a:buSzTx/>
              <a:buFontTx/>
              <a:buNone/>
              <a:defRPr/>
            </a:pPr>
            <a:r>
              <a:rPr kumimoji="0" lang="en-US" altLang="zh-CN" sz="2400" b="1" u="sng" kern="1200" cap="none" spc="0" normalizeH="0" baseline="0" noProof="0" dirty="0" err="1">
                <a:latin typeface="Times New Roman" panose="02020603050405020304" pitchFamily="18" charset="0"/>
                <a:ea typeface="宋体" panose="02010600030101010101" pitchFamily="2" charset="-122"/>
                <a:cs typeface="+mn-cs"/>
              </a:rPr>
              <a:t>aa.h</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 {</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string *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string){}</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0"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 </a:t>
            </a:r>
            <a:r>
              <a:rPr kumimoji="0"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0"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s){</a:t>
            </a:r>
            <a:endParaRPr kumimoji="0"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0"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new string(*(</a:t>
            </a:r>
            <a:r>
              <a:rPr kumimoji="0"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s.dept</a:t>
            </a:r>
            <a:r>
              <a:rPr kumimoji="0"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~a(){delete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set_dept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(string d){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d; }</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display(){</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c_str</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0"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 </a:t>
            </a:r>
            <a:r>
              <a:rPr kumimoji="0"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0"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s):</a:t>
            </a:r>
            <a:r>
              <a:rPr kumimoji="0"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0"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new string(*(</a:t>
            </a:r>
            <a:r>
              <a:rPr kumimoji="0"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s.dept</a:t>
            </a:r>
            <a:r>
              <a:rPr kumimoji="0"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02436" name="Rectangle 4"/>
          <p:cNvSpPr>
            <a:spLocks noChangeArrowheads="1"/>
          </p:cNvSpPr>
          <p:nvPr/>
        </p:nvSpPr>
        <p:spPr bwMode="auto">
          <a:xfrm>
            <a:off x="6948488" y="11113"/>
            <a:ext cx="2195513" cy="7604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深拷贝</a:t>
            </a:r>
            <a:endParaRPr kumimoji="1" lang="zh-CN" altLang="en-US" sz="28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02435"/>
                                        </p:tgtEl>
                                        <p:attrNameLst>
                                          <p:attrName>style.visibility</p:attrName>
                                        </p:attrNameLst>
                                      </p:cBhvr>
                                      <p:to>
                                        <p:strVal val="visible"/>
                                      </p:to>
                                    </p:set>
                                    <p:animEffect transition="in" filter="barn(inHorizontal)">
                                      <p:cBhvr>
                                        <p:cTn id="7" dur="500"/>
                                        <p:tgtEl>
                                          <p:spTgt spid="40243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2435">
                                            <p:txEl>
                                              <p:charRg st="265" end="316"/>
                                            </p:txEl>
                                          </p:spTgt>
                                        </p:tgtEl>
                                        <p:attrNameLst>
                                          <p:attrName>style.visibility</p:attrName>
                                        </p:attrNameLst>
                                      </p:cBhvr>
                                      <p:to>
                                        <p:strVal val="visible"/>
                                      </p:to>
                                    </p:set>
                                    <p:anim calcmode="lin" valueType="num">
                                      <p:cBhvr additive="base">
                                        <p:cTn id="12" dur="500" fill="hold"/>
                                        <p:tgtEl>
                                          <p:spTgt spid="402435">
                                            <p:txEl>
                                              <p:charRg st="265" end="31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02435">
                                            <p:txEl>
                                              <p:charRg st="265" end="3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ldLvl="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
        <p:nvSpPr>
          <p:cNvPr id="402435" name="Text Box 3"/>
          <p:cNvSpPr txBox="1">
            <a:spLocks noChangeArrowheads="1"/>
          </p:cNvSpPr>
          <p:nvPr/>
        </p:nvSpPr>
        <p:spPr bwMode="auto">
          <a:xfrm>
            <a:off x="1476375" y="260350"/>
            <a:ext cx="7200900" cy="5186363"/>
          </a:xfrm>
          <a:prstGeom prst="rect">
            <a:avLst/>
          </a:prstGeom>
          <a:noFill/>
          <a:ln>
            <a:noFill/>
          </a:ln>
          <a:effectLst/>
        </p:spPr>
        <p:txBody>
          <a:bodyPr>
            <a:spAutoFit/>
          </a:bodyPr>
          <a:lstStyle/>
          <a:p>
            <a:pPr marL="342900" marR="0" indent="-342900" defTabSz="914400" eaLnBrk="1" hangingPunct="1">
              <a:lnSpc>
                <a:spcPct val="80000"/>
              </a:lnSpc>
              <a:spcBef>
                <a:spcPct val="20000"/>
              </a:spcBef>
              <a:buClrTx/>
              <a:buSzTx/>
              <a:buFontTx/>
              <a:buNone/>
              <a:defRPr/>
            </a:pPr>
            <a:r>
              <a:rPr kumimoji="0" lang="en-US" altLang="zh-CN" sz="2400" b="1" u="sng" kern="1200" cap="none" spc="0" normalizeH="0" baseline="0" noProof="0" dirty="0">
                <a:latin typeface="Times New Roman" panose="02020603050405020304" pitchFamily="18" charset="0"/>
                <a:ea typeface="宋体" panose="02010600030101010101" pitchFamily="2" charset="-122"/>
                <a:cs typeface="+mn-cs"/>
              </a:rPr>
              <a:t>Application1.cpp</a:t>
            </a:r>
            <a:endParaRPr kumimoji="0" lang="en-US" altLang="zh-CN" sz="2400" b="1" u="sng" kern="1200" cap="none" spc="0" normalizeH="0" baseline="0" noProof="0" dirty="0">
              <a:latin typeface="Times New Roman" panose="02020603050405020304" pitchFamily="18" charset="0"/>
              <a:ea typeface="宋体" panose="02010600030101010101" pitchFamily="2" charset="-122"/>
              <a:cs typeface="+mn-cs"/>
            </a:endParaRPr>
          </a:p>
          <a:p>
            <a:pPr marL="342900" marR="0" indent="-342900" defTabSz="914400" eaLnBrk="1" hangingPunct="1">
              <a:lnSpc>
                <a:spcPct val="80000"/>
              </a:lnSpc>
              <a:spcBef>
                <a:spcPct val="20000"/>
              </a:spcBef>
              <a:buClrTx/>
              <a:buSzTx/>
              <a:buFontTx/>
              <a:buNone/>
              <a:defRPr/>
            </a:pP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#include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a.h</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342900" marR="0" indent="-342900" defTabSz="914400" eaLnBrk="1" hangingPunct="1">
              <a:lnSpc>
                <a:spcPct val="80000"/>
              </a:lnSpc>
              <a:spcBef>
                <a:spcPct val="20000"/>
              </a:spcBef>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p.set_dept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("Computer");</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p.display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q(p);              //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q=p;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q.display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q.set_dept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("Software");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p.display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q.display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引用成员也适用；意义不大而且稍复杂</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02436" name="Rectangle 4"/>
          <p:cNvSpPr>
            <a:spLocks noChangeArrowheads="1"/>
          </p:cNvSpPr>
          <p:nvPr/>
        </p:nvSpPr>
        <p:spPr bwMode="auto">
          <a:xfrm>
            <a:off x="6948488" y="11113"/>
            <a:ext cx="2195513" cy="7604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深拷贝</a:t>
            </a:r>
            <a:endParaRPr kumimoji="1" lang="zh-CN" altLang="en-US" sz="28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02435"/>
                                        </p:tgtEl>
                                        <p:attrNameLst>
                                          <p:attrName>style.visibility</p:attrName>
                                        </p:attrNameLst>
                                      </p:cBhvr>
                                      <p:to>
                                        <p:strVal val="visible"/>
                                      </p:to>
                                    </p:set>
                                    <p:animEffect transition="in" filter="barn(inHorizontal)">
                                      <p:cBhvr>
                                        <p:cTn id="7" dur="500"/>
                                        <p:tgtEl>
                                          <p:spTgt spid="40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ldLvl="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
        <p:nvSpPr>
          <p:cNvPr id="402435" name="Text Box 3"/>
          <p:cNvSpPr txBox="1">
            <a:spLocks noChangeArrowheads="1"/>
          </p:cNvSpPr>
          <p:nvPr/>
        </p:nvSpPr>
        <p:spPr bwMode="auto">
          <a:xfrm>
            <a:off x="1260475" y="19050"/>
            <a:ext cx="7200900" cy="7110413"/>
          </a:xfrm>
          <a:prstGeom prst="rect">
            <a:avLst/>
          </a:prstGeom>
          <a:noFill/>
          <a:ln>
            <a:noFill/>
          </a:ln>
          <a:effectLst/>
        </p:spPr>
        <p:txBody>
          <a:bodyPr>
            <a:spAutoFit/>
          </a:bodyPr>
          <a:lstStyle/>
          <a:p>
            <a:pPr marR="0" algn="just"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string)){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string(</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delete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set_dept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(string 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d;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display(){</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dept.c_str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p.set_dept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("Computer");</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p.display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q(p);                              //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q=p;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q.display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q.set_dept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("Software");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p.display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q.display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引用成员实例</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02436" name="Rectangle 4"/>
          <p:cNvSpPr>
            <a:spLocks noChangeArrowheads="1"/>
          </p:cNvSpPr>
          <p:nvPr/>
        </p:nvSpPr>
        <p:spPr bwMode="auto">
          <a:xfrm>
            <a:off x="6948488" y="11113"/>
            <a:ext cx="2195513" cy="7604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深拷贝</a:t>
            </a:r>
            <a:endParaRPr kumimoji="1" lang="zh-CN" altLang="en-US" sz="28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02435"/>
                                        </p:tgtEl>
                                        <p:attrNameLst>
                                          <p:attrName>style.visibility</p:attrName>
                                        </p:attrNameLst>
                                      </p:cBhvr>
                                      <p:to>
                                        <p:strVal val="visible"/>
                                      </p:to>
                                    </p:set>
                                    <p:animEffect transition="in" filter="barn(inHorizontal)">
                                      <p:cBhvr>
                                        <p:cTn id="7" dur="500"/>
                                        <p:tgtEl>
                                          <p:spTgt spid="40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idx="1"/>
          </p:nvPr>
        </p:nvSpPr>
        <p:spPr>
          <a:xfrm>
            <a:off x="182563" y="1196975"/>
            <a:ext cx="8961437" cy="5472113"/>
          </a:xfrm>
          <a:ln/>
        </p:spPr>
        <p:txBody>
          <a:bodyPr vert="horz" wrap="square" lIns="91440" tIns="45720" rIns="91440" bIns="45720" anchor="t" anchorCtr="0"/>
          <a:p>
            <a:pPr eaLnBrk="1" hangingPunct="1">
              <a:lnSpc>
                <a:spcPct val="90000"/>
              </a:lnSpc>
              <a:buNone/>
            </a:pPr>
            <a:r>
              <a:rPr lang="zh-CN" altLang="en-US" sz="2400" b="1" dirty="0">
                <a:solidFill>
                  <a:schemeClr val="bg1"/>
                </a:solidFill>
              </a:rPr>
              <a:t>动态空间（</a:t>
            </a:r>
            <a:r>
              <a:rPr lang="en-US" altLang="zh-CN" sz="2400" b="1" dirty="0">
                <a:solidFill>
                  <a:schemeClr val="bg1"/>
                </a:solidFill>
              </a:rPr>
              <a:t>new</a:t>
            </a:r>
            <a:r>
              <a:rPr lang="zh-CN" altLang="en-US" sz="2400" b="1" dirty="0">
                <a:solidFill>
                  <a:schemeClr val="bg1"/>
                </a:solidFill>
              </a:rPr>
              <a:t>与</a:t>
            </a:r>
            <a:r>
              <a:rPr lang="en-US" altLang="zh-CN" sz="2400" b="1" dirty="0">
                <a:solidFill>
                  <a:schemeClr val="bg1"/>
                </a:solidFill>
              </a:rPr>
              <a:t>delete</a:t>
            </a:r>
            <a:r>
              <a:rPr lang="zh-CN" altLang="en-US" sz="2400" b="1" dirty="0">
                <a:solidFill>
                  <a:schemeClr val="bg1"/>
                </a:solidFill>
              </a:rPr>
              <a:t>）                        与</a:t>
            </a:r>
            <a:r>
              <a:rPr lang="en-US" altLang="zh-CN" sz="2400" b="1" dirty="0">
                <a:solidFill>
                  <a:schemeClr val="bg1"/>
                </a:solidFill>
              </a:rPr>
              <a:t>malloc</a:t>
            </a:r>
            <a:r>
              <a:rPr lang="zh-CN" altLang="en-US" sz="2400" b="1" dirty="0">
                <a:solidFill>
                  <a:schemeClr val="bg1"/>
                </a:solidFill>
              </a:rPr>
              <a:t>的区别</a:t>
            </a:r>
            <a:endParaRPr lang="en-US" altLang="zh-CN" sz="2400" b="1" dirty="0">
              <a:solidFill>
                <a:schemeClr val="bg1"/>
              </a:solidFill>
            </a:endParaRPr>
          </a:p>
          <a:p>
            <a:pPr eaLnBrk="1" hangingPunct="1">
              <a:lnSpc>
                <a:spcPct val="90000"/>
              </a:lnSpc>
              <a:buNone/>
            </a:pPr>
            <a:endParaRPr lang="en-US" altLang="zh-CN" sz="2400" b="1" dirty="0">
              <a:solidFill>
                <a:schemeClr val="bg1"/>
              </a:solidFill>
            </a:endParaRPr>
          </a:p>
          <a:p>
            <a:pPr eaLnBrk="1" hangingPunct="1">
              <a:lnSpc>
                <a:spcPct val="90000"/>
              </a:lnSpc>
              <a:buNone/>
            </a:pPr>
            <a:r>
              <a:rPr lang="en-US" altLang="zh-CN" sz="2400" b="1" dirty="0">
                <a:solidFill>
                  <a:schemeClr val="bg1"/>
                </a:solidFill>
              </a:rPr>
              <a:t>#include </a:t>
            </a:r>
            <a:r>
              <a:rPr lang="en-US" altLang="zh-CN" sz="2400" dirty="0">
                <a:solidFill>
                  <a:schemeClr val="bg1"/>
                </a:solidFill>
              </a:rPr>
              <a:t>"</a:t>
            </a:r>
            <a:r>
              <a:rPr lang="en-US" altLang="zh-CN" sz="2400" b="1" dirty="0">
                <a:solidFill>
                  <a:schemeClr val="bg1"/>
                </a:solidFill>
              </a:rPr>
              <a:t>stdafx.h</a:t>
            </a:r>
            <a:r>
              <a:rPr lang="en-US" altLang="zh-CN" sz="2400" dirty="0">
                <a:solidFill>
                  <a:schemeClr val="bg1"/>
                </a:solidFill>
              </a:rPr>
              <a: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#include </a:t>
            </a:r>
            <a:r>
              <a:rPr lang="en-US" altLang="zh-CN" sz="2400" dirty="0">
                <a:solidFill>
                  <a:schemeClr val="bg1"/>
                </a:solidFill>
              </a:rPr>
              <a:t>"</a:t>
            </a:r>
            <a:r>
              <a:rPr lang="en-US" altLang="zh-CN" sz="2400" b="1" dirty="0">
                <a:solidFill>
                  <a:schemeClr val="bg1"/>
                </a:solidFill>
              </a:rPr>
              <a:t>stdio.h</a:t>
            </a:r>
            <a:r>
              <a:rPr lang="en-US" altLang="zh-CN" sz="2400" dirty="0">
                <a:solidFill>
                  <a:schemeClr val="bg1"/>
                </a:solidFill>
              </a:rPr>
              <a: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void main()</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int *p,i;</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p=new int[10];</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for(i=0;i&lt;10;i++)  scanf(</a:t>
            </a:r>
            <a:r>
              <a:rPr lang="en-US" altLang="zh-CN" sz="2400" dirty="0">
                <a:solidFill>
                  <a:schemeClr val="bg1"/>
                </a:solidFill>
              </a:rPr>
              <a:t>"</a:t>
            </a:r>
            <a:r>
              <a:rPr lang="en-US" altLang="zh-CN" sz="2400" b="1" dirty="0">
                <a:solidFill>
                  <a:schemeClr val="bg1"/>
                </a:solidFill>
              </a:rPr>
              <a:t>%d</a:t>
            </a:r>
            <a:r>
              <a:rPr lang="en-US" altLang="zh-CN" sz="2400" dirty="0">
                <a:solidFill>
                  <a:schemeClr val="bg1"/>
                </a:solidFill>
              </a:rPr>
              <a:t>"</a:t>
            </a:r>
            <a:r>
              <a:rPr lang="en-US" altLang="zh-CN" sz="2400" b="1" dirty="0">
                <a:solidFill>
                  <a:schemeClr val="bg1"/>
                </a:solidFill>
              </a:rPr>
              <a:t>,p++);</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p-=10;</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for(i=0;i&lt;10;i++)  printf(</a:t>
            </a:r>
            <a:r>
              <a:rPr lang="en-US" altLang="zh-CN" sz="2400" dirty="0">
                <a:solidFill>
                  <a:schemeClr val="bg1"/>
                </a:solidFill>
              </a:rPr>
              <a:t>"</a:t>
            </a:r>
            <a:r>
              <a:rPr lang="en-US" altLang="zh-CN" sz="2400" b="1" dirty="0">
                <a:solidFill>
                  <a:schemeClr val="bg1"/>
                </a:solidFill>
              </a:rPr>
              <a:t>%d</a:t>
            </a:r>
            <a:r>
              <a:rPr lang="en-US" altLang="zh-CN" sz="2400" dirty="0">
                <a:solidFill>
                  <a:schemeClr val="bg1"/>
                </a:solidFill>
              </a:rPr>
              <a:t>"</a:t>
            </a:r>
            <a:r>
              <a:rPr lang="en-US" altLang="zh-CN" sz="2400" b="1" dirty="0">
                <a:solidFill>
                  <a:schemeClr val="bg1"/>
                </a:solidFill>
              </a:rPr>
              <a:t>,p[i]);</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delete [] p;                                            //</a:t>
            </a:r>
            <a:r>
              <a:rPr lang="zh-CN" altLang="en-US" sz="2400" b="1" dirty="0">
                <a:solidFill>
                  <a:schemeClr val="bg1"/>
                </a:solidFill>
              </a:rPr>
              <a:t>释放多个申请的空间</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a:t>
            </a:r>
            <a:r>
              <a:rPr lang="zh-CN" altLang="en-US" sz="2400" b="1" dirty="0">
                <a:solidFill>
                  <a:schemeClr val="bg1"/>
                </a:solidFill>
              </a:rPr>
              <a:t>按照类型释放空间</a:t>
            </a:r>
            <a:endParaRPr lang="zh-CN" altLang="en-US" sz="2400" b="1" dirty="0">
              <a:solidFill>
                <a:schemeClr val="bg1"/>
              </a:solidFill>
            </a:endParaRPr>
          </a:p>
          <a:p>
            <a:pPr eaLnBrk="1" hangingPunct="1">
              <a:lnSpc>
                <a:spcPct val="90000"/>
              </a:lnSpc>
              <a:buNone/>
            </a:pPr>
            <a:r>
              <a:rPr lang="en-US" altLang="zh-CN" sz="2400" b="1" dirty="0">
                <a:solidFill>
                  <a:schemeClr val="bg1"/>
                </a:solidFill>
              </a:rPr>
              <a:t>}</a:t>
            </a:r>
            <a:endParaRPr lang="en-US" altLang="zh-CN" sz="2400" b="1" dirty="0">
              <a:solidFill>
                <a:schemeClr val="bg1"/>
              </a:solidFill>
            </a:endParaRPr>
          </a:p>
          <a:p>
            <a:pPr eaLnBrk="1" hangingPunct="1">
              <a:lnSpc>
                <a:spcPct val="90000"/>
              </a:lnSpc>
              <a:buNone/>
            </a:pPr>
            <a:endParaRPr lang="en-US" altLang="zh-CN" sz="2400" b="1" dirty="0">
              <a:solidFill>
                <a:schemeClr val="bg1"/>
              </a:solidFill>
            </a:endParaRPr>
          </a:p>
        </p:txBody>
      </p:sp>
      <p:sp>
        <p:nvSpPr>
          <p:cNvPr id="35843" name="Rectangle 3"/>
          <p:cNvSpPr/>
          <p:nvPr/>
        </p:nvSpPr>
        <p:spPr>
          <a:xfrm>
            <a:off x="-252412" y="115888"/>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
        <p:nvSpPr>
          <p:cNvPr id="572419" name="Text Box 3"/>
          <p:cNvSpPr txBox="1">
            <a:spLocks noChangeArrowheads="1"/>
          </p:cNvSpPr>
          <p:nvPr/>
        </p:nvSpPr>
        <p:spPr bwMode="auto">
          <a:xfrm>
            <a:off x="1619250" y="36513"/>
            <a:ext cx="7524750" cy="655637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i=1):id(i){</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s):id(s.id)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拷贝</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m;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n(m);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拷贝”</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o = m;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拷贝”  和</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o(m)</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等价</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s </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9;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  和</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s(9)</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等价</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t;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 = 9;          //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  赋值运算</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72420" name="Rectangle 4"/>
          <p:cNvSpPr>
            <a:spLocks noChangeArrowheads="1"/>
          </p:cNvSpPr>
          <p:nvPr/>
        </p:nvSpPr>
        <p:spPr bwMode="auto">
          <a:xfrm>
            <a:off x="0" y="6021388"/>
            <a:ext cx="1619250" cy="8366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类型转换</a:t>
            </a:r>
            <a:endPar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72419"/>
                                        </p:tgtEl>
                                        <p:attrNameLst>
                                          <p:attrName>style.visibility</p:attrName>
                                        </p:attrNameLst>
                                      </p:cBhvr>
                                      <p:to>
                                        <p:strVal val="visible"/>
                                      </p:to>
                                    </p:set>
                                    <p:animEffect transition="in" filter="barn(inHorizontal)">
                                      <p:cBhvr>
                                        <p:cTn id="7" dur="500"/>
                                        <p:tgtEl>
                                          <p:spTgt spid="572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
        <p:nvSpPr>
          <p:cNvPr id="572420" name="Rectangle 4"/>
          <p:cNvSpPr>
            <a:spLocks noChangeArrowheads="1"/>
          </p:cNvSpPr>
          <p:nvPr/>
        </p:nvSpPr>
        <p:spPr bwMode="auto">
          <a:xfrm>
            <a:off x="0" y="6021388"/>
            <a:ext cx="1619250" cy="8366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类型转换</a:t>
            </a:r>
            <a:endPar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pic>
        <p:nvPicPr>
          <p:cNvPr id="202756" name="Picture 2"/>
          <p:cNvPicPr>
            <a:picLocks noChangeAspect="1"/>
          </p:cNvPicPr>
          <p:nvPr/>
        </p:nvPicPr>
        <p:blipFill>
          <a:blip r:embed="rId1"/>
          <a:stretch>
            <a:fillRect/>
          </a:stretch>
        </p:blipFill>
        <p:spPr>
          <a:xfrm>
            <a:off x="2308225" y="260350"/>
            <a:ext cx="6511925" cy="5464175"/>
          </a:xfrm>
          <a:prstGeom prst="rect">
            <a:avLst/>
          </a:prstGeom>
          <a:noFill/>
          <a:ln w="9525">
            <a:noFill/>
          </a:ln>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4483" name="Text Box 3"/>
          <p:cNvSpPr txBox="1">
            <a:spLocks noChangeArrowheads="1"/>
          </p:cNvSpPr>
          <p:nvPr/>
        </p:nvSpPr>
        <p:spPr bwMode="auto">
          <a:xfrm>
            <a:off x="1619250" y="-100012"/>
            <a:ext cx="7200900" cy="698658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i=1):id(i){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&lt;&lt;id&lt;&lt;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display(){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&lt;&lt;id&lt;&lt;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 b){</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b.display</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s;    s = 6;  m(s);  a t=</a:t>
            </a:r>
            <a:r>
              <a:rPr kumimoji="0" lang="zh-CN" altLang="en-US" sz="2800"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m(7);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相当于</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 b = 7);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即</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 b(7));</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 = a(8);    m(s);</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如果存在</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的函数则优先匹配</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如果构造函数</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explicit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修饰，则只有显性转换才可以</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03779" name="Text Box 5"/>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04483"/>
                                        </p:tgtEl>
                                        <p:attrNameLst>
                                          <p:attrName>style.visibility</p:attrName>
                                        </p:attrNameLst>
                                      </p:cBhvr>
                                      <p:to>
                                        <p:strVal val="visible"/>
                                      </p:to>
                                    </p:set>
                                    <p:animEffect transition="in" filter="barn(inHorizontal)">
                                      <p:cBhvr>
                                        <p:cTn id="7" dur="500"/>
                                        <p:tgtEl>
                                          <p:spTgt spid="40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42" name="Text Box 2"/>
          <p:cNvSpPr txBox="1">
            <a:spLocks noChangeArrowheads="1"/>
          </p:cNvSpPr>
          <p:nvPr/>
        </p:nvSpPr>
        <p:spPr bwMode="auto">
          <a:xfrm>
            <a:off x="1619250" y="319088"/>
            <a:ext cx="7524750" cy="63706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i=1):id(i){}</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display(){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&lt;&lt;"a:"&lt;&lt;id&lt;&lt;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i=2 ):id(i){}</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display(){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&lt;&lt;"b:"&lt;&lt;id&lt;&lt;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 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c.display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m(b 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c.display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m(9);  //</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存在二义性</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转换不能太复杂，不允许多参数，不允许间接转换</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73443" name="Rectangle 3"/>
          <p:cNvSpPr>
            <a:spLocks noChangeArrowheads="1"/>
          </p:cNvSpPr>
          <p:nvPr/>
        </p:nvSpPr>
        <p:spPr bwMode="auto">
          <a:xfrm>
            <a:off x="6948488" y="-26987"/>
            <a:ext cx="2195513" cy="8366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类型转换</a:t>
            </a:r>
            <a:endPar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204804" name="Text Box 4"/>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73442"/>
                                        </p:tgtEl>
                                        <p:attrNameLst>
                                          <p:attrName>style.visibility</p:attrName>
                                        </p:attrNameLst>
                                      </p:cBhvr>
                                      <p:to>
                                        <p:strVal val="visible"/>
                                      </p:to>
                                    </p:set>
                                    <p:animEffect transition="in" filter="barn(inHorizontal)">
                                      <p:cBhvr>
                                        <p:cTn id="7" dur="500"/>
                                        <p:tgtEl>
                                          <p:spTgt spid="573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2"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42" name="Text Box 2"/>
          <p:cNvSpPr txBox="1">
            <a:spLocks noChangeArrowheads="1"/>
          </p:cNvSpPr>
          <p:nvPr/>
        </p:nvSpPr>
        <p:spPr bwMode="auto">
          <a:xfrm>
            <a:off x="1619250" y="319088"/>
            <a:ext cx="7524750" cy="63706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i=1):id(i){}</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display(){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&lt;&lt;"a:"&lt;&lt;id&lt;&lt;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b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 c) :id(c.id){}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display(){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&lt;&lt;"b:"&lt;&lt;id&lt;&lt;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m(b 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c.display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m(9);</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转换不能太复杂，不允许多参数，不允许间接转换</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73443" name="Rectangle 3"/>
          <p:cNvSpPr>
            <a:spLocks noChangeArrowheads="1"/>
          </p:cNvSpPr>
          <p:nvPr/>
        </p:nvSpPr>
        <p:spPr bwMode="auto">
          <a:xfrm>
            <a:off x="6948488" y="-26987"/>
            <a:ext cx="2195513" cy="8366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类型转换</a:t>
            </a:r>
            <a:endPar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205828" name="Text Box 4"/>
          <p:cNvSpPr txBox="1"/>
          <p:nvPr/>
        </p:nvSpPr>
        <p:spPr>
          <a:xfrm>
            <a:off x="612775"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73442"/>
                                        </p:tgtEl>
                                        <p:attrNameLst>
                                          <p:attrName>style.visibility</p:attrName>
                                        </p:attrNameLst>
                                      </p:cBhvr>
                                      <p:to>
                                        <p:strVal val="visible"/>
                                      </p:to>
                                    </p:set>
                                    <p:animEffect transition="in" filter="barn(inHorizontal)">
                                      <p:cBhvr>
                                        <p:cTn id="7" dur="500"/>
                                        <p:tgtEl>
                                          <p:spTgt spid="573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2"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4466" name="Text Box 2"/>
          <p:cNvSpPr txBox="1">
            <a:spLocks noChangeArrowheads="1"/>
          </p:cNvSpPr>
          <p:nvPr/>
        </p:nvSpPr>
        <p:spPr bwMode="auto">
          <a:xfrm>
            <a:off x="900113" y="260350"/>
            <a:ext cx="8243888"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HighWorker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income;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HighWorker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(float a = 2000.0):income(a){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Getincome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(){return(income);}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Worker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income;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Worker(float a = 1200.0):income(a){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Worker(</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HighWorker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b){income = 0.75*</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b.Getincome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Getincome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(){return(income);}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m(Worker 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a.Getincome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Worker a;  m(a);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HighWorker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  m(b);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74467" name="Rectangle 3"/>
          <p:cNvSpPr>
            <a:spLocks noChangeArrowheads="1"/>
          </p:cNvSpPr>
          <p:nvPr/>
        </p:nvSpPr>
        <p:spPr bwMode="auto">
          <a:xfrm>
            <a:off x="6948488" y="-26987"/>
            <a:ext cx="2195513" cy="8366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类型转换</a:t>
            </a:r>
            <a:endPar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206852" name="Text Box 4"/>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构造、析构函数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74466"/>
                                        </p:tgtEl>
                                        <p:attrNameLst>
                                          <p:attrName>style.visibility</p:attrName>
                                        </p:attrNameLst>
                                      </p:cBhvr>
                                      <p:to>
                                        <p:strVal val="visible"/>
                                      </p:to>
                                    </p:set>
                                    <p:animEffect transition="in" filter="barn(inHorizontal)">
                                      <p:cBhvr>
                                        <p:cTn id="7" dur="500"/>
                                        <p:tgtEl>
                                          <p:spTgt spid="574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Rectangle 2"/>
          <p:cNvSpPr>
            <a:spLocks noGrp="1"/>
          </p:cNvSpPr>
          <p:nvPr>
            <p:ph idx="1"/>
          </p:nvPr>
        </p:nvSpPr>
        <p:spPr>
          <a:xfrm>
            <a:off x="2051050" y="620713"/>
            <a:ext cx="6840538" cy="6237287"/>
          </a:xfrm>
          <a:ln/>
        </p:spPr>
        <p:txBody>
          <a:bodyPr vert="horz" wrap="square" lIns="91440" tIns="45720" rIns="91440" bIns="45720" anchor="t" anchorCtr="0"/>
          <a:p>
            <a:pPr eaLnBrk="1" hangingPunct="1">
              <a:lnSpc>
                <a:spcPct val="90000"/>
              </a:lnSpc>
              <a:buNone/>
            </a:pPr>
            <a:r>
              <a:rPr lang="en-US" altLang="zh-CN" sz="2200" b="1" dirty="0">
                <a:solidFill>
                  <a:schemeClr val="bg1"/>
                </a:solidFill>
              </a:rPr>
              <a:t>class a{</a:t>
            </a:r>
            <a:endParaRPr lang="en-US" altLang="zh-CN" sz="2200" b="1" dirty="0">
              <a:solidFill>
                <a:schemeClr val="bg1"/>
              </a:solidFill>
            </a:endParaRPr>
          </a:p>
          <a:p>
            <a:pPr eaLnBrk="1" hangingPunct="1">
              <a:lnSpc>
                <a:spcPct val="90000"/>
              </a:lnSpc>
              <a:buNone/>
            </a:pPr>
            <a:r>
              <a:rPr lang="en-US" altLang="zh-CN" sz="2200" b="1" dirty="0">
                <a:solidFill>
                  <a:schemeClr val="bg1"/>
                </a:solidFill>
              </a:rPr>
              <a:t>   int id;</a:t>
            </a:r>
            <a:endParaRPr lang="en-US" altLang="zh-CN" sz="2200" b="1" dirty="0">
              <a:solidFill>
                <a:schemeClr val="bg1"/>
              </a:solidFill>
            </a:endParaRPr>
          </a:p>
          <a:p>
            <a:pPr eaLnBrk="1" hangingPunct="1">
              <a:lnSpc>
                <a:spcPct val="90000"/>
              </a:lnSpc>
              <a:buNone/>
            </a:pPr>
            <a:r>
              <a:rPr lang="en-US" altLang="zh-CN" sz="2200" b="1" dirty="0">
                <a:solidFill>
                  <a:schemeClr val="bg1"/>
                </a:solidFill>
              </a:rPr>
              <a:t>public:</a:t>
            </a:r>
            <a:endParaRPr lang="en-US" altLang="zh-CN" sz="2200" b="1" dirty="0">
              <a:solidFill>
                <a:schemeClr val="bg1"/>
              </a:solidFill>
            </a:endParaRPr>
          </a:p>
          <a:p>
            <a:pPr eaLnBrk="1" hangingPunct="1">
              <a:lnSpc>
                <a:spcPct val="90000"/>
              </a:lnSpc>
              <a:buNone/>
            </a:pPr>
            <a:r>
              <a:rPr lang="en-US" altLang="zh-CN" sz="2200" b="1" dirty="0">
                <a:solidFill>
                  <a:schemeClr val="bg1"/>
                </a:solidFill>
              </a:rPr>
              <a:t>    a(int i=1):id(i){cout&lt;&lt;id&lt;&lt;"</a:t>
            </a:r>
            <a:r>
              <a:rPr lang="zh-CN" altLang="en-US" sz="2200" b="1" dirty="0">
                <a:solidFill>
                  <a:schemeClr val="bg1"/>
                </a:solidFill>
              </a:rPr>
              <a:t>构造</a:t>
            </a:r>
            <a:r>
              <a:rPr lang="en-US" altLang="zh-CN" sz="2200" b="1" dirty="0">
                <a:solidFill>
                  <a:schemeClr val="bg1"/>
                </a:solidFill>
              </a:rPr>
              <a:t>"&lt;&lt;endl;}</a:t>
            </a:r>
            <a:endParaRPr lang="en-US" altLang="zh-CN" sz="2200" b="1" dirty="0">
              <a:solidFill>
                <a:schemeClr val="bg1"/>
              </a:solidFill>
            </a:endParaRPr>
          </a:p>
          <a:p>
            <a:pPr eaLnBrk="1" hangingPunct="1">
              <a:lnSpc>
                <a:spcPct val="90000"/>
              </a:lnSpc>
              <a:buNone/>
            </a:pPr>
            <a:r>
              <a:rPr lang="en-US" altLang="zh-CN" sz="2200" b="1" dirty="0">
                <a:solidFill>
                  <a:schemeClr val="bg1"/>
                </a:solidFill>
              </a:rPr>
              <a:t>    a(const a &amp;s):id(s.id){ cout&lt;&lt;"</a:t>
            </a:r>
            <a:r>
              <a:rPr lang="zh-CN" altLang="en-US" sz="2200" b="1" dirty="0">
                <a:solidFill>
                  <a:schemeClr val="bg1"/>
                </a:solidFill>
              </a:rPr>
              <a:t>拷贝</a:t>
            </a:r>
            <a:r>
              <a:rPr lang="en-US" altLang="zh-CN" sz="2200" b="1" dirty="0">
                <a:solidFill>
                  <a:schemeClr val="bg1"/>
                </a:solidFill>
              </a:rPr>
              <a:t>"&lt;&lt;endl;}</a:t>
            </a:r>
            <a:endParaRPr lang="en-US" altLang="zh-CN" sz="2200" b="1" dirty="0">
              <a:solidFill>
                <a:schemeClr val="bg1"/>
              </a:solidFill>
            </a:endParaRPr>
          </a:p>
          <a:p>
            <a:pPr eaLnBrk="1" hangingPunct="1">
              <a:lnSpc>
                <a:spcPct val="90000"/>
              </a:lnSpc>
              <a:buNone/>
            </a:pPr>
            <a:r>
              <a:rPr lang="en-US" altLang="zh-CN" sz="2200" b="1" dirty="0">
                <a:solidFill>
                  <a:schemeClr val="bg1"/>
                </a:solidFill>
              </a:rPr>
              <a:t>	~a(){cout&lt;&lt;"</a:t>
            </a:r>
            <a:r>
              <a:rPr lang="zh-CN" altLang="en-US" sz="2200" b="1" dirty="0">
                <a:solidFill>
                  <a:schemeClr val="bg1"/>
                </a:solidFill>
              </a:rPr>
              <a:t>析构</a:t>
            </a:r>
            <a:r>
              <a:rPr lang="en-US" altLang="zh-CN" sz="2200" b="1" dirty="0">
                <a:solidFill>
                  <a:schemeClr val="bg1"/>
                </a:solidFill>
              </a:rPr>
              <a:t>"&lt;&lt;id&lt;&lt;endl;}</a:t>
            </a:r>
            <a:endParaRPr lang="en-US" altLang="zh-CN" sz="2200" b="1" dirty="0">
              <a:solidFill>
                <a:schemeClr val="bg1"/>
              </a:solidFill>
            </a:endParaRPr>
          </a:p>
          <a:p>
            <a:pPr eaLnBrk="1" hangingPunct="1">
              <a:lnSpc>
                <a:spcPct val="90000"/>
              </a:lnSpc>
              <a:buNone/>
            </a:pPr>
            <a:r>
              <a:rPr lang="en-US" altLang="zh-CN" sz="2200" b="1" dirty="0">
                <a:solidFill>
                  <a:schemeClr val="bg1"/>
                </a:solidFill>
              </a:rPr>
              <a:t>};</a:t>
            </a:r>
            <a:endParaRPr lang="en-US" altLang="zh-CN" sz="2200" b="1" dirty="0">
              <a:solidFill>
                <a:schemeClr val="bg1"/>
              </a:solidFill>
            </a:endParaRPr>
          </a:p>
          <a:p>
            <a:pPr eaLnBrk="1" hangingPunct="1">
              <a:lnSpc>
                <a:spcPct val="90000"/>
              </a:lnSpc>
              <a:buNone/>
            </a:pPr>
            <a:r>
              <a:rPr lang="en-US" altLang="zh-CN" sz="2200" b="1" dirty="0">
                <a:solidFill>
                  <a:schemeClr val="bg1"/>
                </a:solidFill>
              </a:rPr>
              <a:t>void main(){</a:t>
            </a:r>
            <a:endParaRPr lang="en-US" altLang="zh-CN" sz="2200" b="1" dirty="0">
              <a:solidFill>
                <a:schemeClr val="bg1"/>
              </a:solidFill>
            </a:endParaRPr>
          </a:p>
          <a:p>
            <a:pPr eaLnBrk="1" hangingPunct="1">
              <a:lnSpc>
                <a:spcPct val="90000"/>
              </a:lnSpc>
              <a:buNone/>
            </a:pPr>
            <a:r>
              <a:rPr lang="en-US" altLang="zh-CN" sz="2200" b="1" dirty="0">
                <a:solidFill>
                  <a:schemeClr val="bg1"/>
                </a:solidFill>
              </a:rPr>
              <a:t>   a s;                 //"</a:t>
            </a:r>
            <a:r>
              <a:rPr lang="zh-CN" altLang="en-US" sz="2200" b="1" dirty="0">
                <a:solidFill>
                  <a:schemeClr val="bg1"/>
                </a:solidFill>
              </a:rPr>
              <a:t>构造</a:t>
            </a:r>
            <a:r>
              <a:rPr lang="en-US" altLang="zh-CN" sz="2200" b="1" dirty="0">
                <a:solidFill>
                  <a:schemeClr val="bg1"/>
                </a:solidFill>
                <a:sym typeface="宋体" panose="02010600030101010101" pitchFamily="2" charset="-122"/>
              </a:rPr>
              <a:t>"</a:t>
            </a:r>
            <a:endParaRPr lang="zh-CN" altLang="en-US" sz="2200" b="1" dirty="0">
              <a:solidFill>
                <a:schemeClr val="bg1"/>
              </a:solidFill>
            </a:endParaRPr>
          </a:p>
          <a:p>
            <a:pPr eaLnBrk="1" hangingPunct="1">
              <a:lnSpc>
                <a:spcPct val="90000"/>
              </a:lnSpc>
              <a:buNone/>
            </a:pPr>
            <a:r>
              <a:rPr lang="zh-CN" altLang="en-US" sz="2200" b="1" dirty="0">
                <a:solidFill>
                  <a:schemeClr val="bg1"/>
                </a:solidFill>
              </a:rPr>
              <a:t>   </a:t>
            </a:r>
            <a:r>
              <a:rPr lang="en-US" altLang="zh-CN" sz="2200" b="1" dirty="0">
                <a:solidFill>
                  <a:schemeClr val="bg1"/>
                </a:solidFill>
              </a:rPr>
              <a:t>a t = s;            //</a:t>
            </a:r>
            <a:r>
              <a:rPr lang="zh-CN" altLang="en-US" sz="2200" b="1" dirty="0">
                <a:solidFill>
                  <a:schemeClr val="bg1"/>
                </a:solidFill>
              </a:rPr>
              <a:t>拷贝</a:t>
            </a:r>
            <a:endParaRPr lang="zh-CN" altLang="en-US" sz="2200" b="1" dirty="0">
              <a:solidFill>
                <a:schemeClr val="bg1"/>
              </a:solidFill>
            </a:endParaRPr>
          </a:p>
          <a:p>
            <a:pPr eaLnBrk="1" hangingPunct="1">
              <a:lnSpc>
                <a:spcPct val="90000"/>
              </a:lnSpc>
              <a:buNone/>
            </a:pPr>
            <a:r>
              <a:rPr lang="zh-CN" altLang="en-US" sz="2200" b="1" dirty="0">
                <a:solidFill>
                  <a:schemeClr val="bg1"/>
                </a:solidFill>
              </a:rPr>
              <a:t>   </a:t>
            </a:r>
            <a:r>
              <a:rPr lang="en-US" altLang="zh-CN" sz="2200" b="1" dirty="0">
                <a:solidFill>
                  <a:schemeClr val="bg1"/>
                </a:solidFill>
              </a:rPr>
              <a:t>a k = 8;           //</a:t>
            </a:r>
            <a:r>
              <a:rPr lang="zh-CN" altLang="en-US" sz="2200" b="1" dirty="0">
                <a:solidFill>
                  <a:schemeClr val="bg1"/>
                </a:solidFill>
              </a:rPr>
              <a:t>构造</a:t>
            </a:r>
            <a:endParaRPr lang="zh-CN" altLang="en-US" sz="2200" b="1" dirty="0">
              <a:solidFill>
                <a:schemeClr val="bg1"/>
              </a:solidFill>
            </a:endParaRPr>
          </a:p>
          <a:p>
            <a:pPr eaLnBrk="1" hangingPunct="1">
              <a:lnSpc>
                <a:spcPct val="90000"/>
              </a:lnSpc>
              <a:buNone/>
            </a:pPr>
            <a:r>
              <a:rPr lang="zh-CN" altLang="en-US" sz="2200" b="1" dirty="0">
                <a:solidFill>
                  <a:schemeClr val="bg1"/>
                </a:solidFill>
              </a:rPr>
              <a:t>   </a:t>
            </a:r>
            <a:r>
              <a:rPr lang="en-US" altLang="zh-CN" sz="2200" b="1" dirty="0">
                <a:solidFill>
                  <a:schemeClr val="bg1"/>
                </a:solidFill>
              </a:rPr>
              <a:t>s = 9;                // </a:t>
            </a:r>
            <a:r>
              <a:rPr lang="en-US" altLang="zh-CN" sz="2200" b="1" dirty="0">
                <a:solidFill>
                  <a:schemeClr val="bg1"/>
                </a:solidFill>
                <a:sym typeface="宋体" panose="02010600030101010101" pitchFamily="2" charset="-122"/>
              </a:rPr>
              <a:t>"</a:t>
            </a:r>
            <a:r>
              <a:rPr lang="zh-CN" altLang="en-US" sz="2200" b="1" dirty="0">
                <a:solidFill>
                  <a:schemeClr val="bg1"/>
                </a:solidFill>
              </a:rPr>
              <a:t>构造</a:t>
            </a:r>
            <a:r>
              <a:rPr lang="en-US" altLang="zh-CN" sz="2200" b="1" dirty="0">
                <a:solidFill>
                  <a:schemeClr val="bg1"/>
                </a:solidFill>
                <a:sym typeface="宋体" panose="02010600030101010101" pitchFamily="2" charset="-122"/>
              </a:rPr>
              <a:t>"</a:t>
            </a:r>
            <a:r>
              <a:rPr lang="zh-CN" altLang="en-US" sz="2200" b="1" dirty="0">
                <a:solidFill>
                  <a:schemeClr val="bg1"/>
                </a:solidFill>
              </a:rPr>
              <a:t>  </a:t>
            </a:r>
            <a:r>
              <a:rPr lang="en-US" altLang="zh-CN" sz="2200" b="1" dirty="0">
                <a:solidFill>
                  <a:schemeClr val="bg1"/>
                </a:solidFill>
              </a:rPr>
              <a:t>"</a:t>
            </a:r>
            <a:r>
              <a:rPr lang="zh-CN" altLang="en-US" sz="2200" b="1" dirty="0">
                <a:solidFill>
                  <a:schemeClr val="bg1"/>
                </a:solidFill>
              </a:rPr>
              <a:t>析构</a:t>
            </a:r>
            <a:r>
              <a:rPr lang="en-US" altLang="zh-CN" sz="2200" b="1" dirty="0">
                <a:solidFill>
                  <a:schemeClr val="bg1"/>
                </a:solidFill>
              </a:rPr>
              <a:t>"</a:t>
            </a:r>
            <a:endParaRPr lang="en-US" altLang="zh-CN" sz="2200" b="1" dirty="0">
              <a:solidFill>
                <a:schemeClr val="bg1"/>
              </a:solidFill>
            </a:endParaRPr>
          </a:p>
          <a:p>
            <a:pPr eaLnBrk="1" hangingPunct="1">
              <a:lnSpc>
                <a:spcPct val="90000"/>
              </a:lnSpc>
              <a:buNone/>
            </a:pPr>
            <a:r>
              <a:rPr lang="en-US" altLang="zh-CN" sz="2200" b="1" dirty="0">
                <a:solidFill>
                  <a:schemeClr val="bg1"/>
                </a:solidFill>
              </a:rPr>
              <a:t>   a &amp;q = a(7);  //</a:t>
            </a:r>
            <a:r>
              <a:rPr lang="zh-CN" altLang="en-US" sz="2200" b="1" dirty="0">
                <a:solidFill>
                  <a:schemeClr val="bg1"/>
                </a:solidFill>
              </a:rPr>
              <a:t>构造</a:t>
            </a:r>
            <a:endParaRPr lang="zh-CN" altLang="en-US" sz="2200" b="1" dirty="0">
              <a:solidFill>
                <a:schemeClr val="bg1"/>
              </a:solidFill>
            </a:endParaRPr>
          </a:p>
          <a:p>
            <a:pPr eaLnBrk="1" hangingPunct="1">
              <a:lnSpc>
                <a:spcPct val="90000"/>
              </a:lnSpc>
              <a:buNone/>
            </a:pPr>
            <a:r>
              <a:rPr lang="zh-CN" altLang="en-US" sz="2200" b="1" dirty="0">
                <a:solidFill>
                  <a:schemeClr val="bg1"/>
                </a:solidFill>
              </a:rPr>
              <a:t>   </a:t>
            </a:r>
            <a:r>
              <a:rPr lang="en-US" altLang="zh-CN" sz="2200" b="1" dirty="0">
                <a:solidFill>
                  <a:schemeClr val="bg1"/>
                </a:solidFill>
              </a:rPr>
              <a:t>a m(7);            //</a:t>
            </a:r>
            <a:r>
              <a:rPr lang="zh-CN" altLang="en-US" sz="2200" b="1" dirty="0">
                <a:solidFill>
                  <a:schemeClr val="bg1"/>
                </a:solidFill>
              </a:rPr>
              <a:t>构造</a:t>
            </a:r>
            <a:endParaRPr lang="zh-CN" altLang="en-US" sz="2200" b="1" dirty="0">
              <a:solidFill>
                <a:schemeClr val="bg1"/>
              </a:solidFill>
            </a:endParaRPr>
          </a:p>
          <a:p>
            <a:pPr eaLnBrk="1" hangingPunct="1">
              <a:lnSpc>
                <a:spcPct val="90000"/>
              </a:lnSpc>
              <a:buNone/>
            </a:pPr>
            <a:r>
              <a:rPr lang="zh-CN" altLang="en-US" sz="2200" b="1" dirty="0">
                <a:solidFill>
                  <a:schemeClr val="bg1"/>
                </a:solidFill>
              </a:rPr>
              <a:t>   </a:t>
            </a:r>
            <a:r>
              <a:rPr lang="en-US" altLang="zh-CN" sz="2200" b="1" dirty="0">
                <a:solidFill>
                  <a:schemeClr val="bg1"/>
                </a:solidFill>
              </a:rPr>
              <a:t>a(6);                 //</a:t>
            </a:r>
            <a:r>
              <a:rPr lang="zh-CN" altLang="en-US" sz="2200" b="1" dirty="0">
                <a:solidFill>
                  <a:schemeClr val="bg1"/>
                </a:solidFill>
              </a:rPr>
              <a:t>构造  析构</a:t>
            </a:r>
            <a:endParaRPr lang="zh-CN" altLang="en-US" sz="2200" b="1" dirty="0">
              <a:solidFill>
                <a:schemeClr val="bg1"/>
              </a:solidFill>
            </a:endParaRPr>
          </a:p>
          <a:p>
            <a:pPr eaLnBrk="1" hangingPunct="1">
              <a:lnSpc>
                <a:spcPct val="90000"/>
              </a:lnSpc>
              <a:buNone/>
            </a:pPr>
            <a:r>
              <a:rPr lang="zh-CN" altLang="en-US" sz="2200" b="1" dirty="0">
                <a:solidFill>
                  <a:schemeClr val="bg1"/>
                </a:solidFill>
              </a:rPr>
              <a:t>   </a:t>
            </a:r>
            <a:r>
              <a:rPr lang="en-US" altLang="zh-CN" sz="2200" b="1" dirty="0">
                <a:solidFill>
                  <a:schemeClr val="bg1"/>
                </a:solidFill>
              </a:rPr>
              <a:t>a n = a(5);        //?</a:t>
            </a:r>
            <a:endParaRPr lang="en-US" altLang="zh-CN" sz="2200" b="1" dirty="0">
              <a:solidFill>
                <a:schemeClr val="bg1"/>
              </a:solidFill>
            </a:endParaRPr>
          </a:p>
          <a:p>
            <a:pPr eaLnBrk="1" hangingPunct="1">
              <a:lnSpc>
                <a:spcPct val="90000"/>
              </a:lnSpc>
              <a:buNone/>
            </a:pPr>
            <a:r>
              <a:rPr lang="en-US" altLang="zh-CN" sz="2200" b="1" dirty="0">
                <a:solidFill>
                  <a:schemeClr val="bg1"/>
                </a:solidFill>
              </a:rPr>
              <a:t>}</a:t>
            </a:r>
            <a:endParaRPr lang="en-US" altLang="zh-CN" sz="2200" b="1" dirty="0">
              <a:solidFill>
                <a:schemeClr val="bg1"/>
              </a:solidFill>
            </a:endParaRPr>
          </a:p>
        </p:txBody>
      </p:sp>
      <p:sp>
        <p:nvSpPr>
          <p:cNvPr id="20787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构造、析构函数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1682" name="Text Box 2"/>
          <p:cNvSpPr txBox="1">
            <a:spLocks noChangeArrowheads="1"/>
          </p:cNvSpPr>
          <p:nvPr/>
        </p:nvSpPr>
        <p:spPr bwMode="auto">
          <a:xfrm>
            <a:off x="1908175" y="44450"/>
            <a:ext cx="7235825"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sum(</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::sum(</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=this-&gt;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=this-&gt;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a.sum</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for(long i=0;i&lt;100000;i++)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08899" name="Text Box 3"/>
          <p:cNvSpPr txBox="1"/>
          <p:nvPr/>
        </p:nvSpPr>
        <p:spPr>
          <a:xfrm>
            <a:off x="622300"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友元      引入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11682"/>
                                        </p:tgtEl>
                                        <p:attrNameLst>
                                          <p:attrName>style.visibility</p:attrName>
                                        </p:attrNameLst>
                                      </p:cBhvr>
                                      <p:to>
                                        <p:strVal val="visible"/>
                                      </p:to>
                                    </p:set>
                                    <p:animEffect transition="in" filter="barn(inHorizontal)">
                                      <p:cBhvr>
                                        <p:cTn id="7" dur="500"/>
                                        <p:tgtEl>
                                          <p:spTgt spid="71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2"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2706" name="Text Box 2"/>
          <p:cNvSpPr txBox="1">
            <a:spLocks noChangeArrowheads="1"/>
          </p:cNvSpPr>
          <p:nvPr/>
        </p:nvSpPr>
        <p:spPr bwMode="auto">
          <a:xfrm>
            <a:off x="1476375" y="44450"/>
            <a:ext cx="7667625"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sum(</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c=sum(</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for(long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=0;i&lt;100000;i++)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09923"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友元  希望  </a:t>
            </a:r>
            <a:endParaRPr lang="zh-CN" altLang="en-US" sz="4400" b="1" dirty="0">
              <a:solidFill>
                <a:srgbClr val="FFFF00"/>
              </a:solidFill>
              <a:latin typeface="Times New Roman" panose="02020603050405020304" pitchFamily="18" charset="0"/>
              <a:ea typeface="华文行楷" pitchFamily="2" charset="-122"/>
            </a:endParaRPr>
          </a:p>
        </p:txBody>
      </p:sp>
      <p:sp>
        <p:nvSpPr>
          <p:cNvPr id="4" name="AutoShape 5"/>
          <p:cNvSpPr>
            <a:spLocks noChangeArrowheads="1"/>
          </p:cNvSpPr>
          <p:nvPr/>
        </p:nvSpPr>
        <p:spPr bwMode="auto">
          <a:xfrm>
            <a:off x="4859338" y="1916113"/>
            <a:ext cx="4176713" cy="503238"/>
          </a:xfrm>
          <a:prstGeom prst="wedgeRectCallout">
            <a:avLst>
              <a:gd name="adj1" fmla="val -38271"/>
              <a:gd name="adj2" fmla="val 116491"/>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aa c; </a:t>
            </a:r>
            <a:r>
              <a:rPr kumimoji="1" lang="en-US" altLang="zh-CN" sz="2400" b="0"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a:t>
            </a:r>
            <a:r>
              <a:rPr kumimoji="1" lang="en-US" altLang="zh-CN"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 </a:t>
            </a:r>
            <a:r>
              <a:rPr kumimoji="1" lang="en-US" altLang="zh-CN" sz="2400" b="0"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s.a+t.a</a:t>
            </a:r>
            <a:r>
              <a:rPr kumimoji="1" lang="en-US" altLang="zh-CN"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c.b</a:t>
            </a:r>
            <a:r>
              <a:rPr kumimoji="1" lang="en-US" altLang="zh-CN"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 </a:t>
            </a:r>
            <a:r>
              <a:rPr kumimoji="1" lang="en-US" altLang="zh-CN" sz="2400" b="0"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s.b+t.b</a:t>
            </a:r>
            <a:r>
              <a:rPr kumimoji="1" lang="en-US" altLang="zh-CN"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zh-CN" altLang="en-US"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12706"/>
                                        </p:tgtEl>
                                        <p:attrNameLst>
                                          <p:attrName>style.visibility</p:attrName>
                                        </p:attrNameLst>
                                      </p:cBhvr>
                                      <p:to>
                                        <p:strVal val="visible"/>
                                      </p:to>
                                    </p:set>
                                    <p:animEffect transition="in" filter="barn(inHorizontal)">
                                      <p:cBhvr>
                                        <p:cTn id="7" dur="500"/>
                                        <p:tgtEl>
                                          <p:spTgt spid="7127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6" grpId="0"/>
      <p:bldP spid="4"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3730" name="Text Box 2"/>
          <p:cNvSpPr txBox="1">
            <a:spLocks noChangeArrowheads="1"/>
          </p:cNvSpPr>
          <p:nvPr/>
        </p:nvSpPr>
        <p:spPr bwMode="auto">
          <a:xfrm>
            <a:off x="2482850" y="-242893"/>
            <a:ext cx="6661150" cy="747871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friend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sum(</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friend</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main();</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float &amp;</a:t>
            </a:r>
            <a:r>
              <a:rPr kumimoji="1" lang="en-US" altLang="zh-CN" sz="2400" b="1" strike="sngStrike"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float &amp;</a:t>
            </a:r>
            <a:r>
              <a:rPr kumimoji="1" lang="en-US" altLang="zh-CN" sz="2400" b="1" strike="sngStrike"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sum(</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s.a+t.a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s.b+t.b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c=sum(</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for(long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=0;i&lt;100000;i++)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10947" name="Text Box 3"/>
          <p:cNvSpPr txBox="1"/>
          <p:nvPr/>
        </p:nvSpPr>
        <p:spPr>
          <a:xfrm>
            <a:off x="622300" y="6207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友元     实现</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713730"/>
                                        </p:tgtEl>
                                        <p:attrNameLst>
                                          <p:attrName>style.visibility</p:attrName>
                                        </p:attrNameLst>
                                      </p:cBhvr>
                                      <p:to>
                                        <p:strVal val="visible"/>
                                      </p:to>
                                    </p:set>
                                    <p:animEffect transition="in" filter="barn(inHorizontal)">
                                      <p:cBhvr>
                                        <p:cTn id="7" dur="500"/>
                                        <p:tgtEl>
                                          <p:spTgt spid="71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idx="1"/>
          </p:nvPr>
        </p:nvSpPr>
        <p:spPr>
          <a:xfrm>
            <a:off x="0" y="1196975"/>
            <a:ext cx="9144000" cy="5472113"/>
          </a:xfrm>
          <a:ln/>
        </p:spPr>
        <p:txBody>
          <a:bodyPr vert="horz" wrap="square" lIns="91440" tIns="45720" rIns="91440" bIns="45720" anchor="t" anchorCtr="0"/>
          <a:p>
            <a:pPr eaLnBrk="1" hangingPunct="1">
              <a:lnSpc>
                <a:spcPct val="80000"/>
              </a:lnSpc>
              <a:buNone/>
            </a:pPr>
            <a:r>
              <a:rPr lang="zh-CN" altLang="en-US" sz="2800" b="1" dirty="0">
                <a:solidFill>
                  <a:schemeClr val="bg1"/>
                </a:solidFill>
              </a:rPr>
              <a:t>空指针</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空函数； </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int a; void *p=&amp;a;    char *q=(char *)p;</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r>
              <a:rPr lang="zh-CN" altLang="en-US" sz="2800" b="1" dirty="0">
                <a:solidFill>
                  <a:schemeClr val="bg1"/>
                </a:solidFill>
              </a:rPr>
              <a:t>强制转换与隐性转换；</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a=*p; p++;                        </a:t>
            </a:r>
            <a:r>
              <a:rPr lang="zh-CN" altLang="en-US" sz="2800" b="1" dirty="0">
                <a:solidFill>
                  <a:schemeClr val="bg1"/>
                </a:solidFill>
              </a:rPr>
              <a:t>错误</a:t>
            </a:r>
            <a:endParaRPr lang="zh-CN" altLang="en-US" sz="2800" b="1" dirty="0">
              <a:solidFill>
                <a:schemeClr val="bg1"/>
              </a:solidFill>
            </a:endParaRPr>
          </a:p>
          <a:p>
            <a:pPr eaLnBrk="1" hangingPunct="1">
              <a:lnSpc>
                <a:spcPct val="80000"/>
              </a:lnSpc>
              <a:buNone/>
            </a:pPr>
            <a:r>
              <a:rPr lang="zh-CN" altLang="en-US" sz="2800" b="1" dirty="0">
                <a:solidFill>
                  <a:schemeClr val="bg1"/>
                </a:solidFill>
              </a:rPr>
              <a:t>常量</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const  int i</a:t>
            </a:r>
            <a:r>
              <a:rPr lang="zh-CN" altLang="en-US" sz="2800" b="1" dirty="0">
                <a:solidFill>
                  <a:schemeClr val="bg1"/>
                </a:solidFill>
              </a:rPr>
              <a:t>＝</a:t>
            </a:r>
            <a:r>
              <a:rPr lang="en-US" altLang="zh-CN" sz="2800" b="1" dirty="0">
                <a:solidFill>
                  <a:schemeClr val="bg1"/>
                </a:solidFill>
              </a:rPr>
              <a:t>5; i++;</a:t>
            </a:r>
            <a:r>
              <a:rPr lang="zh-CN" altLang="en-US" sz="2800" b="1" dirty="0">
                <a:solidFill>
                  <a:schemeClr val="bg1"/>
                </a:solidFill>
              </a:rPr>
              <a:t>（错误）</a:t>
            </a:r>
            <a:r>
              <a:rPr lang="en-US" altLang="zh-CN" sz="2800" b="1" dirty="0">
                <a:solidFill>
                  <a:schemeClr val="bg1"/>
                </a:solidFill>
              </a:rPr>
              <a:t>; const  int j</a:t>
            </a:r>
            <a:r>
              <a:rPr lang="zh-CN" altLang="en-US" sz="2800" b="1" dirty="0">
                <a:solidFill>
                  <a:schemeClr val="bg1"/>
                </a:solidFill>
              </a:rPr>
              <a:t>；必须初始化；</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了解所有使用可以不分配空间；（也没有被指向）</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代码替换、代码移植；</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只读区域效率高；</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zh-CN" altLang="en-US" sz="2800" b="1" u="sng" dirty="0">
                <a:solidFill>
                  <a:schemeClr val="bg1"/>
                </a:solidFill>
              </a:rPr>
              <a:t>依靠编译纠错；</a:t>
            </a:r>
            <a:r>
              <a:rPr lang="zh-CN" altLang="en-US" sz="2800" b="1" dirty="0">
                <a:solidFill>
                  <a:schemeClr val="bg1"/>
                </a:solidFill>
              </a:rPr>
              <a:t> </a:t>
            </a:r>
            <a:endParaRPr lang="zh-CN" altLang="en-US" sz="2800" b="1" dirty="0">
              <a:solidFill>
                <a:schemeClr val="bg1"/>
              </a:solidFill>
            </a:endParaRPr>
          </a:p>
        </p:txBody>
      </p:sp>
      <p:sp>
        <p:nvSpPr>
          <p:cNvPr id="36867" name="Rectangle 3"/>
          <p:cNvSpPr/>
          <p:nvPr/>
        </p:nvSpPr>
        <p:spPr>
          <a:xfrm>
            <a:off x="-252412" y="115888"/>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4754" name="Text Box 2"/>
          <p:cNvSpPr txBox="1">
            <a:spLocks noChangeArrowheads="1"/>
          </p:cNvSpPr>
          <p:nvPr/>
        </p:nvSpPr>
        <p:spPr bwMode="auto">
          <a:xfrm>
            <a:off x="2411413" y="-100012"/>
            <a:ext cx="5905500" cy="655637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void Teacher::p(</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void Teacher::q(float);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class Teacher;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age;  float score;</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Teacher{</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Sun;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name;</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p(</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Sun.age</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q(float 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Sun.score</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Teacher a;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a.p</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(20);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a.q</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(80.9);}</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11971" name="Text Box 3"/>
          <p:cNvSpPr txBox="1"/>
          <p:nvPr/>
        </p:nvSpPr>
        <p:spPr>
          <a:xfrm>
            <a:off x="622300" y="836613"/>
            <a:ext cx="854075" cy="54006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友元     类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4754">
                                            <p:txEl>
                                              <p:charRg st="15" end="49"/>
                                            </p:txEl>
                                          </p:spTgt>
                                        </p:tgtEl>
                                        <p:attrNameLst>
                                          <p:attrName>style.visibility</p:attrName>
                                        </p:attrNameLst>
                                      </p:cBhvr>
                                      <p:to>
                                        <p:strVal val="visible"/>
                                      </p:to>
                                    </p:set>
                                    <p:animEffect transition="in" filter="box(in)">
                                      <p:cBhvr>
                                        <p:cTn id="7" dur="500"/>
                                        <p:tgtEl>
                                          <p:spTgt spid="714754">
                                            <p:txEl>
                                              <p:charRg st="15" end="4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14754">
                                            <p:txEl>
                                              <p:charRg st="49" end="85"/>
                                            </p:txEl>
                                          </p:spTgt>
                                        </p:tgtEl>
                                        <p:attrNameLst>
                                          <p:attrName>style.visibility</p:attrName>
                                        </p:attrNameLst>
                                      </p:cBhvr>
                                      <p:to>
                                        <p:strVal val="visible"/>
                                      </p:to>
                                    </p:set>
                                    <p:animEffect transition="in" filter="box(in)">
                                      <p:cBhvr>
                                        <p:cTn id="10" dur="500"/>
                                        <p:tgtEl>
                                          <p:spTgt spid="714754">
                                            <p:txEl>
                                              <p:charRg st="49" end="8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xit" presetSubtype="16" fill="hold" nodeType="clickEffect">
                                  <p:stCondLst>
                                    <p:cond delay="0"/>
                                  </p:stCondLst>
                                  <p:childTnLst>
                                    <p:animEffect transition="out" filter="diamond(in)">
                                      <p:cBhvr>
                                        <p:cTn id="14" dur="2000"/>
                                        <p:tgtEl>
                                          <p:spTgt spid="714754">
                                            <p:txEl>
                                              <p:charRg st="15" end="49"/>
                                            </p:txEl>
                                          </p:spTgt>
                                        </p:tgtEl>
                                      </p:cBhvr>
                                    </p:animEffect>
                                    <p:set>
                                      <p:cBhvr>
                                        <p:cTn id="15" dur="1" fill="hold">
                                          <p:stCondLst>
                                            <p:cond delay="1999"/>
                                          </p:stCondLst>
                                        </p:cTn>
                                        <p:tgtEl>
                                          <p:spTgt spid="714754">
                                            <p:txEl>
                                              <p:charRg st="15" end="49"/>
                                            </p:txEl>
                                          </p:spTgt>
                                        </p:tgtEl>
                                        <p:attrNameLst>
                                          <p:attrName>style.visibility</p:attrName>
                                        </p:attrNameLst>
                                      </p:cBhvr>
                                      <p:to>
                                        <p:strVal val="hidden"/>
                                      </p:to>
                                    </p:set>
                                  </p:childTnLst>
                                </p:cTn>
                              </p:par>
                              <p:par>
                                <p:cTn id="16" presetID="8" presetClass="exit" presetSubtype="16" fill="hold" nodeType="withEffect">
                                  <p:stCondLst>
                                    <p:cond delay="0"/>
                                  </p:stCondLst>
                                  <p:childTnLst>
                                    <p:animEffect transition="out" filter="diamond(in)">
                                      <p:cBhvr>
                                        <p:cTn id="17" dur="2000"/>
                                        <p:tgtEl>
                                          <p:spTgt spid="714754">
                                            <p:txEl>
                                              <p:charRg st="49" end="85"/>
                                            </p:txEl>
                                          </p:spTgt>
                                        </p:tgtEl>
                                      </p:cBhvr>
                                    </p:animEffect>
                                    <p:set>
                                      <p:cBhvr>
                                        <p:cTn id="18" dur="1" fill="hold">
                                          <p:stCondLst>
                                            <p:cond delay="1999"/>
                                          </p:stCondLst>
                                        </p:cTn>
                                        <p:tgtEl>
                                          <p:spTgt spid="714754">
                                            <p:txEl>
                                              <p:charRg st="49" end="85"/>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4754">
                                            <p:txEl>
                                              <p:charRg st="85" end="112"/>
                                            </p:txEl>
                                          </p:spTgt>
                                        </p:tgtEl>
                                        <p:attrNameLst>
                                          <p:attrName>style.visibility</p:attrName>
                                        </p:attrNameLst>
                                      </p:cBhvr>
                                      <p:to>
                                        <p:strVal val="visible"/>
                                      </p:to>
                                    </p:set>
                                    <p:anim calcmode="lin" valueType="num">
                                      <p:cBhvr>
                                        <p:cTn id="23" dur="500" fill="hold"/>
                                        <p:tgtEl>
                                          <p:spTgt spid="714754">
                                            <p:txEl>
                                              <p:charRg st="85" end="112"/>
                                            </p:txEl>
                                          </p:spTgt>
                                        </p:tgtEl>
                                        <p:attrNameLst>
                                          <p:attrName>ppt_x</p:attrName>
                                        </p:attrNameLst>
                                      </p:cBhvr>
                                      <p:tavLst>
                                        <p:tav tm="0">
                                          <p:val>
                                            <p:strVal val="#ppt_x"/>
                                          </p:val>
                                        </p:tav>
                                        <p:tav tm="100000">
                                          <p:val>
                                            <p:strVal val="#ppt_x"/>
                                          </p:val>
                                        </p:tav>
                                      </p:tavLst>
                                    </p:anim>
                                    <p:anim calcmode="lin" valueType="num">
                                      <p:cBhvr>
                                        <p:cTn id="24" dur="500" fill="hold"/>
                                        <p:tgtEl>
                                          <p:spTgt spid="714754">
                                            <p:txEl>
                                              <p:charRg st="85" end="1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5778" name="Rectangle 2"/>
          <p:cNvSpPr>
            <a:spLocks noChangeArrowheads="1"/>
          </p:cNvSpPr>
          <p:nvPr/>
        </p:nvSpPr>
        <p:spPr bwMode="auto">
          <a:xfrm>
            <a:off x="107950" y="1628775"/>
            <a:ext cx="8964613" cy="1150938"/>
          </a:xfrm>
          <a:prstGeom prst="rect">
            <a:avLst/>
          </a:prstGeom>
          <a:gradFill rotWithShape="0">
            <a:gsLst>
              <a:gs pos="0">
                <a:srgbClr val="F0F01E">
                  <a:gamma/>
                  <a:shade val="46275"/>
                  <a:invGamma/>
                </a:srgbClr>
              </a:gs>
              <a:gs pos="100000">
                <a:srgbClr val="F0F01E"/>
              </a:gs>
            </a:gsLst>
            <a:lin ang="5400000" scaled="1"/>
          </a:gradFill>
          <a:ln>
            <a:noFill/>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效率问题；格式问题</a:t>
            </a:r>
            <a:endParaRPr kumimoji="0" lang="zh-CN" altLang="en-US" sz="3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715779" name="Rectangle 3"/>
          <p:cNvSpPr>
            <a:spLocks noChangeArrowheads="1"/>
          </p:cNvSpPr>
          <p:nvPr/>
        </p:nvSpPr>
        <p:spPr bwMode="auto">
          <a:xfrm>
            <a:off x="107950" y="4102100"/>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友元声明位于公有、私有、保护效果一致</a:t>
            </a:r>
            <a:r>
              <a:rPr kumimoji="0" lang="zh-CN" alt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endPar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715780" name="Rectangle 4"/>
          <p:cNvSpPr>
            <a:spLocks noChangeArrowheads="1"/>
          </p:cNvSpPr>
          <p:nvPr/>
        </p:nvSpPr>
        <p:spPr bwMode="auto">
          <a:xfrm>
            <a:off x="107950" y="2868613"/>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友元不具有传递性</a:t>
            </a:r>
            <a:endPar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212997" name="Rectangle 5"/>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友元</a:t>
            </a:r>
            <a:r>
              <a:rPr lang="zh-CN" altLang="en-US" sz="4400" dirty="0">
                <a:solidFill>
                  <a:srgbClr val="FFFF00"/>
                </a:solidFill>
                <a:latin typeface="Times New Roman" panose="02020603050405020304" pitchFamily="18" charset="0"/>
                <a:ea typeface="华文行楷" pitchFamily="2" charset="-122"/>
              </a:rPr>
              <a:t>          意义</a:t>
            </a:r>
            <a:endParaRPr lang="zh-CN" altLang="en-US" sz="4400" dirty="0">
              <a:solidFill>
                <a:srgbClr val="FFFF00"/>
              </a:solidFill>
              <a:latin typeface="Times New Roman" panose="02020603050405020304" pitchFamily="18" charset="0"/>
              <a:ea typeface="华文行楷" pitchFamily="2" charset="-122"/>
            </a:endParaRPr>
          </a:p>
        </p:txBody>
      </p:sp>
      <p:sp>
        <p:nvSpPr>
          <p:cNvPr id="715782" name="Rectangle 6"/>
          <p:cNvSpPr>
            <a:spLocks noChangeArrowheads="1"/>
          </p:cNvSpPr>
          <p:nvPr/>
        </p:nvSpPr>
        <p:spPr bwMode="auto">
          <a:xfrm>
            <a:off x="107950" y="5397500"/>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扩大自由函数对类、类对类的访问权限；</a:t>
            </a:r>
            <a:endParaRPr kumimoji="0" lang="zh-CN" altLang="en-US"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从而破坏了类的封装性；慎重使用</a:t>
            </a: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15778"/>
                                        </p:tgtEl>
                                        <p:attrNameLst>
                                          <p:attrName>style.visibility</p:attrName>
                                        </p:attrNameLst>
                                      </p:cBhvr>
                                      <p:to>
                                        <p:strVal val="visible"/>
                                      </p:to>
                                    </p:set>
                                    <p:animEffect transition="in" filter="slide(fromLeft)">
                                      <p:cBhvr>
                                        <p:cTn id="7" dur="500"/>
                                        <p:tgtEl>
                                          <p:spTgt spid="7157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5780"/>
                                        </p:tgtEl>
                                        <p:attrNameLst>
                                          <p:attrName>style.visibility</p:attrName>
                                        </p:attrNameLst>
                                      </p:cBhvr>
                                      <p:to>
                                        <p:strVal val="visible"/>
                                      </p:to>
                                    </p:set>
                                    <p:anim calcmode="lin" valueType="num">
                                      <p:cBhvr>
                                        <p:cTn id="12" dur="2000" fill="hold"/>
                                        <p:tgtEl>
                                          <p:spTgt spid="715780"/>
                                        </p:tgtEl>
                                        <p:attrNameLst>
                                          <p:attrName>ppt_x</p:attrName>
                                        </p:attrNameLst>
                                      </p:cBhvr>
                                      <p:tavLst>
                                        <p:tav tm="0">
                                          <p:val>
                                            <p:strVal val="#ppt_x"/>
                                          </p:val>
                                        </p:tav>
                                        <p:tav tm="100000">
                                          <p:val>
                                            <p:strVal val="#ppt_x"/>
                                          </p:val>
                                        </p:tav>
                                      </p:tavLst>
                                    </p:anim>
                                    <p:anim calcmode="lin" valueType="num">
                                      <p:cBhvr>
                                        <p:cTn id="13" dur="2000" fill="hold"/>
                                        <p:tgtEl>
                                          <p:spTgt spid="71578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715779"/>
                                        </p:tgtEl>
                                        <p:attrNameLst>
                                          <p:attrName>style.visibility</p:attrName>
                                        </p:attrNameLst>
                                      </p:cBhvr>
                                      <p:to>
                                        <p:strVal val="visible"/>
                                      </p:to>
                                    </p:set>
                                    <p:anim by="(-#ppt_w*2)" calcmode="lin" valueType="num">
                                      <p:cBhvr rctx="PPT">
                                        <p:cTn id="18" dur="500" autoRev="1" fill="hold">
                                          <p:stCondLst>
                                            <p:cond delay="0"/>
                                          </p:stCondLst>
                                        </p:cTn>
                                        <p:tgtEl>
                                          <p:spTgt spid="715779"/>
                                        </p:tgtEl>
                                        <p:attrNameLst>
                                          <p:attrName>ppt_w</p:attrName>
                                        </p:attrNameLst>
                                      </p:cBhvr>
                                    </p:anim>
                                    <p:anim by="(#ppt_w*0.50)" calcmode="lin" valueType="num">
                                      <p:cBhvr>
                                        <p:cTn id="19" dur="500" decel="50000" autoRev="1" fill="hold">
                                          <p:stCondLst>
                                            <p:cond delay="0"/>
                                          </p:stCondLst>
                                        </p:cTn>
                                        <p:tgtEl>
                                          <p:spTgt spid="715779"/>
                                        </p:tgtEl>
                                        <p:attrNameLst>
                                          <p:attrName>ppt_x</p:attrName>
                                        </p:attrNameLst>
                                      </p:cBhvr>
                                    </p:anim>
                                    <p:anim from="(-#ppt_h/2)" to="(#ppt_y)" calcmode="lin" valueType="num">
                                      <p:cBhvr>
                                        <p:cTn id="20" dur="1000" fill="hold">
                                          <p:stCondLst>
                                            <p:cond delay="0"/>
                                          </p:stCondLst>
                                        </p:cTn>
                                        <p:tgtEl>
                                          <p:spTgt spid="715779"/>
                                        </p:tgtEl>
                                        <p:attrNameLst>
                                          <p:attrName>ppt_y</p:attrName>
                                        </p:attrNameLst>
                                      </p:cBhvr>
                                    </p:anim>
                                    <p:animRot by="21600000">
                                      <p:cBhvr>
                                        <p:cTn id="21" dur="1000" fill="hold">
                                          <p:stCondLst>
                                            <p:cond delay="0"/>
                                          </p:stCondLst>
                                        </p:cTn>
                                        <p:tgtEl>
                                          <p:spTgt spid="715779"/>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15782"/>
                                        </p:tgtEl>
                                        <p:attrNameLst>
                                          <p:attrName>style.visibility</p:attrName>
                                        </p:attrNameLst>
                                      </p:cBhvr>
                                      <p:to>
                                        <p:strVal val="visible"/>
                                      </p:to>
                                    </p:set>
                                    <p:anim calcmode="lin" valueType="num">
                                      <p:cBhvr>
                                        <p:cTn id="26" dur="2000" fill="hold"/>
                                        <p:tgtEl>
                                          <p:spTgt spid="715782"/>
                                        </p:tgtEl>
                                        <p:attrNameLst>
                                          <p:attrName>ppt_x</p:attrName>
                                        </p:attrNameLst>
                                      </p:cBhvr>
                                      <p:tavLst>
                                        <p:tav tm="0">
                                          <p:val>
                                            <p:strVal val="#ppt_x"/>
                                          </p:val>
                                        </p:tav>
                                        <p:tav tm="100000">
                                          <p:val>
                                            <p:strVal val="#ppt_x"/>
                                          </p:val>
                                        </p:tav>
                                      </p:tavLst>
                                    </p:anim>
                                    <p:anim calcmode="lin" valueType="num">
                                      <p:cBhvr>
                                        <p:cTn id="27" dur="2000" fill="hold"/>
                                        <p:tgtEl>
                                          <p:spTgt spid="7157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8" grpId="0" animBg="1"/>
      <p:bldP spid="715779" grpId="0" animBg="1"/>
      <p:bldP spid="715780" grpId="0" animBg="1"/>
      <p:bldP spid="715782"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02" name="Text Box 2"/>
          <p:cNvSpPr txBox="1">
            <a:spLocks noChangeArrowheads="1"/>
          </p:cNvSpPr>
          <p:nvPr/>
        </p:nvSpPr>
        <p:spPr bwMode="auto">
          <a:xfrm>
            <a:off x="1763713" y="-100012"/>
            <a:ext cx="7129463" cy="66754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sum(</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::sum(</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b+t.b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a.sum</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b.sum</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14019"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16802"/>
                                        </p:tgtEl>
                                        <p:attrNameLst>
                                          <p:attrName>style.visibility</p:attrName>
                                        </p:attrNameLst>
                                      </p:cBhvr>
                                      <p:to>
                                        <p:strVal val="visible"/>
                                      </p:to>
                                    </p:set>
                                    <p:animEffect transition="in" filter="barn(inHorizontal)">
                                      <p:cBhvr>
                                        <p:cTn id="7" dur="500"/>
                                        <p:tgtEl>
                                          <p:spTgt spid="71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2" grpId="0" bldLvl="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02" name="Text Box 2"/>
          <p:cNvSpPr txBox="1">
            <a:spLocks noChangeArrowheads="1"/>
          </p:cNvSpPr>
          <p:nvPr/>
        </p:nvSpPr>
        <p:spPr bwMode="auto">
          <a:xfrm>
            <a:off x="1763713" y="-100012"/>
            <a:ext cx="7129463"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friend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sum(</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sum(</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s.a+t.a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s.b+t.b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c=sum(</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d=sum(</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15043"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16802"/>
                                        </p:tgtEl>
                                        <p:attrNameLst>
                                          <p:attrName>style.visibility</p:attrName>
                                        </p:attrNameLst>
                                      </p:cBhvr>
                                      <p:to>
                                        <p:strVal val="visible"/>
                                      </p:to>
                                    </p:set>
                                    <p:animEffect transition="in" filter="barn(inHorizontal)">
                                      <p:cBhvr>
                                        <p:cTn id="7" dur="500"/>
                                        <p:tgtEl>
                                          <p:spTgt spid="71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2" grpId="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1202" name="Text Box 2"/>
          <p:cNvSpPr txBox="1">
            <a:spLocks noChangeArrowheads="1"/>
          </p:cNvSpPr>
          <p:nvPr/>
        </p:nvSpPr>
        <p:spPr bwMode="auto">
          <a:xfrm>
            <a:off x="2339974" y="188913"/>
            <a:ext cx="6769100" cy="6370637"/>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float &amp;</a:t>
            </a:r>
            <a:r>
              <a:rPr kumimoji="1" lang="en-US" altLang="zh-CN" sz="2400" b="1" strike="sngStrike"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float &amp;</a:t>
            </a:r>
            <a:r>
              <a:rPr kumimoji="1" lang="en-US" altLang="zh-CN" sz="2400" b="1" strike="sngStrike"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strike="sngStrike"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i="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r>
              <a:rPr kumimoji="1" lang="en-US" altLang="zh-CN" sz="2400" i="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期望：小学生能看懂为目标</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16067"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barn(inHorizontal)">
                                      <p:cBhvr>
                                        <p:cTn id="7" dur="500"/>
                                        <p:tgtEl>
                                          <p:spTgt spid="69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2226" name="Text Box 2"/>
          <p:cNvSpPr txBox="1">
            <a:spLocks noChangeArrowheads="1"/>
          </p:cNvSpPr>
          <p:nvPr/>
        </p:nvSpPr>
        <p:spPr bwMode="auto">
          <a:xfrm>
            <a:off x="1908175" y="260350"/>
            <a:ext cx="6553200" cy="63706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 b){</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 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for(</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&gt;0;i--)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+(double &amp; a, double &amp; b){</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 9 , b = 8;</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d = 1.2 , e = 3.4;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c=operator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f=</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f=operator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语言本身都是函数机制</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17091"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92226"/>
                                        </p:tgtEl>
                                        <p:attrNameLst>
                                          <p:attrName>style.visibility</p:attrName>
                                        </p:attrNameLst>
                                      </p:cBhvr>
                                      <p:to>
                                        <p:strVal val="visible"/>
                                      </p:to>
                                    </p:set>
                                    <p:animEffect transition="in" filter="barn(inHorizontal)">
                                      <p:cBhvr>
                                        <p:cTn id="7" dur="500"/>
                                        <p:tgtEl>
                                          <p:spTgt spid="69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6"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2226" name="Text Box 2"/>
          <p:cNvSpPr txBox="1">
            <a:spLocks noChangeArrowheads="1"/>
          </p:cNvSpPr>
          <p:nvPr/>
        </p:nvSpPr>
        <p:spPr bwMode="auto">
          <a:xfrm>
            <a:off x="2482850" y="-71437"/>
            <a:ext cx="6553200"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+(const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 const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 b){</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等价</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c=operator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18115"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92226"/>
                                        </p:tgtEl>
                                        <p:attrNameLst>
                                          <p:attrName>style.visibility</p:attrName>
                                        </p:attrNameLst>
                                      </p:cBhvr>
                                      <p:to>
                                        <p:strVal val="visible"/>
                                      </p:to>
                                    </p:set>
                                    <p:animEffect transition="in" filter="barn(inHorizontal)">
                                      <p:cBhvr>
                                        <p:cTn id="7" dur="500"/>
                                        <p:tgtEl>
                                          <p:spTgt spid="69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6"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3250" name="Text Box 2"/>
          <p:cNvSpPr txBox="1">
            <a:spLocks noChangeArrowheads="1"/>
          </p:cNvSpPr>
          <p:nvPr/>
        </p:nvSpPr>
        <p:spPr bwMode="auto">
          <a:xfrm>
            <a:off x="1763713" y="-30162"/>
            <a:ext cx="6553200"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friend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+(const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+(const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19139"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93250"/>
                                        </p:tgtEl>
                                        <p:attrNameLst>
                                          <p:attrName>style.visibility</p:attrName>
                                        </p:attrNameLst>
                                      </p:cBhvr>
                                      <p:to>
                                        <p:strVal val="visible"/>
                                      </p:to>
                                    </p:set>
                                    <p:animEffect transition="in" filter="barn(inHorizontal)">
                                      <p:cBhvr>
                                        <p:cTn id="7" dur="500"/>
                                        <p:tgtEl>
                                          <p:spTgt spid="69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0"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9394" name="Text Box 2"/>
          <p:cNvSpPr txBox="1">
            <a:spLocks noChangeArrowheads="1"/>
          </p:cNvSpPr>
          <p:nvPr/>
        </p:nvSpPr>
        <p:spPr bwMode="auto">
          <a:xfrm>
            <a:off x="2482850" y="-100012"/>
            <a:ext cx="5905500"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+(const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::operator +(const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 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b+t.b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a.operator</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  </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20163"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
        <p:nvSpPr>
          <p:cNvPr id="699396" name="AutoShape 4"/>
          <p:cNvSpPr>
            <a:spLocks noChangeArrowheads="1"/>
          </p:cNvSpPr>
          <p:nvPr/>
        </p:nvSpPr>
        <p:spPr bwMode="auto">
          <a:xfrm>
            <a:off x="6335713" y="44450"/>
            <a:ext cx="2808288" cy="431800"/>
          </a:xfrm>
          <a:prstGeom prst="wedgeRectCallout">
            <a:avLst>
              <a:gd name="adj1" fmla="val -62912"/>
              <a:gd name="adj2" fmla="val 426747"/>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运算符重载函数为成员函数</a:t>
            </a:r>
            <a:endPar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99394"/>
                                        </p:tgtEl>
                                        <p:attrNameLst>
                                          <p:attrName>style.visibility</p:attrName>
                                        </p:attrNameLst>
                                      </p:cBhvr>
                                      <p:to>
                                        <p:strVal val="visible"/>
                                      </p:to>
                                    </p:set>
                                    <p:animEffect transition="in" filter="barn(inHorizontal)">
                                      <p:cBhvr>
                                        <p:cTn id="7" dur="500"/>
                                        <p:tgtEl>
                                          <p:spTgt spid="69939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99396"/>
                                        </p:tgtEl>
                                        <p:attrNameLst>
                                          <p:attrName>style.visibility</p:attrName>
                                        </p:attrNameLst>
                                      </p:cBhvr>
                                      <p:to>
                                        <p:strVal val="visible"/>
                                      </p:to>
                                    </p:set>
                                    <p:anim calcmode="lin" valueType="num">
                                      <p:cBhvr>
                                        <p:cTn id="11" dur="500" fill="hold"/>
                                        <p:tgtEl>
                                          <p:spTgt spid="699396"/>
                                        </p:tgtEl>
                                        <p:attrNameLst>
                                          <p:attrName>ppt_x</p:attrName>
                                        </p:attrNameLst>
                                      </p:cBhvr>
                                      <p:tavLst>
                                        <p:tav tm="0">
                                          <p:val>
                                            <p:strVal val="#ppt_x"/>
                                          </p:val>
                                        </p:tav>
                                        <p:tav tm="100000">
                                          <p:val>
                                            <p:strVal val="#ppt_x"/>
                                          </p:val>
                                        </p:tav>
                                      </p:tavLst>
                                    </p:anim>
                                    <p:anim calcmode="lin" valueType="num">
                                      <p:cBhvr>
                                        <p:cTn id="12" dur="500" fill="hold"/>
                                        <p:tgtEl>
                                          <p:spTgt spid="699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4" grpId="0"/>
      <p:bldP spid="699396" grpId="0"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4274" name="Text Box 2"/>
          <p:cNvSpPr txBox="1">
            <a:spLocks noChangeArrowheads="1"/>
          </p:cNvSpPr>
          <p:nvPr/>
        </p:nvSpPr>
        <p:spPr bwMode="auto">
          <a:xfrm>
            <a:off x="2482850" y="-100012"/>
            <a:ext cx="5905500"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u="sng"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400" b="1" u="sng"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 &amp; a){    //</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不提倡</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           //c=operator +(a);</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21187"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94274"/>
                                        </p:tgtEl>
                                        <p:attrNameLst>
                                          <p:attrName>style.visibility</p:attrName>
                                        </p:attrNameLst>
                                      </p:cBhvr>
                                      <p:to>
                                        <p:strVal val="visible"/>
                                      </p:to>
                                    </p:set>
                                    <p:animEffect transition="in" filter="barn(inHorizontal)">
                                      <p:cBhvr>
                                        <p:cTn id="7" dur="500"/>
                                        <p:tgtEl>
                                          <p:spTgt spid="69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0" y="44450"/>
            <a:ext cx="9144000" cy="1143000"/>
          </a:xfrm>
          <a:ln/>
        </p:spPr>
        <p:txBody>
          <a:bodyPr vert="horz" wrap="square" lIns="91440" tIns="45720" rIns="91440" bIns="45720" anchor="ctr" anchorCtr="0"/>
          <a:p>
            <a:pPr eaLnBrk="1" hangingPunct="1"/>
            <a:r>
              <a:rPr lang="zh-CN" altLang="en-US" dirty="0">
                <a:solidFill>
                  <a:srgbClr val="FFFF00"/>
                </a:solidFill>
                <a:ea typeface="华文行楷" pitchFamily="2" charset="-122"/>
              </a:rPr>
              <a:t>课程的一些情况</a:t>
            </a:r>
            <a:endParaRPr lang="zh-CN" altLang="en-US" dirty="0">
              <a:solidFill>
                <a:srgbClr val="FFFF00"/>
              </a:solidFill>
              <a:ea typeface="华文行楷" pitchFamily="2" charset="-122"/>
            </a:endParaRPr>
          </a:p>
        </p:txBody>
      </p:sp>
      <p:sp>
        <p:nvSpPr>
          <p:cNvPr id="19459" name="Rectangle 3"/>
          <p:cNvSpPr>
            <a:spLocks noGrp="1"/>
          </p:cNvSpPr>
          <p:nvPr>
            <p:ph idx="1"/>
          </p:nvPr>
        </p:nvSpPr>
        <p:spPr>
          <a:xfrm>
            <a:off x="644525" y="1341438"/>
            <a:ext cx="7847013" cy="5400675"/>
          </a:xfrm>
          <a:ln/>
        </p:spPr>
        <p:txBody>
          <a:bodyPr vert="horz" wrap="square" lIns="91440" tIns="45720" rIns="91440" bIns="45720" anchor="t" anchorCtr="0"/>
          <a:p>
            <a:pPr eaLnBrk="1" hangingPunct="1">
              <a:buNone/>
            </a:pPr>
            <a:r>
              <a:rPr lang="en-US" altLang="zh-CN" dirty="0"/>
              <a:t> </a:t>
            </a:r>
            <a:endParaRPr lang="en-US" altLang="zh-CN" dirty="0"/>
          </a:p>
          <a:p>
            <a:pPr eaLnBrk="1" hangingPunct="1"/>
            <a:endParaRPr lang="en-US" altLang="zh-CN" dirty="0"/>
          </a:p>
        </p:txBody>
      </p:sp>
      <p:sp>
        <p:nvSpPr>
          <p:cNvPr id="596997" name="Rectangle 5"/>
          <p:cNvSpPr>
            <a:spLocks noChangeArrowheads="1"/>
          </p:cNvSpPr>
          <p:nvPr/>
        </p:nvSpPr>
        <p:spPr bwMode="auto">
          <a:xfrm>
            <a:off x="1403350" y="1196975"/>
            <a:ext cx="7056438" cy="1079500"/>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联系方式：</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528663@qq.com</a:t>
            </a:r>
            <a:r>
              <a:rPr kumimoji="0" lang="en-US" altLang="zh-CN" sz="2400" b="1" i="0" u="none" strike="noStrike" kern="1200" cap="none" spc="0" normalizeH="0" baseline="0" noProof="0" dirty="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en-US" altLang="zh-CN" sz="2400" b="1" i="0" u="none" strike="noStrike" kern="1200" cap="none" spc="0" normalizeH="0" baseline="0" noProof="0" dirty="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13504464827</a:t>
            </a:r>
            <a:endPar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596999" name="Rectangle 7"/>
          <p:cNvSpPr>
            <a:spLocks noChangeArrowheads="1"/>
          </p:cNvSpPr>
          <p:nvPr/>
        </p:nvSpPr>
        <p:spPr bwMode="auto">
          <a:xfrm>
            <a:off x="1416050" y="2492375"/>
            <a:ext cx="7043738" cy="838200"/>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钱能</a:t>
            </a:r>
            <a:r>
              <a:rPr kumimoji="0" lang="en-US"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C++</a:t>
            </a:r>
            <a:r>
              <a:rPr kumimoji="0" lang="zh-CN"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程序设计教程</a:t>
            </a:r>
            <a:r>
              <a:rPr kumimoji="0" lang="en-US"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0" lang="zh-CN"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第三版</a:t>
            </a:r>
            <a:r>
              <a:rPr kumimoji="0" lang="en-US"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a:t>
            </a:r>
            <a:r>
              <a:rPr kumimoji="0" lang="zh-CN"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清华大学出版社</a:t>
            </a:r>
            <a:r>
              <a:rPr kumimoji="0" lang="en-US"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,2019</a:t>
            </a:r>
            <a:endParaRPr kumimoji="0" lang="zh-CN" altLang="en-US" sz="20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597002" name="Rectangle 10"/>
          <p:cNvSpPr>
            <a:spLocks noChangeArrowheads="1"/>
          </p:cNvSpPr>
          <p:nvPr/>
        </p:nvSpPr>
        <p:spPr bwMode="auto">
          <a:xfrm>
            <a:off x="1416050" y="3573463"/>
            <a:ext cx="7075488" cy="1511300"/>
          </a:xfrm>
          <a:prstGeom prst="rect">
            <a:avLst/>
          </a:prstGeom>
          <a:solidFill>
            <a:srgbClr val="6666FF"/>
          </a:solidFill>
          <a:ln w="12700">
            <a:solidFill>
              <a:schemeClr val="hlink"/>
            </a:solidFill>
            <a:miter lim="800000"/>
          </a:ln>
          <a:effectLst/>
        </p:spPr>
        <p:txBody>
          <a:bodyPr wrap="none" anchor="ctr"/>
          <a:lstStyle/>
          <a:p>
            <a:pPr marL="0" marR="0" lvl="0" indent="0" algn="l" defTabSz="914400" rtl="0" eaLnBrk="1" fontAlgn="ctr"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考核方式：</a:t>
            </a:r>
            <a:endParaRPr kumimoji="0" lang="en-US" altLang="zh-CN"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平时成绩</a:t>
            </a:r>
            <a:r>
              <a:rPr kumimoji="0" lang="en-US" altLang="zh-CN"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30%</a:t>
            </a: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学习任务</a:t>
            </a: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、课堂测验、课外作业</a:t>
            </a:r>
            <a:r>
              <a:rPr kumimoji="0" lang="en-US" altLang="zh-CN"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10%</a:t>
            </a: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endParaRPr kumimoji="0" lang="en-US" altLang="zh-CN"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综合设计</a:t>
            </a:r>
            <a:r>
              <a:rPr kumimoji="0" lang="en-US" altLang="zh-CN"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20%</a:t>
            </a: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t>
            </a: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期末考试</a:t>
            </a:r>
            <a:r>
              <a:rPr kumimoji="0" lang="en-US" altLang="zh-CN"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70%</a:t>
            </a: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专业知识掌握</a:t>
            </a:r>
            <a:r>
              <a:rPr kumimoji="0" lang="en-US"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0" lang="zh-CN"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问题分析、</a:t>
            </a:r>
            <a:endParaRPr kumimoji="0" lang="en-US"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抽象与模型设计能力</a:t>
            </a: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endPar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96997"/>
                                        </p:tgtEl>
                                        <p:attrNameLst>
                                          <p:attrName>style.visibility</p:attrName>
                                        </p:attrNameLst>
                                      </p:cBhvr>
                                      <p:to>
                                        <p:strVal val="visible"/>
                                      </p:to>
                                    </p:set>
                                    <p:animEffect transition="in" filter="slide(fromLeft)">
                                      <p:cBhvr>
                                        <p:cTn id="7" dur="500"/>
                                        <p:tgtEl>
                                          <p:spTgt spid="59699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96999"/>
                                        </p:tgtEl>
                                        <p:attrNameLst>
                                          <p:attrName>style.visibility</p:attrName>
                                        </p:attrNameLst>
                                      </p:cBhvr>
                                      <p:to>
                                        <p:strVal val="visible"/>
                                      </p:to>
                                    </p:set>
                                    <p:animEffect transition="in" filter="slide(fromLeft)">
                                      <p:cBhvr>
                                        <p:cTn id="12" dur="500"/>
                                        <p:tgtEl>
                                          <p:spTgt spid="59699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597002"/>
                                        </p:tgtEl>
                                        <p:attrNameLst>
                                          <p:attrName>style.visibility</p:attrName>
                                        </p:attrNameLst>
                                      </p:cBhvr>
                                      <p:to>
                                        <p:strVal val="visible"/>
                                      </p:to>
                                    </p:set>
                                    <p:animEffect transition="in" filter="slide(fromLeft)">
                                      <p:cBhvr>
                                        <p:cTn id="17" dur="500"/>
                                        <p:tgtEl>
                                          <p:spTgt spid="597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7" grpId="0" animBg="1"/>
      <p:bldP spid="596999" grpId="0" bldLvl="0" animBg="1"/>
      <p:bldP spid="59700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dirty="0">
                <a:solidFill>
                  <a:srgbClr val="FFFF00"/>
                </a:solidFill>
                <a:latin typeface="Times New Roman" panose="02020603050405020304" pitchFamily="18" charset="0"/>
                <a:ea typeface="华文行楷" pitchFamily="2" charset="-122"/>
              </a:rPr>
              <a:t>对象和左值</a:t>
            </a:r>
            <a:endParaRPr lang="zh-CN" altLang="en-US" sz="4400" dirty="0">
              <a:solidFill>
                <a:srgbClr val="FFFF00"/>
              </a:solidFill>
              <a:latin typeface="Times New Roman" panose="02020603050405020304" pitchFamily="18" charset="0"/>
              <a:ea typeface="华文行楷" pitchFamily="2" charset="-122"/>
            </a:endParaRPr>
          </a:p>
        </p:txBody>
      </p:sp>
      <p:sp>
        <p:nvSpPr>
          <p:cNvPr id="37891" name="Rectangle 6"/>
          <p:cNvSpPr>
            <a:spLocks noGrp="1"/>
          </p:cNvSpPr>
          <p:nvPr>
            <p:ph idx="1"/>
          </p:nvPr>
        </p:nvSpPr>
        <p:spPr>
          <a:xfrm>
            <a:off x="685800" y="549275"/>
            <a:ext cx="8205788" cy="5410200"/>
          </a:xfrm>
          <a:ln/>
        </p:spPr>
        <p:txBody>
          <a:bodyPr vert="horz" wrap="square" lIns="91440" tIns="45720" rIns="91440" bIns="45720" anchor="t" anchorCtr="0"/>
          <a:p>
            <a:pPr eaLnBrk="1" hangingPunct="1"/>
            <a:endParaRPr lang="zh-CN" altLang="en-US" sz="3600" b="1" dirty="0">
              <a:solidFill>
                <a:schemeClr val="bg1"/>
              </a:solidFill>
            </a:endParaRPr>
          </a:p>
          <a:p>
            <a:pPr eaLnBrk="1" hangingPunct="1">
              <a:buNone/>
            </a:pPr>
            <a:r>
              <a:rPr lang="zh-CN" altLang="en-US" sz="3600" b="1" dirty="0">
                <a:solidFill>
                  <a:schemeClr val="bg1"/>
                </a:solidFill>
              </a:rPr>
              <a:t>对象（变量）：存储中一片连续的区域；</a:t>
            </a:r>
            <a:endParaRPr lang="zh-CN" altLang="en-US" sz="3600" b="1" dirty="0">
              <a:solidFill>
                <a:schemeClr val="bg1"/>
              </a:solidFill>
            </a:endParaRPr>
          </a:p>
          <a:p>
            <a:pPr eaLnBrk="1" hangingPunct="1">
              <a:buNone/>
            </a:pPr>
            <a:r>
              <a:rPr lang="zh-CN" altLang="en-US" sz="3600" b="1" dirty="0">
                <a:solidFill>
                  <a:schemeClr val="bg1"/>
                </a:solidFill>
              </a:rPr>
              <a:t>左值：引用某个对象的表达式；</a:t>
            </a:r>
            <a:endParaRPr lang="zh-CN" altLang="en-US" sz="3600" b="1" dirty="0">
              <a:solidFill>
                <a:schemeClr val="bg1"/>
              </a:solidFill>
            </a:endParaRPr>
          </a:p>
          <a:p>
            <a:pPr eaLnBrk="1" hangingPunct="1">
              <a:buNone/>
            </a:pPr>
            <a:r>
              <a:rPr lang="zh-CN" altLang="en-US" sz="3600" b="1" dirty="0">
                <a:solidFill>
                  <a:schemeClr val="bg1"/>
                </a:solidFill>
              </a:rPr>
              <a:t>可充当左值：没有被声明为常量的左值。</a:t>
            </a:r>
            <a:endParaRPr lang="zh-CN" altLang="en-US" sz="3600" b="1" dirty="0">
              <a:solidFill>
                <a:schemeClr val="bg1"/>
              </a:solidFill>
            </a:endParaRPr>
          </a:p>
          <a:p>
            <a:pPr eaLnBrk="1" hangingPunct="1">
              <a:buNone/>
            </a:pPr>
            <a:endParaRPr lang="en-US" altLang="zh-CN" sz="3600" b="1" dirty="0">
              <a:solidFill>
                <a:schemeClr val="bg1"/>
              </a:solidFill>
            </a:endParaRPr>
          </a:p>
          <a:p>
            <a:pPr eaLnBrk="1" hangingPunct="1">
              <a:buNone/>
            </a:pPr>
            <a:r>
              <a:rPr lang="en-US" altLang="zh-CN" sz="3600" b="1" dirty="0">
                <a:solidFill>
                  <a:schemeClr val="bg1"/>
                </a:solidFill>
              </a:rPr>
              <a:t>int b, a[20];</a:t>
            </a:r>
            <a:endParaRPr lang="en-US" altLang="zh-CN" sz="3600" b="1" dirty="0">
              <a:solidFill>
                <a:schemeClr val="bg1"/>
              </a:solidFill>
            </a:endParaRPr>
          </a:p>
          <a:p>
            <a:pPr eaLnBrk="1" hangingPunct="1">
              <a:buNone/>
            </a:pPr>
            <a:r>
              <a:rPr lang="en-US" altLang="zh-CN" sz="3600" b="1" dirty="0">
                <a:solidFill>
                  <a:schemeClr val="bg1"/>
                </a:solidFill>
              </a:rPr>
              <a:t>b = 7;     a[10] = 7;    *(a+10) = 7;</a:t>
            </a:r>
            <a:endParaRPr lang="en-US" altLang="zh-CN" sz="3600" b="1" dirty="0">
              <a:solidFill>
                <a:schemeClr val="bg1"/>
              </a:solidFill>
            </a:endParaRPr>
          </a:p>
          <a:p>
            <a:pPr eaLnBrk="1" hangingPunct="1">
              <a:lnSpc>
                <a:spcPct val="90000"/>
              </a:lnSpc>
              <a:buNone/>
            </a:pPr>
            <a:endParaRPr lang="en-US" altLang="zh-CN" sz="3600" b="1" dirty="0">
              <a:solidFill>
                <a:schemeClr val="bg1"/>
              </a:solidFill>
            </a:endParaRPr>
          </a:p>
          <a:p>
            <a:pPr eaLnBrk="1" hangingPunct="1">
              <a:buNone/>
            </a:pPr>
            <a:endParaRPr lang="en-US" altLang="zh-CN" sz="3600" b="1" dirty="0">
              <a:solidFill>
                <a:schemeClr val="bg1"/>
              </a:solidFil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22" name="Text Box 2"/>
          <p:cNvSpPr txBox="1">
            <a:spLocks noChangeArrowheads="1"/>
          </p:cNvSpPr>
          <p:nvPr/>
        </p:nvSpPr>
        <p:spPr bwMode="auto">
          <a:xfrm>
            <a:off x="2482850" y="-100012"/>
            <a:ext cx="5905500"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a.a+b.a+c.a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a.b+b.b+c.b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22211"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
        <p:nvSpPr>
          <p:cNvPr id="696324" name="AutoShape 4"/>
          <p:cNvSpPr>
            <a:spLocks noChangeArrowheads="1"/>
          </p:cNvSpPr>
          <p:nvPr/>
        </p:nvSpPr>
        <p:spPr bwMode="auto">
          <a:xfrm>
            <a:off x="4787900" y="4076700"/>
            <a:ext cx="4105275" cy="360363"/>
          </a:xfrm>
          <a:prstGeom prst="wedgeRectCallout">
            <a:avLst>
              <a:gd name="adj1" fmla="val -28476"/>
              <a:gd name="adj2" fmla="val -410495"/>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运算符重载时参数个数不可以超过原来数目</a:t>
            </a:r>
            <a:endPar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96322"/>
                                        </p:tgtEl>
                                        <p:attrNameLst>
                                          <p:attrName>style.visibility</p:attrName>
                                        </p:attrNameLst>
                                      </p:cBhvr>
                                      <p:to>
                                        <p:strVal val="visible"/>
                                      </p:to>
                                    </p:set>
                                    <p:animEffect transition="in" filter="barn(inHorizontal)">
                                      <p:cBhvr>
                                        <p:cTn id="7" dur="500"/>
                                        <p:tgtEl>
                                          <p:spTgt spid="6963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96324"/>
                                        </p:tgtEl>
                                        <p:attrNameLst>
                                          <p:attrName>style.visibility</p:attrName>
                                        </p:attrNameLst>
                                      </p:cBhvr>
                                      <p:to>
                                        <p:strVal val="visible"/>
                                      </p:to>
                                    </p:set>
                                    <p:anim calcmode="lin" valueType="num">
                                      <p:cBhvr>
                                        <p:cTn id="12" dur="500" fill="hold"/>
                                        <p:tgtEl>
                                          <p:spTgt spid="696324"/>
                                        </p:tgtEl>
                                        <p:attrNameLst>
                                          <p:attrName>ppt_x</p:attrName>
                                        </p:attrNameLst>
                                      </p:cBhvr>
                                      <p:tavLst>
                                        <p:tav tm="0">
                                          <p:val>
                                            <p:strVal val="#ppt_x"/>
                                          </p:val>
                                        </p:tav>
                                        <p:tav tm="100000">
                                          <p:val>
                                            <p:strVal val="#ppt_x"/>
                                          </p:val>
                                        </p:tav>
                                      </p:tavLst>
                                    </p:anim>
                                    <p:anim calcmode="lin" valueType="num">
                                      <p:cBhvr>
                                        <p:cTn id="13" dur="500" fill="hold"/>
                                        <p:tgtEl>
                                          <p:spTgt spid="696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2" grpId="0"/>
      <p:bldP spid="696324"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5298" name="Text Box 2"/>
          <p:cNvSpPr txBox="1">
            <a:spLocks noChangeArrowheads="1"/>
          </p:cNvSpPr>
          <p:nvPr/>
        </p:nvSpPr>
        <p:spPr bwMode="auto">
          <a:xfrm>
            <a:off x="539750" y="379413"/>
            <a:ext cx="8316913" cy="63706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b){</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=6;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a+i</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zh-CN" altLang="en-US"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Effect transition="in" filter="barn(inHorizontal)">
                                      <p:cBhvr>
                                        <p:cTn id="7" dur="500"/>
                                        <p:tgtEl>
                                          <p:spTgt spid="695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7346" name="Text Box 2"/>
          <p:cNvSpPr txBox="1">
            <a:spLocks noChangeArrowheads="1"/>
          </p:cNvSpPr>
          <p:nvPr/>
        </p:nvSpPr>
        <p:spPr bwMode="auto">
          <a:xfrm>
            <a:off x="2484438" y="0"/>
            <a:ext cx="5618163" cy="6370638"/>
          </a:xfrm>
          <a:prstGeom prst="rect">
            <a:avLst/>
          </a:prstGeom>
          <a:noFill/>
          <a:ln>
            <a:noFill/>
          </a:ln>
          <a:effectLst/>
        </p:spPr>
        <p:txBody>
          <a:bodyPr>
            <a:spAutoFit/>
          </a:bodyPr>
          <a:lstStyle/>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a,int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b){</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return(c);</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i=6,j=7;</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r>
              <a:rPr kumimoji="0"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i+j</a:t>
            </a: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24259"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
        <p:nvSpPr>
          <p:cNvPr id="697348" name="AutoShape 4"/>
          <p:cNvSpPr>
            <a:spLocks noChangeArrowheads="1"/>
          </p:cNvSpPr>
          <p:nvPr/>
        </p:nvSpPr>
        <p:spPr bwMode="auto">
          <a:xfrm>
            <a:off x="4787900" y="4076700"/>
            <a:ext cx="4105275" cy="360363"/>
          </a:xfrm>
          <a:prstGeom prst="wedgeRectCallout">
            <a:avLst>
              <a:gd name="adj1" fmla="val -35434"/>
              <a:gd name="adj2" fmla="val -368138"/>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运算符重载时参数类型不能全为基本类型</a:t>
            </a:r>
            <a:endPar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97346"/>
                                        </p:tgtEl>
                                        <p:attrNameLst>
                                          <p:attrName>style.visibility</p:attrName>
                                        </p:attrNameLst>
                                      </p:cBhvr>
                                      <p:to>
                                        <p:strVal val="visible"/>
                                      </p:to>
                                    </p:set>
                                    <p:animEffect transition="in" filter="barn(inHorizontal)">
                                      <p:cBhvr>
                                        <p:cTn id="7" dur="500"/>
                                        <p:tgtEl>
                                          <p:spTgt spid="6973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97348"/>
                                        </p:tgtEl>
                                        <p:attrNameLst>
                                          <p:attrName>style.visibility</p:attrName>
                                        </p:attrNameLst>
                                      </p:cBhvr>
                                      <p:to>
                                        <p:strVal val="visible"/>
                                      </p:to>
                                    </p:set>
                                    <p:anim calcmode="lin" valueType="num">
                                      <p:cBhvr>
                                        <p:cTn id="12" dur="500" fill="hold"/>
                                        <p:tgtEl>
                                          <p:spTgt spid="697348"/>
                                        </p:tgtEl>
                                        <p:attrNameLst>
                                          <p:attrName>ppt_x</p:attrName>
                                        </p:attrNameLst>
                                      </p:cBhvr>
                                      <p:tavLst>
                                        <p:tav tm="0">
                                          <p:val>
                                            <p:strVal val="#ppt_x"/>
                                          </p:val>
                                        </p:tav>
                                        <p:tav tm="100000">
                                          <p:val>
                                            <p:strVal val="#ppt_x"/>
                                          </p:val>
                                        </p:tav>
                                      </p:tavLst>
                                    </p:anim>
                                    <p:anim calcmode="lin" valueType="num">
                                      <p:cBhvr>
                                        <p:cTn id="13" dur="500" fill="hold"/>
                                        <p:tgtEl>
                                          <p:spTgt spid="697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6" grpId="0" bldLvl="0" animBg="1"/>
      <p:bldP spid="697348"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8370" name="Rectangle 2"/>
          <p:cNvSpPr>
            <a:spLocks noChangeArrowheads="1"/>
          </p:cNvSpPr>
          <p:nvPr/>
        </p:nvSpPr>
        <p:spPr bwMode="auto">
          <a:xfrm>
            <a:off x="107950" y="2022475"/>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参数都是基本类型时不能重载</a:t>
            </a:r>
            <a:r>
              <a:rPr kumimoji="0" lang="zh-CN" altLang="en-US" sz="32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endParaRPr kumimoji="0" lang="zh-CN" altLang="en-US" sz="32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698371" name="Rectangle 3"/>
          <p:cNvSpPr>
            <a:spLocks noChangeArrowheads="1"/>
          </p:cNvSpPr>
          <p:nvPr/>
        </p:nvSpPr>
        <p:spPr bwMode="auto">
          <a:xfrm>
            <a:off x="107950" y="836613"/>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重载运算符内部的同名运算符维持原来操作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225284" name="Rectangle 4"/>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运算符重载</a:t>
            </a:r>
            <a:endParaRPr lang="zh-CN" altLang="en-US" sz="4400" dirty="0">
              <a:solidFill>
                <a:srgbClr val="FFFF00"/>
              </a:solidFill>
              <a:latin typeface="Times New Roman" panose="02020603050405020304" pitchFamily="18" charset="0"/>
              <a:ea typeface="华文行楷" pitchFamily="2" charset="-122"/>
            </a:endParaRPr>
          </a:p>
        </p:txBody>
      </p:sp>
      <p:sp>
        <p:nvSpPr>
          <p:cNvPr id="698373" name="Rectangle 5"/>
          <p:cNvSpPr>
            <a:spLocks noChangeArrowheads="1"/>
          </p:cNvSpPr>
          <p:nvPr/>
        </p:nvSpPr>
        <p:spPr bwMode="auto">
          <a:xfrm>
            <a:off x="107950" y="3246438"/>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参数和返回类型可以改变；运算顺序和优先级不能改变</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698374" name="Rectangle 6"/>
          <p:cNvSpPr>
            <a:spLocks noChangeArrowheads="1"/>
          </p:cNvSpPr>
          <p:nvPr/>
        </p:nvSpPr>
        <p:spPr bwMode="auto">
          <a:xfrm>
            <a:off x="107950" y="4470400"/>
            <a:ext cx="8964613" cy="1127125"/>
          </a:xfrm>
          <a:prstGeom prst="rect">
            <a:avLst/>
          </a:prstGeom>
          <a:gradFill rotWithShape="0">
            <a:gsLst>
              <a:gs pos="0">
                <a:schemeClr val="hlink">
                  <a:gamma/>
                  <a:shade val="56078"/>
                  <a:invGamma/>
                </a:schemeClr>
              </a:gs>
              <a:gs pos="100000">
                <a:schemeClr val="hlink"/>
              </a:gs>
            </a:gsLst>
            <a:lin ang="5400000" scaled="1"/>
          </a:gradFill>
          <a:ln w="12700">
            <a:solidFill>
              <a:schemeClr val="hlink"/>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不允许创建新运算符</a:t>
            </a:r>
            <a:endParaRPr kumimoji="0" lang="zh-CN" altLang="en-US" sz="28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698375" name="Rectangle 7"/>
          <p:cNvSpPr>
            <a:spLocks noChangeArrowheads="1"/>
          </p:cNvSpPr>
          <p:nvPr/>
        </p:nvSpPr>
        <p:spPr bwMode="auto">
          <a:xfrm>
            <a:off x="107950" y="5702300"/>
            <a:ext cx="8964613" cy="1150938"/>
          </a:xfrm>
          <a:prstGeom prst="rect">
            <a:avLst/>
          </a:prstGeom>
          <a:gradFill rotWithShape="0">
            <a:gsLst>
              <a:gs pos="0">
                <a:srgbClr val="F0F01E">
                  <a:gamma/>
                  <a:shade val="46275"/>
                  <a:invGamma/>
                </a:srgbClr>
              </a:gs>
              <a:gs pos="100000">
                <a:srgbClr val="F0F01E"/>
              </a:gs>
            </a:gsLst>
            <a:lin ang="5400000" scaled="1"/>
          </a:gradFill>
          <a:ln>
            <a:noFill/>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6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不提倡改变参数个数、运算符含义</a:t>
            </a:r>
            <a:endParaRPr kumimoji="0" lang="zh-CN" altLang="en-US" sz="36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8371"/>
                                        </p:tgtEl>
                                        <p:attrNameLst>
                                          <p:attrName>style.visibility</p:attrName>
                                        </p:attrNameLst>
                                      </p:cBhvr>
                                      <p:to>
                                        <p:strVal val="visible"/>
                                      </p:to>
                                    </p:set>
                                    <p:anim calcmode="lin" valueType="num">
                                      <p:cBhvr>
                                        <p:cTn id="7" dur="2000" fill="hold"/>
                                        <p:tgtEl>
                                          <p:spTgt spid="698371"/>
                                        </p:tgtEl>
                                        <p:attrNameLst>
                                          <p:attrName>ppt_x</p:attrName>
                                        </p:attrNameLst>
                                      </p:cBhvr>
                                      <p:tavLst>
                                        <p:tav tm="0">
                                          <p:val>
                                            <p:strVal val="#ppt_x"/>
                                          </p:val>
                                        </p:tav>
                                        <p:tav tm="100000">
                                          <p:val>
                                            <p:strVal val="#ppt_x"/>
                                          </p:val>
                                        </p:tav>
                                      </p:tavLst>
                                    </p:anim>
                                    <p:anim calcmode="lin" valueType="num">
                                      <p:cBhvr>
                                        <p:cTn id="8" dur="2000" fill="hold"/>
                                        <p:tgtEl>
                                          <p:spTgt spid="6983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698370"/>
                                        </p:tgtEl>
                                        <p:attrNameLst>
                                          <p:attrName>style.visibility</p:attrName>
                                        </p:attrNameLst>
                                      </p:cBhvr>
                                      <p:to>
                                        <p:strVal val="visible"/>
                                      </p:to>
                                    </p:set>
                                    <p:anim by="(-#ppt_w*2)" calcmode="lin" valueType="num">
                                      <p:cBhvr rctx="PPT">
                                        <p:cTn id="13" dur="500" autoRev="1" fill="hold">
                                          <p:stCondLst>
                                            <p:cond delay="0"/>
                                          </p:stCondLst>
                                        </p:cTn>
                                        <p:tgtEl>
                                          <p:spTgt spid="698370"/>
                                        </p:tgtEl>
                                        <p:attrNameLst>
                                          <p:attrName>ppt_w</p:attrName>
                                        </p:attrNameLst>
                                      </p:cBhvr>
                                    </p:anim>
                                    <p:anim by="(#ppt_w*0.50)" calcmode="lin" valueType="num">
                                      <p:cBhvr>
                                        <p:cTn id="14" dur="500" decel="50000" autoRev="1" fill="hold">
                                          <p:stCondLst>
                                            <p:cond delay="0"/>
                                          </p:stCondLst>
                                        </p:cTn>
                                        <p:tgtEl>
                                          <p:spTgt spid="698370"/>
                                        </p:tgtEl>
                                        <p:attrNameLst>
                                          <p:attrName>ppt_x</p:attrName>
                                        </p:attrNameLst>
                                      </p:cBhvr>
                                    </p:anim>
                                    <p:anim from="(-#ppt_h/2)" to="(#ppt_y)" calcmode="lin" valueType="num">
                                      <p:cBhvr>
                                        <p:cTn id="15" dur="1000" fill="hold">
                                          <p:stCondLst>
                                            <p:cond delay="0"/>
                                          </p:stCondLst>
                                        </p:cTn>
                                        <p:tgtEl>
                                          <p:spTgt spid="698370"/>
                                        </p:tgtEl>
                                        <p:attrNameLst>
                                          <p:attrName>ppt_y</p:attrName>
                                        </p:attrNameLst>
                                      </p:cBhvr>
                                    </p:anim>
                                    <p:animRot by="21600000">
                                      <p:cBhvr>
                                        <p:cTn id="16" dur="1000" fill="hold">
                                          <p:stCondLst>
                                            <p:cond delay="0"/>
                                          </p:stCondLst>
                                        </p:cTn>
                                        <p:tgtEl>
                                          <p:spTgt spid="698370"/>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98373"/>
                                        </p:tgtEl>
                                        <p:attrNameLst>
                                          <p:attrName>style.visibility</p:attrName>
                                        </p:attrNameLst>
                                      </p:cBhvr>
                                      <p:to>
                                        <p:strVal val="visible"/>
                                      </p:to>
                                    </p:set>
                                    <p:anim calcmode="lin" valueType="num">
                                      <p:cBhvr>
                                        <p:cTn id="21" dur="2000" fill="hold"/>
                                        <p:tgtEl>
                                          <p:spTgt spid="698373"/>
                                        </p:tgtEl>
                                        <p:attrNameLst>
                                          <p:attrName>ppt_x</p:attrName>
                                        </p:attrNameLst>
                                      </p:cBhvr>
                                      <p:tavLst>
                                        <p:tav tm="0">
                                          <p:val>
                                            <p:strVal val="#ppt_x"/>
                                          </p:val>
                                        </p:tav>
                                        <p:tav tm="100000">
                                          <p:val>
                                            <p:strVal val="#ppt_x"/>
                                          </p:val>
                                        </p:tav>
                                      </p:tavLst>
                                    </p:anim>
                                    <p:anim calcmode="lin" valueType="num">
                                      <p:cBhvr>
                                        <p:cTn id="22" dur="2000" fill="hold"/>
                                        <p:tgtEl>
                                          <p:spTgt spid="69837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698374"/>
                                        </p:tgtEl>
                                        <p:attrNameLst>
                                          <p:attrName>style.visibility</p:attrName>
                                        </p:attrNameLst>
                                      </p:cBhvr>
                                      <p:to>
                                        <p:strVal val="visible"/>
                                      </p:to>
                                    </p:set>
                                    <p:anim by="(-#ppt_w*2)" calcmode="lin" valueType="num">
                                      <p:cBhvr rctx="PPT">
                                        <p:cTn id="27" dur="500" autoRev="1" fill="hold">
                                          <p:stCondLst>
                                            <p:cond delay="0"/>
                                          </p:stCondLst>
                                        </p:cTn>
                                        <p:tgtEl>
                                          <p:spTgt spid="698374"/>
                                        </p:tgtEl>
                                        <p:attrNameLst>
                                          <p:attrName>ppt_w</p:attrName>
                                        </p:attrNameLst>
                                      </p:cBhvr>
                                    </p:anim>
                                    <p:anim by="(#ppt_w*0.50)" calcmode="lin" valueType="num">
                                      <p:cBhvr>
                                        <p:cTn id="28" dur="500" decel="50000" autoRev="1" fill="hold">
                                          <p:stCondLst>
                                            <p:cond delay="0"/>
                                          </p:stCondLst>
                                        </p:cTn>
                                        <p:tgtEl>
                                          <p:spTgt spid="698374"/>
                                        </p:tgtEl>
                                        <p:attrNameLst>
                                          <p:attrName>ppt_x</p:attrName>
                                        </p:attrNameLst>
                                      </p:cBhvr>
                                    </p:anim>
                                    <p:anim from="(-#ppt_h/2)" to="(#ppt_y)" calcmode="lin" valueType="num">
                                      <p:cBhvr>
                                        <p:cTn id="29" dur="1000" fill="hold">
                                          <p:stCondLst>
                                            <p:cond delay="0"/>
                                          </p:stCondLst>
                                        </p:cTn>
                                        <p:tgtEl>
                                          <p:spTgt spid="698374"/>
                                        </p:tgtEl>
                                        <p:attrNameLst>
                                          <p:attrName>ppt_y</p:attrName>
                                        </p:attrNameLst>
                                      </p:cBhvr>
                                    </p:anim>
                                    <p:animRot by="21600000">
                                      <p:cBhvr>
                                        <p:cTn id="30" dur="1000" fill="hold">
                                          <p:stCondLst>
                                            <p:cond delay="0"/>
                                          </p:stCondLst>
                                        </p:cTn>
                                        <p:tgtEl>
                                          <p:spTgt spid="698374"/>
                                        </p:tgtEl>
                                        <p:attrNameLst>
                                          <p:attrName>r</p:attrName>
                                        </p:attrNameLst>
                                      </p:cBhvr>
                                    </p:animRot>
                                  </p:childTnLst>
                                </p:cTn>
                              </p:par>
                            </p:childTnLst>
                          </p:cTn>
                        </p:par>
                        <p:par>
                          <p:cTn id="31" fill="hold">
                            <p:stCondLst>
                              <p:cond delay="1799"/>
                            </p:stCondLst>
                            <p:childTnLst>
                              <p:par>
                                <p:cTn id="32" presetID="12" presetClass="entr" presetSubtype="8" fill="hold" grpId="0" nodeType="afterEffect">
                                  <p:stCondLst>
                                    <p:cond delay="0"/>
                                  </p:stCondLst>
                                  <p:childTnLst>
                                    <p:set>
                                      <p:cBhvr>
                                        <p:cTn id="33" dur="1" fill="hold">
                                          <p:stCondLst>
                                            <p:cond delay="0"/>
                                          </p:stCondLst>
                                        </p:cTn>
                                        <p:tgtEl>
                                          <p:spTgt spid="698375"/>
                                        </p:tgtEl>
                                        <p:attrNameLst>
                                          <p:attrName>style.visibility</p:attrName>
                                        </p:attrNameLst>
                                      </p:cBhvr>
                                      <p:to>
                                        <p:strVal val="visible"/>
                                      </p:to>
                                    </p:set>
                                    <p:animEffect transition="in" filter="slide(fromLeft)">
                                      <p:cBhvr>
                                        <p:cTn id="34" dur="500"/>
                                        <p:tgtEl>
                                          <p:spTgt spid="69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0" grpId="0" animBg="1"/>
      <p:bldP spid="698371" grpId="0" animBg="1"/>
      <p:bldP spid="698373" grpId="0" animBg="1"/>
      <p:bldP spid="698374" grpId="0" animBg="1"/>
      <p:bldP spid="698375"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0418" name="Text Box 2"/>
          <p:cNvSpPr txBox="1">
            <a:spLocks noChangeArrowheads="1"/>
          </p:cNvSpPr>
          <p:nvPr/>
        </p:nvSpPr>
        <p:spPr bwMode="auto">
          <a:xfrm>
            <a:off x="1941513" y="-127000"/>
            <a:ext cx="5905500"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 = a;          //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c.operator</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26307"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
        <p:nvSpPr>
          <p:cNvPr id="700420" name="AutoShape 4"/>
          <p:cNvSpPr>
            <a:spLocks noChangeArrowheads="1"/>
          </p:cNvSpPr>
          <p:nvPr/>
        </p:nvSpPr>
        <p:spPr bwMode="auto">
          <a:xfrm>
            <a:off x="5219700" y="3573463"/>
            <a:ext cx="3889375" cy="431800"/>
          </a:xfrm>
          <a:prstGeom prst="wedgeRectCallout">
            <a:avLst>
              <a:gd name="adj1" fmla="val -47199"/>
              <a:gd name="adj2" fmla="val 460662"/>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重载赋值运算符函数返回类型不能为空</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00418"/>
                                        </p:tgtEl>
                                        <p:attrNameLst>
                                          <p:attrName>style.visibility</p:attrName>
                                        </p:attrNameLst>
                                      </p:cBhvr>
                                      <p:to>
                                        <p:strVal val="visible"/>
                                      </p:to>
                                    </p:set>
                                    <p:animEffect transition="in" filter="barn(inHorizontal)">
                                      <p:cBhvr>
                                        <p:cTn id="7" dur="500"/>
                                        <p:tgtEl>
                                          <p:spTgt spid="700418"/>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00420"/>
                                        </p:tgtEl>
                                        <p:attrNameLst>
                                          <p:attrName>style.visibility</p:attrName>
                                        </p:attrNameLst>
                                      </p:cBhvr>
                                      <p:to>
                                        <p:strVal val="visible"/>
                                      </p:to>
                                    </p:set>
                                    <p:anim calcmode="lin" valueType="num">
                                      <p:cBhvr>
                                        <p:cTn id="11" dur="500" fill="hold"/>
                                        <p:tgtEl>
                                          <p:spTgt spid="700420"/>
                                        </p:tgtEl>
                                        <p:attrNameLst>
                                          <p:attrName>ppt_x</p:attrName>
                                        </p:attrNameLst>
                                      </p:cBhvr>
                                      <p:tavLst>
                                        <p:tav tm="0">
                                          <p:val>
                                            <p:strVal val="#ppt_x"/>
                                          </p:val>
                                        </p:tav>
                                        <p:tav tm="100000">
                                          <p:val>
                                            <p:strVal val="#ppt_x"/>
                                          </p:val>
                                        </p:tav>
                                      </p:tavLst>
                                    </p:anim>
                                    <p:anim calcmode="lin" valueType="num">
                                      <p:cBhvr>
                                        <p:cTn id="12" dur="500" fill="hold"/>
                                        <p:tgtEl>
                                          <p:spTgt spid="700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8" grpId="0" bldLvl="0" animBg="1"/>
      <p:bldP spid="700420" grpId="0" animBg="1"/>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1442" name="Text Box 2"/>
          <p:cNvSpPr txBox="1">
            <a:spLocks noChangeArrowheads="1"/>
          </p:cNvSpPr>
          <p:nvPr/>
        </p:nvSpPr>
        <p:spPr bwMode="auto">
          <a:xfrm>
            <a:off x="1547813" y="-171450"/>
            <a:ext cx="7127875"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this-&gt;a=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this-&gt;b=</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return(*this);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 a = b;      //</a:t>
            </a:r>
            <a:r>
              <a:rPr kumimoji="1" lang="zh-CN" altLang="en-US"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zh-CN" altLang="en-US"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r>
              <a:rPr kumimoji="1" lang="zh-CN" altLang="en-US"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如何？</a:t>
            </a:r>
            <a:endParaRPr kumimoji="1" lang="zh-CN" altLang="en-US"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27331"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
        <p:nvSpPr>
          <p:cNvPr id="701444" name="AutoShape 4"/>
          <p:cNvSpPr>
            <a:spLocks noChangeArrowheads="1"/>
          </p:cNvSpPr>
          <p:nvPr/>
        </p:nvSpPr>
        <p:spPr bwMode="auto">
          <a:xfrm>
            <a:off x="5111750" y="4005263"/>
            <a:ext cx="4140200" cy="431800"/>
          </a:xfrm>
          <a:prstGeom prst="wedgeRectCallout">
            <a:avLst>
              <a:gd name="adj1" fmla="val -44002"/>
              <a:gd name="adj2" fmla="val -407312"/>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重载运算符函数类型应为引用；值可以吗？</a:t>
            </a:r>
            <a:endPar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01442"/>
                                        </p:tgtEl>
                                        <p:attrNameLst>
                                          <p:attrName>style.visibility</p:attrName>
                                        </p:attrNameLst>
                                      </p:cBhvr>
                                      <p:to>
                                        <p:strVal val="visible"/>
                                      </p:to>
                                    </p:set>
                                    <p:animEffect transition="in" filter="barn(inHorizontal)">
                                      <p:cBhvr>
                                        <p:cTn id="7" dur="500"/>
                                        <p:tgtEl>
                                          <p:spTgt spid="70144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01444"/>
                                        </p:tgtEl>
                                        <p:attrNameLst>
                                          <p:attrName>style.visibility</p:attrName>
                                        </p:attrNameLst>
                                      </p:cBhvr>
                                      <p:to>
                                        <p:strVal val="visible"/>
                                      </p:to>
                                    </p:set>
                                    <p:anim calcmode="lin" valueType="num">
                                      <p:cBhvr>
                                        <p:cTn id="11" dur="500" fill="hold"/>
                                        <p:tgtEl>
                                          <p:spTgt spid="701444"/>
                                        </p:tgtEl>
                                        <p:attrNameLst>
                                          <p:attrName>ppt_x</p:attrName>
                                        </p:attrNameLst>
                                      </p:cBhvr>
                                      <p:tavLst>
                                        <p:tav tm="0">
                                          <p:val>
                                            <p:strVal val="#ppt_x"/>
                                          </p:val>
                                        </p:tav>
                                        <p:tav tm="100000">
                                          <p:val>
                                            <p:strVal val="#ppt_x"/>
                                          </p:val>
                                        </p:tav>
                                      </p:tavLst>
                                    </p:anim>
                                    <p:anim calcmode="lin" valueType="num">
                                      <p:cBhvr>
                                        <p:cTn id="12" dur="500" fill="hold"/>
                                        <p:tgtEl>
                                          <p:spTgt spid="701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2" grpId="0"/>
      <p:bldP spid="701444" grpId="0" animBg="1"/>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2466" name="Text Box 2"/>
          <p:cNvSpPr txBox="1">
            <a:spLocks noChangeArrowheads="1"/>
          </p:cNvSpPr>
          <p:nvPr/>
        </p:nvSpPr>
        <p:spPr bwMode="auto">
          <a:xfrm>
            <a:off x="1619250" y="-171450"/>
            <a:ext cx="7524750" cy="63706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():a(1),b(2), m(new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(9)) {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this-&gt;a=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this-&gt;b=</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this-&gt;m=new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b.m</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return(*this);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28355"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
        <p:nvSpPr>
          <p:cNvPr id="702468" name="AutoShape 4"/>
          <p:cNvSpPr>
            <a:spLocks noChangeArrowheads="1"/>
          </p:cNvSpPr>
          <p:nvPr/>
        </p:nvSpPr>
        <p:spPr bwMode="auto">
          <a:xfrm>
            <a:off x="5651500" y="1989138"/>
            <a:ext cx="3492500" cy="431800"/>
          </a:xfrm>
          <a:prstGeom prst="wedgeRectCallout">
            <a:avLst>
              <a:gd name="adj1" fmla="val -52920"/>
              <a:gd name="adj2" fmla="val 101329"/>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给出自定义</a:t>
            </a:r>
            <a:r>
              <a:rPr kumimoji="1" lang="en-US" altLang="zh-CN" sz="16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zh-CN" altLang="en-US" sz="16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浅拷贝与深拷贝</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02466"/>
                                        </p:tgtEl>
                                        <p:attrNameLst>
                                          <p:attrName>style.visibility</p:attrName>
                                        </p:attrNameLst>
                                      </p:cBhvr>
                                      <p:to>
                                        <p:strVal val="visible"/>
                                      </p:to>
                                    </p:set>
                                    <p:animEffect transition="in" filter="barn(inHorizontal)">
                                      <p:cBhvr>
                                        <p:cTn id="7" dur="500"/>
                                        <p:tgtEl>
                                          <p:spTgt spid="70246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02468"/>
                                        </p:tgtEl>
                                        <p:attrNameLst>
                                          <p:attrName>style.visibility</p:attrName>
                                        </p:attrNameLst>
                                      </p:cBhvr>
                                      <p:to>
                                        <p:strVal val="visible"/>
                                      </p:to>
                                    </p:set>
                                    <p:anim calcmode="lin" valueType="num">
                                      <p:cBhvr>
                                        <p:cTn id="11" dur="500" fill="hold"/>
                                        <p:tgtEl>
                                          <p:spTgt spid="702468"/>
                                        </p:tgtEl>
                                        <p:attrNameLst>
                                          <p:attrName>ppt_x</p:attrName>
                                        </p:attrNameLst>
                                      </p:cBhvr>
                                      <p:tavLst>
                                        <p:tav tm="0">
                                          <p:val>
                                            <p:strVal val="#ppt_x"/>
                                          </p:val>
                                        </p:tav>
                                        <p:tav tm="100000">
                                          <p:val>
                                            <p:strVal val="#ppt_x"/>
                                          </p:val>
                                        </p:tav>
                                      </p:tavLst>
                                    </p:anim>
                                    <p:anim calcmode="lin" valueType="num">
                                      <p:cBhvr>
                                        <p:cTn id="12" dur="500" fill="hold"/>
                                        <p:tgtEl>
                                          <p:spTgt spid="702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6" grpId="0"/>
      <p:bldP spid="702468" grpId="0" animBg="1"/>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2466" name="Text Box 2"/>
          <p:cNvSpPr txBox="1">
            <a:spLocks noChangeArrowheads="1"/>
          </p:cNvSpPr>
          <p:nvPr/>
        </p:nvSpPr>
        <p:spPr bwMode="auto">
          <a:xfrm>
            <a:off x="1619250" y="838200"/>
            <a:ext cx="7272338" cy="5264150"/>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():a(1),b(2), m(new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(9)) {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delete m;</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m=new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b.m</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return(*this);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29379"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02466"/>
                                        </p:tgtEl>
                                        <p:attrNameLst>
                                          <p:attrName>style.visibility</p:attrName>
                                        </p:attrNameLst>
                                      </p:cBhvr>
                                      <p:to>
                                        <p:strVal val="visible"/>
                                      </p:to>
                                    </p:set>
                                    <p:animEffect transition="in" filter="barn(inHorizontal)">
                                      <p:cBhvr>
                                        <p:cTn id="7" dur="500"/>
                                        <p:tgtEl>
                                          <p:spTgt spid="70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6"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2466" name="Text Box 2"/>
          <p:cNvSpPr txBox="1">
            <a:spLocks noChangeArrowheads="1"/>
          </p:cNvSpPr>
          <p:nvPr/>
        </p:nvSpPr>
        <p:spPr bwMode="auto">
          <a:xfrm>
            <a:off x="1476375" y="388938"/>
            <a:ext cx="7272338" cy="6000750"/>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():a(1),b(2), m(new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(9)) {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delete m;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if(this == &amp;b)   return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delete m;</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m=new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b.m</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return(*this);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30403"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02466"/>
                                        </p:tgtEl>
                                        <p:attrNameLst>
                                          <p:attrName>style.visibility</p:attrName>
                                        </p:attrNameLst>
                                      </p:cBhvr>
                                      <p:to>
                                        <p:strVal val="visible"/>
                                      </p:to>
                                    </p:set>
                                    <p:animEffect transition="in" filter="barn(inHorizontal)">
                                      <p:cBhvr>
                                        <p:cTn id="7" dur="500"/>
                                        <p:tgtEl>
                                          <p:spTgt spid="70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6"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4514" name="Text Box 2"/>
          <p:cNvSpPr txBox="1">
            <a:spLocks noChangeArrowheads="1"/>
          </p:cNvSpPr>
          <p:nvPr/>
        </p:nvSpPr>
        <p:spPr bwMode="auto">
          <a:xfrm>
            <a:off x="1501775" y="-34925"/>
            <a:ext cx="7380288" cy="698658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operator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::operator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a=a+1;  b=b+1;  return(*this);}</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 aa();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31427" name="Text Box 3"/>
          <p:cNvSpPr txBox="1"/>
          <p:nvPr/>
        </p:nvSpPr>
        <p:spPr>
          <a:xfrm>
            <a:off x="179388"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
        <p:nvSpPr>
          <p:cNvPr id="704516" name="AutoShape 4"/>
          <p:cNvSpPr>
            <a:spLocks noChangeArrowheads="1"/>
          </p:cNvSpPr>
          <p:nvPr/>
        </p:nvSpPr>
        <p:spPr bwMode="auto">
          <a:xfrm>
            <a:off x="3151188" y="2708275"/>
            <a:ext cx="3994150" cy="431800"/>
          </a:xfrm>
          <a:prstGeom prst="wedgeRectCallout">
            <a:avLst>
              <a:gd name="adj1" fmla="val -62885"/>
              <a:gd name="adj2" fmla="val -112968"/>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前自操作运算符应该返回引用</a:t>
            </a:r>
            <a:endPar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4516"/>
                                        </p:tgtEl>
                                        <p:attrNameLst>
                                          <p:attrName>style.visibility</p:attrName>
                                        </p:attrNameLst>
                                      </p:cBhvr>
                                      <p:to>
                                        <p:strVal val="visible"/>
                                      </p:to>
                                    </p:set>
                                    <p:anim calcmode="lin" valueType="num">
                                      <p:cBhvr>
                                        <p:cTn id="7" dur="500" fill="hold"/>
                                        <p:tgtEl>
                                          <p:spTgt spid="704516"/>
                                        </p:tgtEl>
                                        <p:attrNameLst>
                                          <p:attrName>ppt_x</p:attrName>
                                        </p:attrNameLst>
                                      </p:cBhvr>
                                      <p:tavLst>
                                        <p:tav tm="0">
                                          <p:val>
                                            <p:strVal val="#ppt_x"/>
                                          </p:val>
                                        </p:tav>
                                        <p:tav tm="100000">
                                          <p:val>
                                            <p:strVal val="#ppt_x"/>
                                          </p:val>
                                        </p:tav>
                                      </p:tavLst>
                                    </p:anim>
                                    <p:anim calcmode="lin" valueType="num">
                                      <p:cBhvr>
                                        <p:cTn id="8" dur="500" fill="hold"/>
                                        <p:tgtEl>
                                          <p:spTgt spid="704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idx="1"/>
          </p:nvPr>
        </p:nvSpPr>
        <p:spPr>
          <a:xfrm>
            <a:off x="182563" y="1028700"/>
            <a:ext cx="8961437" cy="5640388"/>
          </a:xfrm>
          <a:ln/>
        </p:spPr>
        <p:txBody>
          <a:bodyPr vert="horz" wrap="square" lIns="91440" tIns="45720" rIns="91440" bIns="45720" anchor="t" anchorCtr="0"/>
          <a:p>
            <a:pPr eaLnBrk="1" hangingPunct="1">
              <a:buNone/>
            </a:pPr>
            <a:r>
              <a:rPr lang="zh-CN" altLang="en-US" sz="2800" b="1" dirty="0">
                <a:solidFill>
                  <a:schemeClr val="bg1"/>
                </a:solidFill>
              </a:rPr>
              <a:t>指针常量</a:t>
            </a:r>
            <a:endParaRPr lang="zh-CN" altLang="en-US" sz="2800" b="1" dirty="0">
              <a:solidFill>
                <a:schemeClr val="bg1"/>
              </a:solidFill>
            </a:endParaRPr>
          </a:p>
          <a:p>
            <a:pPr eaLnBrk="1" hangingPunct="1">
              <a:buNone/>
            </a:pPr>
            <a:r>
              <a:rPr lang="zh-CN" altLang="en-US" sz="2800" b="1" dirty="0">
                <a:solidFill>
                  <a:schemeClr val="bg1"/>
                </a:solidFill>
              </a:rPr>
              <a:t>     </a:t>
            </a:r>
            <a:r>
              <a:rPr lang="en-US" altLang="zh-CN" sz="2800" b="1" dirty="0">
                <a:solidFill>
                  <a:schemeClr val="bg1"/>
                </a:solidFill>
              </a:rPr>
              <a:t>int a = 1;</a:t>
            </a:r>
            <a:endParaRPr lang="en-US" altLang="zh-CN" sz="2800" b="1" dirty="0">
              <a:solidFill>
                <a:schemeClr val="bg1"/>
              </a:solidFill>
            </a:endParaRPr>
          </a:p>
          <a:p>
            <a:pPr eaLnBrk="1" hangingPunct="1">
              <a:buNone/>
            </a:pPr>
            <a:r>
              <a:rPr lang="en-US" altLang="zh-CN" sz="2800" b="1" dirty="0">
                <a:solidFill>
                  <a:schemeClr val="bg1"/>
                </a:solidFill>
              </a:rPr>
              <a:t>     int * const p=&amp;a;     p</a:t>
            </a:r>
            <a:r>
              <a:rPr lang="zh-CN" altLang="en-US" sz="2800" b="1" dirty="0">
                <a:solidFill>
                  <a:schemeClr val="bg1"/>
                </a:solidFill>
              </a:rPr>
              <a:t>的值不可以被修改；必须初始化</a:t>
            </a:r>
            <a:endParaRPr lang="zh-CN" altLang="en-US" sz="2800" b="1" dirty="0">
              <a:solidFill>
                <a:schemeClr val="bg1"/>
              </a:solidFill>
            </a:endParaRPr>
          </a:p>
          <a:p>
            <a:pPr eaLnBrk="1" hangingPunct="1">
              <a:buNone/>
            </a:pPr>
            <a:r>
              <a:rPr lang="zh-CN" altLang="en-US" sz="2800" b="1" dirty="0">
                <a:solidFill>
                  <a:schemeClr val="bg1"/>
                </a:solidFill>
              </a:rPr>
              <a:t>                                       但其指向的空间可以被修改 </a:t>
            </a:r>
            <a:endParaRPr lang="zh-CN" altLang="en-US" sz="2800" b="1" dirty="0">
              <a:solidFill>
                <a:schemeClr val="bg1"/>
              </a:solidFill>
            </a:endParaRPr>
          </a:p>
          <a:p>
            <a:pPr eaLnBrk="1" hangingPunct="1">
              <a:buNone/>
            </a:pPr>
            <a:r>
              <a:rPr lang="zh-CN" altLang="en-US" sz="2800" b="1" dirty="0">
                <a:solidFill>
                  <a:schemeClr val="bg1"/>
                </a:solidFill>
              </a:rPr>
              <a:t>    </a:t>
            </a:r>
            <a:r>
              <a:rPr lang="en-US" altLang="zh-CN" sz="2800" b="1" dirty="0">
                <a:solidFill>
                  <a:schemeClr val="bg1"/>
                </a:solidFill>
              </a:rPr>
              <a:t> int c = 5;</a:t>
            </a:r>
            <a:endParaRPr lang="en-US" altLang="zh-CN" sz="2800" b="1" dirty="0">
              <a:solidFill>
                <a:schemeClr val="bg1"/>
              </a:solidFill>
            </a:endParaRPr>
          </a:p>
          <a:p>
            <a:pPr eaLnBrk="1" hangingPunct="1">
              <a:buNone/>
            </a:pPr>
            <a:r>
              <a:rPr lang="en-US" altLang="zh-CN" sz="2800" b="1" dirty="0">
                <a:solidFill>
                  <a:schemeClr val="bg1"/>
                </a:solidFill>
              </a:rPr>
              <a:t>     p=&amp;</a:t>
            </a:r>
            <a:r>
              <a:rPr lang="en-US" altLang="zh-CN" sz="2800" b="1" dirty="0">
                <a:solidFill>
                  <a:schemeClr val="bg1"/>
                </a:solidFill>
                <a:sym typeface="宋体" panose="02010600030101010101" pitchFamily="2" charset="-122"/>
              </a:rPr>
              <a:t>c</a:t>
            </a:r>
            <a:r>
              <a:rPr lang="en-US" altLang="zh-CN" sz="2800" b="1" dirty="0">
                <a:solidFill>
                  <a:schemeClr val="bg1"/>
                </a:solidFill>
              </a:rPr>
              <a:t>;                                      </a:t>
            </a:r>
            <a:r>
              <a:rPr lang="zh-CN" altLang="en-US" sz="2800" b="1" dirty="0">
                <a:solidFill>
                  <a:schemeClr val="bg1"/>
                </a:solidFill>
              </a:rPr>
              <a:t>错误</a:t>
            </a:r>
            <a:r>
              <a:rPr lang="en-US" altLang="zh-CN" sz="2800" b="1" dirty="0">
                <a:solidFill>
                  <a:schemeClr val="bg1"/>
                </a:solidFill>
              </a:rPr>
              <a:t>  </a:t>
            </a:r>
            <a:endParaRPr lang="zh-CN" altLang="en-US" sz="2800" b="1" dirty="0">
              <a:solidFill>
                <a:schemeClr val="bg1"/>
              </a:solidFill>
            </a:endParaRPr>
          </a:p>
          <a:p>
            <a:pPr eaLnBrk="1" hangingPunct="1">
              <a:buNone/>
            </a:pPr>
            <a:r>
              <a:rPr lang="zh-CN" altLang="en-US" sz="2800" b="1" dirty="0">
                <a:solidFill>
                  <a:schemeClr val="bg1"/>
                </a:solidFill>
              </a:rPr>
              <a:t>    </a:t>
            </a:r>
            <a:r>
              <a:rPr lang="en-US" altLang="zh-CN" sz="2800" b="1" dirty="0">
                <a:solidFill>
                  <a:schemeClr val="bg1"/>
                </a:solidFill>
              </a:rPr>
              <a:t> int b[6];                                //b</a:t>
            </a:r>
            <a:r>
              <a:rPr lang="zh-CN" altLang="en-US" sz="2800" b="1" dirty="0">
                <a:solidFill>
                  <a:schemeClr val="bg1"/>
                </a:solidFill>
              </a:rPr>
              <a:t>即是指针常量</a:t>
            </a:r>
            <a:endParaRPr lang="en-US" altLang="zh-CN" sz="2800" b="1" dirty="0">
              <a:solidFill>
                <a:schemeClr val="bg1"/>
              </a:solidFill>
            </a:endParaRPr>
          </a:p>
          <a:p>
            <a:pPr eaLnBrk="1" hangingPunct="1">
              <a:buNone/>
            </a:pPr>
            <a:r>
              <a:rPr lang="en-US" altLang="zh-CN" sz="2800" b="1" dirty="0">
                <a:solidFill>
                  <a:schemeClr val="bg1"/>
                </a:solidFill>
              </a:rPr>
              <a:t>     p=b;                                          </a:t>
            </a:r>
            <a:r>
              <a:rPr lang="zh-CN" altLang="en-US" sz="2800" b="1" dirty="0">
                <a:solidFill>
                  <a:schemeClr val="bg1"/>
                </a:solidFill>
              </a:rPr>
              <a:t>错误</a:t>
            </a:r>
            <a:endParaRPr lang="zh-CN" altLang="en-US" sz="2800" b="1" dirty="0">
              <a:solidFill>
                <a:schemeClr val="bg1"/>
              </a:solidFill>
            </a:endParaRPr>
          </a:p>
          <a:p>
            <a:pPr eaLnBrk="1" hangingPunct="1">
              <a:buNone/>
            </a:pPr>
            <a:r>
              <a:rPr lang="zh-CN" altLang="en-US" sz="2800" b="1" dirty="0">
                <a:solidFill>
                  <a:schemeClr val="bg1"/>
                </a:solidFill>
              </a:rPr>
              <a:t>     *</a:t>
            </a:r>
            <a:r>
              <a:rPr lang="en-US" altLang="zh-CN" sz="2800" b="1" dirty="0">
                <a:solidFill>
                  <a:schemeClr val="bg1"/>
                </a:solidFill>
              </a:rPr>
              <a:t>p=6;                                        </a:t>
            </a:r>
            <a:r>
              <a:rPr lang="zh-CN" altLang="en-US" sz="2800" b="1" dirty="0">
                <a:solidFill>
                  <a:schemeClr val="bg1"/>
                </a:solidFill>
              </a:rPr>
              <a:t>正确</a:t>
            </a:r>
            <a:endParaRPr lang="zh-CN" altLang="en-US" sz="2800" b="1" dirty="0">
              <a:solidFill>
                <a:schemeClr val="bg1"/>
              </a:solidFill>
            </a:endParaRPr>
          </a:p>
          <a:p>
            <a:pPr eaLnBrk="1" hangingPunct="1">
              <a:buNone/>
            </a:pPr>
            <a:r>
              <a:rPr lang="zh-CN" altLang="en-US" sz="2800" b="1" dirty="0">
                <a:solidFill>
                  <a:schemeClr val="bg1"/>
                </a:solidFill>
              </a:rPr>
              <a:t>     *</a:t>
            </a:r>
            <a:r>
              <a:rPr lang="en-US" altLang="zh-CN" sz="2800" b="1" dirty="0">
                <a:solidFill>
                  <a:schemeClr val="bg1"/>
                </a:solidFill>
              </a:rPr>
              <a:t>p++</a:t>
            </a:r>
            <a:r>
              <a:rPr lang="zh-CN" altLang="en-US" sz="2800" b="1" dirty="0">
                <a:solidFill>
                  <a:schemeClr val="bg1"/>
                </a:solidFill>
              </a:rPr>
              <a:t>＝</a:t>
            </a:r>
            <a:r>
              <a:rPr lang="en-US" altLang="zh-CN" sz="2800" b="1" dirty="0">
                <a:solidFill>
                  <a:schemeClr val="bg1"/>
                </a:solidFill>
              </a:rPr>
              <a:t>7;                                  </a:t>
            </a:r>
            <a:r>
              <a:rPr lang="zh-CN" altLang="en-US" sz="2800" b="1" dirty="0">
                <a:solidFill>
                  <a:schemeClr val="bg1"/>
                </a:solidFill>
              </a:rPr>
              <a:t>错误</a:t>
            </a:r>
            <a:endParaRPr lang="en-US" altLang="zh-CN" sz="2800" b="1" dirty="0">
              <a:solidFill>
                <a:schemeClr val="bg1"/>
              </a:solidFill>
            </a:endParaRPr>
          </a:p>
          <a:p>
            <a:pPr eaLnBrk="1" hangingPunct="1">
              <a:buNone/>
            </a:pPr>
            <a:r>
              <a:rPr lang="en-US" altLang="zh-CN" sz="2800" b="1" dirty="0">
                <a:solidFill>
                  <a:schemeClr val="bg1"/>
                </a:solidFill>
              </a:rPr>
              <a:t>      </a:t>
            </a:r>
            <a:endParaRPr lang="zh-CN" altLang="en-US" sz="2800" b="1" dirty="0">
              <a:solidFill>
                <a:schemeClr val="bg1"/>
              </a:solidFill>
            </a:endParaRPr>
          </a:p>
        </p:txBody>
      </p:sp>
      <p:sp>
        <p:nvSpPr>
          <p:cNvPr id="38915" name="Rectangle 3"/>
          <p:cNvSpPr/>
          <p:nvPr/>
        </p:nvSpPr>
        <p:spPr>
          <a:xfrm>
            <a:off x="-252412" y="44450"/>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grpSp>
        <p:nvGrpSpPr>
          <p:cNvPr id="38916" name="组合 1"/>
          <p:cNvGrpSpPr/>
          <p:nvPr/>
        </p:nvGrpSpPr>
        <p:grpSpPr>
          <a:xfrm>
            <a:off x="6156325" y="917575"/>
            <a:ext cx="1871663" cy="360363"/>
            <a:chOff x="6156325" y="620713"/>
            <a:chExt cx="1871663" cy="360363"/>
          </a:xfrm>
        </p:grpSpPr>
        <p:sp>
          <p:nvSpPr>
            <p:cNvPr id="7" name="圆角矩形 6"/>
            <p:cNvSpPr/>
            <p:nvPr/>
          </p:nvSpPr>
          <p:spPr bwMode="auto">
            <a:xfrm>
              <a:off x="6156325" y="620713"/>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 name="圆角矩形 7"/>
            <p:cNvSpPr/>
            <p:nvPr/>
          </p:nvSpPr>
          <p:spPr bwMode="auto">
            <a:xfrm>
              <a:off x="7524750" y="620713"/>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38923" name="直接箭头连接符 6"/>
            <p:cNvCxnSpPr>
              <a:stCxn id="7" idx="3"/>
              <a:endCxn id="8" idx="1"/>
            </p:cNvCxnSpPr>
            <p:nvPr/>
          </p:nvCxnSpPr>
          <p:spPr>
            <a:xfrm>
              <a:off x="6659563" y="800100"/>
              <a:ext cx="865187" cy="0"/>
            </a:xfrm>
            <a:prstGeom prst="straightConnector1">
              <a:avLst/>
            </a:prstGeom>
            <a:ln w="9525" cap="flat" cmpd="sng">
              <a:solidFill>
                <a:schemeClr val="bg1"/>
              </a:solidFill>
              <a:prstDash val="solid"/>
              <a:headEnd type="none" w="med" len="med"/>
              <a:tailEnd type="arrow" w="med" len="med"/>
            </a:ln>
          </p:spPr>
        </p:cxnSp>
      </p:grpSp>
      <p:grpSp>
        <p:nvGrpSpPr>
          <p:cNvPr id="3" name="组合 2"/>
          <p:cNvGrpSpPr/>
          <p:nvPr/>
        </p:nvGrpSpPr>
        <p:grpSpPr>
          <a:xfrm>
            <a:off x="6156325" y="917575"/>
            <a:ext cx="1871663" cy="360363"/>
            <a:chOff x="3923955" y="1186655"/>
            <a:chExt cx="1871663" cy="360363"/>
          </a:xfrm>
        </p:grpSpPr>
        <p:sp>
          <p:nvSpPr>
            <p:cNvPr id="4" name="圆角矩形 3"/>
            <p:cNvSpPr/>
            <p:nvPr/>
          </p:nvSpPr>
          <p:spPr bwMode="auto">
            <a:xfrm>
              <a:off x="3923955" y="1186655"/>
              <a:ext cx="503238" cy="360363"/>
            </a:xfrm>
            <a:prstGeom prst="roundRect">
              <a:avLst/>
            </a:prstGeom>
            <a:solidFill>
              <a:srgbClr val="FF0000"/>
            </a:solidFill>
            <a:ln w="9525" cap="flat" cmpd="sng" algn="ctr">
              <a:solidFill>
                <a:srgbClr val="FF0000"/>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 name="圆角矩形 4"/>
            <p:cNvSpPr/>
            <p:nvPr/>
          </p:nvSpPr>
          <p:spPr bwMode="auto">
            <a:xfrm>
              <a:off x="5292380" y="1186655"/>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38920" name="直接箭头连接符 6"/>
            <p:cNvCxnSpPr>
              <a:stCxn id="4" idx="3"/>
              <a:endCxn id="5" idx="1"/>
            </p:cNvCxnSpPr>
            <p:nvPr/>
          </p:nvCxnSpPr>
          <p:spPr>
            <a:xfrm>
              <a:off x="4427193" y="1366042"/>
              <a:ext cx="865187" cy="0"/>
            </a:xfrm>
            <a:prstGeom prst="straightConnector1">
              <a:avLst/>
            </a:prstGeom>
            <a:ln w="9525" cap="flat" cmpd="sng">
              <a:solidFill>
                <a:schemeClr val="bg1"/>
              </a:solidFill>
              <a:prstDash val="solid"/>
              <a:headEnd type="none" w="med" len="me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5538" name="Text Box 2"/>
          <p:cNvSpPr txBox="1">
            <a:spLocks noChangeArrowheads="1"/>
          </p:cNvSpPr>
          <p:nvPr/>
        </p:nvSpPr>
        <p:spPr bwMode="auto">
          <a:xfrm>
            <a:off x="1331913" y="0"/>
            <a:ext cx="7812088" cy="698658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::operator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m(*this); a=a+1;  b=b+1;  return(m);</a:t>
            </a:r>
            <a:endPar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 aa();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32451"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
        <p:nvSpPr>
          <p:cNvPr id="705540" name="AutoShape 4"/>
          <p:cNvSpPr>
            <a:spLocks noChangeArrowheads="1"/>
          </p:cNvSpPr>
          <p:nvPr/>
        </p:nvSpPr>
        <p:spPr bwMode="auto">
          <a:xfrm>
            <a:off x="5292725" y="2852738"/>
            <a:ext cx="3743325" cy="431800"/>
          </a:xfrm>
          <a:prstGeom prst="wedgeRectCallout">
            <a:avLst>
              <a:gd name="adj1" fmla="val -62467"/>
              <a:gd name="adj2" fmla="val -129380"/>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后自操作运算符为返回值</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5540"/>
                                        </p:tgtEl>
                                        <p:attrNameLst>
                                          <p:attrName>style.visibility</p:attrName>
                                        </p:attrNameLst>
                                      </p:cBhvr>
                                      <p:to>
                                        <p:strVal val="visible"/>
                                      </p:to>
                                    </p:set>
                                    <p:anim calcmode="lin" valueType="num">
                                      <p:cBhvr additive="base">
                                        <p:cTn id="7" dur="500" fill="hold"/>
                                        <p:tgtEl>
                                          <p:spTgt spid="705540"/>
                                        </p:tgtEl>
                                        <p:attrNameLst>
                                          <p:attrName>ppt_x</p:attrName>
                                        </p:attrNameLst>
                                      </p:cBhvr>
                                      <p:tavLst>
                                        <p:tav tm="0">
                                          <p:val>
                                            <p:strVal val="#ppt_x"/>
                                          </p:val>
                                        </p:tav>
                                        <p:tav tm="100000">
                                          <p:val>
                                            <p:strVal val="#ppt_x"/>
                                          </p:val>
                                        </p:tav>
                                      </p:tavLst>
                                    </p:anim>
                                    <p:anim calcmode="lin" valueType="num">
                                      <p:cBhvr additive="base">
                                        <p:cTn id="8" dur="500" fill="hold"/>
                                        <p:tgtEl>
                                          <p:spTgt spid="705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40" grpId="0" animBg="1"/>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62" name="Text Box 2"/>
          <p:cNvSpPr txBox="1">
            <a:spLocks noChangeArrowheads="1"/>
          </p:cNvSpPr>
          <p:nvPr/>
        </p:nvSpPr>
        <p:spPr bwMode="auto">
          <a:xfrm>
            <a:off x="1258888" y="0"/>
            <a:ext cx="7634288" cy="63706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=a.a+1;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=a.b+1;  return(a);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=a.a+1;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=a.b+1;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33475" name="Text Box 3"/>
          <p:cNvSpPr txBox="1"/>
          <p:nvPr/>
        </p:nvSpPr>
        <p:spPr>
          <a:xfrm>
            <a:off x="179388"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
        <p:nvSpPr>
          <p:cNvPr id="706564" name="AutoShape 4"/>
          <p:cNvSpPr>
            <a:spLocks noChangeArrowheads="1"/>
          </p:cNvSpPr>
          <p:nvPr/>
        </p:nvSpPr>
        <p:spPr bwMode="auto">
          <a:xfrm>
            <a:off x="5795963" y="2997200"/>
            <a:ext cx="2663825" cy="431800"/>
          </a:xfrm>
          <a:prstGeom prst="wedgeRectCallout">
            <a:avLst>
              <a:gd name="adj1" fmla="val -66148"/>
              <a:gd name="adj2" fmla="val 52574"/>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自操作运算符的友元形式</a:t>
            </a:r>
            <a:endPar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06562"/>
                                        </p:tgtEl>
                                        <p:attrNameLst>
                                          <p:attrName>style.visibility</p:attrName>
                                        </p:attrNameLst>
                                      </p:cBhvr>
                                      <p:to>
                                        <p:strVal val="visible"/>
                                      </p:to>
                                    </p:set>
                                    <p:animEffect transition="in" filter="barn(inHorizontal)">
                                      <p:cBhvr>
                                        <p:cTn id="7" dur="500"/>
                                        <p:tgtEl>
                                          <p:spTgt spid="70656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06564"/>
                                        </p:tgtEl>
                                        <p:attrNameLst>
                                          <p:attrName>style.visibility</p:attrName>
                                        </p:attrNameLst>
                                      </p:cBhvr>
                                      <p:to>
                                        <p:strVal val="visible"/>
                                      </p:to>
                                    </p:set>
                                    <p:anim calcmode="lin" valueType="num">
                                      <p:cBhvr>
                                        <p:cTn id="11" dur="500" fill="hold"/>
                                        <p:tgtEl>
                                          <p:spTgt spid="706564"/>
                                        </p:tgtEl>
                                        <p:attrNameLst>
                                          <p:attrName>ppt_x</p:attrName>
                                        </p:attrNameLst>
                                      </p:cBhvr>
                                      <p:tavLst>
                                        <p:tav tm="0">
                                          <p:val>
                                            <p:strVal val="#ppt_x"/>
                                          </p:val>
                                        </p:tav>
                                        <p:tav tm="100000">
                                          <p:val>
                                            <p:strVal val="#ppt_x"/>
                                          </p:val>
                                        </p:tav>
                                      </p:tavLst>
                                    </p:anim>
                                    <p:anim calcmode="lin" valueType="num">
                                      <p:cBhvr>
                                        <p:cTn id="12" dur="500" fill="hold"/>
                                        <p:tgtEl>
                                          <p:spTgt spid="706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2" grpId="0"/>
      <p:bldP spid="706564" grpId="0" animBg="1"/>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62" name="Text Box 2"/>
          <p:cNvSpPr txBox="1">
            <a:spLocks noChangeArrowheads="1"/>
          </p:cNvSpPr>
          <p:nvPr/>
        </p:nvSpPr>
        <p:spPr bwMode="auto">
          <a:xfrm>
            <a:off x="1258888" y="646113"/>
            <a:ext cx="7634288" cy="5262563"/>
          </a:xfrm>
          <a:prstGeom prst="rect">
            <a:avLst/>
          </a:prstGeom>
          <a:noFill/>
          <a:ln>
            <a:noFill/>
          </a:ln>
          <a:effectLst/>
        </p:spPr>
        <p:txBody>
          <a:bodyPr>
            <a:spAutoFit/>
          </a:bodyPr>
          <a:lstStyle/>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():a(9),b(9)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float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 return(</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a(8) &lt;&lt;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（）运算符的重载</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34499" name="Text Box 3"/>
          <p:cNvSpPr txBox="1"/>
          <p:nvPr/>
        </p:nvSpPr>
        <p:spPr>
          <a:xfrm>
            <a:off x="179388" y="404813"/>
            <a:ext cx="854075" cy="5616575"/>
          </a:xfrm>
          <a:prstGeom prst="rect">
            <a:avLst/>
          </a:prstGeom>
          <a:noFill/>
          <a:ln w="9525">
            <a:noFill/>
          </a:ln>
        </p:spPr>
        <p:txBody>
          <a:bodyPr vert="eaVert">
            <a:spAutoFit/>
          </a:bodyPr>
          <a:p>
            <a:pPr algn="just">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06562"/>
                                        </p:tgtEl>
                                        <p:attrNameLst>
                                          <p:attrName>style.visibility</p:attrName>
                                        </p:attrNameLst>
                                      </p:cBhvr>
                                      <p:to>
                                        <p:strVal val="visible"/>
                                      </p:to>
                                    </p:set>
                                    <p:animEffect transition="in" filter="barn(inHorizontal)">
                                      <p:cBhvr>
                                        <p:cTn id="7" dur="500"/>
                                        <p:tgtEl>
                                          <p:spTgt spid="70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2" grpId="0" bldLvl="0" animBg="1"/>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Text Box 3"/>
          <p:cNvSpPr txBox="1"/>
          <p:nvPr/>
        </p:nvSpPr>
        <p:spPr>
          <a:xfrm>
            <a:off x="179388"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
        <p:nvSpPr>
          <p:cNvPr id="2" name="矩形 1"/>
          <p:cNvSpPr/>
          <p:nvPr/>
        </p:nvSpPr>
        <p:spPr bwMode="auto">
          <a:xfrm>
            <a:off x="1547813" y="1125538"/>
            <a:ext cx="1511300" cy="1366838"/>
          </a:xfrm>
          <a:prstGeom prst="rect">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1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1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单参数</a:t>
            </a:r>
            <a:endParaRPr kumimoji="1" lang="zh-CN" altLang="en-US" sz="1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 name="椭圆 2"/>
          <p:cNvSpPr/>
          <p:nvPr/>
        </p:nvSpPr>
        <p:spPr bwMode="auto">
          <a:xfrm>
            <a:off x="3779838" y="4365625"/>
            <a:ext cx="1728788" cy="1439863"/>
          </a:xfrm>
          <a:prstGeom prst="ellipse">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自定义类型</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 name="等腰三角形 3"/>
          <p:cNvSpPr/>
          <p:nvPr/>
        </p:nvSpPr>
        <p:spPr bwMode="auto">
          <a:xfrm>
            <a:off x="6227763" y="1052513"/>
            <a:ext cx="2089150" cy="1512888"/>
          </a:xfrm>
          <a:prstGeom prst="triangle">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其他类型</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 name="右箭头 4"/>
          <p:cNvSpPr/>
          <p:nvPr/>
        </p:nvSpPr>
        <p:spPr bwMode="auto">
          <a:xfrm rot="3212839">
            <a:off x="2657475" y="3143250"/>
            <a:ext cx="1830388" cy="1081088"/>
          </a:xfrm>
          <a:prstGeom prst="rightArrow">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构造</a:t>
            </a:r>
            <a:endParaRPr kumimoji="1" lang="zh-CN" altLang="en-US" sz="3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9" name="右箭头 8"/>
          <p:cNvSpPr/>
          <p:nvPr/>
        </p:nvSpPr>
        <p:spPr bwMode="auto">
          <a:xfrm rot="18925334">
            <a:off x="5073650" y="3184525"/>
            <a:ext cx="2166938" cy="1079500"/>
          </a:xfrm>
          <a:prstGeom prst="rightArrow">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转换运算</a:t>
            </a:r>
            <a:endParaRPr kumimoji="1" lang="zh-CN" altLang="en-US" sz="3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7586" name="Text Box 2"/>
          <p:cNvSpPr txBox="1">
            <a:spLocks noChangeArrowheads="1"/>
          </p:cNvSpPr>
          <p:nvPr/>
        </p:nvSpPr>
        <p:spPr bwMode="auto">
          <a:xfrm>
            <a:off x="2051050" y="112713"/>
            <a:ext cx="5905500" cy="655637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(){return(b);}</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float();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::operator float()  { return(a);}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a.bbb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b.bbb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&lt;&lt;float(a)&lt;&lt;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&lt;&lt;10+a&lt;&lt;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36547"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
        <p:nvSpPr>
          <p:cNvPr id="707588" name="AutoShape 4"/>
          <p:cNvSpPr>
            <a:spLocks noChangeArrowheads="1"/>
          </p:cNvSpPr>
          <p:nvPr/>
        </p:nvSpPr>
        <p:spPr bwMode="auto">
          <a:xfrm>
            <a:off x="7164388" y="2017713"/>
            <a:ext cx="1476375" cy="431800"/>
          </a:xfrm>
          <a:prstGeom prst="wedgeRectCallout">
            <a:avLst>
              <a:gd name="adj1" fmla="val -194806"/>
              <a:gd name="adj2" fmla="val 82358"/>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转换运算符</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7588"/>
                                        </p:tgtEl>
                                        <p:attrNameLst>
                                          <p:attrName>style.visibility</p:attrName>
                                        </p:attrNameLst>
                                      </p:cBhvr>
                                      <p:to>
                                        <p:strVal val="visible"/>
                                      </p:to>
                                    </p:set>
                                    <p:anim calcmode="lin" valueType="num">
                                      <p:cBhvr additive="base">
                                        <p:cTn id="7" dur="500" fill="hold"/>
                                        <p:tgtEl>
                                          <p:spTgt spid="707588"/>
                                        </p:tgtEl>
                                        <p:attrNameLst>
                                          <p:attrName>ppt_x</p:attrName>
                                        </p:attrNameLst>
                                      </p:cBhvr>
                                      <p:tavLst>
                                        <p:tav tm="0">
                                          <p:val>
                                            <p:strVal val="#ppt_x"/>
                                          </p:val>
                                        </p:tav>
                                        <p:tav tm="100000">
                                          <p:val>
                                            <p:strVal val="#ppt_x"/>
                                          </p:val>
                                        </p:tav>
                                      </p:tavLst>
                                    </p:anim>
                                    <p:anim calcmode="lin" valueType="num">
                                      <p:cBhvr additive="base">
                                        <p:cTn id="8" dur="500" fill="hold"/>
                                        <p:tgtEl>
                                          <p:spTgt spid="707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8" grpId="0" animBg="1"/>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7586" name="Text Box 2"/>
          <p:cNvSpPr txBox="1">
            <a:spLocks noChangeArrowheads="1"/>
          </p:cNvSpPr>
          <p:nvPr/>
        </p:nvSpPr>
        <p:spPr bwMode="auto">
          <a:xfrm>
            <a:off x="2268538" y="-171450"/>
            <a:ext cx="6767513"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Circle{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double r;</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double area(){return(r*r*3.14);}</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double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SetR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(){return(r);}</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Square{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double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Square(double k = 2) :a(k){}</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double area(){return(a*a);}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operator Circle();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Square::operator Circle()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Circle 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s.SetR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0.5*a;    return(s);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Desk(Circle 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t.area</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 Square s;  Desk(s); …  …;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37571"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07586"/>
                                        </p:tgtEl>
                                        <p:attrNameLst>
                                          <p:attrName>style.visibility</p:attrName>
                                        </p:attrNameLst>
                                      </p:cBhvr>
                                      <p:to>
                                        <p:strVal val="visible"/>
                                      </p:to>
                                    </p:set>
                                    <p:animEffect transition="in" filter="barn(inHorizontal)">
                                      <p:cBhvr>
                                        <p:cTn id="7" dur="500"/>
                                        <p:tgtEl>
                                          <p:spTgt spid="70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6"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8610" name="Text Box 2"/>
          <p:cNvSpPr txBox="1">
            <a:spLocks noChangeArrowheads="1"/>
          </p:cNvSpPr>
          <p:nvPr/>
        </p:nvSpPr>
        <p:spPr bwMode="auto">
          <a:xfrm>
            <a:off x="900113" y="-149225"/>
            <a:ext cx="8243888" cy="74787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HighWorker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income;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HighWorker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(float a = 2000.0):income(a)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operator Worker(){</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Worker s;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s.Getincome</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()=0.75*income; return(s);}</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Getincome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(){return(income);}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Worker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income;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Worker(float a = 1200.0 ):income(a)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Worker(</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HighWorker</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b){income = 0.8*</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b.Getincome</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&amp;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Getincome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(){return(income);}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m(Worker 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a.Getincome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Worker a;  m(a);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HighWorker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  m(b);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708611" name="Rectangle 3"/>
          <p:cNvSpPr>
            <a:spLocks noChangeArrowheads="1"/>
          </p:cNvSpPr>
          <p:nvPr/>
        </p:nvSpPr>
        <p:spPr bwMode="auto">
          <a:xfrm>
            <a:off x="6948488" y="-26987"/>
            <a:ext cx="2195513" cy="8366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转换运算符</a:t>
            </a:r>
            <a:endPar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238596" name="Text Box 4"/>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08610"/>
                                        </p:tgtEl>
                                        <p:attrNameLst>
                                          <p:attrName>style.visibility</p:attrName>
                                        </p:attrNameLst>
                                      </p:cBhvr>
                                      <p:to>
                                        <p:strVal val="visible"/>
                                      </p:to>
                                    </p:set>
                                    <p:animEffect transition="in" filter="barn(inHorizontal)">
                                      <p:cBhvr>
                                        <p:cTn id="7" dur="500"/>
                                        <p:tgtEl>
                                          <p:spTgt spid="70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0" grpId="0"/>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9634" name="Text Box 2"/>
          <p:cNvSpPr txBox="1">
            <a:spLocks noChangeArrowheads="1"/>
          </p:cNvSpPr>
          <p:nvPr/>
        </p:nvSpPr>
        <p:spPr bwMode="auto">
          <a:xfrm>
            <a:off x="1260475" y="796925"/>
            <a:ext cx="7740650" cy="569436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只能是成员的运算符：</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0" lang="en-US" altLang="zh-CN" sz="28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8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8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8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8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只能是友元的运算符：（</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是其它类的对象）</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cin</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&gt;&gt;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既可以友元也可以成员的：（定义者提供）</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＋、－等</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下列运算符不可以重载：</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0" lang="en-US" altLang="zh-CN" sz="28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8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8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800" b="1" kern="1200" cap="none" spc="0" normalizeH="0" baseline="0" noProof="0" dirty="0" err="1">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sizeof</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zh-CN" sz="2800" kern="1200" cap="none" spc="0" normalizeH="0" baseline="0" noProof="0" dirty="0">
                <a:latin typeface="Times New Roman" panose="02020603050405020304" pitchFamily="18" charset="0"/>
                <a:ea typeface="宋体" panose="02010600030101010101" pitchFamily="2" charset="-122"/>
                <a:cs typeface="+mn-cs"/>
              </a:rPr>
              <a:t> </a:t>
            </a:r>
            <a:r>
              <a:rPr kumimoji="0" lang="zh-CN" altLang="zh-CN" sz="28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800" b="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800" b="1" kern="1200" cap="none" spc="0" normalizeH="0" baseline="0" noProof="0" dirty="0" err="1">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const_cast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800" b="1" kern="1200" cap="none" spc="0" normalizeH="0" baseline="0" noProof="0" dirty="0" err="1">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dynamic_cast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800" b="1" kern="1200" cap="none" spc="0" normalizeH="0" baseline="0" noProof="0" dirty="0" err="1">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reinterpret_cast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800" b="1" kern="1200" cap="none" spc="0" normalizeH="0" baseline="0" noProof="0" dirty="0" err="1">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static_cast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800" b="1" kern="1200" cap="none" spc="0" normalizeH="0" baseline="0" noProof="0" dirty="0" err="1">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typeid</a:t>
            </a:r>
            <a:r>
              <a:rPr kumimoji="0" lang="zh-CN" altLang="en-US" sz="2400" kern="1200" cap="none" spc="0" normalizeH="0" baseline="0" noProof="0" dirty="0">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a:t>
            </a:r>
            <a:endPar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39619" name="Text Box 3"/>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09634"/>
                                        </p:tgtEl>
                                        <p:attrNameLst>
                                          <p:attrName>style.visibility</p:attrName>
                                        </p:attrNameLst>
                                      </p:cBhvr>
                                      <p:to>
                                        <p:strVal val="visible"/>
                                      </p:to>
                                    </p:set>
                                    <p:animEffect transition="in" filter="barn(inHorizontal)">
                                      <p:cBhvr>
                                        <p:cTn id="7" dur="500"/>
                                        <p:tgtEl>
                                          <p:spTgt spid="709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4" grpId="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4514" name="Text Box 2"/>
          <p:cNvSpPr txBox="1">
            <a:spLocks noChangeArrowheads="1"/>
          </p:cNvSpPr>
          <p:nvPr/>
        </p:nvSpPr>
        <p:spPr bwMode="auto">
          <a:xfrm>
            <a:off x="1501775" y="-34925"/>
            <a:ext cx="7380288" cy="698658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    float b;</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():a(1),b(2){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 operator &lt;&lt;(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 operator &lt;&lt;(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&amp;it){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de-DE"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 &lt;&lt; it.a &lt;&lt;"+"&lt;&lt; it.b &lt;&lt;"i"&lt;&lt; endl;</a:t>
            </a:r>
            <a:endParaRPr kumimoji="1" lang="de-DE"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40643" name="Text Box 3"/>
          <p:cNvSpPr txBox="1"/>
          <p:nvPr/>
        </p:nvSpPr>
        <p:spPr>
          <a:xfrm>
            <a:off x="179388"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运算符重载  </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04514"/>
                                        </p:tgtEl>
                                        <p:attrNameLst>
                                          <p:attrName>style.visibility</p:attrName>
                                        </p:attrNameLst>
                                      </p:cBhvr>
                                      <p:to>
                                        <p:strVal val="visible"/>
                                      </p:to>
                                    </p:set>
                                    <p:animEffect transition="in" filter="barn(inHorizontal)">
                                      <p:cBhvr>
                                        <p:cTn id="7" dur="500"/>
                                        <p:tgtEl>
                                          <p:spTgt spid="70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4" grpId="0" bldLvl="0" animBg="1"/>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Rectangle 2"/>
          <p:cNvSpPr/>
          <p:nvPr/>
        </p:nvSpPr>
        <p:spPr>
          <a:xfrm>
            <a:off x="4860925" y="-26987"/>
            <a:ext cx="597535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241667" name="Rectangle 3"/>
          <p:cNvSpPr>
            <a:spLocks noGrp="1"/>
          </p:cNvSpPr>
          <p:nvPr>
            <p:ph idx="1"/>
          </p:nvPr>
        </p:nvSpPr>
        <p:spPr>
          <a:xfrm>
            <a:off x="0" y="260350"/>
            <a:ext cx="4427538" cy="633730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a:t>
            </a:r>
            <a:r>
              <a:rPr lang="zh-CN" altLang="en-US" sz="2400" b="1" dirty="0">
                <a:solidFill>
                  <a:schemeClr val="bg1"/>
                </a:solidFill>
              </a:rPr>
              <a:t>构造函数与空间个数相关</a:t>
            </a:r>
            <a:r>
              <a:rPr lang="en-US" altLang="zh-CN" sz="2400" b="1" u="sng" dirty="0">
                <a:solidFill>
                  <a:srgbClr val="FFFF00"/>
                </a:solidFill>
              </a:rPr>
              <a:t>StudentID.h</a:t>
            </a:r>
            <a:endParaRPr lang="en-US" altLang="zh-CN" sz="2400" b="1" u="sng" dirty="0">
              <a:solidFill>
                <a:srgbClr val="FFFF00"/>
              </a:solidFill>
            </a:endParaRPr>
          </a:p>
          <a:p>
            <a:pPr eaLnBrk="1" hangingPunct="1">
              <a:lnSpc>
                <a:spcPct val="80000"/>
              </a:lnSpc>
              <a:buNone/>
            </a:pPr>
            <a:r>
              <a:rPr lang="en-US" altLang="zh-CN" sz="2400" b="1" dirty="0">
                <a:solidFill>
                  <a:schemeClr val="bg1"/>
                </a:solidFill>
              </a:rPr>
              <a:t>class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value;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u="sng" dirty="0">
                <a:solidFill>
                  <a:srgbClr val="FFFF00"/>
                </a:solidFill>
              </a:rPr>
              <a:t>StudentID.cpp</a:t>
            </a:r>
            <a:endParaRPr lang="en-US" altLang="zh-CN" sz="2400" b="1" u="sng" dirty="0">
              <a:solidFill>
                <a:srgbClr val="FFFF00"/>
              </a:solidFill>
            </a:endParaRPr>
          </a:p>
          <a:p>
            <a:pPr eaLnBrk="1" hangingPunct="1">
              <a:lnSpc>
                <a:spcPct val="80000"/>
              </a:lnSpc>
              <a:buNone/>
            </a:pPr>
            <a:r>
              <a:rPr lang="en-US" altLang="zh-CN" sz="2400" b="1" dirty="0">
                <a:solidFill>
                  <a:schemeClr val="bg1"/>
                </a:solidFill>
              </a:rPr>
              <a:t>int ID</a:t>
            </a:r>
            <a:r>
              <a:rPr lang="zh-CN" altLang="en-US" sz="2400" b="1" dirty="0">
                <a:solidFill>
                  <a:schemeClr val="bg1"/>
                </a:solidFill>
              </a:rPr>
              <a:t>＝</a:t>
            </a:r>
            <a:r>
              <a:rPr lang="en-US" altLang="zh-CN" sz="2400" b="1" dirty="0">
                <a:solidFill>
                  <a:schemeClr val="bg1"/>
                </a:solidFill>
              </a:rPr>
              <a:t>0;//</a:t>
            </a:r>
            <a:r>
              <a:rPr lang="zh-CN" altLang="en-US" sz="2400" b="1" dirty="0">
                <a:solidFill>
                  <a:schemeClr val="bg1"/>
                </a:solidFill>
              </a:rPr>
              <a:t>记录对象个数</a:t>
            </a:r>
            <a:endParaRPr lang="en-US" altLang="zh-CN" sz="2400" b="1" dirty="0">
              <a:solidFill>
                <a:schemeClr val="bg1"/>
              </a:solidFill>
            </a:endParaRPr>
          </a:p>
          <a:p>
            <a:pPr eaLnBrk="1" hangingPunct="1">
              <a:lnSpc>
                <a:spcPct val="80000"/>
              </a:lnSpc>
              <a:buNone/>
            </a:pPr>
            <a:r>
              <a:rPr lang="en-US" altLang="zh-CN" sz="2400" b="1" dirty="0">
                <a:solidFill>
                  <a:schemeClr val="bg1"/>
                </a:solidFill>
              </a:rPr>
              <a:t>StudentID::StudentID(){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value=++ID;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StudentID::~StudentID(){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p:txBody>
      </p:sp>
      <p:sp>
        <p:nvSpPr>
          <p:cNvPr id="241668" name="Rectangle 4"/>
          <p:cNvSpPr/>
          <p:nvPr/>
        </p:nvSpPr>
        <p:spPr>
          <a:xfrm>
            <a:off x="4803775" y="76200"/>
            <a:ext cx="4356100" cy="6553200"/>
          </a:xfrm>
          <a:prstGeom prst="rect">
            <a:avLst/>
          </a:prstGeom>
          <a:noFill/>
          <a:ln w="9525">
            <a:noFill/>
          </a:ln>
        </p:spPr>
        <p:txBody>
          <a:bodyPr/>
          <a:p>
            <a:pPr marL="342900" indent="-342900" eaLnBrk="1" hangingPunct="1">
              <a:lnSpc>
                <a:spcPct val="80000"/>
              </a:lnSpc>
              <a:spcBef>
                <a:spcPct val="20000"/>
              </a:spcBef>
            </a:pPr>
            <a:r>
              <a:rPr lang="en-US" altLang="zh-CN" sz="2400" b="1" u="sng" dirty="0">
                <a:solidFill>
                  <a:srgbClr val="FFFF00"/>
                </a:solidFill>
                <a:latin typeface="Times New Roman" panose="02020603050405020304" pitchFamily="18" charset="0"/>
              </a:rPr>
              <a:t>aa.Cpp</a:t>
            </a:r>
            <a:endParaRPr lang="en-US" altLang="zh-CN" sz="2400" b="1" u="sng"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#include </a:t>
            </a:r>
            <a:r>
              <a:rPr lang="en-US" altLang="zh-CN" sz="2400" dirty="0">
                <a:latin typeface="Times New Roman" panose="02020603050405020304" pitchFamily="18" charset="0"/>
              </a:rPr>
              <a:t>"</a:t>
            </a:r>
            <a:r>
              <a:rPr lang="en-US" altLang="zh-CN" sz="2400" b="1" dirty="0">
                <a:latin typeface="Times New Roman" panose="02020603050405020304" pitchFamily="18" charset="0"/>
              </a:rPr>
              <a:t>StudentID.h</a:t>
            </a:r>
            <a:r>
              <a:rPr lang="en-US" altLang="zh-CN" sz="2400"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extern int ID;</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a:t>
            </a:r>
            <a:r>
              <a:rPr lang="en-US" altLang="en-US" sz="2400" b="1" dirty="0">
                <a:latin typeface="Times New Roman" panose="02020603050405020304" pitchFamily="18" charset="0"/>
              </a:rPr>
              <a:t> main(){</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   void x();  </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    Student</a:t>
            </a:r>
            <a:r>
              <a:rPr lang="en-US" altLang="zh-CN" sz="2400" b="1" dirty="0">
                <a:latin typeface="Times New Roman" panose="02020603050405020304" pitchFamily="18" charset="0"/>
              </a:rPr>
              <a:t>ID</a:t>
            </a:r>
            <a:r>
              <a:rPr lang="en-US" altLang="en-US" sz="2400" b="1" dirty="0">
                <a:latin typeface="Times New Roman" panose="02020603050405020304" pitchFamily="18" charset="0"/>
              </a:rPr>
              <a:t> s,t;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cout&lt;&lt;ID&lt;&lt;endl;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x();</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cout&lt;&lt;ID&lt;&lt;endl;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u="sng" dirty="0">
                <a:solidFill>
                  <a:srgbClr val="FFFF00"/>
                </a:solidFill>
                <a:latin typeface="Times New Roman" panose="02020603050405020304" pitchFamily="18" charset="0"/>
              </a:rPr>
              <a:t>bb.Cpp</a:t>
            </a:r>
            <a:endParaRPr lang="en-US" altLang="zh-CN" sz="2400" b="1" u="sng"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extern int ID;</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void </a:t>
            </a:r>
            <a:r>
              <a:rPr lang="en-US" altLang="zh-CN" sz="2400" b="1" dirty="0">
                <a:latin typeface="Times New Roman" panose="02020603050405020304" pitchFamily="18" charset="0"/>
              </a:rPr>
              <a:t>x</a:t>
            </a:r>
            <a:r>
              <a:rPr lang="en-US" altLang="en-US" sz="2400" b="1" dirty="0">
                <a:latin typeface="Times New Roman" panose="02020603050405020304" pitchFamily="18" charset="0"/>
              </a:rPr>
              <a:t>(){</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ID++;…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伴随类的</a:t>
            </a:r>
            <a:endParaRPr lang="en-US" altLang="zh-CN" sz="2400" b="1" dirty="0">
              <a:latin typeface="Times New Roman" panose="02020603050405020304" pitchFamily="18" charset="0"/>
            </a:endParaRPr>
          </a:p>
        </p:txBody>
      </p:sp>
      <p:cxnSp>
        <p:nvCxnSpPr>
          <p:cNvPr id="241669" name="直接连接符 5"/>
          <p:cNvCxnSpPr/>
          <p:nvPr/>
        </p:nvCxnSpPr>
        <p:spPr>
          <a:xfrm>
            <a:off x="0" y="3789363"/>
            <a:ext cx="9159875" cy="0"/>
          </a:xfrm>
          <a:prstGeom prst="line">
            <a:avLst/>
          </a:prstGeom>
          <a:ln w="9525" cap="flat" cmpd="sng">
            <a:solidFill>
              <a:schemeClr val="bg1"/>
            </a:solidFill>
            <a:prstDash val="solid"/>
            <a:headEnd type="none" w="med" len="med"/>
            <a:tailEnd type="none" w="med" len="med"/>
          </a:ln>
        </p:spPr>
      </p:cxnSp>
      <p:cxnSp>
        <p:nvCxnSpPr>
          <p:cNvPr id="241670" name="直接连接符 2"/>
          <p:cNvCxnSpPr/>
          <p:nvPr/>
        </p:nvCxnSpPr>
        <p:spPr>
          <a:xfrm>
            <a:off x="4427538" y="115888"/>
            <a:ext cx="0" cy="6742112"/>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idx="1"/>
          </p:nvPr>
        </p:nvSpPr>
        <p:spPr>
          <a:xfrm>
            <a:off x="182563" y="692150"/>
            <a:ext cx="8961437" cy="5976938"/>
          </a:xfrm>
          <a:ln/>
        </p:spPr>
        <p:txBody>
          <a:bodyPr vert="horz" wrap="square" lIns="91440" tIns="45720" rIns="91440" bIns="45720" anchor="t" anchorCtr="0"/>
          <a:p>
            <a:pPr eaLnBrk="1" hangingPunct="1">
              <a:lnSpc>
                <a:spcPct val="90000"/>
              </a:lnSpc>
              <a:buNone/>
            </a:pPr>
            <a:r>
              <a:rPr lang="zh-CN" altLang="en-US" b="1" dirty="0">
                <a:solidFill>
                  <a:schemeClr val="bg1"/>
                </a:solidFill>
              </a:rPr>
              <a:t>常量指针</a:t>
            </a:r>
            <a:endParaRPr lang="zh-CN" altLang="en-US" b="1" dirty="0">
              <a:solidFill>
                <a:schemeClr val="bg1"/>
              </a:solidFill>
            </a:endParaRPr>
          </a:p>
          <a:p>
            <a:pPr eaLnBrk="1" hangingPunct="1">
              <a:lnSpc>
                <a:spcPct val="90000"/>
              </a:lnSpc>
              <a:buNone/>
            </a:pPr>
            <a:r>
              <a:rPr lang="zh-CN" altLang="en-US" b="1" dirty="0">
                <a:solidFill>
                  <a:schemeClr val="bg1"/>
                </a:solidFill>
              </a:rPr>
              <a:t>     </a:t>
            </a:r>
            <a:r>
              <a:rPr lang="en-US" altLang="zh-CN" b="1" dirty="0">
                <a:solidFill>
                  <a:schemeClr val="bg1"/>
                </a:solidFill>
              </a:rPr>
              <a:t>const int *p;   int const *p;     </a:t>
            </a:r>
            <a:r>
              <a:rPr lang="zh-CN" altLang="en-US" b="1" dirty="0">
                <a:solidFill>
                  <a:schemeClr val="bg1"/>
                </a:solidFill>
              </a:rPr>
              <a:t>均可；</a:t>
            </a:r>
            <a:endParaRPr lang="en-US" altLang="zh-CN" b="1" dirty="0">
              <a:solidFill>
                <a:schemeClr val="bg1"/>
              </a:solidFill>
            </a:endParaRPr>
          </a:p>
          <a:p>
            <a:pPr eaLnBrk="1" hangingPunct="1">
              <a:lnSpc>
                <a:spcPct val="90000"/>
              </a:lnSpc>
              <a:buNone/>
            </a:pPr>
            <a:r>
              <a:rPr lang="en-US" altLang="zh-CN" b="1" dirty="0">
                <a:solidFill>
                  <a:schemeClr val="bg1"/>
                </a:solidFill>
              </a:rPr>
              <a:t>     </a:t>
            </a:r>
            <a:r>
              <a:rPr lang="zh-CN" altLang="en-US" b="1" dirty="0">
                <a:solidFill>
                  <a:schemeClr val="bg1"/>
                </a:solidFill>
              </a:rPr>
              <a:t> *</a:t>
            </a:r>
            <a:r>
              <a:rPr lang="en-US" altLang="zh-CN" b="1" dirty="0">
                <a:solidFill>
                  <a:schemeClr val="bg1"/>
                </a:solidFill>
              </a:rPr>
              <a:t>p</a:t>
            </a:r>
            <a:r>
              <a:rPr lang="zh-CN" altLang="en-US" b="1" dirty="0">
                <a:solidFill>
                  <a:schemeClr val="bg1"/>
                </a:solidFill>
              </a:rPr>
              <a:t>不能作为左值</a:t>
            </a:r>
            <a:endParaRPr lang="zh-CN" altLang="en-US" b="1" dirty="0">
              <a:solidFill>
                <a:schemeClr val="bg1"/>
              </a:solidFill>
            </a:endParaRPr>
          </a:p>
          <a:p>
            <a:pPr eaLnBrk="1" hangingPunct="1">
              <a:lnSpc>
                <a:spcPct val="90000"/>
              </a:lnSpc>
              <a:buNone/>
            </a:pPr>
            <a:r>
              <a:rPr lang="zh-CN" altLang="en-US" b="1" dirty="0">
                <a:solidFill>
                  <a:schemeClr val="bg1"/>
                </a:solidFill>
              </a:rPr>
              <a:t>     </a:t>
            </a:r>
            <a:r>
              <a:rPr lang="en-US" altLang="zh-CN" b="1" dirty="0">
                <a:solidFill>
                  <a:schemeClr val="bg1"/>
                </a:solidFill>
              </a:rPr>
              <a:t> int a=5;   const int b=6;      </a:t>
            </a:r>
            <a:endParaRPr lang="en-US" altLang="zh-CN" b="1" dirty="0">
              <a:solidFill>
                <a:schemeClr val="bg1"/>
              </a:solidFill>
            </a:endParaRPr>
          </a:p>
          <a:p>
            <a:pPr eaLnBrk="1" hangingPunct="1">
              <a:lnSpc>
                <a:spcPct val="90000"/>
              </a:lnSpc>
              <a:buNone/>
            </a:pPr>
            <a:r>
              <a:rPr lang="en-US" altLang="zh-CN" b="1" dirty="0">
                <a:solidFill>
                  <a:schemeClr val="bg1"/>
                </a:solidFill>
              </a:rPr>
              <a:t>      p=&amp;a;                                   </a:t>
            </a:r>
            <a:r>
              <a:rPr lang="zh-CN" altLang="en-US" b="1" dirty="0">
                <a:solidFill>
                  <a:schemeClr val="bg1"/>
                </a:solidFill>
              </a:rPr>
              <a:t>正确</a:t>
            </a:r>
            <a:endParaRPr lang="zh-CN" altLang="en-US" b="1" dirty="0">
              <a:solidFill>
                <a:schemeClr val="bg1"/>
              </a:solidFill>
            </a:endParaRPr>
          </a:p>
          <a:p>
            <a:pPr eaLnBrk="1" hangingPunct="1">
              <a:lnSpc>
                <a:spcPct val="90000"/>
              </a:lnSpc>
              <a:buNone/>
            </a:pPr>
            <a:r>
              <a:rPr lang="zh-CN" altLang="en-US" b="1" dirty="0">
                <a:solidFill>
                  <a:schemeClr val="bg1"/>
                </a:solidFill>
              </a:rPr>
              <a:t>      </a:t>
            </a:r>
            <a:r>
              <a:rPr lang="en-US" altLang="zh-CN" b="1" dirty="0">
                <a:solidFill>
                  <a:schemeClr val="bg1"/>
                </a:solidFill>
              </a:rPr>
              <a:t>a=9;                                       </a:t>
            </a:r>
            <a:r>
              <a:rPr lang="zh-CN" altLang="en-US" b="1" dirty="0">
                <a:solidFill>
                  <a:schemeClr val="bg1"/>
                </a:solidFill>
              </a:rPr>
              <a:t>正确</a:t>
            </a:r>
            <a:endParaRPr lang="zh-CN" altLang="en-US" b="1" dirty="0">
              <a:solidFill>
                <a:schemeClr val="bg1"/>
              </a:solidFill>
            </a:endParaRPr>
          </a:p>
          <a:p>
            <a:pPr eaLnBrk="1" hangingPunct="1">
              <a:lnSpc>
                <a:spcPct val="90000"/>
              </a:lnSpc>
              <a:buNone/>
            </a:pPr>
            <a:r>
              <a:rPr lang="zh-CN" altLang="en-US" b="1" dirty="0">
                <a:solidFill>
                  <a:schemeClr val="bg1"/>
                </a:solidFill>
              </a:rPr>
              <a:t>     *</a:t>
            </a:r>
            <a:r>
              <a:rPr lang="en-US" altLang="zh-CN" b="1" dirty="0">
                <a:solidFill>
                  <a:schemeClr val="bg1"/>
                </a:solidFill>
              </a:rPr>
              <a:t>p=8;                                      </a:t>
            </a:r>
            <a:r>
              <a:rPr lang="zh-CN" altLang="en-US" b="1" dirty="0">
                <a:solidFill>
                  <a:schemeClr val="bg1"/>
                </a:solidFill>
              </a:rPr>
              <a:t>错误</a:t>
            </a:r>
            <a:endParaRPr lang="zh-CN" altLang="en-US" b="1" dirty="0">
              <a:solidFill>
                <a:schemeClr val="bg1"/>
              </a:solidFill>
            </a:endParaRPr>
          </a:p>
          <a:p>
            <a:pPr eaLnBrk="1" hangingPunct="1">
              <a:lnSpc>
                <a:spcPct val="90000"/>
              </a:lnSpc>
              <a:buNone/>
            </a:pPr>
            <a:r>
              <a:rPr lang="zh-CN" altLang="en-US" b="1" dirty="0">
                <a:solidFill>
                  <a:schemeClr val="bg1"/>
                </a:solidFill>
              </a:rPr>
              <a:t>      </a:t>
            </a:r>
            <a:r>
              <a:rPr lang="en-US" altLang="zh-CN" b="1" dirty="0">
                <a:solidFill>
                  <a:schemeClr val="bg1"/>
                </a:solidFill>
              </a:rPr>
              <a:t>p=&amp;b;                                   </a:t>
            </a:r>
            <a:r>
              <a:rPr lang="zh-CN" altLang="en-US" b="1" dirty="0">
                <a:solidFill>
                  <a:schemeClr val="bg1"/>
                </a:solidFill>
              </a:rPr>
              <a:t>正确</a:t>
            </a:r>
            <a:endParaRPr lang="zh-CN" altLang="en-US" b="1" dirty="0">
              <a:solidFill>
                <a:schemeClr val="bg1"/>
              </a:solidFill>
            </a:endParaRPr>
          </a:p>
          <a:p>
            <a:pPr eaLnBrk="1" hangingPunct="1">
              <a:lnSpc>
                <a:spcPct val="90000"/>
              </a:lnSpc>
              <a:buNone/>
            </a:pPr>
            <a:r>
              <a:rPr lang="zh-CN" altLang="en-US" b="1" dirty="0">
                <a:solidFill>
                  <a:schemeClr val="bg1"/>
                </a:solidFill>
              </a:rPr>
              <a:t>      </a:t>
            </a:r>
            <a:r>
              <a:rPr lang="en-US" altLang="zh-CN" b="1" dirty="0">
                <a:solidFill>
                  <a:schemeClr val="bg1"/>
                </a:solidFill>
              </a:rPr>
              <a:t>b=9;                                       </a:t>
            </a:r>
            <a:r>
              <a:rPr lang="zh-CN" altLang="en-US" b="1" dirty="0">
                <a:solidFill>
                  <a:schemeClr val="bg1"/>
                </a:solidFill>
              </a:rPr>
              <a:t>错误</a:t>
            </a:r>
            <a:endParaRPr lang="zh-CN" altLang="en-US" b="1" dirty="0">
              <a:solidFill>
                <a:schemeClr val="bg1"/>
              </a:solidFill>
            </a:endParaRPr>
          </a:p>
          <a:p>
            <a:pPr eaLnBrk="1" hangingPunct="1">
              <a:lnSpc>
                <a:spcPct val="90000"/>
              </a:lnSpc>
              <a:buNone/>
            </a:pPr>
            <a:r>
              <a:rPr lang="zh-CN" altLang="en-US" b="1" dirty="0">
                <a:solidFill>
                  <a:schemeClr val="bg1"/>
                </a:solidFill>
              </a:rPr>
              <a:t>     *</a:t>
            </a:r>
            <a:r>
              <a:rPr lang="en-US" altLang="zh-CN" b="1" dirty="0">
                <a:solidFill>
                  <a:schemeClr val="bg1"/>
                </a:solidFill>
              </a:rPr>
              <a:t>p=6;                                      </a:t>
            </a:r>
            <a:r>
              <a:rPr lang="zh-CN" altLang="en-US" b="1" dirty="0">
                <a:solidFill>
                  <a:schemeClr val="bg1"/>
                </a:solidFill>
              </a:rPr>
              <a:t>错误</a:t>
            </a:r>
            <a:endParaRPr lang="zh-CN" altLang="en-US" b="1" dirty="0">
              <a:solidFill>
                <a:schemeClr val="bg1"/>
              </a:solidFill>
            </a:endParaRPr>
          </a:p>
        </p:txBody>
      </p:sp>
      <p:sp>
        <p:nvSpPr>
          <p:cNvPr id="39939" name="Rectangle 3"/>
          <p:cNvSpPr/>
          <p:nvPr/>
        </p:nvSpPr>
        <p:spPr>
          <a:xfrm>
            <a:off x="-252412" y="-242887"/>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grpSp>
        <p:nvGrpSpPr>
          <p:cNvPr id="39940" name="组合 2"/>
          <p:cNvGrpSpPr/>
          <p:nvPr/>
        </p:nvGrpSpPr>
        <p:grpSpPr>
          <a:xfrm>
            <a:off x="6156325" y="620713"/>
            <a:ext cx="1871663" cy="360362"/>
            <a:chOff x="6156325" y="620713"/>
            <a:chExt cx="1871663" cy="360363"/>
          </a:xfrm>
        </p:grpSpPr>
        <p:sp>
          <p:nvSpPr>
            <p:cNvPr id="4" name="圆角矩形 3"/>
            <p:cNvSpPr/>
            <p:nvPr/>
          </p:nvSpPr>
          <p:spPr bwMode="auto">
            <a:xfrm>
              <a:off x="6156325" y="620713"/>
              <a:ext cx="503238" cy="360363"/>
            </a:xfrm>
            <a:prstGeom prst="round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 name="圆角矩形 4"/>
            <p:cNvSpPr/>
            <p:nvPr/>
          </p:nvSpPr>
          <p:spPr bwMode="auto">
            <a:xfrm>
              <a:off x="7524750" y="620713"/>
              <a:ext cx="503238" cy="360363"/>
            </a:xfrm>
            <a:prstGeom prst="roundRect">
              <a:avLst/>
            </a:prstGeom>
            <a:solidFill>
              <a:srgbClr val="C00000"/>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39943" name="直接箭头连接符 6"/>
            <p:cNvCxnSpPr>
              <a:stCxn id="4" idx="3"/>
              <a:endCxn id="5" idx="1"/>
            </p:cNvCxnSpPr>
            <p:nvPr/>
          </p:nvCxnSpPr>
          <p:spPr>
            <a:xfrm>
              <a:off x="6659563" y="800100"/>
              <a:ext cx="865187" cy="0"/>
            </a:xfrm>
            <a:prstGeom prst="straightConnector1">
              <a:avLst/>
            </a:prstGeom>
            <a:ln w="9525" cap="flat" cmpd="sng">
              <a:solidFill>
                <a:schemeClr val="bg1"/>
              </a:solidFill>
              <a:prstDash val="solid"/>
              <a:headEnd type="none" w="med" len="med"/>
              <a:tailEnd type="arrow" w="med" len="med"/>
            </a:ln>
          </p:spPr>
        </p:cxnSp>
      </p:gr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0" name="Rectangle 2"/>
          <p:cNvSpPr/>
          <p:nvPr/>
        </p:nvSpPr>
        <p:spPr>
          <a:xfrm>
            <a:off x="4967288" y="-9525"/>
            <a:ext cx="4176712" cy="649288"/>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242691" name="Rectangle 3"/>
          <p:cNvSpPr>
            <a:spLocks noGrp="1"/>
          </p:cNvSpPr>
          <p:nvPr>
            <p:ph idx="1"/>
          </p:nvPr>
        </p:nvSpPr>
        <p:spPr>
          <a:xfrm>
            <a:off x="0" y="0"/>
            <a:ext cx="4579938" cy="6858000"/>
          </a:xfrm>
          <a:ln/>
        </p:spPr>
        <p:txBody>
          <a:bodyPr vert="horz" wrap="square" lIns="91440" tIns="45720" rIns="91440" bIns="45720" anchor="t" anchorCtr="0"/>
          <a:p>
            <a:pPr eaLnBrk="1" hangingPunct="1">
              <a:lnSpc>
                <a:spcPct val="80000"/>
              </a:lnSpc>
              <a:buNone/>
            </a:pPr>
            <a:r>
              <a:rPr lang="en-US" altLang="zh-CN" sz="2400" b="1" dirty="0">
                <a:solidFill>
                  <a:schemeClr val="bg1"/>
                </a:solidFill>
              </a:rPr>
              <a:t>//</a:t>
            </a:r>
            <a:r>
              <a:rPr lang="zh-CN" altLang="en-US" sz="2400" b="1" dirty="0">
                <a:solidFill>
                  <a:schemeClr val="bg1"/>
                </a:solidFill>
              </a:rPr>
              <a:t>构造函数根据空间个数初始化</a:t>
            </a:r>
            <a:endParaRPr lang="zh-CN" altLang="en-US" sz="2400" b="1" dirty="0">
              <a:solidFill>
                <a:schemeClr val="bg1"/>
              </a:solidFill>
            </a:endParaRPr>
          </a:p>
          <a:p>
            <a:pPr eaLnBrk="1" hangingPunct="1">
              <a:lnSpc>
                <a:spcPct val="80000"/>
              </a:lnSpc>
              <a:buNone/>
            </a:pPr>
            <a:r>
              <a:rPr lang="en-US" altLang="zh-CN" sz="2400" b="1" u="sng" dirty="0">
                <a:solidFill>
                  <a:srgbClr val="FFFF00"/>
                </a:solidFill>
              </a:rPr>
              <a:t>StudentID.h</a:t>
            </a:r>
            <a:endParaRPr lang="en-US" altLang="zh-CN" sz="2400" b="1" u="sng" dirty="0">
              <a:solidFill>
                <a:srgbClr val="FFFF00"/>
              </a:solidFill>
            </a:endParaRPr>
          </a:p>
          <a:p>
            <a:pPr eaLnBrk="1" hangingPunct="1">
              <a:lnSpc>
                <a:spcPct val="80000"/>
              </a:lnSpc>
              <a:buNone/>
            </a:pPr>
            <a:r>
              <a:rPr lang="en-US" altLang="zh-CN" sz="2400" b="1" dirty="0">
                <a:solidFill>
                  <a:schemeClr val="bg1"/>
                </a:solidFill>
              </a:rPr>
              <a:t>class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value;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r>
              <a:rPr lang="en-US" altLang="zh-CN" sz="2400" b="1" dirty="0">
                <a:solidFill>
                  <a:srgbClr val="FF9933"/>
                </a:solidFill>
              </a:rPr>
              <a:t>static int 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u="sng" dirty="0">
                <a:solidFill>
                  <a:srgbClr val="FFFF00"/>
                </a:solidFill>
              </a:rPr>
              <a:t>StudentID.cpp</a:t>
            </a:r>
            <a:endParaRPr lang="en-US" altLang="zh-CN" sz="2400" b="1" u="sng" dirty="0">
              <a:solidFill>
                <a:srgbClr val="FFFF00"/>
              </a:solidFill>
            </a:endParaRPr>
          </a:p>
          <a:p>
            <a:pPr eaLnBrk="1" hangingPunct="1">
              <a:lnSpc>
                <a:spcPct val="80000"/>
              </a:lnSpc>
              <a:buNone/>
            </a:pPr>
            <a:r>
              <a:rPr lang="en-US" altLang="zh-CN" sz="2400" b="1" dirty="0">
                <a:solidFill>
                  <a:schemeClr val="bg1"/>
                </a:solidFill>
              </a:rPr>
              <a:t> </a:t>
            </a:r>
            <a:r>
              <a:rPr lang="en-US" altLang="zh-CN" sz="2400" b="1" dirty="0">
                <a:solidFill>
                  <a:srgbClr val="FF9933"/>
                </a:solidFill>
              </a:rPr>
              <a:t>int StudentID::ID = 0;</a:t>
            </a:r>
            <a:endParaRPr lang="en-US" altLang="zh-CN" sz="2400" b="1" dirty="0">
              <a:solidFill>
                <a:srgbClr val="FF9933"/>
              </a:solidFill>
            </a:endParaRPr>
          </a:p>
          <a:p>
            <a:pPr eaLnBrk="1" hangingPunct="1">
              <a:lnSpc>
                <a:spcPct val="80000"/>
              </a:lnSpc>
              <a:buNone/>
            </a:pPr>
            <a:r>
              <a:rPr lang="en-US" altLang="zh-CN" sz="2400" b="1" dirty="0">
                <a:solidFill>
                  <a:schemeClr val="bg1"/>
                </a:solidFill>
              </a:rPr>
              <a:t>StudentID::StudentID(){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value=++ID;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StudentID::~StudentID(){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
        <p:nvSpPr>
          <p:cNvPr id="242692" name="Rectangle 4"/>
          <p:cNvSpPr/>
          <p:nvPr/>
        </p:nvSpPr>
        <p:spPr>
          <a:xfrm>
            <a:off x="4572000" y="333375"/>
            <a:ext cx="4248150" cy="6408738"/>
          </a:xfrm>
          <a:prstGeom prst="rect">
            <a:avLst/>
          </a:prstGeom>
          <a:noFill/>
          <a:ln w="9525">
            <a:noFill/>
          </a:ln>
        </p:spPr>
        <p:txBody>
          <a:bodyPr/>
          <a:p>
            <a:pPr marL="342900" indent="-342900" eaLnBrk="1" hangingPunct="1">
              <a:lnSpc>
                <a:spcPct val="80000"/>
              </a:lnSpc>
              <a:spcBef>
                <a:spcPct val="20000"/>
              </a:spcBef>
            </a:pPr>
            <a:r>
              <a:rPr lang="en-US" altLang="zh-CN" sz="2400" b="1" u="sng" dirty="0">
                <a:solidFill>
                  <a:srgbClr val="FFFF00"/>
                </a:solidFill>
                <a:latin typeface="Times New Roman" panose="02020603050405020304" pitchFamily="18" charset="0"/>
              </a:rPr>
              <a:t>aa.cpp</a:t>
            </a:r>
            <a:endParaRPr lang="en-US" altLang="zh-CN" sz="2400" b="1" u="sng"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#include </a:t>
            </a:r>
            <a:r>
              <a:rPr lang="en-US" altLang="zh-CN" sz="2400" dirty="0">
                <a:latin typeface="Times New Roman" panose="02020603050405020304" pitchFamily="18" charset="0"/>
              </a:rPr>
              <a:t>"</a:t>
            </a:r>
            <a:r>
              <a:rPr lang="en-US" altLang="zh-CN" sz="2400" b="1" dirty="0">
                <a:latin typeface="Times New Roman" panose="02020603050405020304" pitchFamily="18" charset="0"/>
              </a:rPr>
              <a:t>StudentID.h</a:t>
            </a:r>
            <a:r>
              <a:rPr lang="en-US" altLang="zh-CN" sz="2400"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a:t>
            </a:r>
            <a:r>
              <a:rPr lang="en-US" altLang="en-US" sz="2400" b="1" dirty="0">
                <a:latin typeface="Times New Roman" panose="02020603050405020304" pitchFamily="18" charset="0"/>
              </a:rPr>
              <a:t>main(){</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   void x();</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StudentID s,t;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cout&lt;&lt;StudentID::ID&lt;&lt;endl;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x();</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cout&lt;&lt;StudentID::ID&lt;&lt;endl;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u="sng" dirty="0">
                <a:solidFill>
                  <a:srgbClr val="FFFF00"/>
                </a:solidFill>
                <a:latin typeface="Times New Roman" panose="02020603050405020304" pitchFamily="18" charset="0"/>
              </a:rPr>
              <a:t>bb.cpp</a:t>
            </a:r>
            <a:endParaRPr lang="en-US" altLang="zh-CN" sz="2400" b="1" u="sng"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#include </a:t>
            </a:r>
            <a:r>
              <a:rPr lang="en-US" altLang="zh-CN" sz="2400" dirty="0">
                <a:latin typeface="Times New Roman" panose="02020603050405020304" pitchFamily="18" charset="0"/>
              </a:rPr>
              <a:t>"</a:t>
            </a:r>
            <a:r>
              <a:rPr lang="en-US" altLang="zh-CN" sz="2400" b="1" dirty="0">
                <a:latin typeface="Times New Roman" panose="02020603050405020304" pitchFamily="18" charset="0"/>
              </a:rPr>
              <a:t>StudentID.h</a:t>
            </a:r>
            <a:r>
              <a:rPr lang="en-US" altLang="zh-CN" sz="2400"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void </a:t>
            </a:r>
            <a:r>
              <a:rPr lang="en-US" altLang="zh-CN" sz="2400" b="1" dirty="0">
                <a:latin typeface="Times New Roman" panose="02020603050405020304" pitchFamily="18" charset="0"/>
              </a:rPr>
              <a:t>x</a:t>
            </a:r>
            <a:r>
              <a:rPr lang="en-US" altLang="en-US" sz="2400" b="1" dirty="0">
                <a:latin typeface="Times New Roman" panose="02020603050405020304" pitchFamily="18" charset="0"/>
              </a:rPr>
              <a:t>(){</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StudentID::ID++;</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cxnSp>
        <p:nvCxnSpPr>
          <p:cNvPr id="242693" name="直接连接符 5"/>
          <p:cNvCxnSpPr/>
          <p:nvPr/>
        </p:nvCxnSpPr>
        <p:spPr>
          <a:xfrm>
            <a:off x="0" y="3716338"/>
            <a:ext cx="9159875" cy="0"/>
          </a:xfrm>
          <a:prstGeom prst="line">
            <a:avLst/>
          </a:prstGeom>
          <a:ln w="9525" cap="flat" cmpd="sng">
            <a:solidFill>
              <a:schemeClr val="bg1"/>
            </a:solidFill>
            <a:prstDash val="solid"/>
            <a:headEnd type="none" w="med" len="med"/>
            <a:tailEnd type="none" w="med" len="med"/>
          </a:ln>
        </p:spPr>
      </p:cxnSp>
      <p:cxnSp>
        <p:nvCxnSpPr>
          <p:cNvPr id="242694" name="直接连接符 2"/>
          <p:cNvCxnSpPr/>
          <p:nvPr/>
        </p:nvCxnSpPr>
        <p:spPr>
          <a:xfrm>
            <a:off x="4572000" y="44450"/>
            <a:ext cx="0" cy="6742113"/>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4" name="Rectangle 2"/>
          <p:cNvSpPr/>
          <p:nvPr/>
        </p:nvSpPr>
        <p:spPr>
          <a:xfrm>
            <a:off x="6516688" y="-26987"/>
            <a:ext cx="2808287"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243715" name="Rectangle 3"/>
          <p:cNvSpPr>
            <a:spLocks noGrp="1"/>
          </p:cNvSpPr>
          <p:nvPr>
            <p:ph idx="1"/>
          </p:nvPr>
        </p:nvSpPr>
        <p:spPr>
          <a:xfrm>
            <a:off x="0" y="549275"/>
            <a:ext cx="4173538" cy="5876925"/>
          </a:xfrm>
          <a:ln/>
        </p:spPr>
        <p:txBody>
          <a:bodyPr vert="horz" wrap="square" lIns="91440" tIns="45720" rIns="91440" bIns="45720" anchor="t" anchorCtr="0"/>
          <a:p>
            <a:pPr eaLnBrk="1" hangingPunct="1">
              <a:lnSpc>
                <a:spcPct val="80000"/>
              </a:lnSpc>
              <a:buNone/>
            </a:pPr>
            <a:r>
              <a:rPr lang="en-US" altLang="zh-CN" sz="2400" b="1" u="sng" dirty="0">
                <a:solidFill>
                  <a:srgbClr val="FFFF00"/>
                </a:solidFill>
              </a:rPr>
              <a:t>StudentID.h</a:t>
            </a:r>
            <a:endParaRPr lang="en-US" altLang="zh-CN" sz="2400" b="1" u="sng" dirty="0">
              <a:solidFill>
                <a:srgbClr val="FFFF00"/>
              </a:solidFill>
            </a:endParaRPr>
          </a:p>
          <a:p>
            <a:pPr eaLnBrk="1" hangingPunct="1">
              <a:lnSpc>
                <a:spcPct val="80000"/>
              </a:lnSpc>
              <a:buNone/>
            </a:pPr>
            <a:r>
              <a:rPr lang="en-US" altLang="zh-CN" sz="2400" b="1" dirty="0">
                <a:solidFill>
                  <a:schemeClr val="bg1"/>
                </a:solidFill>
              </a:rPr>
              <a:t>class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value;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r>
              <a:rPr lang="en-US" altLang="zh-CN" sz="2400" b="1" dirty="0">
                <a:solidFill>
                  <a:srgbClr val="FF9933"/>
                </a:solidFill>
              </a:rPr>
              <a:t>static int ID;</a:t>
            </a:r>
            <a:endParaRPr lang="en-US" altLang="zh-CN" sz="2400" b="1" dirty="0">
              <a:solidFill>
                <a:srgbClr val="FF9933"/>
              </a:solidFill>
            </a:endParaRPr>
          </a:p>
          <a:p>
            <a:pPr eaLnBrk="1" hangingPunct="1">
              <a:lnSpc>
                <a:spcPct val="80000"/>
              </a:lnSpc>
              <a:buNone/>
            </a:pPr>
            <a:r>
              <a:rPr lang="en-US" altLang="zh-CN" sz="2400" b="1" dirty="0">
                <a:solidFill>
                  <a:schemeClr val="bg1"/>
                </a:solidFill>
              </a:rPr>
              <a:t>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u="sng" dirty="0">
                <a:solidFill>
                  <a:srgbClr val="FFFF00"/>
                </a:solidFill>
              </a:rPr>
              <a:t>StudentID.cpp</a:t>
            </a:r>
            <a:endParaRPr lang="en-US" altLang="zh-CN" sz="2400" b="1" u="sng" dirty="0">
              <a:solidFill>
                <a:srgbClr val="FFFF00"/>
              </a:solidFill>
            </a:endParaRPr>
          </a:p>
          <a:p>
            <a:pPr eaLnBrk="1" hangingPunct="1">
              <a:lnSpc>
                <a:spcPct val="80000"/>
              </a:lnSpc>
              <a:buNone/>
            </a:pPr>
            <a:r>
              <a:rPr lang="en-US" altLang="zh-CN" sz="2400" b="1" dirty="0">
                <a:solidFill>
                  <a:schemeClr val="bg1"/>
                </a:solidFill>
              </a:rPr>
              <a:t> </a:t>
            </a:r>
            <a:r>
              <a:rPr lang="en-US" altLang="zh-CN" sz="2400" b="1" dirty="0">
                <a:solidFill>
                  <a:srgbClr val="FF9933"/>
                </a:solidFill>
              </a:rPr>
              <a:t>int StudentID::ID = 0;</a:t>
            </a:r>
            <a:endParaRPr lang="en-US" altLang="zh-CN" sz="2400" b="1" dirty="0">
              <a:solidFill>
                <a:srgbClr val="FF9933"/>
              </a:solidFill>
            </a:endParaRPr>
          </a:p>
          <a:p>
            <a:pPr eaLnBrk="1" hangingPunct="1">
              <a:lnSpc>
                <a:spcPct val="80000"/>
              </a:lnSpc>
              <a:buNone/>
            </a:pPr>
            <a:r>
              <a:rPr lang="en-US" altLang="zh-CN" sz="2400" b="1" dirty="0">
                <a:solidFill>
                  <a:schemeClr val="bg1"/>
                </a:solidFill>
              </a:rPr>
              <a:t>StudentID::StudentID(){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value=++ID;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StudentID::~StudentID(){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--ID;</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p:txBody>
      </p:sp>
      <p:sp>
        <p:nvSpPr>
          <p:cNvPr id="243716" name="Rectangle 4"/>
          <p:cNvSpPr/>
          <p:nvPr/>
        </p:nvSpPr>
        <p:spPr>
          <a:xfrm>
            <a:off x="4397375" y="117475"/>
            <a:ext cx="4537075" cy="6191250"/>
          </a:xfrm>
          <a:prstGeom prst="rect">
            <a:avLst/>
          </a:prstGeom>
          <a:noFill/>
          <a:ln w="9525">
            <a:noFill/>
          </a:ln>
        </p:spPr>
        <p:txBody>
          <a:bodyPr/>
          <a:p>
            <a:pPr marL="342900" indent="-342900" eaLnBrk="1" hangingPunct="1">
              <a:lnSpc>
                <a:spcPct val="80000"/>
              </a:lnSpc>
              <a:spcBef>
                <a:spcPct val="20000"/>
              </a:spcBef>
            </a:pPr>
            <a:r>
              <a:rPr lang="en-US" altLang="zh-CN" sz="2400" b="1" u="sng" dirty="0">
                <a:solidFill>
                  <a:srgbClr val="FFFF00"/>
                </a:solidFill>
                <a:latin typeface="Times New Roman" panose="02020603050405020304" pitchFamily="18" charset="0"/>
              </a:rPr>
              <a:t>aa.cpp</a:t>
            </a:r>
            <a:endParaRPr lang="en-US" altLang="zh-CN" sz="2400" b="1" u="sng"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#include </a:t>
            </a:r>
            <a:r>
              <a:rPr lang="en-US" altLang="zh-CN" sz="2400" dirty="0">
                <a:latin typeface="Times New Roman" panose="02020603050405020304" pitchFamily="18" charset="0"/>
              </a:rPr>
              <a:t>" </a:t>
            </a:r>
            <a:r>
              <a:rPr lang="en-US" altLang="zh-CN" sz="2400" b="1" dirty="0">
                <a:latin typeface="Times New Roman" panose="02020603050405020304" pitchFamily="18" charset="0"/>
              </a:rPr>
              <a:t>StudentID.h</a:t>
            </a:r>
            <a:r>
              <a:rPr lang="en-US" altLang="zh-CN" sz="2400" dirty="0">
                <a:latin typeface="Times New Roman" panose="02020603050405020304" pitchFamily="18" charset="0"/>
              </a:rPr>
              <a:t>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a:t>
            </a:r>
            <a:r>
              <a:rPr lang="en-US" altLang="en-US" sz="2400" b="1" dirty="0">
                <a:latin typeface="Times New Roman" panose="02020603050405020304" pitchFamily="18" charset="0"/>
              </a:rPr>
              <a:t> main(){</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   void x();</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StudentID s,t;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cout&lt;&lt;s.ID &lt;&lt;t.ID &lt;&lt;endl;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cout&lt;&lt;StudentID::ID&lt;&lt;endl;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x();//</a:t>
            </a:r>
            <a:r>
              <a:rPr lang="zh-CN" altLang="en-US" sz="2400" b="1" dirty="0">
                <a:latin typeface="Times New Roman" panose="02020603050405020304" pitchFamily="18" charset="0"/>
              </a:rPr>
              <a:t>再次执行上两条输出语句</a:t>
            </a:r>
            <a:endParaRPr lang="zh-CN" altLang="en-US"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u="sng" dirty="0">
                <a:solidFill>
                  <a:srgbClr val="FFFF00"/>
                </a:solidFill>
                <a:latin typeface="Times New Roman" panose="02020603050405020304" pitchFamily="18" charset="0"/>
              </a:rPr>
              <a:t>bb.cpp</a:t>
            </a:r>
            <a:endParaRPr lang="en-US" altLang="zh-CN" sz="2400" b="1" u="sng" dirty="0">
              <a:solidFill>
                <a:srgbClr val="FFFF00"/>
              </a:solidFill>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#include </a:t>
            </a:r>
            <a:r>
              <a:rPr lang="en-US" altLang="zh-CN" sz="2400" dirty="0">
                <a:latin typeface="Times New Roman" panose="02020603050405020304" pitchFamily="18" charset="0"/>
              </a:rPr>
              <a:t>" </a:t>
            </a:r>
            <a:r>
              <a:rPr lang="en-US" altLang="zh-CN" sz="2400" b="1" dirty="0">
                <a:latin typeface="Times New Roman" panose="02020603050405020304" pitchFamily="18" charset="0"/>
              </a:rPr>
              <a:t>StudentID.h</a:t>
            </a:r>
            <a:r>
              <a:rPr lang="en-US" altLang="zh-CN" sz="2400" dirty="0">
                <a:latin typeface="Times New Roman" panose="02020603050405020304" pitchFamily="18" charset="0"/>
              </a:rPr>
              <a:t>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en-US" sz="2400" b="1" dirty="0">
                <a:latin typeface="Times New Roman" panose="02020603050405020304" pitchFamily="18" charset="0"/>
              </a:rPr>
              <a:t>void </a:t>
            </a:r>
            <a:r>
              <a:rPr lang="en-US" altLang="zh-CN" sz="2400" b="1" dirty="0">
                <a:latin typeface="Times New Roman" panose="02020603050405020304" pitchFamily="18" charset="0"/>
              </a:rPr>
              <a:t>x</a:t>
            </a:r>
            <a:r>
              <a:rPr lang="en-US" altLang="en-US" sz="2400" b="1" dirty="0">
                <a:latin typeface="Times New Roman" panose="02020603050405020304" pitchFamily="18" charset="0"/>
              </a:rPr>
              <a:t>(){</a:t>
            </a:r>
            <a:endParaRPr lang="en-US" altLang="en-US"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StudentID::ID++;</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p:txBody>
      </p:sp>
      <p:cxnSp>
        <p:nvCxnSpPr>
          <p:cNvPr id="243717" name="直接连接符 2"/>
          <p:cNvCxnSpPr/>
          <p:nvPr/>
        </p:nvCxnSpPr>
        <p:spPr>
          <a:xfrm>
            <a:off x="4356100" y="44450"/>
            <a:ext cx="0" cy="6742113"/>
          </a:xfrm>
          <a:prstGeom prst="line">
            <a:avLst/>
          </a:prstGeom>
          <a:ln w="9525" cap="flat" cmpd="sng">
            <a:solidFill>
              <a:schemeClr val="bg1"/>
            </a:solidFill>
            <a:prstDash val="solid"/>
            <a:headEnd type="none" w="med" len="med"/>
            <a:tailEnd type="none" w="med" len="med"/>
          </a:ln>
        </p:spPr>
      </p:cxnSp>
      <p:cxnSp>
        <p:nvCxnSpPr>
          <p:cNvPr id="243718" name="直接连接符 5"/>
          <p:cNvCxnSpPr/>
          <p:nvPr/>
        </p:nvCxnSpPr>
        <p:spPr>
          <a:xfrm>
            <a:off x="0" y="3573463"/>
            <a:ext cx="9159875" cy="0"/>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8" name="Rectangle 2"/>
          <p:cNvSpPr/>
          <p:nvPr/>
        </p:nvSpPr>
        <p:spPr>
          <a:xfrm>
            <a:off x="6551613" y="0"/>
            <a:ext cx="2592387" cy="649288"/>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pic>
        <p:nvPicPr>
          <p:cNvPr id="244739" name="Picture 3"/>
          <p:cNvPicPr>
            <a:picLocks noChangeAspect="1"/>
          </p:cNvPicPr>
          <p:nvPr/>
        </p:nvPicPr>
        <p:blipFill>
          <a:blip r:embed="rId1"/>
          <a:stretch>
            <a:fillRect/>
          </a:stretch>
        </p:blipFill>
        <p:spPr>
          <a:xfrm>
            <a:off x="2546350" y="-1539875"/>
            <a:ext cx="4049713" cy="8415338"/>
          </a:xfrm>
          <a:prstGeom prst="rect">
            <a:avLst/>
          </a:prstGeom>
          <a:noFill/>
          <a:ln w="9525">
            <a:noFill/>
          </a:ln>
        </p:spPr>
      </p:pic>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0739" name="Rectangle 3"/>
          <p:cNvSpPr>
            <a:spLocks noGrp="1" noChangeArrowheads="1"/>
          </p:cNvSpPr>
          <p:nvPr>
            <p:ph idx="1"/>
          </p:nvPr>
        </p:nvSpPr>
        <p:spPr>
          <a:xfrm>
            <a:off x="2339975" y="117475"/>
            <a:ext cx="6551613" cy="6092825"/>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class Student{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static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public:</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Student &amp;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nextStudent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return *this;</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Student::</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 0;</a:t>
            </a:r>
            <a:endPar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void</a:t>
            </a:r>
            <a:r>
              <a:rPr kumimoji="1" lang="en-US"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main()</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err="1">
                <a:ln>
                  <a:noFill/>
                </a:ln>
                <a:solidFill>
                  <a:srgbClr val="FFFF00"/>
                </a:solidFill>
                <a:effectLst>
                  <a:outerShdw blurRad="38100" dist="38100" dir="2700000" algn="tl">
                    <a:srgbClr val="000000"/>
                  </a:outerShdw>
                </a:effectLst>
                <a:uLnTx/>
                <a:uFillTx/>
                <a:latin typeface="+mn-lt"/>
                <a:ea typeface="+mn-ea"/>
                <a:cs typeface="+mn-cs"/>
              </a:rPr>
              <a:t>cout</a:t>
            </a:r>
            <a:r>
              <a:rPr kumimoji="1" lang="en-US" altLang="en-US"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 &lt;&lt;Student::</a:t>
            </a:r>
            <a:r>
              <a:rPr kumimoji="1" lang="en-US" altLang="en-US" sz="2400" b="1" i="0" u="none" strike="noStrike" kern="0" cap="none" spc="0" normalizeH="0" baseline="0" noProof="0" dirty="0" err="1">
                <a:ln>
                  <a:noFill/>
                </a:ln>
                <a:solidFill>
                  <a:srgbClr val="FFFF00"/>
                </a:solidFill>
                <a:effectLst>
                  <a:outerShdw blurRad="38100" dist="38100" dir="2700000" algn="tl">
                    <a:srgbClr val="000000"/>
                  </a:outerShdw>
                </a:effectLst>
                <a:uLnTx/>
                <a:uFillTx/>
                <a:latin typeface="+mn-lt"/>
                <a:ea typeface="+mn-ea"/>
                <a:cs typeface="+mn-cs"/>
              </a:rPr>
              <a:t>noOfStudents</a:t>
            </a:r>
            <a:r>
              <a:rPr kumimoji="1" lang="en-US" altLang="en-US"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 &lt;&lt;</a:t>
            </a:r>
            <a:r>
              <a:rPr kumimoji="1" lang="en-US" altLang="en-US" sz="2400" b="1" i="0" u="none" strike="noStrike" kern="0" cap="none" spc="0" normalizeH="0" baseline="0" noProof="0" dirty="0" err="1">
                <a:ln>
                  <a:noFill/>
                </a:ln>
                <a:solidFill>
                  <a:srgbClr val="FFFF00"/>
                </a:solidFill>
                <a:effectLst>
                  <a:outerShdw blurRad="38100" dist="38100" dir="2700000" algn="tl">
                    <a:srgbClr val="000000"/>
                  </a:outerShdw>
                </a:effectLst>
                <a:uLnTx/>
                <a:uFillTx/>
                <a:latin typeface="+mn-lt"/>
                <a:ea typeface="+mn-ea"/>
                <a:cs typeface="+mn-cs"/>
              </a:rPr>
              <a:t>endl</a:t>
            </a:r>
            <a:r>
              <a:rPr kumimoji="1" lang="en-US" altLang="en-US"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Student </a:t>
            </a:r>
            <a:r>
              <a:rPr kumimoji="1" lang="en-US"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s</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静态成员的属性</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2"/>
          <p:cNvSpPr/>
          <p:nvPr/>
        </p:nvSpPr>
        <p:spPr>
          <a:xfrm>
            <a:off x="6551613" y="0"/>
            <a:ext cx="2592387" cy="649288"/>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7" name="Rectangle 3"/>
          <p:cNvSpPr txBox="1">
            <a:spLocks noChangeArrowheads="1"/>
          </p:cNvSpPr>
          <p:nvPr/>
        </p:nvSpPr>
        <p:spPr bwMode="auto">
          <a:xfrm>
            <a:off x="1550988" y="144463"/>
            <a:ext cx="7485063" cy="671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class Student{</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static </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public:</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Student&amp; </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nextStudent</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1" lang="en-US" altLang="zh-CN"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return *this;  }</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void  display(){</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&lt;&lt;</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&lt;&lt;</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Student::</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 0;</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void </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fn</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(Student&amp; s)</a:t>
            </a:r>
            <a:r>
              <a:rPr kumimoji="1" lang="en-US" altLang="zh-CN"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s.display</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s.nextStudent</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().display();</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void</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main()</a:t>
            </a:r>
            <a:r>
              <a:rPr kumimoji="1" lang="en-US" altLang="zh-CN"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Student s;</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6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fn</a:t>
            </a: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(s);</a:t>
            </a:r>
            <a:endPar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10" name="Rectangle 2"/>
          <p:cNvSpPr/>
          <p:nvPr/>
        </p:nvSpPr>
        <p:spPr>
          <a:xfrm>
            <a:off x="6551613" y="0"/>
            <a:ext cx="2592387" cy="649288"/>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261123" name="Rectangle 3"/>
          <p:cNvSpPr>
            <a:spLocks noGrp="1" noChangeArrowheads="1"/>
          </p:cNvSpPr>
          <p:nvPr>
            <p:ph idx="1"/>
          </p:nvPr>
        </p:nvSpPr>
        <p:spPr>
          <a:xfrm>
            <a:off x="1195388" y="944563"/>
            <a:ext cx="7485063" cy="4868863"/>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class Student{</a:t>
            </a:r>
            <a:endPar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zh-CN" sz="26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zh-CN"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x</a:t>
            </a:r>
            <a:r>
              <a:rPr kumimoji="1" lang="zh-CN"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public:</a:t>
            </a:r>
            <a:endPar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static </a:t>
            </a:r>
            <a:r>
              <a:rPr kumimoji="1" lang="en-US" altLang="zh-CN"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Student</a:t>
            </a: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y;  </a:t>
            </a:r>
            <a:endPar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Student</a:t>
            </a: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Student::y;</a:t>
            </a:r>
            <a:endPar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6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void</a:t>
            </a:r>
            <a:r>
              <a:rPr kumimoji="1" lang="en-US" altLang="en-US" sz="26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main()</a:t>
            </a:r>
            <a:r>
              <a:rPr kumimoji="1" lang="en-US" altLang="zh-CN"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Student </a:t>
            </a:r>
            <a:r>
              <a:rPr kumimoji="1" lang="en-US" altLang="en-US" sz="26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s;</a:t>
            </a:r>
            <a:endPar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6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en-US" sz="26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sizeof</a:t>
            </a:r>
            <a:r>
              <a:rPr kumimoji="1" lang="en-US" altLang="en-US" sz="26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(s)&lt;&lt;</a:t>
            </a:r>
            <a:r>
              <a:rPr kumimoji="1" lang="en-US" altLang="en-US" sz="26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endPar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6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p:txBody>
      </p:sp>
      <p:sp>
        <p:nvSpPr>
          <p:cNvPr id="261125" name="Rectangle 5"/>
          <p:cNvSpPr>
            <a:spLocks noChangeArrowheads="1"/>
          </p:cNvSpPr>
          <p:nvPr/>
        </p:nvSpPr>
        <p:spPr bwMode="auto">
          <a:xfrm>
            <a:off x="5292725" y="6021388"/>
            <a:ext cx="3851275" cy="8366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静态成员的空间不包含在对象内</a:t>
            </a:r>
            <a:endParaRPr kumimoji="1" lang="zh-CN" altLang="en-US" sz="20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63" name="Rectangle 3"/>
          <p:cNvSpPr>
            <a:spLocks noGrp="1" noChangeArrowheads="1"/>
          </p:cNvSpPr>
          <p:nvPr>
            <p:ph idx="1"/>
          </p:nvPr>
        </p:nvSpPr>
        <p:spPr>
          <a:xfrm>
            <a:off x="2195513" y="0"/>
            <a:ext cx="6553200" cy="659765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class A {</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public:</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():s(9)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 is Constructing!"&lt;&lt;</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R_s(){return(s);}</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class Student{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x;</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public:</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static A y;</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 Student::y;</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不允许省略</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void </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main(</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&lt;&lt;"Main Function is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runing</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Student::</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y.R_s</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p:txBody>
      </p:sp>
      <p:sp>
        <p:nvSpPr>
          <p:cNvPr id="501766" name="AutoShape 6"/>
          <p:cNvSpPr>
            <a:spLocks noChangeArrowheads="1"/>
          </p:cNvSpPr>
          <p:nvPr/>
        </p:nvSpPr>
        <p:spPr bwMode="auto">
          <a:xfrm>
            <a:off x="4716463" y="1844675"/>
            <a:ext cx="4427538" cy="1079500"/>
          </a:xfrm>
          <a:prstGeom prst="wedgeRectCallout">
            <a:avLst>
              <a:gd name="adj1" fmla="val -31141"/>
              <a:gd name="adj2" fmla="val 70202"/>
            </a:avLst>
          </a:prstGeom>
          <a:solidFill>
            <a:schemeClr val="accent1"/>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静态成员在</a:t>
            </a:r>
            <a:r>
              <a:rPr kumimoji="1" lang="en-US" altLang="zh-CN"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main</a:t>
            </a:r>
            <a:r>
              <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之前构造</a:t>
            </a:r>
            <a:endPar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生命周期等同于全局对象</a:t>
            </a:r>
            <a:endParaRPr kumimoji="1" lang="zh-CN" altLang="en-US" sz="28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6"/>
                                        </p:tgtEl>
                                        <p:attrNameLst>
                                          <p:attrName>style.visibility</p:attrName>
                                        </p:attrNameLst>
                                      </p:cBhvr>
                                      <p:to>
                                        <p:strVal val="visible"/>
                                      </p:to>
                                    </p:set>
                                    <p:animEffect transition="in" filter="blinds(horizontal)">
                                      <p:cBhvr>
                                        <p:cTn id="7" dur="500"/>
                                        <p:tgtEl>
                                          <p:spTgt spid="501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6" grpId="0" animBg="1"/>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63" name="Rectangle 3"/>
          <p:cNvSpPr>
            <a:spLocks noGrp="1" noChangeArrowheads="1"/>
          </p:cNvSpPr>
          <p:nvPr>
            <p:ph idx="1"/>
          </p:nvPr>
        </p:nvSpPr>
        <p:spPr>
          <a:xfrm>
            <a:off x="755650" y="0"/>
            <a:ext cx="8353425" cy="659765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class A {</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public:</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en-US" altLang="zh-CN"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i):s(i){</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&lt;&lt;s&lt;&lt;"A is Constructing!"&lt;&lt;</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class Student{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x;</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A y;</a:t>
            </a:r>
            <a:endParaRPr kumimoji="1" lang="en-US" altLang="en-US"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     static A </a:t>
            </a:r>
            <a:r>
              <a:rPr kumimoji="1" lang="en-US" altLang="zh-CN"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z</a:t>
            </a:r>
            <a:r>
              <a:rPr kumimoji="1" lang="en-US" altLang="en-US"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public:</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Student(</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i):y(i),x(i){}</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 Student::z(1);</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void </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main(</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&lt;&lt;"Main Function is </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runing</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en-US" sz="24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Student m(2);</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2" name="Rectangle 4"/>
          <p:cNvSpPr>
            <a:spLocks noChangeArrowheads="1"/>
          </p:cNvSpPr>
          <p:nvPr/>
        </p:nvSpPr>
        <p:spPr bwMode="auto">
          <a:xfrm>
            <a:off x="107950" y="1341438"/>
            <a:ext cx="8964613" cy="1150938"/>
          </a:xfrm>
          <a:prstGeom prst="rect">
            <a:avLst/>
          </a:prstGeom>
          <a:gradFill rotWithShape="0">
            <a:gsLst>
              <a:gs pos="0">
                <a:srgbClr val="F0F01E">
                  <a:gamma/>
                  <a:shade val="46275"/>
                  <a:invGamma/>
                </a:srgbClr>
              </a:gs>
              <a:gs pos="100000">
                <a:srgbClr val="F0F01E"/>
              </a:gs>
            </a:gsLst>
            <a:lin ang="5400000" scaled="1"/>
          </a:gradFill>
          <a:ln>
            <a:noFill/>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6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多个场合修改同一个数据</a:t>
            </a:r>
            <a:endParaRPr kumimoji="0" lang="zh-CN" altLang="en-US" sz="36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217093" name="Rectangle 5"/>
          <p:cNvSpPr>
            <a:spLocks noChangeArrowheads="1"/>
          </p:cNvSpPr>
          <p:nvPr/>
        </p:nvSpPr>
        <p:spPr bwMode="auto">
          <a:xfrm>
            <a:off x="107950" y="3814763"/>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链首指针</a:t>
            </a:r>
            <a:r>
              <a:rPr kumimoji="0" lang="zh-CN" alt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endPar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217094" name="Rectangle 6"/>
          <p:cNvSpPr>
            <a:spLocks noChangeArrowheads="1"/>
          </p:cNvSpPr>
          <p:nvPr/>
        </p:nvSpPr>
        <p:spPr bwMode="auto">
          <a:xfrm>
            <a:off x="107950" y="2581275"/>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争夺标记，类似令牌</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250885" name="Rectangle 8"/>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slide(fromLeft)">
                                      <p:cBhvr>
                                        <p:cTn id="7" dur="500"/>
                                        <p:tgtEl>
                                          <p:spTgt spid="21709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7094"/>
                                        </p:tgtEl>
                                        <p:attrNameLst>
                                          <p:attrName>style.visibility</p:attrName>
                                        </p:attrNameLst>
                                      </p:cBhvr>
                                      <p:to>
                                        <p:strVal val="visible"/>
                                      </p:to>
                                    </p:set>
                                    <p:anim calcmode="lin" valueType="num">
                                      <p:cBhvr>
                                        <p:cTn id="12" dur="2000" fill="hold"/>
                                        <p:tgtEl>
                                          <p:spTgt spid="217094"/>
                                        </p:tgtEl>
                                        <p:attrNameLst>
                                          <p:attrName>ppt_x</p:attrName>
                                        </p:attrNameLst>
                                      </p:cBhvr>
                                      <p:tavLst>
                                        <p:tav tm="0">
                                          <p:val>
                                            <p:strVal val="#ppt_x"/>
                                          </p:val>
                                        </p:tav>
                                        <p:tav tm="100000">
                                          <p:val>
                                            <p:strVal val="#ppt_x"/>
                                          </p:val>
                                        </p:tav>
                                      </p:tavLst>
                                    </p:anim>
                                    <p:anim calcmode="lin" valueType="num">
                                      <p:cBhvr>
                                        <p:cTn id="13" dur="2000" fill="hold"/>
                                        <p:tgtEl>
                                          <p:spTgt spid="21709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17093"/>
                                        </p:tgtEl>
                                        <p:attrNameLst>
                                          <p:attrName>style.visibility</p:attrName>
                                        </p:attrNameLst>
                                      </p:cBhvr>
                                      <p:to>
                                        <p:strVal val="visible"/>
                                      </p:to>
                                    </p:set>
                                    <p:anim by="(-#ppt_w*2)" calcmode="lin" valueType="num">
                                      <p:cBhvr rctx="PPT">
                                        <p:cTn id="18" dur="500" autoRev="1" fill="hold">
                                          <p:stCondLst>
                                            <p:cond delay="0"/>
                                          </p:stCondLst>
                                        </p:cTn>
                                        <p:tgtEl>
                                          <p:spTgt spid="217093"/>
                                        </p:tgtEl>
                                        <p:attrNameLst>
                                          <p:attrName>ppt_w</p:attrName>
                                        </p:attrNameLst>
                                      </p:cBhvr>
                                    </p:anim>
                                    <p:anim by="(#ppt_w*0.50)" calcmode="lin" valueType="num">
                                      <p:cBhvr>
                                        <p:cTn id="19" dur="500" decel="50000" autoRev="1" fill="hold">
                                          <p:stCondLst>
                                            <p:cond delay="0"/>
                                          </p:stCondLst>
                                        </p:cTn>
                                        <p:tgtEl>
                                          <p:spTgt spid="217093"/>
                                        </p:tgtEl>
                                        <p:attrNameLst>
                                          <p:attrName>ppt_x</p:attrName>
                                        </p:attrNameLst>
                                      </p:cBhvr>
                                    </p:anim>
                                    <p:anim from="(-#ppt_h/2)" to="(#ppt_y)" calcmode="lin" valueType="num">
                                      <p:cBhvr>
                                        <p:cTn id="20" dur="1000" fill="hold">
                                          <p:stCondLst>
                                            <p:cond delay="0"/>
                                          </p:stCondLst>
                                        </p:cTn>
                                        <p:tgtEl>
                                          <p:spTgt spid="217093"/>
                                        </p:tgtEl>
                                        <p:attrNameLst>
                                          <p:attrName>ppt_y</p:attrName>
                                        </p:attrNameLst>
                                      </p:cBhvr>
                                    </p:anim>
                                    <p:animRot by="21600000">
                                      <p:cBhvr>
                                        <p:cTn id="21" dur="1000" fill="hold">
                                          <p:stCondLst>
                                            <p:cond delay="0"/>
                                          </p:stCondLst>
                                        </p:cTn>
                                        <p:tgtEl>
                                          <p:spTgt spid="21709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animBg="1"/>
      <p:bldP spid="217093" grpId="0" animBg="1"/>
      <p:bldP spid="217094" grpId="0" animBg="1"/>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6" name="Rectangle 2"/>
          <p:cNvSpPr/>
          <p:nvPr/>
        </p:nvSpPr>
        <p:spPr>
          <a:xfrm>
            <a:off x="-252412" y="-26987"/>
            <a:ext cx="3960812"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251907" name="Rectangle 3"/>
          <p:cNvSpPr>
            <a:spLocks noGrp="1"/>
          </p:cNvSpPr>
          <p:nvPr>
            <p:ph idx="1"/>
          </p:nvPr>
        </p:nvSpPr>
        <p:spPr>
          <a:xfrm>
            <a:off x="-36512" y="981075"/>
            <a:ext cx="4537075" cy="5876925"/>
          </a:xfrm>
          <a:ln/>
        </p:spPr>
        <p:txBody>
          <a:bodyPr vert="horz" wrap="square" lIns="91440" tIns="45720" rIns="91440" bIns="45720" anchor="t" anchorCtr="0"/>
          <a:p>
            <a:pPr eaLnBrk="1" hangingPunct="1">
              <a:lnSpc>
                <a:spcPct val="90000"/>
              </a:lnSpc>
              <a:buNone/>
            </a:pPr>
            <a:r>
              <a:rPr lang="en-US" altLang="en-US" sz="2400" b="1" dirty="0">
                <a:solidFill>
                  <a:schemeClr val="bg1"/>
                </a:solidFill>
              </a:rPr>
              <a:t>class Student{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    static Student* pFirst;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    Student* pNext;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    </a:t>
            </a:r>
            <a:r>
              <a:rPr lang="en-US" altLang="zh-CN" sz="2400" b="1" dirty="0">
                <a:solidFill>
                  <a:schemeClr val="bg1"/>
                </a:solidFill>
              </a:rPr>
              <a:t>string</a:t>
            </a:r>
            <a:r>
              <a:rPr lang="en-US" altLang="en-US" sz="2400" b="1" dirty="0">
                <a:solidFill>
                  <a:schemeClr val="bg1"/>
                </a:solidFill>
              </a:rPr>
              <a:t> name;</a:t>
            </a:r>
            <a:endParaRPr lang="en-US" altLang="en-US" sz="2400" b="1" dirty="0">
              <a:solidFill>
                <a:schemeClr val="bg1"/>
              </a:solidFill>
            </a:endParaRPr>
          </a:p>
          <a:p>
            <a:pPr eaLnBrk="1" hangingPunct="1">
              <a:lnSpc>
                <a:spcPct val="90000"/>
              </a:lnSpc>
              <a:buNone/>
            </a:pPr>
            <a:r>
              <a:rPr lang="en-US" altLang="en-US" sz="2400" b="1" dirty="0">
                <a:solidFill>
                  <a:schemeClr val="bg1"/>
                </a:solidFill>
              </a:rPr>
              <a:t>public:</a:t>
            </a:r>
            <a:endParaRPr lang="en-US" altLang="en-US" sz="2400" b="1" dirty="0">
              <a:solidFill>
                <a:schemeClr val="bg1"/>
              </a:solidFill>
            </a:endParaRPr>
          </a:p>
          <a:p>
            <a:pPr eaLnBrk="1" hangingPunct="1">
              <a:lnSpc>
                <a:spcPct val="90000"/>
              </a:lnSpc>
              <a:buNone/>
            </a:pPr>
            <a:r>
              <a:rPr lang="en-US" altLang="en-US" sz="2400" b="1" dirty="0">
                <a:solidFill>
                  <a:schemeClr val="bg1"/>
                </a:solidFill>
              </a:rPr>
              <a:t>   Student(string pName);</a:t>
            </a:r>
            <a:endParaRPr lang="en-US" altLang="en-US" sz="2400" b="1" dirty="0">
              <a:solidFill>
                <a:schemeClr val="bg1"/>
              </a:solidFill>
            </a:endParaRPr>
          </a:p>
          <a:p>
            <a:pPr eaLnBrk="1" hangingPunct="1">
              <a:lnSpc>
                <a:spcPct val="90000"/>
              </a:lnSpc>
              <a:buNone/>
            </a:pPr>
            <a:r>
              <a:rPr lang="en-US" altLang="en-US" sz="2400" b="1" dirty="0">
                <a:solidFill>
                  <a:schemeClr val="bg1"/>
                </a:solidFill>
              </a:rPr>
              <a:t>   ~Student();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Student* Student::pFirst = nullptr;</a:t>
            </a:r>
            <a:endParaRPr lang="en-US" altLang="en-US" sz="2400" b="1" dirty="0">
              <a:solidFill>
                <a:schemeClr val="bg1"/>
              </a:solidFill>
            </a:endParaRPr>
          </a:p>
          <a:p>
            <a:pPr eaLnBrk="1" hangingPunct="1">
              <a:lnSpc>
                <a:spcPct val="90000"/>
              </a:lnSpc>
              <a:buNone/>
            </a:pPr>
            <a:r>
              <a:rPr lang="en-US" altLang="en-US" sz="2400" b="1" dirty="0">
                <a:solidFill>
                  <a:schemeClr val="bg1"/>
                </a:solidFill>
              </a:rPr>
              <a:t>Student::Student(</a:t>
            </a:r>
            <a:r>
              <a:rPr lang="en-US" altLang="zh-CN" sz="2400" b="1" dirty="0">
                <a:solidFill>
                  <a:schemeClr val="bg1"/>
                </a:solidFill>
              </a:rPr>
              <a:t>string</a:t>
            </a:r>
            <a:r>
              <a:rPr lang="en-US" altLang="en-US" sz="2400" b="1" dirty="0">
                <a:solidFill>
                  <a:schemeClr val="bg1"/>
                </a:solidFill>
              </a:rPr>
              <a:t> pName):  name </a:t>
            </a:r>
            <a:r>
              <a:rPr lang="en-US" altLang="zh-CN" sz="2400" b="1" dirty="0">
                <a:solidFill>
                  <a:schemeClr val="bg1"/>
                </a:solidFill>
              </a:rPr>
              <a:t>( </a:t>
            </a:r>
            <a:r>
              <a:rPr lang="en-US" altLang="en-US" sz="2400" b="1" dirty="0">
                <a:solidFill>
                  <a:schemeClr val="bg1"/>
                </a:solidFill>
              </a:rPr>
              <a:t>pName)</a:t>
            </a:r>
            <a:r>
              <a:rPr lang="en-US" altLang="zh-CN" sz="2400" b="1" dirty="0">
                <a:solidFill>
                  <a:schemeClr val="bg1"/>
                </a:solidFill>
              </a:rPr>
              <a:t>{</a:t>
            </a:r>
            <a:endParaRPr lang="en-US" altLang="en-US" sz="2400" b="1" dirty="0">
              <a:solidFill>
                <a:schemeClr val="bg1"/>
              </a:solidFill>
            </a:endParaRPr>
          </a:p>
          <a:p>
            <a:pPr eaLnBrk="1" hangingPunct="1">
              <a:lnSpc>
                <a:spcPct val="90000"/>
              </a:lnSpc>
              <a:buNone/>
            </a:pPr>
            <a:r>
              <a:rPr lang="en-US" altLang="en-US" sz="2400" b="1" dirty="0">
                <a:solidFill>
                  <a:schemeClr val="bg1"/>
                </a:solidFill>
              </a:rPr>
              <a:t>  pNext =pFirst; pFirst =this;</a:t>
            </a:r>
            <a:endParaRPr lang="en-US" altLang="en-US" sz="2400" b="1" dirty="0">
              <a:solidFill>
                <a:schemeClr val="bg1"/>
              </a:solidFill>
            </a:endParaRPr>
          </a:p>
          <a:p>
            <a:pPr eaLnBrk="1" hangingPunct="1">
              <a:lnSpc>
                <a:spcPct val="90000"/>
              </a:lnSpc>
              <a:buNone/>
            </a:pPr>
            <a:r>
              <a:rPr lang="en-US" altLang="en-US" sz="2400" b="1" dirty="0">
                <a:solidFill>
                  <a:schemeClr val="bg1"/>
                </a:solidFill>
              </a:rPr>
              <a:t>}</a:t>
            </a:r>
            <a:endParaRPr lang="en-US" altLang="en-US" sz="2400" b="1" dirty="0">
              <a:solidFill>
                <a:schemeClr val="bg1"/>
              </a:solidFill>
            </a:endParaRPr>
          </a:p>
        </p:txBody>
      </p:sp>
      <p:sp>
        <p:nvSpPr>
          <p:cNvPr id="251908" name="Rectangle 4"/>
          <p:cNvSpPr/>
          <p:nvPr/>
        </p:nvSpPr>
        <p:spPr>
          <a:xfrm>
            <a:off x="4643438" y="44450"/>
            <a:ext cx="4608512" cy="6813550"/>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Student::~Student(){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if(pFirst==this){</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pFirst=pNext; return;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for(Student* pS=pFirst; pS;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pS=pS-&gt;pNext)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if(pS-&gt;pNext==this){</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pS-&gt;pNext=pNext;return;}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fn(){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 s5("S5");</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print();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 s1("S1");</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 *s2=new Student("S2");</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 s3("S3");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fn();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delete s2;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idx="1"/>
          </p:nvPr>
        </p:nvSpPr>
        <p:spPr>
          <a:xfrm>
            <a:off x="182563" y="404813"/>
            <a:ext cx="8961437" cy="6453187"/>
          </a:xfrm>
          <a:ln/>
        </p:spPr>
        <p:txBody>
          <a:bodyPr vert="horz" wrap="square" lIns="91440" tIns="45720" rIns="91440" bIns="45720" anchor="t" anchorCtr="0"/>
          <a:p>
            <a:pPr eaLnBrk="1" hangingPunct="1">
              <a:lnSpc>
                <a:spcPct val="80000"/>
              </a:lnSpc>
              <a:buNone/>
            </a:pPr>
            <a:r>
              <a:rPr lang="zh-CN" altLang="en-US" sz="2800" b="1" dirty="0">
                <a:solidFill>
                  <a:schemeClr val="bg1"/>
                </a:solidFill>
              </a:rPr>
              <a:t>指向常量的指针常量</a:t>
            </a:r>
            <a:endParaRPr lang="en-US" altLang="zh-CN" sz="2800" b="1" dirty="0">
              <a:solidFill>
                <a:schemeClr val="bg1"/>
              </a:solidFill>
            </a:endParaRPr>
          </a:p>
          <a:p>
            <a:pPr eaLnBrk="1" hangingPunct="1">
              <a:lnSpc>
                <a:spcPct val="80000"/>
              </a:lnSpc>
              <a:buNone/>
            </a:pPr>
            <a:endParaRPr lang="zh-CN" altLang="en-US" sz="2800" b="1" dirty="0">
              <a:solidFill>
                <a:schemeClr val="bg1"/>
              </a:solidFill>
            </a:endParaRPr>
          </a:p>
          <a:p>
            <a:pPr eaLnBrk="1" hangingPunct="1">
              <a:lnSpc>
                <a:spcPct val="80000"/>
              </a:lnSpc>
              <a:buNone/>
            </a:pPr>
            <a:r>
              <a:rPr lang="zh-CN" altLang="en-US" sz="2800" b="1" dirty="0">
                <a:solidFill>
                  <a:schemeClr val="bg1"/>
                </a:solidFill>
              </a:rPr>
              <a:t>常量指针          变量√   常量√</a:t>
            </a:r>
            <a:endParaRPr lang="en-US" altLang="zh-CN" sz="2800" b="1" dirty="0">
              <a:solidFill>
                <a:schemeClr val="bg1"/>
              </a:solidFill>
            </a:endParaRPr>
          </a:p>
          <a:p>
            <a:pPr eaLnBrk="1" hangingPunct="1">
              <a:lnSpc>
                <a:spcPct val="80000"/>
              </a:lnSpc>
              <a:buNone/>
            </a:pPr>
            <a:r>
              <a:rPr lang="zh-CN" altLang="en-US" sz="2800" b="1" dirty="0">
                <a:solidFill>
                  <a:schemeClr val="bg1"/>
                </a:solidFill>
              </a:rPr>
              <a:t>指针常量          变量√   常量？  </a:t>
            </a:r>
            <a:endParaRPr lang="en-US" altLang="zh-CN" sz="2800" b="1" dirty="0">
              <a:solidFill>
                <a:schemeClr val="bg1"/>
              </a:solidFill>
            </a:endParaRPr>
          </a:p>
          <a:p>
            <a:pPr eaLnBrk="1" hangingPunct="1">
              <a:lnSpc>
                <a:spcPct val="80000"/>
              </a:lnSpc>
              <a:buNone/>
            </a:pPr>
            <a:r>
              <a:rPr lang="zh-CN" altLang="en-US" sz="2800" b="1" dirty="0">
                <a:solidFill>
                  <a:schemeClr val="bg1"/>
                </a:solidFill>
              </a:rPr>
              <a:t>普通指针          变量√   常量？</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r>
              <a:rPr lang="zh-CN" altLang="en-US" sz="2800" b="1" dirty="0">
                <a:solidFill>
                  <a:schemeClr val="bg1"/>
                </a:solidFill>
              </a:rPr>
              <a:t>    </a:t>
            </a:r>
            <a:r>
              <a:rPr lang="en-US" altLang="zh-CN" sz="2800" b="1" dirty="0">
                <a:solidFill>
                  <a:schemeClr val="bg1"/>
                </a:solidFill>
              </a:rPr>
              <a:t>int b = 5;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const int c=6;</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 f = &amp;b;                     </a:t>
            </a:r>
            <a:r>
              <a:rPr lang="zh-CN" altLang="en-US" sz="2800" b="1" dirty="0">
                <a:solidFill>
                  <a:schemeClr val="bg1"/>
                </a:solidFill>
              </a:rPr>
              <a:t>正确</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 = &amp;c</a:t>
            </a:r>
            <a:r>
              <a:rPr lang="zh-CN" altLang="en-US" sz="2800" b="1" dirty="0">
                <a:solidFill>
                  <a:schemeClr val="bg1"/>
                </a:solidFill>
              </a:rPr>
              <a:t>；                            定义错误    权限被外界扩大</a:t>
            </a:r>
            <a:endParaRPr lang="zh-CN" altLang="en-US" sz="2800" b="1" dirty="0">
              <a:solidFill>
                <a:schemeClr val="bg1"/>
              </a:solidFill>
            </a:endParaRPr>
          </a:p>
          <a:p>
            <a:pPr eaLnBrk="1" hangingPunct="1">
              <a:lnSpc>
                <a:spcPct val="80000"/>
              </a:lnSpc>
              <a:buNone/>
            </a:pP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r>
              <a:rPr lang="zh-CN" altLang="en-US" sz="2800" b="1" dirty="0">
                <a:solidFill>
                  <a:schemeClr val="bg1"/>
                </a:solidFill>
              </a:rPr>
              <a:t>任务：希望为它们设置指针常量</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a:t>
            </a:r>
            <a:r>
              <a:rPr lang="zh-CN" altLang="en-US" sz="2800" b="1" dirty="0">
                <a:solidFill>
                  <a:schemeClr val="bg1"/>
                </a:solidFill>
              </a:rPr>
              <a:t>* </a:t>
            </a:r>
            <a:r>
              <a:rPr lang="en-US" altLang="zh-CN" sz="2800" b="1" dirty="0">
                <a:solidFill>
                  <a:schemeClr val="bg1"/>
                </a:solidFill>
              </a:rPr>
              <a:t>const q = &amp;b</a:t>
            </a:r>
            <a:r>
              <a:rPr lang="zh-CN" altLang="en-US" sz="2800" b="1" dirty="0">
                <a:solidFill>
                  <a:schemeClr val="bg1"/>
                </a:solidFill>
              </a:rPr>
              <a:t>；        正确</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r>
              <a:rPr lang="zh-CN" altLang="en-US" sz="2800" b="1" dirty="0">
                <a:solidFill>
                  <a:schemeClr val="bg1"/>
                </a:solidFill>
              </a:rPr>
              <a:t> </a:t>
            </a:r>
            <a:r>
              <a:rPr lang="en-US" altLang="zh-CN" sz="2800" b="1" dirty="0">
                <a:solidFill>
                  <a:schemeClr val="bg1"/>
                </a:solidFill>
              </a:rPr>
              <a:t>int * const p = &amp;c;           </a:t>
            </a:r>
            <a:r>
              <a:rPr lang="zh-CN" altLang="en-US" sz="2800" b="1" dirty="0">
                <a:solidFill>
                  <a:schemeClr val="bg1"/>
                </a:solidFill>
              </a:rPr>
              <a:t>定义错误    权限被外界扩大</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int const * k = &amp;c;           </a:t>
            </a:r>
            <a:r>
              <a:rPr lang="zh-CN" altLang="en-US" sz="2800" b="1" dirty="0">
                <a:solidFill>
                  <a:schemeClr val="bg1"/>
                </a:solidFill>
              </a:rPr>
              <a:t>正确           但是不是指针常量</a:t>
            </a:r>
            <a:endParaRPr lang="zh-CN" altLang="en-US" sz="2800" b="1" dirty="0">
              <a:solidFill>
                <a:schemeClr val="bg1"/>
              </a:solidFill>
            </a:endParaRPr>
          </a:p>
        </p:txBody>
      </p:sp>
      <p:sp>
        <p:nvSpPr>
          <p:cNvPr id="40963" name="Rectangle 3"/>
          <p:cNvSpPr/>
          <p:nvPr/>
        </p:nvSpPr>
        <p:spPr>
          <a:xfrm>
            <a:off x="-252412" y="-315912"/>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grpSp>
        <p:nvGrpSpPr>
          <p:cNvPr id="40964" name="组合 1"/>
          <p:cNvGrpSpPr/>
          <p:nvPr/>
        </p:nvGrpSpPr>
        <p:grpSpPr>
          <a:xfrm>
            <a:off x="6156325" y="620713"/>
            <a:ext cx="1871663" cy="360362"/>
            <a:chOff x="6156325" y="620713"/>
            <a:chExt cx="1871663" cy="360363"/>
          </a:xfrm>
        </p:grpSpPr>
        <p:sp>
          <p:nvSpPr>
            <p:cNvPr id="4" name="圆角矩形 3"/>
            <p:cNvSpPr/>
            <p:nvPr/>
          </p:nvSpPr>
          <p:spPr bwMode="auto">
            <a:xfrm>
              <a:off x="6156325" y="620713"/>
              <a:ext cx="503238" cy="360363"/>
            </a:xfrm>
            <a:prstGeom prst="roundRect">
              <a:avLst/>
            </a:prstGeom>
            <a:solidFill>
              <a:srgbClr val="C00000"/>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 name="圆角矩形 4"/>
            <p:cNvSpPr/>
            <p:nvPr/>
          </p:nvSpPr>
          <p:spPr bwMode="auto">
            <a:xfrm>
              <a:off x="7524750" y="620713"/>
              <a:ext cx="503238" cy="360363"/>
            </a:xfrm>
            <a:prstGeom prst="roundRect">
              <a:avLst/>
            </a:prstGeom>
            <a:solidFill>
              <a:srgbClr val="C00000"/>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40967" name="直接箭头连接符 6"/>
            <p:cNvCxnSpPr>
              <a:stCxn id="4" idx="3"/>
              <a:endCxn id="5" idx="1"/>
            </p:cNvCxnSpPr>
            <p:nvPr/>
          </p:nvCxnSpPr>
          <p:spPr>
            <a:xfrm>
              <a:off x="6659563" y="800100"/>
              <a:ext cx="865187" cy="0"/>
            </a:xfrm>
            <a:prstGeom prst="straightConnector1">
              <a:avLst/>
            </a:prstGeom>
            <a:ln w="9525" cap="flat" cmpd="sng">
              <a:solidFill>
                <a:schemeClr val="bg1"/>
              </a:solidFill>
              <a:prstDash val="solid"/>
              <a:headEnd type="none" w="med" len="med"/>
              <a:tailEnd type="arrow" w="med" len="med"/>
            </a:ln>
          </p:spPr>
        </p:cxnSp>
      </p:gr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30" name="Rectangle 2"/>
          <p:cNvSpPr/>
          <p:nvPr/>
        </p:nvSpPr>
        <p:spPr>
          <a:xfrm>
            <a:off x="-252412" y="-26987"/>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502792" name="Rectangle 8"/>
          <p:cNvSpPr>
            <a:spLocks noGrp="1" noChangeArrowheads="1"/>
          </p:cNvSpPr>
          <p:nvPr>
            <p:ph idx="1"/>
          </p:nvPr>
        </p:nvSpPr>
        <p:spPr>
          <a:xfrm>
            <a:off x="971550" y="503238"/>
            <a:ext cx="8172450" cy="65976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class Studen</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static </a:t>
            </a:r>
            <a:r>
              <a:rPr kumimoji="1" lang="en-US" altLang="zh-CN"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x;</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public:</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zh-CN"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Get(){return(</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Student::</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 0</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void </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main(</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Student::</a:t>
            </a:r>
            <a:r>
              <a:rPr kumimoji="1" lang="en-US" altLang="zh-CN"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zh-CN"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错误</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Student </a:t>
            </a:r>
            <a:r>
              <a:rPr kumimoji="1" lang="en-US"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s;</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en-US" sz="28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s.</a:t>
            </a:r>
            <a:r>
              <a:rPr kumimoji="1" lang="en-US" altLang="zh-CN" sz="28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Get</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zh-CN"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普通成员函数别扭</a:t>
            </a:r>
            <a:endPar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&lt;&lt;Student::Get</a:t>
            </a:r>
            <a:r>
              <a:rPr kumimoji="1" lang="en-US"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en-US" sz="28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1" lang="zh-CN"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希望</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4" name="Rectangle 2"/>
          <p:cNvSpPr/>
          <p:nvPr/>
        </p:nvSpPr>
        <p:spPr>
          <a:xfrm>
            <a:off x="-252412" y="-26987"/>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575492" name="Rectangle 4"/>
          <p:cNvSpPr>
            <a:spLocks noGrp="1" noChangeArrowheads="1"/>
          </p:cNvSpPr>
          <p:nvPr>
            <p:ph idx="1"/>
          </p:nvPr>
        </p:nvSpPr>
        <p:spPr>
          <a:xfrm>
            <a:off x="395288" y="404813"/>
            <a:ext cx="8569325" cy="63357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class Student{</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static </a:t>
            </a:r>
            <a:r>
              <a:rPr kumimoji="1" lang="en-US" altLang="zh-CN"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x;</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public:</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static </a:t>
            </a:r>
            <a:r>
              <a:rPr kumimoji="1" lang="en-US" altLang="zh-CN"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Get(){return(</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int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Student::</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noOfStudents</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 0</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void </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main(</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Student::Get()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zh-CN"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正确</a:t>
            </a:r>
            <a:endParaRPr kumimoji="1" lang="zh-CN"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Student </a:t>
            </a:r>
            <a:r>
              <a:rPr kumimoji="1" lang="en-US"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s;</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cout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en-US" sz="28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s.</a:t>
            </a:r>
            <a:r>
              <a:rPr kumimoji="1" lang="en-US" altLang="zh-CN" sz="28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Get</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&lt;&lt;</a:t>
            </a:r>
            <a:r>
              <a:rPr kumimoji="1" lang="en-US" altLang="en-US" sz="2800" b="1" i="0" u="none" strike="noStrike" kern="0" cap="none" spc="0" normalizeH="0" baseline="0" noProof="0" dirty="0" err="1">
                <a:ln>
                  <a:noFill/>
                </a:ln>
                <a:solidFill>
                  <a:schemeClr val="bg1"/>
                </a:solidFill>
                <a:effectLst>
                  <a:outerShdw blurRad="38100" dist="38100" dir="2700000" algn="tl">
                    <a:srgbClr val="000000"/>
                  </a:outerShdw>
                </a:effectLst>
                <a:uLnTx/>
                <a:uFillTx/>
                <a:latin typeface="+mn-lt"/>
                <a:ea typeface="+mn-ea"/>
                <a:cs typeface="+mn-cs"/>
              </a:rPr>
              <a:t>endl</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zh-CN"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不再必要</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1"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静态</a:t>
            </a:r>
            <a:r>
              <a:rPr kumimoji="1" lang="zh-CN"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成员函数和普通成员函数的区别</a:t>
            </a:r>
            <a:r>
              <a:rPr kumimoji="1"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点在哪里</a:t>
            </a:r>
            <a:r>
              <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1" lang="en-US" altLang="zh-CN"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endParaRPr kumimoji="1" lang="en-US" altLang="en-US" sz="28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Rectangle 5"/>
          <p:cNvSpPr/>
          <p:nvPr/>
        </p:nvSpPr>
        <p:spPr>
          <a:xfrm>
            <a:off x="-252412" y="-26987"/>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263176" name="Text Box 8"/>
          <p:cNvSpPr txBox="1">
            <a:spLocks noChangeArrowheads="1"/>
          </p:cNvSpPr>
          <p:nvPr/>
        </p:nvSpPr>
        <p:spPr bwMode="auto">
          <a:xfrm>
            <a:off x="1042988" y="260350"/>
            <a:ext cx="7705725" cy="655637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static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 b;}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r(</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6; b=7;}</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o(){</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&lt;&lt;this-&gt;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&lt;&lt;b;}</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static void p(){</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&lt;&lt;this-&gt;a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static void q(){</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b&lt;&lt;</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GetB</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static void s(</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=6;cout&lt;&lt;</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t.GetB</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::a=0;</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 a;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a.o</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a.r</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a.o</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::s(a);  </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没有</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this</a:t>
            </a:r>
            <a:r>
              <a:rPr kumimoji="1" lang="zh-CN" altLang="en-US"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；可以访问非</a:t>
            </a:r>
            <a:r>
              <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8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pic>
        <p:nvPicPr>
          <p:cNvPr id="275460" name="Picture 4"/>
          <p:cNvPicPr>
            <a:picLocks noChangeAspect="1"/>
          </p:cNvPicPr>
          <p:nvPr/>
        </p:nvPicPr>
        <p:blipFill>
          <a:blip r:embed="rId1"/>
          <a:srcRect t="5678" r="78738" b="75201"/>
          <a:stretch>
            <a:fillRect/>
          </a:stretch>
        </p:blipFill>
        <p:spPr>
          <a:xfrm>
            <a:off x="7156450" y="5880100"/>
            <a:ext cx="1982788" cy="9334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2"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graphicFrame>
        <p:nvGraphicFramePr>
          <p:cNvPr id="576813" name="Group 301"/>
          <p:cNvGraphicFramePr>
            <a:graphicFrameLocks noGrp="1"/>
          </p:cNvGraphicFramePr>
          <p:nvPr>
            <p:ph idx="4294967295"/>
          </p:nvPr>
        </p:nvGraphicFramePr>
        <p:xfrm>
          <a:off x="685800" y="1225550"/>
          <a:ext cx="8245475" cy="4003675"/>
        </p:xfrm>
        <a:graphic>
          <a:graphicData uri="http://schemas.openxmlformats.org/drawingml/2006/table">
            <a:tbl>
              <a:tblPr/>
              <a:tblGrid>
                <a:gridCol w="1554163"/>
                <a:gridCol w="2044700"/>
                <a:gridCol w="1538287"/>
                <a:gridCol w="1554163"/>
                <a:gridCol w="1554162"/>
              </a:tblGrid>
              <a:tr h="145438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调用→</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普通数据成员</a:t>
                      </a:r>
                      <a:endPar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静态数据成员</a:t>
                      </a:r>
                      <a:endPar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普通成员函数</a:t>
                      </a:r>
                      <a:endPar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静态成员函数</a:t>
                      </a:r>
                      <a:endPar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122428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普通成员函数</a:t>
                      </a:r>
                      <a:endPar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132500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静态成员函数</a:t>
                      </a:r>
                      <a:endPar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  </a:t>
                      </a: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  </a:t>
                      </a: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6" name="Rectangle 2"/>
          <p:cNvSpPr/>
          <p:nvPr/>
        </p:nvSpPr>
        <p:spPr>
          <a:xfrm>
            <a:off x="-252412" y="-26987"/>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静态成员函数</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257027" name="Rectangle 3"/>
          <p:cNvSpPr>
            <a:spLocks noGrp="1"/>
          </p:cNvSpPr>
          <p:nvPr>
            <p:ph idx="1"/>
          </p:nvPr>
        </p:nvSpPr>
        <p:spPr>
          <a:xfrm>
            <a:off x="179388" y="620713"/>
            <a:ext cx="8964612" cy="6092825"/>
          </a:xfrm>
          <a:ln/>
        </p:spPr>
        <p:txBody>
          <a:bodyPr vert="horz" wrap="square" lIns="91440" tIns="45720" rIns="91440" bIns="45720" anchor="t" anchorCtr="0"/>
          <a:p>
            <a:pPr eaLnBrk="1" hangingPunct="1">
              <a:lnSpc>
                <a:spcPct val="80000"/>
              </a:lnSpc>
              <a:buNone/>
            </a:pPr>
            <a:endParaRPr lang="en-US" altLang="en-US" sz="2800" b="1" dirty="0">
              <a:solidFill>
                <a:schemeClr val="bg1"/>
              </a:solidFill>
            </a:endParaRPr>
          </a:p>
          <a:p>
            <a:pPr eaLnBrk="1" hangingPunct="1">
              <a:lnSpc>
                <a:spcPct val="80000"/>
              </a:lnSpc>
              <a:buNone/>
            </a:pPr>
            <a:r>
              <a:rPr lang="en-US" altLang="en-US" sz="2800" b="1" dirty="0">
                <a:solidFill>
                  <a:schemeClr val="bg1"/>
                </a:solidFill>
              </a:rPr>
              <a:t>class a{</a:t>
            </a:r>
            <a:endParaRPr lang="en-US" altLang="en-US" sz="2800" b="1" dirty="0">
              <a:solidFill>
                <a:schemeClr val="bg1"/>
              </a:solidFill>
            </a:endParaRPr>
          </a:p>
          <a:p>
            <a:pPr eaLnBrk="1" hangingPunct="1">
              <a:lnSpc>
                <a:spcPct val="80000"/>
              </a:lnSpc>
              <a:buNone/>
            </a:pPr>
            <a:r>
              <a:rPr lang="en-US" altLang="en-US" sz="2800" b="1" dirty="0">
                <a:solidFill>
                  <a:schemeClr val="bg1"/>
                </a:solidFill>
              </a:rPr>
              <a:t>	static a * </a:t>
            </a:r>
            <a:r>
              <a:rPr lang="en-US" altLang="zh-CN" sz="2800" b="1" dirty="0">
                <a:solidFill>
                  <a:schemeClr val="bg1"/>
                </a:solidFill>
              </a:rPr>
              <a:t>aH</a:t>
            </a:r>
            <a:r>
              <a:rPr lang="en-US" altLang="en-US" sz="2800" b="1" dirty="0">
                <a:solidFill>
                  <a:schemeClr val="bg1"/>
                </a:solidFill>
              </a:rPr>
              <a:t>;</a:t>
            </a:r>
            <a:endParaRPr lang="en-US" altLang="en-US" sz="2800" b="1" dirty="0">
              <a:solidFill>
                <a:schemeClr val="bg1"/>
              </a:solidFill>
            </a:endParaRPr>
          </a:p>
          <a:p>
            <a:pPr eaLnBrk="1" hangingPunct="1">
              <a:lnSpc>
                <a:spcPct val="80000"/>
              </a:lnSpc>
              <a:buNone/>
            </a:pPr>
            <a:r>
              <a:rPr lang="en-US" altLang="en-US" sz="2800" b="1" dirty="0">
                <a:solidFill>
                  <a:schemeClr val="bg1"/>
                </a:solidFill>
              </a:rPr>
              <a:t>    a(){};</a:t>
            </a:r>
            <a:endParaRPr lang="en-US" altLang="en-US" sz="2800" b="1" dirty="0">
              <a:solidFill>
                <a:schemeClr val="bg1"/>
              </a:solidFill>
            </a:endParaRPr>
          </a:p>
          <a:p>
            <a:pPr eaLnBrk="1" hangingPunct="1">
              <a:lnSpc>
                <a:spcPct val="80000"/>
              </a:lnSpc>
              <a:buNone/>
            </a:pPr>
            <a:r>
              <a:rPr lang="en-US" altLang="en-US" sz="2800" b="1" dirty="0">
                <a:solidFill>
                  <a:schemeClr val="bg1"/>
                </a:solidFill>
              </a:rPr>
              <a:t>public:</a:t>
            </a:r>
            <a:endParaRPr lang="en-US" altLang="en-US" sz="2800" b="1" dirty="0">
              <a:solidFill>
                <a:schemeClr val="bg1"/>
              </a:solidFill>
            </a:endParaRPr>
          </a:p>
          <a:p>
            <a:pPr eaLnBrk="1" hangingPunct="1">
              <a:lnSpc>
                <a:spcPct val="80000"/>
              </a:lnSpc>
              <a:buNone/>
            </a:pPr>
            <a:r>
              <a:rPr lang="en-US" altLang="en-US" sz="2800" b="1" dirty="0">
                <a:solidFill>
                  <a:schemeClr val="bg1"/>
                </a:solidFill>
              </a:rPr>
              <a:t>	static a *</a:t>
            </a:r>
            <a:r>
              <a:rPr lang="en-US" altLang="zh-CN" sz="2800" b="1" dirty="0">
                <a:solidFill>
                  <a:schemeClr val="bg1"/>
                </a:solidFill>
              </a:rPr>
              <a:t>ge</a:t>
            </a:r>
            <a:r>
              <a:rPr lang="en-US" altLang="en-US" sz="2800" b="1" dirty="0">
                <a:solidFill>
                  <a:schemeClr val="bg1"/>
                </a:solidFill>
              </a:rPr>
              <a:t>t(){  if(aH</a:t>
            </a:r>
            <a:r>
              <a:rPr lang="en-US" altLang="zh-CN" sz="2800" b="1" dirty="0">
                <a:solidFill>
                  <a:schemeClr val="bg1"/>
                </a:solidFill>
              </a:rPr>
              <a:t> </a:t>
            </a:r>
            <a:r>
              <a:rPr lang="en-US" altLang="en-US" sz="2800" b="1" dirty="0">
                <a:solidFill>
                  <a:schemeClr val="bg1"/>
                </a:solidFill>
              </a:rPr>
              <a:t>==</a:t>
            </a:r>
            <a:r>
              <a:rPr lang="en-US" altLang="zh-CN" sz="2800" b="1" dirty="0">
                <a:solidFill>
                  <a:schemeClr val="bg1"/>
                </a:solidFill>
              </a:rPr>
              <a:t> </a:t>
            </a:r>
            <a:r>
              <a:rPr lang="en-US" altLang="en-US" sz="2800" b="1" dirty="0">
                <a:solidFill>
                  <a:schemeClr val="bg1"/>
                </a:solidFill>
              </a:rPr>
              <a:t>0) aH</a:t>
            </a:r>
            <a:r>
              <a:rPr lang="en-US" altLang="zh-CN" sz="2800" b="1" dirty="0">
                <a:solidFill>
                  <a:schemeClr val="bg1"/>
                </a:solidFill>
              </a:rPr>
              <a:t> = new</a:t>
            </a:r>
            <a:r>
              <a:rPr lang="en-US" altLang="en-US" sz="2800" b="1" dirty="0">
                <a:solidFill>
                  <a:schemeClr val="bg1"/>
                </a:solidFill>
              </a:rPr>
              <a:t> a;return(</a:t>
            </a:r>
            <a:r>
              <a:rPr lang="en-US" altLang="zh-CN" sz="2800" b="1" dirty="0">
                <a:solidFill>
                  <a:schemeClr val="bg1"/>
                </a:solidFill>
              </a:rPr>
              <a:t>aH</a:t>
            </a:r>
            <a:r>
              <a:rPr lang="en-US" altLang="en-US" sz="2800" b="1" dirty="0">
                <a:solidFill>
                  <a:schemeClr val="bg1"/>
                </a:solidFill>
              </a:rPr>
              <a:t>);}</a:t>
            </a:r>
            <a:endParaRPr lang="en-US" altLang="en-US" sz="2800" b="1" dirty="0">
              <a:solidFill>
                <a:schemeClr val="bg1"/>
              </a:solidFill>
            </a:endParaRPr>
          </a:p>
          <a:p>
            <a:pPr eaLnBrk="1" hangingPunct="1">
              <a:lnSpc>
                <a:spcPct val="80000"/>
              </a:lnSpc>
              <a:buNone/>
            </a:pPr>
            <a:r>
              <a:rPr lang="en-US" altLang="en-US" sz="2800" b="1" dirty="0">
                <a:solidFill>
                  <a:schemeClr val="bg1"/>
                </a:solidFill>
              </a:rPr>
              <a:t>};</a:t>
            </a:r>
            <a:endParaRPr lang="en-US" altLang="en-US" sz="2800" b="1" dirty="0">
              <a:solidFill>
                <a:schemeClr val="bg1"/>
              </a:solidFill>
            </a:endParaRPr>
          </a:p>
          <a:p>
            <a:pPr eaLnBrk="1" hangingPunct="1">
              <a:lnSpc>
                <a:spcPct val="80000"/>
              </a:lnSpc>
              <a:buNone/>
            </a:pPr>
            <a:r>
              <a:rPr lang="en-US" altLang="en-US" sz="2800" b="1" dirty="0">
                <a:solidFill>
                  <a:schemeClr val="bg1"/>
                </a:solidFill>
              </a:rPr>
              <a:t>a * a::</a:t>
            </a:r>
            <a:r>
              <a:rPr lang="en-US" altLang="zh-CN" sz="2800" b="1" dirty="0">
                <a:solidFill>
                  <a:schemeClr val="bg1"/>
                </a:solidFill>
              </a:rPr>
              <a:t>aH = nullptr</a:t>
            </a:r>
            <a:r>
              <a:rPr lang="en-US" altLang="en-US" sz="2800" b="1" dirty="0">
                <a:solidFill>
                  <a:schemeClr val="bg1"/>
                </a:solidFill>
              </a:rPr>
              <a:t>;</a:t>
            </a:r>
            <a:endParaRPr lang="en-US" altLang="en-US" sz="2800" b="1" dirty="0">
              <a:solidFill>
                <a:schemeClr val="bg1"/>
              </a:solidFill>
            </a:endParaRPr>
          </a:p>
          <a:p>
            <a:pPr eaLnBrk="1" hangingPunct="1">
              <a:lnSpc>
                <a:spcPct val="80000"/>
              </a:lnSpc>
              <a:buNone/>
            </a:pPr>
            <a:endParaRPr lang="en-US" altLang="en-US" sz="2800" b="1" dirty="0">
              <a:solidFill>
                <a:schemeClr val="bg1"/>
              </a:solidFill>
            </a:endParaRPr>
          </a:p>
          <a:p>
            <a:pPr eaLnBrk="1" hangingPunct="1">
              <a:lnSpc>
                <a:spcPct val="80000"/>
              </a:lnSpc>
              <a:buNone/>
            </a:pPr>
            <a:r>
              <a:rPr lang="en-US" altLang="en-US" sz="2800" b="1" dirty="0">
                <a:solidFill>
                  <a:schemeClr val="bg1"/>
                </a:solidFill>
              </a:rPr>
              <a:t>void main()</a:t>
            </a:r>
            <a:r>
              <a:rPr lang="en-US" altLang="zh-CN" sz="2800" b="1" dirty="0">
                <a:solidFill>
                  <a:schemeClr val="bg1"/>
                </a:solidFill>
              </a:rPr>
              <a:t>{</a:t>
            </a:r>
            <a:endParaRPr lang="en-US" altLang="en-US" sz="2800" b="1" dirty="0">
              <a:solidFill>
                <a:schemeClr val="bg1"/>
              </a:solidFill>
            </a:endParaRPr>
          </a:p>
          <a:p>
            <a:pPr eaLnBrk="1" hangingPunct="1">
              <a:lnSpc>
                <a:spcPct val="80000"/>
              </a:lnSpc>
              <a:buNone/>
            </a:pPr>
            <a:r>
              <a:rPr lang="en-US" altLang="zh-CN" sz="2800" b="1" dirty="0">
                <a:solidFill>
                  <a:schemeClr val="bg1"/>
                </a:solidFill>
              </a:rPr>
              <a:t>    </a:t>
            </a:r>
            <a:r>
              <a:rPr lang="en-US" altLang="en-US" sz="2800" b="1" dirty="0">
                <a:solidFill>
                  <a:schemeClr val="bg1"/>
                </a:solidFill>
              </a:rPr>
              <a:t>a *</a:t>
            </a:r>
            <a:r>
              <a:rPr lang="en-US" altLang="zh-CN" sz="2800" b="1" dirty="0">
                <a:solidFill>
                  <a:schemeClr val="bg1"/>
                </a:solidFill>
              </a:rPr>
              <a:t>s = a</a:t>
            </a:r>
            <a:r>
              <a:rPr lang="en-US" altLang="en-US" sz="2800" b="1" dirty="0">
                <a:solidFill>
                  <a:schemeClr val="bg1"/>
                </a:solidFill>
              </a:rPr>
              <a:t>::</a:t>
            </a:r>
            <a:r>
              <a:rPr lang="en-US" altLang="zh-CN" sz="2800" b="1" dirty="0">
                <a:solidFill>
                  <a:schemeClr val="bg1"/>
                </a:solidFill>
              </a:rPr>
              <a:t>ge</a:t>
            </a:r>
            <a:r>
              <a:rPr lang="en-US" altLang="en-US" sz="2800" b="1" dirty="0">
                <a:solidFill>
                  <a:schemeClr val="bg1"/>
                </a:solidFill>
              </a:rPr>
              <a:t>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 *t = a</a:t>
            </a:r>
            <a:r>
              <a:rPr lang="en-US" altLang="en-US" sz="2800" b="1" dirty="0">
                <a:solidFill>
                  <a:schemeClr val="bg1"/>
                </a:solidFill>
              </a:rPr>
              <a:t>::</a:t>
            </a:r>
            <a:r>
              <a:rPr lang="en-US" altLang="zh-CN" sz="2800" b="1" dirty="0">
                <a:solidFill>
                  <a:schemeClr val="bg1"/>
                </a:solidFill>
              </a:rPr>
              <a:t>ge</a:t>
            </a:r>
            <a:r>
              <a:rPr lang="en-US" altLang="en-US" sz="2800" b="1" dirty="0">
                <a:solidFill>
                  <a:schemeClr val="bg1"/>
                </a:solidFill>
              </a:rPr>
              <a:t>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 u;//</a:t>
            </a:r>
            <a:r>
              <a:rPr lang="zh-CN" altLang="en-US" sz="2800" b="1" dirty="0">
                <a:solidFill>
                  <a:schemeClr val="bg1"/>
                </a:solidFill>
              </a:rPr>
              <a:t>错误</a:t>
            </a:r>
            <a:endParaRPr lang="zh-CN" altLang="en-US" sz="2800" b="1" dirty="0">
              <a:solidFill>
                <a:schemeClr val="bg1"/>
              </a:solidFill>
            </a:endParaRPr>
          </a:p>
          <a:p>
            <a:pPr eaLnBrk="1" hangingPunct="1">
              <a:lnSpc>
                <a:spcPct val="80000"/>
              </a:lnSpc>
              <a:buNone/>
            </a:pPr>
            <a:r>
              <a:rPr lang="en-US" altLang="en-US" sz="2800" b="1" dirty="0">
                <a:solidFill>
                  <a:schemeClr val="bg1"/>
                </a:solidFill>
              </a:rPr>
              <a:t>}</a:t>
            </a:r>
            <a:endParaRPr lang="en-US" altLang="en-US" sz="2800" b="1" dirty="0">
              <a:solidFill>
                <a:schemeClr val="bg1"/>
              </a:solidFill>
            </a:endParaRPr>
          </a:p>
        </p:txBody>
      </p:sp>
      <p:sp>
        <p:nvSpPr>
          <p:cNvPr id="406533" name="Rectangle 5"/>
          <p:cNvSpPr>
            <a:spLocks noChangeArrowheads="1"/>
          </p:cNvSpPr>
          <p:nvPr/>
        </p:nvSpPr>
        <p:spPr bwMode="auto">
          <a:xfrm>
            <a:off x="6227763" y="6021388"/>
            <a:ext cx="2916238" cy="8366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只能有一个对象的类</a:t>
            </a:r>
            <a:endParaRPr kumimoji="1" lang="zh-CN" altLang="en-US" sz="20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7554" name="Text Box 2"/>
          <p:cNvSpPr txBox="1">
            <a:spLocks noChangeArrowheads="1"/>
          </p:cNvSpPr>
          <p:nvPr/>
        </p:nvSpPr>
        <p:spPr bwMode="auto">
          <a:xfrm>
            <a:off x="2195513" y="-171450"/>
            <a:ext cx="6697663"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Female;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Male{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Female*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pWife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Female*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getWife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{return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pWife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其它方法及实现，略。</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Female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Male*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pHusband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Male*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getHusband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 return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pHusband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其它方法及实现，略。</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类的调用</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Femal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Male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a.getHusband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()=&amp;b;</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b.getWife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58051" name="Text Box 3"/>
          <p:cNvSpPr txBox="1"/>
          <p:nvPr/>
        </p:nvSpPr>
        <p:spPr>
          <a:xfrm>
            <a:off x="622300" y="836613"/>
            <a:ext cx="854075" cy="5400675"/>
          </a:xfrm>
          <a:prstGeom prst="rect">
            <a:avLst/>
          </a:prstGeom>
          <a:noFill/>
          <a:ln w="9525">
            <a:noFill/>
          </a:ln>
        </p:spPr>
        <p:txBody>
          <a:bodyPr vert="eaVert">
            <a:spAutoFit/>
          </a:bodyPr>
          <a:p>
            <a:pPr algn="just" eaLnBrk="1" hangingPunct="1">
              <a:spcBef>
                <a:spcPct val="50000"/>
              </a:spcBef>
            </a:pPr>
            <a:r>
              <a:rPr lang="en-US" altLang="zh-CN" sz="4400" b="1" dirty="0">
                <a:solidFill>
                  <a:srgbClr val="FFFF00"/>
                </a:solidFill>
                <a:latin typeface="Times New Roman" panose="02020603050405020304" pitchFamily="18" charset="0"/>
                <a:ea typeface="华文行楷" pitchFamily="2" charset="-122"/>
              </a:rPr>
              <a:t>          </a:t>
            </a:r>
            <a:r>
              <a:rPr lang="zh-CN" altLang="en-US" sz="4400" b="1" dirty="0">
                <a:solidFill>
                  <a:srgbClr val="FFFF00"/>
                </a:solidFill>
                <a:latin typeface="Times New Roman" panose="02020603050405020304" pitchFamily="18" charset="0"/>
                <a:ea typeface="华文行楷" pitchFamily="2" charset="-122"/>
              </a:rPr>
              <a:t>例     题    </a:t>
            </a:r>
            <a:endParaRPr lang="zh-CN" altLang="en-US" sz="4400" b="1" dirty="0">
              <a:solidFill>
                <a:srgbClr val="FFFF00"/>
              </a:solidFill>
              <a:latin typeface="Times New Roman" panose="02020603050405020304" pitchFamily="18" charset="0"/>
              <a:ea typeface="华文行楷" pitchFamily="2" charset="-122"/>
            </a:endParaRPr>
          </a:p>
        </p:txBody>
      </p:sp>
      <p:sp>
        <p:nvSpPr>
          <p:cNvPr id="407556" name="Rectangle 4"/>
          <p:cNvSpPr>
            <a:spLocks noChangeArrowheads="1"/>
          </p:cNvSpPr>
          <p:nvPr/>
        </p:nvSpPr>
        <p:spPr bwMode="auto">
          <a:xfrm>
            <a:off x="6253163" y="11113"/>
            <a:ext cx="2916238" cy="8366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双向关联</a:t>
            </a:r>
            <a:endParaRPr kumimoji="1" lang="zh-CN" altLang="en-US" sz="20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8578" name="Text Box 2"/>
          <p:cNvSpPr txBox="1">
            <a:spLocks noChangeArrowheads="1"/>
          </p:cNvSpPr>
          <p:nvPr/>
        </p:nvSpPr>
        <p:spPr bwMode="auto">
          <a:xfrm>
            <a:off x="900113" y="1104900"/>
            <a:ext cx="5616575" cy="489426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Female;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Male{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Female*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pWife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Male( )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m_buffer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m_sum</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this;}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Female* &amp;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getWife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{return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pWife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static  Male*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m_buffer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[100];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存放当前产生的所有</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Male</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类对象。</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static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m_sum</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其它方法及实现，略。</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Male::</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m_sum</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0;</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Male * Male::</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m_buffer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[100];</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59075" name="Text Box 3"/>
          <p:cNvSpPr txBox="1"/>
          <p:nvPr/>
        </p:nvSpPr>
        <p:spPr>
          <a:xfrm>
            <a:off x="34925" y="836613"/>
            <a:ext cx="854075" cy="5400675"/>
          </a:xfrm>
          <a:prstGeom prst="rect">
            <a:avLst/>
          </a:prstGeom>
          <a:noFill/>
          <a:ln w="9525">
            <a:noFill/>
          </a:ln>
        </p:spPr>
        <p:txBody>
          <a:bodyPr vert="eaVert">
            <a:spAutoFit/>
          </a:bodyPr>
          <a:p>
            <a:pPr algn="just" eaLnBrk="1" hangingPunct="1">
              <a:spcBef>
                <a:spcPct val="50000"/>
              </a:spcBef>
            </a:pPr>
            <a:r>
              <a:rPr lang="en-US" altLang="zh-CN" sz="4400" b="1" dirty="0">
                <a:solidFill>
                  <a:srgbClr val="FFFF00"/>
                </a:solidFill>
                <a:latin typeface="Times New Roman" panose="02020603050405020304" pitchFamily="18" charset="0"/>
                <a:ea typeface="华文行楷" pitchFamily="2" charset="-122"/>
              </a:rPr>
              <a:t>          </a:t>
            </a:r>
            <a:r>
              <a:rPr lang="zh-CN" altLang="en-US" sz="4400" b="1" dirty="0">
                <a:solidFill>
                  <a:srgbClr val="FFFF00"/>
                </a:solidFill>
                <a:latin typeface="Times New Roman" panose="02020603050405020304" pitchFamily="18" charset="0"/>
                <a:ea typeface="华文行楷" pitchFamily="2" charset="-122"/>
              </a:rPr>
              <a:t>例     题    </a:t>
            </a:r>
            <a:endParaRPr lang="zh-CN" altLang="en-US" sz="4400" b="1" dirty="0">
              <a:solidFill>
                <a:srgbClr val="FFFF00"/>
              </a:solidFill>
              <a:latin typeface="Times New Roman" panose="02020603050405020304" pitchFamily="18" charset="0"/>
              <a:ea typeface="华文行楷" pitchFamily="2" charset="-122"/>
            </a:endParaRPr>
          </a:p>
        </p:txBody>
      </p:sp>
      <p:sp>
        <p:nvSpPr>
          <p:cNvPr id="408580" name="Rectangle 4"/>
          <p:cNvSpPr>
            <a:spLocks noChangeArrowheads="1"/>
          </p:cNvSpPr>
          <p:nvPr/>
        </p:nvSpPr>
        <p:spPr bwMode="auto">
          <a:xfrm>
            <a:off x="6253163" y="11113"/>
            <a:ext cx="2916238" cy="8366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单向关联</a:t>
            </a:r>
            <a:endParaRPr kumimoji="1" lang="zh-CN" altLang="en-US" sz="20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7092950" y="1989138"/>
            <a:ext cx="431800"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a:xfrm>
            <a:off x="7088188" y="2373313"/>
            <a:ext cx="431800"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7089775" y="2743200"/>
            <a:ext cx="431800" cy="358775"/>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 name="矩形 7"/>
          <p:cNvSpPr/>
          <p:nvPr/>
        </p:nvSpPr>
        <p:spPr>
          <a:xfrm>
            <a:off x="7092950" y="3117850"/>
            <a:ext cx="431800"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9" name="矩形 8"/>
          <p:cNvSpPr/>
          <p:nvPr/>
        </p:nvSpPr>
        <p:spPr>
          <a:xfrm>
            <a:off x="7089775" y="3479800"/>
            <a:ext cx="431800" cy="358775"/>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0" name="矩形 9"/>
          <p:cNvSpPr/>
          <p:nvPr/>
        </p:nvSpPr>
        <p:spPr>
          <a:xfrm>
            <a:off x="7092950" y="3854450"/>
            <a:ext cx="431800"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1" name="矩形 10"/>
          <p:cNvSpPr/>
          <p:nvPr/>
        </p:nvSpPr>
        <p:spPr>
          <a:xfrm>
            <a:off x="7088188" y="4232275"/>
            <a:ext cx="431800"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2" name="矩形 11"/>
          <p:cNvSpPr/>
          <p:nvPr/>
        </p:nvSpPr>
        <p:spPr>
          <a:xfrm>
            <a:off x="7091363" y="4608513"/>
            <a:ext cx="431800"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h</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3" name="矩形 12"/>
          <p:cNvSpPr/>
          <p:nvPr/>
        </p:nvSpPr>
        <p:spPr>
          <a:xfrm>
            <a:off x="8080375" y="1844675"/>
            <a:ext cx="431800"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4" name="矩形 13"/>
          <p:cNvSpPr/>
          <p:nvPr/>
        </p:nvSpPr>
        <p:spPr>
          <a:xfrm>
            <a:off x="8083550" y="2347913"/>
            <a:ext cx="431800"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5" name="矩形 14"/>
          <p:cNvSpPr/>
          <p:nvPr/>
        </p:nvSpPr>
        <p:spPr>
          <a:xfrm>
            <a:off x="8088313" y="2852738"/>
            <a:ext cx="431800"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6" name="矩形 15"/>
          <p:cNvSpPr/>
          <p:nvPr/>
        </p:nvSpPr>
        <p:spPr>
          <a:xfrm>
            <a:off x="8089900" y="3429000"/>
            <a:ext cx="431800"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17" name="直接箭头连接符 14"/>
          <p:cNvCxnSpPr>
            <a:stCxn id="5" idx="3"/>
            <a:endCxn id="16" idx="1"/>
          </p:cNvCxnSpPr>
          <p:nvPr/>
        </p:nvCxnSpPr>
        <p:spPr>
          <a:xfrm>
            <a:off x="7524750" y="2170113"/>
            <a:ext cx="565150" cy="1438275"/>
          </a:xfrm>
          <a:prstGeom prst="straightConnector1">
            <a:avLst/>
          </a:prstGeom>
          <a:ln w="9525" cap="flat" cmpd="sng">
            <a:solidFill>
              <a:schemeClr val="bg1"/>
            </a:solidFill>
            <a:prstDash val="solid"/>
            <a:headEnd type="none" w="med" len="med"/>
            <a:tailEnd type="arrow" w="med" len="med"/>
          </a:ln>
        </p:spPr>
      </p:cxnSp>
      <p:cxnSp>
        <p:nvCxnSpPr>
          <p:cNvPr id="18" name="直接箭头连接符 15"/>
          <p:cNvCxnSpPr>
            <a:stCxn id="7" idx="3"/>
            <a:endCxn id="14" idx="1"/>
          </p:cNvCxnSpPr>
          <p:nvPr/>
        </p:nvCxnSpPr>
        <p:spPr>
          <a:xfrm flipV="1">
            <a:off x="7521575" y="2528888"/>
            <a:ext cx="561975" cy="393700"/>
          </a:xfrm>
          <a:prstGeom prst="straightConnector1">
            <a:avLst/>
          </a:prstGeom>
          <a:ln w="9525" cap="flat" cmpd="sng">
            <a:solidFill>
              <a:schemeClr val="bg1"/>
            </a:solidFill>
            <a:prstDash val="solid"/>
            <a:headEnd type="none" w="med" len="med"/>
            <a:tailEnd type="arrow" w="med" len="med"/>
          </a:ln>
        </p:spPr>
      </p:cxnSp>
      <p:cxnSp>
        <p:nvCxnSpPr>
          <p:cNvPr id="19" name="直接箭头连接符 16"/>
          <p:cNvCxnSpPr>
            <a:stCxn id="11" idx="3"/>
            <a:endCxn id="13" idx="1"/>
          </p:cNvCxnSpPr>
          <p:nvPr/>
        </p:nvCxnSpPr>
        <p:spPr>
          <a:xfrm flipV="1">
            <a:off x="7519988" y="2025650"/>
            <a:ext cx="560387" cy="2387600"/>
          </a:xfrm>
          <a:prstGeom prst="straightConnector1">
            <a:avLst/>
          </a:prstGeom>
          <a:ln w="9525" cap="flat" cmpd="sng">
            <a:solidFill>
              <a:schemeClr val="bg1"/>
            </a:solidFill>
            <a:prstDash val="soli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02" name="Text Box 2"/>
          <p:cNvSpPr txBox="1">
            <a:spLocks noChangeArrowheads="1"/>
          </p:cNvSpPr>
          <p:nvPr/>
        </p:nvSpPr>
        <p:spPr bwMode="auto">
          <a:xfrm>
            <a:off x="1403350" y="188913"/>
            <a:ext cx="7740650"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Female{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无，去掉</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Male*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pHusband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Male *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getHusband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其它定义不变</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Male* Female::</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getHusband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0;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&lt;Male::</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m_sum;i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 (Male::</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m_buffer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getWife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 this)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 Male::</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m_buffer</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 0;</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类的调用</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Male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Femal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a.getWife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b.getWife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d.getHusband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60099" name="Text Box 3"/>
          <p:cNvSpPr txBox="1"/>
          <p:nvPr/>
        </p:nvSpPr>
        <p:spPr>
          <a:xfrm>
            <a:off x="622300" y="836613"/>
            <a:ext cx="854075" cy="5400675"/>
          </a:xfrm>
          <a:prstGeom prst="rect">
            <a:avLst/>
          </a:prstGeom>
          <a:noFill/>
          <a:ln w="9525">
            <a:noFill/>
          </a:ln>
        </p:spPr>
        <p:txBody>
          <a:bodyPr vert="eaVert">
            <a:spAutoFit/>
          </a:bodyPr>
          <a:p>
            <a:pPr algn="just" eaLnBrk="1" hangingPunct="1">
              <a:spcBef>
                <a:spcPct val="50000"/>
              </a:spcBef>
            </a:pPr>
            <a:r>
              <a:rPr lang="en-US" altLang="zh-CN" sz="4400" b="1" dirty="0">
                <a:solidFill>
                  <a:srgbClr val="FFFF00"/>
                </a:solidFill>
                <a:latin typeface="Times New Roman" panose="02020603050405020304" pitchFamily="18" charset="0"/>
                <a:ea typeface="华文行楷" pitchFamily="2" charset="-122"/>
              </a:rPr>
              <a:t>          </a:t>
            </a:r>
            <a:r>
              <a:rPr lang="zh-CN" altLang="en-US" sz="4400" b="1" dirty="0">
                <a:solidFill>
                  <a:srgbClr val="FFFF00"/>
                </a:solidFill>
                <a:latin typeface="Times New Roman" panose="02020603050405020304" pitchFamily="18" charset="0"/>
                <a:ea typeface="华文行楷" pitchFamily="2" charset="-122"/>
              </a:rPr>
              <a:t>例     题    </a:t>
            </a:r>
            <a:endParaRPr lang="zh-CN" altLang="en-US" sz="4400" b="1" dirty="0">
              <a:solidFill>
                <a:srgbClr val="FFFF00"/>
              </a:solidFill>
              <a:latin typeface="Times New Roman" panose="02020603050405020304" pitchFamily="18" charset="0"/>
              <a:ea typeface="华文行楷" pitchFamily="2" charset="-122"/>
            </a:endParaRPr>
          </a:p>
        </p:txBody>
      </p:sp>
      <p:sp>
        <p:nvSpPr>
          <p:cNvPr id="409604" name="Rectangle 4"/>
          <p:cNvSpPr>
            <a:spLocks noChangeArrowheads="1"/>
          </p:cNvSpPr>
          <p:nvPr/>
        </p:nvSpPr>
        <p:spPr bwMode="auto">
          <a:xfrm>
            <a:off x="6253163" y="11113"/>
            <a:ext cx="2916238" cy="836613"/>
          </a:xfrm>
          <a:prstGeom prst="rect">
            <a:avLst/>
          </a:prstGeom>
          <a:solidFill>
            <a:schemeClr val="accent1"/>
          </a:solidFill>
          <a:ln w="9525" algn="ctr">
            <a:solidFill>
              <a:schemeClr val="bg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单向关联</a:t>
            </a:r>
            <a:endParaRPr kumimoji="1" lang="zh-CN" altLang="en-US" sz="2000" b="0"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3810" name="Text Box 2"/>
          <p:cNvSpPr txBox="1">
            <a:spLocks noChangeArrowheads="1"/>
          </p:cNvSpPr>
          <p:nvPr/>
        </p:nvSpPr>
        <p:spPr bwMode="auto">
          <a:xfrm>
            <a:off x="1079500" y="476250"/>
            <a:ext cx="8064500" cy="2647950"/>
          </a:xfrm>
          <a:prstGeom prst="rect">
            <a:avLst/>
          </a:prstGeom>
          <a:noFill/>
          <a:ln>
            <a:noFill/>
          </a:ln>
          <a:effectLst/>
        </p:spPr>
        <p:txBody>
          <a:bodyPr>
            <a:spAutoFit/>
          </a:bodyPr>
          <a:lstStyle/>
          <a:p>
            <a:pPr marR="0" algn="just" defTabSz="914400" eaLnBrk="1" hangingPunct="1">
              <a:buClrTx/>
              <a:buSzTx/>
              <a:buFontTx/>
              <a:buNone/>
              <a:defRPr/>
            </a:pPr>
            <a:r>
              <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举办歌手大奖赛。</a:t>
            </a:r>
            <a:endPar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设计歌手类，包括：编号、姓名、各评委打分等属性。</a:t>
            </a:r>
            <a:endPar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要求功能：</a:t>
            </a:r>
            <a:endPar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可以打印当前最高、最低分选手属性；</a:t>
            </a:r>
            <a:endPar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打印已出场人数；</a:t>
            </a:r>
            <a:endPar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可以按照平均分由高到低打印已出场选手属性；</a:t>
            </a:r>
            <a:endPar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写出</a:t>
            </a:r>
            <a:r>
              <a:rPr kumimoji="1" lang="en-US" altLang="zh-CN"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main</a:t>
            </a:r>
            <a:r>
              <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函数中模拟</a:t>
            </a:r>
            <a:r>
              <a:rPr kumimoji="1" lang="en-US" altLang="zh-CN"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t>
            </a:r>
            <a:r>
              <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个选手出场的过程。</a:t>
            </a:r>
            <a:endParaRPr kumimoji="1" lang="zh-CN" altLang="en-US" sz="2400" b="1"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61123" name="Text Box 3"/>
          <p:cNvSpPr txBox="1"/>
          <p:nvPr/>
        </p:nvSpPr>
        <p:spPr>
          <a:xfrm>
            <a:off x="0" y="981075"/>
            <a:ext cx="1524000" cy="1727200"/>
          </a:xfrm>
          <a:prstGeom prst="rect">
            <a:avLst/>
          </a:prstGeom>
          <a:noFill/>
          <a:ln w="9525">
            <a:noFill/>
          </a:ln>
        </p:spPr>
        <p:txBody>
          <a:bodyPr vert="eaVert">
            <a:spAutoFit/>
          </a:bodyPr>
          <a:p>
            <a:pPr algn="just" eaLnBrk="1" hangingPunct="1">
              <a:spcBef>
                <a:spcPct val="50000"/>
              </a:spcBef>
            </a:pPr>
            <a:r>
              <a:rPr lang="en-US" altLang="zh-CN" sz="4400" b="1" dirty="0">
                <a:solidFill>
                  <a:srgbClr val="FFFF00"/>
                </a:solidFill>
                <a:latin typeface="Times New Roman" panose="02020603050405020304" pitchFamily="18" charset="0"/>
                <a:ea typeface="华文行楷" pitchFamily="2" charset="-122"/>
              </a:rPr>
              <a:t>               </a:t>
            </a:r>
            <a:r>
              <a:rPr lang="zh-CN" altLang="en-US" sz="4400" b="1" dirty="0">
                <a:solidFill>
                  <a:srgbClr val="FFFF00"/>
                </a:solidFill>
                <a:latin typeface="Times New Roman" panose="02020603050405020304" pitchFamily="18" charset="0"/>
                <a:ea typeface="华文行楷" pitchFamily="2" charset="-122"/>
              </a:rPr>
              <a:t>作业</a:t>
            </a:r>
            <a:endParaRPr lang="zh-CN" altLang="en-US" sz="4400" b="1" dirty="0">
              <a:solidFill>
                <a:srgbClr val="FFFF00"/>
              </a:solidFill>
              <a:latin typeface="Times New Roman" panose="02020603050405020304" pitchFamily="18" charset="0"/>
              <a:ea typeface="华文行楷" pitchFamily="2" charset="-122"/>
            </a:endParaRPr>
          </a:p>
        </p:txBody>
      </p:sp>
      <p:sp>
        <p:nvSpPr>
          <p:cNvPr id="503813" name="Text Box 5"/>
          <p:cNvSpPr txBox="1">
            <a:spLocks noChangeArrowheads="1"/>
          </p:cNvSpPr>
          <p:nvPr/>
        </p:nvSpPr>
        <p:spPr bwMode="auto">
          <a:xfrm>
            <a:off x="1295400" y="3644900"/>
            <a:ext cx="8064500" cy="2647950"/>
          </a:xfrm>
          <a:prstGeom prst="rect">
            <a:avLst/>
          </a:prstGeom>
          <a:noFill/>
          <a:ln>
            <a:noFill/>
          </a:ln>
          <a:effectLst/>
        </p:spPr>
        <p:txBody>
          <a:bodyPr>
            <a:spAutoFit/>
          </a:bodyPr>
          <a:lstStyle/>
          <a:p>
            <a:pPr marR="0" algn="just" defTabSz="914400" eaLnBrk="1" hangingPunct="1">
              <a:buClrTx/>
              <a:buSzTx/>
              <a:buFontTx/>
              <a:buNone/>
              <a:defRPr/>
            </a:pP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写程序验证如下内容：</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浅拷贝仅能简单复制指针的值；</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全局对象、静态成员的构造函数在</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main</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函数之前执行；</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构造函数可以实现类型转换；</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堆空间生命周期与申请函数不同步；</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61125" name="Text Box 6"/>
          <p:cNvSpPr txBox="1"/>
          <p:nvPr/>
        </p:nvSpPr>
        <p:spPr>
          <a:xfrm>
            <a:off x="107950" y="4149725"/>
            <a:ext cx="1524000" cy="2708275"/>
          </a:xfrm>
          <a:prstGeom prst="rect">
            <a:avLst/>
          </a:prstGeom>
          <a:noFill/>
          <a:ln w="9525">
            <a:noFill/>
          </a:ln>
        </p:spPr>
        <p:txBody>
          <a:bodyPr vert="eaVert">
            <a:spAutoFit/>
          </a:bodyPr>
          <a:p>
            <a:pPr algn="just" eaLnBrk="1" hangingPunct="1">
              <a:spcBef>
                <a:spcPct val="50000"/>
              </a:spcBef>
            </a:pPr>
            <a:r>
              <a:rPr lang="en-US" altLang="zh-CN" sz="4400" b="1" dirty="0">
                <a:solidFill>
                  <a:srgbClr val="FFFF00"/>
                </a:solidFill>
                <a:latin typeface="Times New Roman" panose="02020603050405020304" pitchFamily="18" charset="0"/>
                <a:ea typeface="华文行楷" pitchFamily="2" charset="-122"/>
              </a:rPr>
              <a:t>               </a:t>
            </a:r>
            <a:r>
              <a:rPr lang="zh-CN" altLang="en-US" sz="4400" b="1" dirty="0">
                <a:solidFill>
                  <a:srgbClr val="FFFF00"/>
                </a:solidFill>
                <a:latin typeface="Times New Roman" panose="02020603050405020304" pitchFamily="18" charset="0"/>
                <a:ea typeface="华文行楷" pitchFamily="2" charset="-122"/>
              </a:rPr>
              <a:t>上机作业</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03810"/>
                                        </p:tgtEl>
                                        <p:attrNameLst>
                                          <p:attrName>style.visibility</p:attrName>
                                        </p:attrNameLst>
                                      </p:cBhvr>
                                      <p:to>
                                        <p:strVal val="visible"/>
                                      </p:to>
                                    </p:set>
                                    <p:animEffect transition="in" filter="barn(inHorizontal)">
                                      <p:cBhvr>
                                        <p:cTn id="7" dur="500"/>
                                        <p:tgtEl>
                                          <p:spTgt spid="5038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03813"/>
                                        </p:tgtEl>
                                        <p:attrNameLst>
                                          <p:attrName>style.visibility</p:attrName>
                                        </p:attrNameLst>
                                      </p:cBhvr>
                                      <p:to>
                                        <p:strVal val="visible"/>
                                      </p:to>
                                    </p:set>
                                    <p:animEffect transition="in" filter="barn(inHorizontal)">
                                      <p:cBhvr>
                                        <p:cTn id="12" dur="500"/>
                                        <p:tgtEl>
                                          <p:spTgt spid="503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0" grpId="0"/>
      <p:bldP spid="503813" grpId="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Text Box 2"/>
          <p:cNvSpPr txBox="1">
            <a:spLocks noChangeArrowheads="1"/>
          </p:cNvSpPr>
          <p:nvPr/>
        </p:nvSpPr>
        <p:spPr bwMode="auto">
          <a:xfrm>
            <a:off x="611188" y="117475"/>
            <a:ext cx="8388350" cy="6248400"/>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move_tel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name;</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000" i="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r>
              <a:rPr kumimoji="1" lang="en-US" altLang="zh-CN" sz="20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Student{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topic;</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set(){id = 20240101;tel = 13545678901; dept="Software";</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major="Security";topic="IDS";}</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major;</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  a.id = 20240101;a.dept="Software";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a.set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62147" name="Text Box 3"/>
          <p:cNvSpPr txBox="1"/>
          <p:nvPr/>
        </p:nvSpPr>
        <p:spPr>
          <a:xfrm>
            <a:off x="-180975"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1362"/>
                                        </p:tgtEl>
                                        <p:attrNameLst>
                                          <p:attrName>style.visibility</p:attrName>
                                        </p:attrNameLst>
                                      </p:cBhvr>
                                      <p:to>
                                        <p:strVal val="visible"/>
                                      </p:to>
                                    </p:set>
                                    <p:animEffect transition="in" filter="barn(inHorizontal)">
                                      <p:cBhvr>
                                        <p:cTn id="7" dur="500"/>
                                        <p:tgtEl>
                                          <p:spTgt spid="271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idx="1"/>
          </p:nvPr>
        </p:nvSpPr>
        <p:spPr>
          <a:xfrm>
            <a:off x="182563" y="404813"/>
            <a:ext cx="8961437" cy="6453187"/>
          </a:xfrm>
          <a:ln/>
        </p:spPr>
        <p:txBody>
          <a:bodyPr vert="horz" wrap="square" lIns="91440" tIns="45720" rIns="91440" bIns="45720" anchor="t" anchorCtr="0"/>
          <a:p>
            <a:pPr eaLnBrk="1" hangingPunct="1">
              <a:lnSpc>
                <a:spcPct val="80000"/>
              </a:lnSpc>
              <a:buNone/>
            </a:pPr>
            <a:r>
              <a:rPr lang="zh-CN" altLang="en-US" sz="2800" b="1" dirty="0">
                <a:solidFill>
                  <a:schemeClr val="bg1"/>
                </a:solidFill>
              </a:rPr>
              <a:t>指向常量的指针常量</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int b = 5;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const int c=6;</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const int *const p = &amp;c</a:t>
            </a:r>
            <a:r>
              <a:rPr lang="zh-CN" altLang="en-US" sz="2800" b="1" dirty="0">
                <a:solidFill>
                  <a:schemeClr val="bg1"/>
                </a:solidFill>
              </a:rPr>
              <a:t>；   正确     定义</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p++</a:t>
            </a:r>
            <a:r>
              <a:rPr lang="zh-CN" altLang="en-US" sz="2800" b="1" dirty="0">
                <a:solidFill>
                  <a:schemeClr val="bg1"/>
                </a:solidFill>
              </a:rPr>
              <a:t>；                                   错误</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p = 1</a:t>
            </a:r>
            <a:r>
              <a:rPr lang="zh-CN" altLang="en-US" sz="2800" b="1" dirty="0">
                <a:solidFill>
                  <a:schemeClr val="bg1"/>
                </a:solidFill>
              </a:rPr>
              <a:t>；                               错误</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c = 9;                                    </a:t>
            </a:r>
            <a:r>
              <a:rPr lang="zh-CN" altLang="en-US" sz="2800" b="1" dirty="0">
                <a:solidFill>
                  <a:schemeClr val="bg1"/>
                </a:solidFill>
              </a:rPr>
              <a:t>错误</a:t>
            </a:r>
            <a:endParaRPr lang="en-US" altLang="zh-CN" sz="2800" b="1" dirty="0">
              <a:solidFill>
                <a:schemeClr val="bg1"/>
              </a:solidFill>
            </a:endParaRPr>
          </a:p>
          <a:p>
            <a:pPr eaLnBrk="1" hangingPunct="1">
              <a:lnSpc>
                <a:spcPct val="80000"/>
              </a:lnSpc>
              <a:buNone/>
            </a:pPr>
            <a:endParaRPr lang="en-US" altLang="zh-CN" sz="2800" b="1" dirty="0">
              <a:solidFill>
                <a:schemeClr val="bg1"/>
              </a:solidFill>
            </a:endParaRPr>
          </a:p>
          <a:p>
            <a:pPr eaLnBrk="1" hangingPunct="1">
              <a:lnSpc>
                <a:spcPct val="80000"/>
              </a:lnSpc>
              <a:buNone/>
            </a:pPr>
            <a:r>
              <a:rPr lang="en-US" altLang="zh-CN" sz="2800" b="1" dirty="0">
                <a:solidFill>
                  <a:schemeClr val="bg1"/>
                </a:solidFill>
              </a:rPr>
              <a:t>     const int *const q = &amp;b</a:t>
            </a:r>
            <a:r>
              <a:rPr lang="zh-CN" altLang="en-US" sz="2800" b="1" dirty="0">
                <a:solidFill>
                  <a:schemeClr val="bg1"/>
                </a:solidFill>
              </a:rPr>
              <a:t>；  正确</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q = 5;                                    </a:t>
            </a:r>
            <a:r>
              <a:rPr lang="zh-CN" altLang="en-US" sz="2800" b="1" dirty="0">
                <a:solidFill>
                  <a:schemeClr val="bg1"/>
                </a:solidFill>
              </a:rPr>
              <a:t>错误</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q++;                                    </a:t>
            </a:r>
            <a:r>
              <a:rPr lang="zh-CN" altLang="en-US" sz="2800" b="1" dirty="0">
                <a:solidFill>
                  <a:schemeClr val="bg1"/>
                </a:solidFill>
              </a:rPr>
              <a:t>错误</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b = 5;                                    </a:t>
            </a:r>
            <a:r>
              <a:rPr lang="zh-CN" altLang="en-US" sz="2800" b="1" dirty="0">
                <a:solidFill>
                  <a:schemeClr val="bg1"/>
                </a:solidFill>
              </a:rPr>
              <a:t>正确 </a:t>
            </a:r>
            <a:endParaRPr lang="en-US" altLang="zh-CN" sz="2800" b="1" dirty="0">
              <a:solidFill>
                <a:schemeClr val="bg1"/>
              </a:solidFill>
            </a:endParaRPr>
          </a:p>
          <a:p>
            <a:pPr eaLnBrk="1" hangingPunct="1">
              <a:lnSpc>
                <a:spcPct val="80000"/>
              </a:lnSpc>
              <a:buNone/>
            </a:pPr>
            <a:endParaRPr lang="en-US" altLang="zh-CN" sz="2800" b="1" dirty="0">
              <a:solidFill>
                <a:schemeClr val="bg1"/>
              </a:solidFill>
            </a:endParaRPr>
          </a:p>
          <a:p>
            <a:pPr eaLnBrk="1" hangingPunct="1">
              <a:lnSpc>
                <a:spcPct val="80000"/>
              </a:lnSpc>
              <a:buNone/>
            </a:pPr>
            <a:r>
              <a:rPr lang="zh-CN" altLang="en-US" sz="2800" b="1" dirty="0">
                <a:solidFill>
                  <a:schemeClr val="bg1"/>
                </a:solidFill>
              </a:rPr>
              <a:t>（本身不能被修改就不允许外界提供可修改的漏洞）  </a:t>
            </a:r>
            <a:endParaRPr lang="zh-CN" altLang="en-US" sz="2800" b="1" dirty="0">
              <a:solidFill>
                <a:schemeClr val="bg1"/>
              </a:solidFill>
            </a:endParaRPr>
          </a:p>
        </p:txBody>
      </p:sp>
      <p:sp>
        <p:nvSpPr>
          <p:cNvPr id="41987" name="Rectangle 3"/>
          <p:cNvSpPr/>
          <p:nvPr/>
        </p:nvSpPr>
        <p:spPr>
          <a:xfrm>
            <a:off x="-252412" y="-315912"/>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70" name="Text Box 3"/>
          <p:cNvSpPr txBox="1"/>
          <p:nvPr/>
        </p:nvSpPr>
        <p:spPr>
          <a:xfrm>
            <a:off x="34925"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412677" name="Rectangle 5"/>
          <p:cNvSpPr>
            <a:spLocks noChangeArrowheads="1"/>
          </p:cNvSpPr>
          <p:nvPr/>
        </p:nvSpPr>
        <p:spPr bwMode="auto">
          <a:xfrm>
            <a:off x="5337175" y="198913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0" name="Rectangle 8"/>
          <p:cNvSpPr>
            <a:spLocks noChangeArrowheads="1"/>
          </p:cNvSpPr>
          <p:nvPr/>
        </p:nvSpPr>
        <p:spPr bwMode="auto">
          <a:xfrm>
            <a:off x="6002338" y="198913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1" name="Rectangle 9"/>
          <p:cNvSpPr>
            <a:spLocks noChangeArrowheads="1"/>
          </p:cNvSpPr>
          <p:nvPr/>
        </p:nvSpPr>
        <p:spPr bwMode="auto">
          <a:xfrm>
            <a:off x="6661150" y="198913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2" name="Rectangle 10"/>
          <p:cNvSpPr>
            <a:spLocks noChangeArrowheads="1"/>
          </p:cNvSpPr>
          <p:nvPr/>
        </p:nvSpPr>
        <p:spPr bwMode="auto">
          <a:xfrm>
            <a:off x="5408613" y="3860800"/>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3" name="Rectangle 11"/>
          <p:cNvSpPr>
            <a:spLocks noChangeArrowheads="1"/>
          </p:cNvSpPr>
          <p:nvPr/>
        </p:nvSpPr>
        <p:spPr bwMode="auto">
          <a:xfrm>
            <a:off x="6073775" y="3860800"/>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4" name="Rectangle 12"/>
          <p:cNvSpPr>
            <a:spLocks noChangeArrowheads="1"/>
          </p:cNvSpPr>
          <p:nvPr/>
        </p:nvSpPr>
        <p:spPr bwMode="auto">
          <a:xfrm>
            <a:off x="6732588" y="3860800"/>
            <a:ext cx="647700" cy="1152525"/>
          </a:xfrm>
          <a:prstGeom prst="rect">
            <a:avLst/>
          </a:prstGeom>
          <a:gradFill rotWithShape="0">
            <a:gsLst>
              <a:gs pos="0">
                <a:schemeClr val="folHlink"/>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685" name="Rectangle 13"/>
          <p:cNvSpPr>
            <a:spLocks noChangeArrowheads="1"/>
          </p:cNvSpPr>
          <p:nvPr/>
        </p:nvSpPr>
        <p:spPr bwMode="auto">
          <a:xfrm>
            <a:off x="3276600" y="38623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6" name="Rectangle 14"/>
          <p:cNvSpPr>
            <a:spLocks noChangeArrowheads="1"/>
          </p:cNvSpPr>
          <p:nvPr/>
        </p:nvSpPr>
        <p:spPr bwMode="auto">
          <a:xfrm>
            <a:off x="3941763" y="38623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91" name="Line 19"/>
          <p:cNvSpPr>
            <a:spLocks noChangeShapeType="1"/>
          </p:cNvSpPr>
          <p:nvPr/>
        </p:nvSpPr>
        <p:spPr bwMode="auto">
          <a:xfrm>
            <a:off x="6300788" y="3213100"/>
            <a:ext cx="0" cy="576263"/>
          </a:xfrm>
          <a:prstGeom prst="line">
            <a:avLst/>
          </a:prstGeom>
          <a:noFill/>
          <a:ln w="9525">
            <a:solidFill>
              <a:schemeClr val="bg1"/>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693" name="Rectangle 21"/>
          <p:cNvSpPr>
            <a:spLocks noChangeArrowheads="1"/>
          </p:cNvSpPr>
          <p:nvPr/>
        </p:nvSpPr>
        <p:spPr bwMode="auto">
          <a:xfrm>
            <a:off x="4603750" y="38623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716" name="Text Box 44"/>
          <p:cNvSpPr txBox="1">
            <a:spLocks noChangeArrowheads="1"/>
          </p:cNvSpPr>
          <p:nvPr/>
        </p:nvSpPr>
        <p:spPr bwMode="auto">
          <a:xfrm>
            <a:off x="1331913" y="2205038"/>
            <a:ext cx="1223963" cy="579438"/>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父类</a:t>
            </a:r>
            <a:endPar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38" name="Text Box 44"/>
          <p:cNvSpPr txBox="1">
            <a:spLocks noChangeArrowheads="1"/>
          </p:cNvSpPr>
          <p:nvPr/>
        </p:nvSpPr>
        <p:spPr bwMode="auto">
          <a:xfrm>
            <a:off x="1331913" y="4144963"/>
            <a:ext cx="1655763" cy="585788"/>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派生类</a:t>
            </a:r>
            <a:endPar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39" name="Text Box 44"/>
          <p:cNvSpPr txBox="1">
            <a:spLocks noChangeArrowheads="1"/>
          </p:cNvSpPr>
          <p:nvPr/>
        </p:nvSpPr>
        <p:spPr bwMode="auto">
          <a:xfrm>
            <a:off x="6372225" y="3209925"/>
            <a:ext cx="1223963" cy="584200"/>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复用</a:t>
            </a:r>
            <a:endPar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4" name="Text Box 3"/>
          <p:cNvSpPr txBox="1"/>
          <p:nvPr/>
        </p:nvSpPr>
        <p:spPr>
          <a:xfrm>
            <a:off x="34925"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412677" name="Rectangle 5"/>
          <p:cNvSpPr>
            <a:spLocks noChangeArrowheads="1"/>
          </p:cNvSpPr>
          <p:nvPr/>
        </p:nvSpPr>
        <p:spPr bwMode="auto">
          <a:xfrm>
            <a:off x="4545013" y="54927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0" name="Rectangle 8"/>
          <p:cNvSpPr>
            <a:spLocks noChangeArrowheads="1"/>
          </p:cNvSpPr>
          <p:nvPr/>
        </p:nvSpPr>
        <p:spPr bwMode="auto">
          <a:xfrm>
            <a:off x="5210175" y="54927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1" name="Rectangle 9"/>
          <p:cNvSpPr>
            <a:spLocks noChangeArrowheads="1"/>
          </p:cNvSpPr>
          <p:nvPr/>
        </p:nvSpPr>
        <p:spPr bwMode="auto">
          <a:xfrm>
            <a:off x="5868988" y="54927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2" name="Rectangle 10"/>
          <p:cNvSpPr>
            <a:spLocks noChangeArrowheads="1"/>
          </p:cNvSpPr>
          <p:nvPr/>
        </p:nvSpPr>
        <p:spPr bwMode="auto">
          <a:xfrm>
            <a:off x="4545013" y="3860800"/>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3" name="Rectangle 11"/>
          <p:cNvSpPr>
            <a:spLocks noChangeArrowheads="1"/>
          </p:cNvSpPr>
          <p:nvPr/>
        </p:nvSpPr>
        <p:spPr bwMode="auto">
          <a:xfrm>
            <a:off x="5210175" y="3860800"/>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4" name="Rectangle 12"/>
          <p:cNvSpPr>
            <a:spLocks noChangeArrowheads="1"/>
          </p:cNvSpPr>
          <p:nvPr/>
        </p:nvSpPr>
        <p:spPr bwMode="auto">
          <a:xfrm>
            <a:off x="5868988" y="3860800"/>
            <a:ext cx="647700" cy="1152525"/>
          </a:xfrm>
          <a:prstGeom prst="rect">
            <a:avLst/>
          </a:prstGeom>
          <a:gradFill rotWithShape="0">
            <a:gsLst>
              <a:gs pos="0">
                <a:schemeClr val="folHlink"/>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685" name="Rectangle 13"/>
          <p:cNvSpPr>
            <a:spLocks noChangeArrowheads="1"/>
          </p:cNvSpPr>
          <p:nvPr/>
        </p:nvSpPr>
        <p:spPr bwMode="auto">
          <a:xfrm>
            <a:off x="2413000" y="38623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6" name="Rectangle 14"/>
          <p:cNvSpPr>
            <a:spLocks noChangeArrowheads="1"/>
          </p:cNvSpPr>
          <p:nvPr/>
        </p:nvSpPr>
        <p:spPr bwMode="auto">
          <a:xfrm>
            <a:off x="3078163" y="38623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7" name="Line 15"/>
          <p:cNvSpPr>
            <a:spLocks noChangeShapeType="1"/>
          </p:cNvSpPr>
          <p:nvPr/>
        </p:nvSpPr>
        <p:spPr bwMode="auto">
          <a:xfrm>
            <a:off x="1765300" y="3789363"/>
            <a:ext cx="4968875"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688" name="Line 16"/>
          <p:cNvSpPr>
            <a:spLocks noChangeShapeType="1"/>
          </p:cNvSpPr>
          <p:nvPr/>
        </p:nvSpPr>
        <p:spPr bwMode="auto">
          <a:xfrm flipH="1">
            <a:off x="6732588" y="3789363"/>
            <a:ext cx="1588" cy="1439863"/>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689" name="Line 17"/>
          <p:cNvSpPr>
            <a:spLocks noChangeShapeType="1"/>
          </p:cNvSpPr>
          <p:nvPr/>
        </p:nvSpPr>
        <p:spPr bwMode="auto">
          <a:xfrm flipH="1">
            <a:off x="1692275" y="5229225"/>
            <a:ext cx="5041900"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690" name="Line 18"/>
          <p:cNvSpPr>
            <a:spLocks noChangeShapeType="1"/>
          </p:cNvSpPr>
          <p:nvPr/>
        </p:nvSpPr>
        <p:spPr bwMode="auto">
          <a:xfrm>
            <a:off x="1725613" y="3789363"/>
            <a:ext cx="0" cy="1439863"/>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691" name="Line 19"/>
          <p:cNvSpPr>
            <a:spLocks noChangeShapeType="1"/>
          </p:cNvSpPr>
          <p:nvPr/>
        </p:nvSpPr>
        <p:spPr bwMode="auto">
          <a:xfrm>
            <a:off x="5365750" y="3141663"/>
            <a:ext cx="0" cy="576263"/>
          </a:xfrm>
          <a:prstGeom prst="line">
            <a:avLst/>
          </a:prstGeom>
          <a:noFill/>
          <a:ln w="9525">
            <a:solidFill>
              <a:schemeClr val="bg1"/>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692" name="Text Box 20"/>
          <p:cNvSpPr txBox="1">
            <a:spLocks noChangeArrowheads="1"/>
          </p:cNvSpPr>
          <p:nvPr/>
        </p:nvSpPr>
        <p:spPr bwMode="auto">
          <a:xfrm>
            <a:off x="0" y="0"/>
            <a:ext cx="9144000" cy="519113"/>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28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访问：函数访问数据成员</a:t>
            </a:r>
            <a:r>
              <a:rPr kumimoji="1" lang="en-US" altLang="zh-CN" sz="28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&amp;</a:t>
            </a:r>
            <a:r>
              <a:rPr kumimoji="1" lang="zh-CN" altLang="en-US" sz="28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函数访问函数。</a:t>
            </a:r>
            <a:r>
              <a:rPr kumimoji="1" lang="zh-CN" altLang="en-US" sz="2800" b="1" u="sng"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直接</a:t>
            </a:r>
            <a:r>
              <a:rPr kumimoji="1" lang="zh-CN" altLang="en-US" sz="28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和间接 </a:t>
            </a:r>
            <a:endParaRPr kumimoji="1" lang="zh-CN" altLang="en-US" sz="28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2693" name="Rectangle 21"/>
          <p:cNvSpPr>
            <a:spLocks noChangeArrowheads="1"/>
          </p:cNvSpPr>
          <p:nvPr/>
        </p:nvSpPr>
        <p:spPr bwMode="auto">
          <a:xfrm>
            <a:off x="3740150" y="38623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94" name="Rectangle 22"/>
          <p:cNvSpPr>
            <a:spLocks noChangeArrowheads="1"/>
          </p:cNvSpPr>
          <p:nvPr/>
        </p:nvSpPr>
        <p:spPr bwMode="auto">
          <a:xfrm>
            <a:off x="4545013" y="544512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95" name="Rectangle 23"/>
          <p:cNvSpPr>
            <a:spLocks noChangeArrowheads="1"/>
          </p:cNvSpPr>
          <p:nvPr/>
        </p:nvSpPr>
        <p:spPr bwMode="auto">
          <a:xfrm>
            <a:off x="5210175" y="5445125"/>
            <a:ext cx="647700" cy="1152525"/>
          </a:xfrm>
          <a:prstGeom prst="rect">
            <a:avLst/>
          </a:prstGeom>
          <a:gradFill rotWithShape="0">
            <a:gsLst>
              <a:gs pos="0">
                <a:schemeClr val="tx1"/>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696" name="Rectangle 24"/>
          <p:cNvSpPr>
            <a:spLocks noChangeArrowheads="1"/>
          </p:cNvSpPr>
          <p:nvPr/>
        </p:nvSpPr>
        <p:spPr bwMode="auto">
          <a:xfrm>
            <a:off x="5868988" y="5445125"/>
            <a:ext cx="647700" cy="1152525"/>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697" name="Rectangle 25"/>
          <p:cNvSpPr>
            <a:spLocks noChangeArrowheads="1"/>
          </p:cNvSpPr>
          <p:nvPr/>
        </p:nvSpPr>
        <p:spPr bwMode="auto">
          <a:xfrm>
            <a:off x="2413000" y="5446713"/>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98" name="Rectangle 26"/>
          <p:cNvSpPr>
            <a:spLocks noChangeArrowheads="1"/>
          </p:cNvSpPr>
          <p:nvPr/>
        </p:nvSpPr>
        <p:spPr bwMode="auto">
          <a:xfrm>
            <a:off x="3078163" y="5446713"/>
            <a:ext cx="647700" cy="1152525"/>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699" name="Line 27"/>
          <p:cNvSpPr>
            <a:spLocks noChangeShapeType="1"/>
          </p:cNvSpPr>
          <p:nvPr/>
        </p:nvSpPr>
        <p:spPr bwMode="auto">
          <a:xfrm>
            <a:off x="1765300" y="5373688"/>
            <a:ext cx="4968875"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700" name="Line 28"/>
          <p:cNvSpPr>
            <a:spLocks noChangeShapeType="1"/>
          </p:cNvSpPr>
          <p:nvPr/>
        </p:nvSpPr>
        <p:spPr bwMode="auto">
          <a:xfrm>
            <a:off x="6734175" y="5373688"/>
            <a:ext cx="0" cy="1439863"/>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701" name="Line 29"/>
          <p:cNvSpPr>
            <a:spLocks noChangeShapeType="1"/>
          </p:cNvSpPr>
          <p:nvPr/>
        </p:nvSpPr>
        <p:spPr bwMode="auto">
          <a:xfrm flipH="1">
            <a:off x="1692275" y="6813550"/>
            <a:ext cx="5041900"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702" name="Line 30"/>
          <p:cNvSpPr>
            <a:spLocks noChangeShapeType="1"/>
          </p:cNvSpPr>
          <p:nvPr/>
        </p:nvSpPr>
        <p:spPr bwMode="auto">
          <a:xfrm>
            <a:off x="1725613" y="5373688"/>
            <a:ext cx="0" cy="1439863"/>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704" name="Rectangle 32"/>
          <p:cNvSpPr>
            <a:spLocks noChangeArrowheads="1"/>
          </p:cNvSpPr>
          <p:nvPr/>
        </p:nvSpPr>
        <p:spPr bwMode="auto">
          <a:xfrm>
            <a:off x="3740150" y="5446713"/>
            <a:ext cx="647700" cy="1152525"/>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706" name="Text Box 34"/>
          <p:cNvSpPr txBox="1">
            <a:spLocks noChangeArrowheads="1"/>
          </p:cNvSpPr>
          <p:nvPr/>
        </p:nvSpPr>
        <p:spPr bwMode="auto">
          <a:xfrm>
            <a:off x="6629400" y="3500438"/>
            <a:ext cx="2195513" cy="2124075"/>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对内（父</a:t>
            </a:r>
            <a:r>
              <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-&gt;</a:t>
            </a: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父）</a:t>
            </a:r>
            <a:endPar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a:p>
            <a:pPr marR="0" algn="just" defTabSz="914400" eaLnBrk="1" hangingPunct="1">
              <a:spcBef>
                <a:spcPct val="50000"/>
              </a:spcBef>
              <a:buClrTx/>
              <a:buSzTx/>
              <a:buFontTx/>
              <a:buNone/>
              <a:defRPr/>
            </a:pPr>
            <a:r>
              <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        </a:t>
            </a: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（派</a:t>
            </a:r>
            <a:r>
              <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-&gt;</a:t>
            </a: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派）</a:t>
            </a:r>
            <a:endPar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a:p>
            <a:pPr marR="0" algn="just" defTabSz="914400" eaLnBrk="1" hangingPunct="1">
              <a:spcBef>
                <a:spcPct val="50000"/>
              </a:spcBef>
              <a:buClrTx/>
              <a:buSzTx/>
              <a:buFontTx/>
              <a:buNone/>
              <a:defRPr/>
            </a:pP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        </a:t>
            </a:r>
            <a:r>
              <a:rPr kumimoji="1" lang="zh-CN" altLang="en-US" sz="2400" kern="1200" cap="none" spc="0" normalizeH="0" baseline="0" noProof="0" dirty="0">
                <a:solidFill>
                  <a:srgbClr val="FF0000"/>
                </a:solidFill>
                <a:effectLst>
                  <a:outerShdw blurRad="38100" dist="38100" dir="2700000" algn="tl">
                    <a:srgbClr val="000000"/>
                  </a:outerShdw>
                </a:effectLst>
                <a:latin typeface="Times New Roman" panose="02020603050405020304" pitchFamily="18" charset="0"/>
                <a:ea typeface="华文行楷" pitchFamily="2" charset="-122"/>
                <a:cs typeface="+mn-cs"/>
              </a:rPr>
              <a:t>（父</a:t>
            </a:r>
            <a:r>
              <a:rPr kumimoji="1" lang="en-US" altLang="zh-CN" sz="2400" kern="1200" cap="none" spc="0" normalizeH="0" baseline="0" noProof="0" dirty="0">
                <a:solidFill>
                  <a:srgbClr val="FF0000"/>
                </a:solidFill>
                <a:effectLst>
                  <a:outerShdw blurRad="38100" dist="38100" dir="2700000" algn="tl">
                    <a:srgbClr val="000000"/>
                  </a:outerShdw>
                </a:effectLst>
                <a:latin typeface="Times New Roman" panose="02020603050405020304" pitchFamily="18" charset="0"/>
                <a:ea typeface="华文行楷" pitchFamily="2" charset="-122"/>
                <a:cs typeface="+mn-cs"/>
              </a:rPr>
              <a:t>-&gt;</a:t>
            </a:r>
            <a:r>
              <a:rPr kumimoji="1" lang="zh-CN" altLang="en-US" sz="2400" kern="1200" cap="none" spc="0" normalizeH="0" baseline="0" noProof="0" dirty="0">
                <a:solidFill>
                  <a:srgbClr val="FF0000"/>
                </a:solidFill>
                <a:effectLst>
                  <a:outerShdw blurRad="38100" dist="38100" dir="2700000" algn="tl">
                    <a:srgbClr val="000000"/>
                  </a:outerShdw>
                </a:effectLst>
                <a:latin typeface="Times New Roman" panose="02020603050405020304" pitchFamily="18" charset="0"/>
                <a:ea typeface="华文行楷" pitchFamily="2" charset="-122"/>
                <a:cs typeface="+mn-cs"/>
              </a:rPr>
              <a:t>派）</a:t>
            </a:r>
            <a:endParaRPr kumimoji="1" lang="en-US" altLang="zh-CN" sz="2400" kern="1200" cap="none" spc="0" normalizeH="0" baseline="0" noProof="0" dirty="0">
              <a:solidFill>
                <a:srgbClr val="FF0000"/>
              </a:solidFill>
              <a:effectLst>
                <a:outerShdw blurRad="38100" dist="38100" dir="2700000" algn="tl">
                  <a:srgbClr val="000000"/>
                </a:outerShdw>
              </a:effectLst>
              <a:latin typeface="Times New Roman" panose="02020603050405020304" pitchFamily="18" charset="0"/>
              <a:ea typeface="华文行楷" pitchFamily="2" charset="-122"/>
              <a:cs typeface="+mn-cs"/>
            </a:endParaRPr>
          </a:p>
          <a:p>
            <a:pPr marR="0" algn="just" defTabSz="914400" eaLnBrk="1" hangingPunct="1">
              <a:spcBef>
                <a:spcPct val="50000"/>
              </a:spcBef>
              <a:buClrTx/>
              <a:buSzTx/>
              <a:buFontTx/>
              <a:buNone/>
              <a:defRPr/>
            </a:pP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        （派</a:t>
            </a:r>
            <a:r>
              <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-&gt;</a:t>
            </a: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父）</a:t>
            </a:r>
            <a:endPar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2707" name="Text Box 35"/>
          <p:cNvSpPr txBox="1">
            <a:spLocks noChangeArrowheads="1"/>
          </p:cNvSpPr>
          <p:nvPr/>
        </p:nvSpPr>
        <p:spPr bwMode="auto">
          <a:xfrm>
            <a:off x="7019925" y="5851525"/>
            <a:ext cx="935038" cy="457200"/>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对外</a:t>
            </a:r>
            <a:endPar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2711" name="Rectangle 39"/>
          <p:cNvSpPr>
            <a:spLocks noChangeArrowheads="1"/>
          </p:cNvSpPr>
          <p:nvPr/>
        </p:nvSpPr>
        <p:spPr bwMode="auto">
          <a:xfrm>
            <a:off x="4572000" y="1916113"/>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712" name="Rectangle 40"/>
          <p:cNvSpPr>
            <a:spLocks noChangeArrowheads="1"/>
          </p:cNvSpPr>
          <p:nvPr/>
        </p:nvSpPr>
        <p:spPr bwMode="auto">
          <a:xfrm>
            <a:off x="5237163" y="1916113"/>
            <a:ext cx="647700" cy="1152525"/>
          </a:xfrm>
          <a:prstGeom prst="rect">
            <a:avLst/>
          </a:prstGeom>
          <a:gradFill rotWithShape="0">
            <a:gsLst>
              <a:gs pos="0">
                <a:schemeClr val="tx1"/>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713" name="Rectangle 41"/>
          <p:cNvSpPr>
            <a:spLocks noChangeArrowheads="1"/>
          </p:cNvSpPr>
          <p:nvPr/>
        </p:nvSpPr>
        <p:spPr bwMode="auto">
          <a:xfrm>
            <a:off x="5895975" y="1916113"/>
            <a:ext cx="647700" cy="1152525"/>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714" name="Text Box 42"/>
          <p:cNvSpPr txBox="1">
            <a:spLocks noChangeArrowheads="1"/>
          </p:cNvSpPr>
          <p:nvPr/>
        </p:nvSpPr>
        <p:spPr bwMode="auto">
          <a:xfrm>
            <a:off x="6875463" y="811213"/>
            <a:ext cx="935038" cy="457200"/>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对内</a:t>
            </a:r>
            <a:endPar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2715" name="Text Box 43"/>
          <p:cNvSpPr txBox="1">
            <a:spLocks noChangeArrowheads="1"/>
          </p:cNvSpPr>
          <p:nvPr/>
        </p:nvSpPr>
        <p:spPr bwMode="auto">
          <a:xfrm>
            <a:off x="6946900" y="2324100"/>
            <a:ext cx="935038" cy="457200"/>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对外</a:t>
            </a:r>
            <a:endPar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2716" name="Text Box 44"/>
          <p:cNvSpPr txBox="1">
            <a:spLocks noChangeArrowheads="1"/>
          </p:cNvSpPr>
          <p:nvPr/>
        </p:nvSpPr>
        <p:spPr bwMode="auto">
          <a:xfrm>
            <a:off x="2339975" y="1531938"/>
            <a:ext cx="1223963" cy="579438"/>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32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父类</a:t>
            </a:r>
            <a:endParaRPr kumimoji="1" lang="zh-CN" altLang="en-US" sz="32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2717" name="Text Box 45"/>
          <p:cNvSpPr txBox="1">
            <a:spLocks noChangeArrowheads="1"/>
          </p:cNvSpPr>
          <p:nvPr/>
        </p:nvSpPr>
        <p:spPr bwMode="auto">
          <a:xfrm>
            <a:off x="2355850" y="3049588"/>
            <a:ext cx="1512888" cy="579438"/>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派生类</a:t>
            </a:r>
            <a:endPar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3698" name="Text Box 2"/>
          <p:cNvSpPr txBox="1">
            <a:spLocks noChangeArrowheads="1"/>
          </p:cNvSpPr>
          <p:nvPr/>
        </p:nvSpPr>
        <p:spPr bwMode="auto">
          <a:xfrm>
            <a:off x="1476375" y="44450"/>
            <a:ext cx="7667625" cy="71707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m3;</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m1;  void x(){m1=1;m2=2;m3=3;}//</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父类对内</a:t>
            </a:r>
            <a:endPar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m2;</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000" b="1" i="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r>
              <a:rPr kumimoji="1" lang="en-US" altLang="zh-CN" sz="20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Student{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n3;</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n1;</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y(){m1=1;m2=2;</a:t>
            </a: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m3=3;</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n1=1;n2=2;n3=3; </a:t>
            </a:r>
            <a:r>
              <a:rPr kumimoji="1" lang="en-US" altLang="zh-CN" sz="2000" b="1" u="sng"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x();</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派生类对内</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o(Student &amp;s){s.m1=1;</a:t>
            </a: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s.m2=1;s.m3=3;</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视为类外</a:t>
            </a:r>
            <a:endPar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   </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void p(Master &amp;s){s.n1=1;s.n2=1;s.n3=3;}//</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自己和自己</a:t>
            </a:r>
            <a:endPar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n2;</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   void q(Master &amp;s){s.m1=1;s.m2=1;</a:t>
            </a: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s.m3=3;</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自己和父类的区别</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a.m1=1;</a:t>
            </a: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a.m2=2;a.m3=3;</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a.n1=1;</a:t>
            </a: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a.n2=2;a.n3=3;</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a.x</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a.q</a:t>
            </a: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对外</a:t>
            </a:r>
            <a:endPar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65219" name="Text Box 3"/>
          <p:cNvSpPr txBox="1"/>
          <p:nvPr/>
        </p:nvSpPr>
        <p:spPr>
          <a:xfrm>
            <a:off x="622300"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13698"/>
                                        </p:tgtEl>
                                        <p:attrNameLst>
                                          <p:attrName>style.visibility</p:attrName>
                                        </p:attrNameLst>
                                      </p:cBhvr>
                                      <p:to>
                                        <p:strVal val="visible"/>
                                      </p:to>
                                    </p:set>
                                    <p:animEffect transition="in" filter="barn(inHorizontal)">
                                      <p:cBhvr>
                                        <p:cTn id="7" dur="500"/>
                                        <p:tgtEl>
                                          <p:spTgt spid="413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826" name="Text Box 2"/>
          <p:cNvSpPr txBox="1">
            <a:spLocks noChangeArrowheads="1"/>
          </p:cNvSpPr>
          <p:nvPr/>
        </p:nvSpPr>
        <p:spPr bwMode="auto">
          <a:xfrm>
            <a:off x="0" y="404813"/>
            <a:ext cx="4067175" cy="5632450"/>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m1;</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n1;</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i="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m1;</a:t>
            </a:r>
            <a:endPar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717827" name="Text Box 3"/>
          <p:cNvSpPr txBox="1">
            <a:spLocks noChangeArrowheads="1"/>
          </p:cNvSpPr>
          <p:nvPr/>
        </p:nvSpPr>
        <p:spPr bwMode="auto">
          <a:xfrm>
            <a:off x="4140200" y="476250"/>
            <a:ext cx="5003800" cy="489426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MasterEnginee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i="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m2;</a:t>
            </a:r>
            <a:endPar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p1;</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i="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n2;</a:t>
            </a:r>
            <a:endPar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MasterEnginee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17826"/>
                                        </p:tgtEl>
                                        <p:attrNameLst>
                                          <p:attrName>style.visibility</p:attrName>
                                        </p:attrNameLst>
                                      </p:cBhvr>
                                      <p:to>
                                        <p:strVal val="visible"/>
                                      </p:to>
                                    </p:set>
                                    <p:animEffect transition="in" filter="barn(inHorizontal)">
                                      <p:cBhvr>
                                        <p:cTn id="7" dur="500"/>
                                        <p:tgtEl>
                                          <p:spTgt spid="7178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17827"/>
                                        </p:tgtEl>
                                        <p:attrNameLst>
                                          <p:attrName>style.visibility</p:attrName>
                                        </p:attrNameLst>
                                      </p:cBhvr>
                                      <p:to>
                                        <p:strVal val="visible"/>
                                      </p:to>
                                    </p:set>
                                    <p:animEffect transition="in" filter="barn(inHorizontal)">
                                      <p:cBhvr>
                                        <p:cTn id="12" dur="500"/>
                                        <p:tgtEl>
                                          <p:spTgt spid="71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6" grpId="0"/>
      <p:bldP spid="717827" grpId="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0610" name="Text Box 2"/>
          <p:cNvSpPr txBox="1">
            <a:spLocks noChangeArrowheads="1"/>
          </p:cNvSpPr>
          <p:nvPr/>
        </p:nvSpPr>
        <p:spPr bwMode="auto">
          <a:xfrm>
            <a:off x="1476375" y="1412875"/>
            <a:ext cx="7272338" cy="3416300"/>
          </a:xfrm>
          <a:prstGeom prst="rect">
            <a:avLst/>
          </a:prstGeom>
          <a:noFill/>
          <a:ln>
            <a:noFill/>
          </a:ln>
          <a:effectLst/>
        </p:spPr>
        <p:txBody>
          <a:bodyPr>
            <a:spAutoFit/>
          </a:bodyPr>
          <a:lstStyle/>
          <a:p>
            <a:pPr marR="0" algn="just" defTabSz="914400" eaLnBrk="1" hangingPunct="1">
              <a:buClrTx/>
              <a:buSzTx/>
              <a:buFontTx/>
              <a:buNone/>
              <a:defRPr/>
            </a:pPr>
            <a:r>
              <a:rPr kumimoji="1" lang="zh-CN" altLang="en-US" sz="36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继承的本质实际上就是由上到下完全的复制；但是在对内可见性上做了手脚，对外可见性则没有改变。</a:t>
            </a:r>
            <a:endParaRPr kumimoji="1" lang="en-US" altLang="zh-CN" sz="36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36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36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36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派生的内容则等同于原始类的定义</a:t>
            </a:r>
            <a:endParaRPr kumimoji="1" lang="zh-CN" altLang="en-US" sz="36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67267" name="Text Box 3"/>
          <p:cNvSpPr txBox="1"/>
          <p:nvPr/>
        </p:nvSpPr>
        <p:spPr>
          <a:xfrm>
            <a:off x="622300"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barn(inHorizontal)">
                                      <p:cBhvr>
                                        <p:cTn id="7" dur="500"/>
                                        <p:tgtEl>
                                          <p:spTgt spid="580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90" name="Text Box 3"/>
          <p:cNvSpPr txBox="1"/>
          <p:nvPr/>
        </p:nvSpPr>
        <p:spPr>
          <a:xfrm>
            <a:off x="622300"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248835" name="Rectangle 5"/>
          <p:cNvSpPr>
            <a:spLocks noGrp="1" noChangeArrowheads="1"/>
          </p:cNvSpPr>
          <p:nvPr>
            <p:ph idx="1"/>
          </p:nvPr>
        </p:nvSpPr>
        <p:spPr>
          <a:xfrm>
            <a:off x="1481138" y="836613"/>
            <a:ext cx="6546850" cy="5400675"/>
          </a:xfrm>
        </p:spPr>
        <p:txBody>
          <a:bodyPr vert="horz" wrap="square" lIns="92075" tIns="46037" rIns="92075" bIns="46037" numCol="1" anchor="t" anchorCtr="0" compatLnSpc="1"/>
          <a:lstStyle/>
          <a:p>
            <a:pPr marL="342900" marR="0" lvl="0" indent="-342900" algn="just" defTabSz="914400" rtl="0" eaLnBrk="1" fontAlgn="base" latinLnBrk="0" hangingPunct="1">
              <a:lnSpc>
                <a:spcPct val="80000"/>
              </a:lnSpc>
              <a:spcBef>
                <a:spcPct val="20000"/>
              </a:spcBef>
              <a:spcAft>
                <a:spcPct val="0"/>
              </a:spcAft>
              <a:buClrTx/>
              <a:buSzTx/>
              <a:buFontTx/>
              <a:buBlip>
                <a:blip r:embed="rId1"/>
              </a:buBlip>
              <a:defRPr/>
            </a:pPr>
            <a:r>
              <a:rPr kumimoji="1" lang="zh-CN" altLang="en-US" sz="28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宇宙万事万物都是分类分层的，解决问题可以从事物之间的上下关系中着手。这是继承引入程序设计的前提。</a:t>
            </a:r>
            <a:endParaRPr kumimoji="1" lang="zh-CN" altLang="en-US" sz="28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80000"/>
              </a:lnSpc>
              <a:spcBef>
                <a:spcPct val="20000"/>
              </a:spcBef>
              <a:spcAft>
                <a:spcPct val="0"/>
              </a:spcAft>
              <a:buClrTx/>
              <a:buSzTx/>
              <a:buFontTx/>
              <a:buBlip>
                <a:blip r:embed="rId1"/>
              </a:buBlip>
              <a:defRPr/>
            </a:pPr>
            <a:endParaRPr kumimoji="1" lang="zh-CN" altLang="en-US" sz="18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80000"/>
              </a:lnSpc>
              <a:spcBef>
                <a:spcPct val="20000"/>
              </a:spcBef>
              <a:spcAft>
                <a:spcPct val="0"/>
              </a:spcAft>
              <a:buClrTx/>
              <a:buSzTx/>
              <a:buFontTx/>
              <a:buBlip>
                <a:blip r:embed="rId1"/>
              </a:buBlip>
              <a:defRPr/>
            </a:pPr>
            <a:r>
              <a:rPr kumimoji="1" lang="zh-CN" altLang="en-US" sz="28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例如：已知鸟的属性，燕子是什么的描述便</a:t>
            </a:r>
            <a:r>
              <a:rPr kumimoji="1" lang="zh-CN" altLang="en-US" sz="2800" b="0" i="0" u="sng"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可以在鸟的基础上进行（复用）</a:t>
            </a:r>
            <a:r>
              <a:rPr kumimoji="1" lang="zh-CN" altLang="en-US" sz="28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a:t>
            </a:r>
            <a:endParaRPr kumimoji="1" lang="zh-CN" altLang="en-US" sz="28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80000"/>
              </a:lnSpc>
              <a:spcBef>
                <a:spcPct val="20000"/>
              </a:spcBef>
              <a:spcAft>
                <a:spcPct val="0"/>
              </a:spcAft>
              <a:buClrTx/>
              <a:buSzTx/>
              <a:buFontTx/>
              <a:buNone/>
              <a:defRPr/>
            </a:pPr>
            <a:r>
              <a:rPr kumimoji="1" lang="zh-CN" altLang="en-US" sz="28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　　　</a:t>
            </a:r>
            <a:r>
              <a:rPr kumimoji="1" lang="zh-CN" altLang="en-US" sz="2800" b="0" i="0" u="none" strike="noStrike" kern="0" cap="none" spc="0" normalizeH="0" baseline="0" noProof="0" dirty="0">
                <a:ln>
                  <a:noFill/>
                </a:ln>
                <a:solidFill>
                  <a:srgbClr val="FFFF00"/>
                </a:solidFill>
                <a:effectLst/>
                <a:uLnTx/>
                <a:uFillTx/>
                <a:latin typeface="黑体" panose="02010609060101010101" pitchFamily="49" charset="-122"/>
                <a:ea typeface="黑体" panose="02010609060101010101" pitchFamily="49" charset="-122"/>
                <a:cs typeface="+mn-cs"/>
              </a:rPr>
              <a:t>燕子是鸟。 （全部：脊椎、翅膀、羽毛、喙；走、飞、吃</a:t>
            </a:r>
            <a:r>
              <a:rPr kumimoji="1" lang="zh-CN" altLang="en-US" sz="2800" b="0" i="0" u="none" strike="noStrike" kern="0" cap="none" spc="0" normalizeH="0" baseline="0" noProof="0" dirty="0" smtClean="0">
                <a:ln>
                  <a:noFill/>
                </a:ln>
                <a:solidFill>
                  <a:srgbClr val="FFFF00"/>
                </a:solidFill>
                <a:effectLst/>
                <a:uLnTx/>
                <a:uFillTx/>
                <a:latin typeface="黑体" panose="02010609060101010101" pitchFamily="49" charset="-122"/>
                <a:ea typeface="黑体" panose="02010609060101010101" pitchFamily="49" charset="-122"/>
                <a:cs typeface="+mn-cs"/>
              </a:rPr>
              <a:t>虫、叫）</a:t>
            </a:r>
            <a:endParaRPr kumimoji="1" lang="en-US" altLang="zh-CN" sz="2800" b="0" i="0" u="none" strike="noStrike" kern="0" cap="none" spc="0" normalizeH="0" baseline="0" noProof="0" dirty="0" smtClean="0">
              <a:ln>
                <a:noFill/>
              </a:ln>
              <a:solidFill>
                <a:srgbClr val="FFFF00"/>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80000"/>
              </a:lnSpc>
              <a:spcBef>
                <a:spcPct val="20000"/>
              </a:spcBef>
              <a:spcAft>
                <a:spcPct val="0"/>
              </a:spcAft>
              <a:buClrTx/>
              <a:buSzTx/>
              <a:buFontTx/>
              <a:buNone/>
              <a:defRPr/>
            </a:pPr>
            <a:endParaRPr kumimoji="1" lang="en-US" altLang="zh-CN" sz="2800" b="0" i="0" u="none" strike="noStrike" kern="0" cap="none" spc="0" normalizeH="0" baseline="0" noProof="0" dirty="0" smtClean="0">
              <a:ln>
                <a:noFill/>
              </a:ln>
              <a:solidFill>
                <a:srgbClr val="FFFF00"/>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rgbClr val="FFFF00"/>
                </a:solidFill>
                <a:effectLst/>
                <a:uLnTx/>
                <a:uFillTx/>
                <a:latin typeface="黑体" panose="02010609060101010101" pitchFamily="49" charset="-122"/>
                <a:ea typeface="黑体" panose="02010609060101010101" pitchFamily="49" charset="-122"/>
                <a:cs typeface="+mn-cs"/>
              </a:rPr>
              <a:t>      </a:t>
            </a:r>
            <a:r>
              <a:rPr kumimoji="1" lang="zh-CN" altLang="en-US" sz="2800" b="0" i="0" u="none" strike="noStrike" kern="0" cap="none" spc="0" normalizeH="0" baseline="0" noProof="0" dirty="0">
                <a:ln>
                  <a:noFill/>
                </a:ln>
                <a:solidFill>
                  <a:srgbClr val="FFFF00"/>
                </a:solidFill>
                <a:effectLst/>
                <a:uLnTx/>
                <a:uFillTx/>
                <a:latin typeface="黑体" panose="02010609060101010101" pitchFamily="49" charset="-122"/>
                <a:ea typeface="黑体" panose="02010609060101010101" pitchFamily="49" charset="-122"/>
                <a:cs typeface="+mn-cs"/>
              </a:rPr>
              <a:t>燕子是候鸟。  （增加</a:t>
            </a:r>
            <a:r>
              <a:rPr kumimoji="1" lang="zh-CN" altLang="en-US" sz="2800" b="0" i="0" u="none" strike="noStrike" kern="0" cap="none" spc="0" normalizeH="0" baseline="0" noProof="0" dirty="0" smtClean="0">
                <a:ln>
                  <a:noFill/>
                </a:ln>
                <a:solidFill>
                  <a:srgbClr val="FFFF00"/>
                </a:solidFill>
                <a:effectLst/>
                <a:uLnTx/>
                <a:uFillTx/>
                <a:latin typeface="黑体" panose="02010609060101010101" pitchFamily="49" charset="-122"/>
                <a:ea typeface="黑体" panose="02010609060101010101" pitchFamily="49" charset="-122"/>
                <a:cs typeface="+mn-cs"/>
              </a:rPr>
              <a:t>）</a:t>
            </a:r>
            <a:endParaRPr kumimoji="1" lang="en-US" altLang="zh-CN" sz="2800" b="0" i="0" u="none" strike="noStrike" kern="0" cap="none" spc="0" normalizeH="0" baseline="0" noProof="0" dirty="0" smtClean="0">
              <a:ln>
                <a:noFill/>
              </a:ln>
              <a:solidFill>
                <a:srgbClr val="FFFF00"/>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8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rgbClr val="FFFF00"/>
                </a:solidFill>
                <a:effectLst/>
                <a:uLnTx/>
                <a:uFillTx/>
                <a:latin typeface="黑体" panose="02010609060101010101" pitchFamily="49" charset="-122"/>
                <a:ea typeface="黑体" panose="02010609060101010101" pitchFamily="49" charset="-122"/>
                <a:cs typeface="+mn-cs"/>
              </a:rPr>
              <a:t>      </a:t>
            </a:r>
            <a:endParaRPr kumimoji="1" lang="en-US" altLang="zh-CN" sz="2800" b="0" i="0" u="none" strike="noStrike" kern="0" cap="none" spc="0" normalizeH="0" baseline="0" noProof="0" dirty="0">
              <a:ln>
                <a:noFill/>
              </a:ln>
              <a:solidFill>
                <a:srgbClr val="FFFF00"/>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1" fontAlgn="base" latinLnBrk="0" hangingPunct="1">
              <a:lnSpc>
                <a:spcPct val="80000"/>
              </a:lnSpc>
              <a:spcBef>
                <a:spcPct val="20000"/>
              </a:spcBef>
              <a:spcAft>
                <a:spcPct val="0"/>
              </a:spcAft>
              <a:buClrTx/>
              <a:buSzTx/>
              <a:buFontTx/>
              <a:buNone/>
              <a:defRPr/>
            </a:pPr>
            <a:r>
              <a:rPr kumimoji="1" lang="zh-CN" altLang="en-US" sz="2800" b="0" i="0" u="none" strike="noStrike" kern="0" cap="none" spc="0" normalizeH="0" baseline="0" noProof="0" dirty="0">
                <a:ln>
                  <a:noFill/>
                </a:ln>
                <a:solidFill>
                  <a:srgbClr val="FFFF00"/>
                </a:solidFill>
                <a:effectLst/>
                <a:uLnTx/>
                <a:uFillTx/>
                <a:latin typeface="黑体" panose="02010609060101010101" pitchFamily="49" charset="-122"/>
                <a:ea typeface="黑体" panose="02010609060101010101" pitchFamily="49" charset="-122"/>
                <a:cs typeface="+mn-cs"/>
              </a:rPr>
              <a:t>      叫声特别好听。（改写） </a:t>
            </a:r>
            <a:endParaRPr kumimoji="1" lang="zh-CN" altLang="en-US" sz="2800" b="0" i="0" u="none" strike="noStrike" kern="0" cap="none" spc="0" normalizeH="0" baseline="0" noProof="0" dirty="0">
              <a:ln>
                <a:noFill/>
              </a:ln>
              <a:solidFill>
                <a:srgbClr val="FFFF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0" hangingPunct="1">
              <a:lnSpc>
                <a:spcPct val="80000"/>
              </a:lnSpc>
              <a:spcBef>
                <a:spcPct val="20000"/>
              </a:spcBef>
              <a:spcAft>
                <a:spcPct val="0"/>
              </a:spcAft>
              <a:buClrTx/>
              <a:buSzTx/>
              <a:buFontTx/>
              <a:buNone/>
              <a:defRPr/>
            </a:pPr>
            <a:endParaRPr kumimoji="1" lang="en-US" altLang="zh-CN" sz="18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4" name="Rectangle 6"/>
          <p:cNvSpPr>
            <a:spLocks noGrp="1"/>
          </p:cNvSpPr>
          <p:nvPr>
            <p:ph idx="1"/>
          </p:nvPr>
        </p:nvSpPr>
        <p:spPr>
          <a:xfrm>
            <a:off x="250825" y="0"/>
            <a:ext cx="8893175" cy="6742113"/>
          </a:xfrm>
          <a:ln/>
        </p:spPr>
        <p:txBody>
          <a:bodyPr vert="horz" wrap="square" lIns="92075" tIns="46037" rIns="92075" bIns="46037" anchor="t" anchorCtr="0"/>
          <a:p>
            <a:pPr algn="just" eaLnBrk="1" hangingPunct="1">
              <a:lnSpc>
                <a:spcPct val="80000"/>
              </a:lnSpc>
              <a:buNone/>
            </a:pPr>
            <a:r>
              <a:rPr lang="zh-CN" altLang="en-US" sz="2800" dirty="0">
                <a:solidFill>
                  <a:srgbClr val="FF0000"/>
                </a:solidFill>
                <a:latin typeface="黑体" panose="02010609060101010101" pitchFamily="49" charset="-122"/>
                <a:ea typeface="黑体" panose="02010609060101010101" pitchFamily="49" charset="-122"/>
              </a:rPr>
              <a:t>我公司</a:t>
            </a:r>
            <a:r>
              <a:rPr lang="zh-CN" altLang="en-US" sz="2800" dirty="0">
                <a:solidFill>
                  <a:srgbClr val="FFFFFF"/>
                </a:solidFill>
                <a:latin typeface="黑体" panose="02010609060101010101" pitchFamily="49" charset="-122"/>
                <a:ea typeface="黑体" panose="02010609060101010101" pitchFamily="49" charset="-122"/>
              </a:rPr>
              <a:t>向</a:t>
            </a:r>
            <a:r>
              <a:rPr lang="en-US" altLang="zh-CN" sz="2800" dirty="0">
                <a:solidFill>
                  <a:srgbClr val="FF0000"/>
                </a:solidFill>
                <a:latin typeface="黑体" panose="02010609060101010101" pitchFamily="49" charset="-122"/>
                <a:ea typeface="黑体" panose="02010609060101010101" pitchFamily="49" charset="-122"/>
              </a:rPr>
              <a:t>A</a:t>
            </a:r>
            <a:r>
              <a:rPr lang="zh-CN" altLang="en-US" sz="2800" dirty="0">
                <a:solidFill>
                  <a:srgbClr val="FF0000"/>
                </a:solidFill>
                <a:latin typeface="黑体" panose="02010609060101010101" pitchFamily="49" charset="-122"/>
                <a:ea typeface="黑体" panose="02010609060101010101" pitchFamily="49" charset="-122"/>
              </a:rPr>
              <a:t>公司</a:t>
            </a:r>
            <a:r>
              <a:rPr lang="zh-CN" altLang="en-US" sz="2800" dirty="0">
                <a:solidFill>
                  <a:srgbClr val="FFFFFF"/>
                </a:solidFill>
                <a:latin typeface="黑体" panose="02010609060101010101" pitchFamily="49" charset="-122"/>
                <a:ea typeface="黑体" panose="02010609060101010101" pitchFamily="49" charset="-122"/>
              </a:rPr>
              <a:t>采购高级相机，包含按钮、图像质量设定、编码算法等属性。</a:t>
            </a:r>
            <a:r>
              <a:rPr lang="en-US" altLang="zh-CN" sz="2800" dirty="0">
                <a:solidFill>
                  <a:srgbClr val="FFFFFF"/>
                </a:solidFill>
                <a:latin typeface="黑体" panose="02010609060101010101" pitchFamily="49" charset="-122"/>
                <a:ea typeface="黑体" panose="02010609060101010101" pitchFamily="49" charset="-122"/>
              </a:rPr>
              <a:t>Public\protected\private</a:t>
            </a:r>
            <a:endParaRPr lang="en-US" altLang="zh-CN"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zh-CN" altLang="en-US" sz="2800" dirty="0">
                <a:solidFill>
                  <a:srgbClr val="FFFFFF"/>
                </a:solidFill>
                <a:latin typeface="黑体" panose="02010609060101010101" pitchFamily="49" charset="-122"/>
                <a:ea typeface="黑体" panose="02010609060101010101" pitchFamily="49" charset="-122"/>
              </a:rPr>
              <a:t>我公司连接一台电脑</a:t>
            </a:r>
            <a:r>
              <a:rPr lang="en-US" altLang="zh-CN" sz="2800" dirty="0">
                <a:solidFill>
                  <a:srgbClr val="FFFFFF"/>
                </a:solidFill>
                <a:latin typeface="黑体" panose="02010609060101010101" pitchFamily="49" charset="-122"/>
                <a:ea typeface="黑体" panose="02010609060101010101" pitchFamily="49" charset="-122"/>
              </a:rPr>
              <a:t>(</a:t>
            </a:r>
            <a:r>
              <a:rPr lang="zh-CN" altLang="en-US" sz="2800" dirty="0">
                <a:solidFill>
                  <a:srgbClr val="FFFFFF"/>
                </a:solidFill>
                <a:latin typeface="黑体" panose="02010609060101010101" pitchFamily="49" charset="-122"/>
                <a:ea typeface="黑体" panose="02010609060101010101" pitchFamily="49" charset="-122"/>
              </a:rPr>
              <a:t>操作菜单、硬件、源代码</a:t>
            </a:r>
            <a:r>
              <a:rPr lang="en-US" altLang="zh-CN" sz="2800" dirty="0">
                <a:solidFill>
                  <a:srgbClr val="FFFFFF"/>
                </a:solidFill>
                <a:latin typeface="黑体" panose="02010609060101010101" pitchFamily="49" charset="-122"/>
                <a:ea typeface="黑体" panose="02010609060101010101" pitchFamily="49" charset="-122"/>
              </a:rPr>
              <a:t>)</a:t>
            </a:r>
            <a:r>
              <a:rPr lang="zh-CN" altLang="en-US" sz="2800" dirty="0">
                <a:solidFill>
                  <a:srgbClr val="FFFFFF"/>
                </a:solidFill>
                <a:latin typeface="黑体" panose="02010609060101010101" pitchFamily="49" charset="-122"/>
                <a:ea typeface="黑体" panose="02010609060101010101" pitchFamily="49" charset="-122"/>
              </a:rPr>
              <a:t>后成为一个抓拍系统销售给</a:t>
            </a:r>
            <a:r>
              <a:rPr lang="zh-CN" altLang="en-US" sz="2800" dirty="0">
                <a:solidFill>
                  <a:srgbClr val="FF0000"/>
                </a:solidFill>
                <a:latin typeface="黑体" panose="02010609060101010101" pitchFamily="49" charset="-122"/>
                <a:ea typeface="黑体" panose="02010609060101010101" pitchFamily="49" charset="-122"/>
              </a:rPr>
              <a:t>用户</a:t>
            </a:r>
            <a:r>
              <a:rPr lang="zh-CN" altLang="en-US" sz="2800" dirty="0">
                <a:solidFill>
                  <a:srgbClr val="FFFFFF"/>
                </a:solidFill>
                <a:latin typeface="黑体" panose="02010609060101010101" pitchFamily="49" charset="-122"/>
                <a:ea typeface="黑体" panose="02010609060101010101" pitchFamily="49" charset="-122"/>
              </a:rPr>
              <a:t>。</a:t>
            </a:r>
            <a:endParaRPr lang="zh-CN" altLang="en-US"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en-US" altLang="zh-CN" sz="2800" dirty="0">
                <a:solidFill>
                  <a:srgbClr val="FFFFFF"/>
                </a:solidFill>
                <a:latin typeface="黑体" panose="02010609060101010101" pitchFamily="49" charset="-122"/>
                <a:ea typeface="黑体" panose="02010609060101010101" pitchFamily="49" charset="-122"/>
              </a:rPr>
              <a:t>Public</a:t>
            </a:r>
            <a:r>
              <a:rPr lang="zh-CN" altLang="en-US" sz="2800" dirty="0">
                <a:solidFill>
                  <a:srgbClr val="FFFFFF"/>
                </a:solidFill>
                <a:latin typeface="黑体" panose="02010609060101010101" pitchFamily="49" charset="-122"/>
                <a:ea typeface="黑体" panose="02010609060101010101" pitchFamily="49" charset="-122"/>
              </a:rPr>
              <a:t>继承：</a:t>
            </a:r>
            <a:endParaRPr lang="zh-CN" altLang="en-US"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zh-CN" altLang="en-US" sz="2800" dirty="0">
                <a:solidFill>
                  <a:srgbClr val="FFFFFF"/>
                </a:solidFill>
                <a:latin typeface="黑体" panose="02010609060101010101" pitchFamily="49" charset="-122"/>
                <a:ea typeface="黑体" panose="02010609060101010101" pitchFamily="49" charset="-122"/>
              </a:rPr>
              <a:t>   我公司可以操作电脑全部，相机前两项</a:t>
            </a:r>
            <a:endParaRPr lang="zh-CN" altLang="en-US"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zh-CN" altLang="en-US" sz="2800" dirty="0">
                <a:solidFill>
                  <a:srgbClr val="FFFFFF"/>
                </a:solidFill>
                <a:latin typeface="黑体" panose="02010609060101010101" pitchFamily="49" charset="-122"/>
                <a:ea typeface="黑体" panose="02010609060101010101" pitchFamily="49" charset="-122"/>
              </a:rPr>
              <a:t>   用户可以操作电脑的操作菜单和相机的按钮</a:t>
            </a:r>
            <a:endParaRPr lang="zh-CN" altLang="en-US"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en-US" altLang="zh-CN" sz="2800" dirty="0">
                <a:solidFill>
                  <a:srgbClr val="FFFFFF"/>
                </a:solidFill>
                <a:latin typeface="黑体" panose="02010609060101010101" pitchFamily="49" charset="-122"/>
                <a:ea typeface="黑体" panose="02010609060101010101" pitchFamily="49" charset="-122"/>
              </a:rPr>
              <a:t>Protected</a:t>
            </a:r>
            <a:r>
              <a:rPr lang="zh-CN" altLang="en-US" sz="2800" dirty="0">
                <a:solidFill>
                  <a:srgbClr val="FFFFFF"/>
                </a:solidFill>
                <a:latin typeface="黑体" panose="02010609060101010101" pitchFamily="49" charset="-122"/>
                <a:ea typeface="黑体" panose="02010609060101010101" pitchFamily="49" charset="-122"/>
              </a:rPr>
              <a:t>继承：</a:t>
            </a:r>
            <a:endParaRPr lang="zh-CN" altLang="en-US"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zh-CN" altLang="en-US" sz="2800" dirty="0">
                <a:solidFill>
                  <a:srgbClr val="FFFFFF"/>
                </a:solidFill>
                <a:latin typeface="黑体" panose="02010609060101010101" pitchFamily="49" charset="-122"/>
                <a:ea typeface="黑体" panose="02010609060101010101" pitchFamily="49" charset="-122"/>
              </a:rPr>
              <a:t>   我公司可以操作电脑全部，相机前两项</a:t>
            </a:r>
            <a:endParaRPr lang="zh-CN" altLang="en-US"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zh-CN" altLang="en-US" sz="2800" dirty="0">
                <a:solidFill>
                  <a:srgbClr val="FFFFFF"/>
                </a:solidFill>
                <a:latin typeface="黑体" panose="02010609060101010101" pitchFamily="49" charset="-122"/>
                <a:ea typeface="黑体" panose="02010609060101010101" pitchFamily="49" charset="-122"/>
              </a:rPr>
              <a:t>   用户仅仅可以操作电脑的操作菜单</a:t>
            </a:r>
            <a:endParaRPr lang="zh-CN" altLang="en-US"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en-US" altLang="zh-CN" sz="2800" dirty="0">
                <a:solidFill>
                  <a:srgbClr val="FFFFFF"/>
                </a:solidFill>
                <a:latin typeface="黑体" panose="02010609060101010101" pitchFamily="49" charset="-122"/>
                <a:ea typeface="黑体" panose="02010609060101010101" pitchFamily="49" charset="-122"/>
              </a:rPr>
              <a:t>Private</a:t>
            </a:r>
            <a:r>
              <a:rPr lang="zh-CN" altLang="en-US" sz="2800" dirty="0">
                <a:solidFill>
                  <a:srgbClr val="FFFFFF"/>
                </a:solidFill>
                <a:latin typeface="黑体" panose="02010609060101010101" pitchFamily="49" charset="-122"/>
                <a:ea typeface="黑体" panose="02010609060101010101" pitchFamily="49" charset="-122"/>
              </a:rPr>
              <a:t>继承：</a:t>
            </a:r>
            <a:endParaRPr lang="zh-CN" altLang="en-US"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zh-CN" altLang="en-US" sz="2800" dirty="0">
                <a:solidFill>
                  <a:srgbClr val="FFFFFF"/>
                </a:solidFill>
                <a:latin typeface="黑体" panose="02010609060101010101" pitchFamily="49" charset="-122"/>
                <a:ea typeface="黑体" panose="02010609060101010101" pitchFamily="49" charset="-122"/>
              </a:rPr>
              <a:t>   我公司可以操作电脑全部，相机前两项</a:t>
            </a:r>
            <a:endParaRPr lang="zh-CN" altLang="en-US"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zh-CN" altLang="en-US" sz="2800" dirty="0">
                <a:solidFill>
                  <a:srgbClr val="FFFFFF"/>
                </a:solidFill>
                <a:latin typeface="黑体" panose="02010609060101010101" pitchFamily="49" charset="-122"/>
                <a:ea typeface="黑体" panose="02010609060101010101" pitchFamily="49" charset="-122"/>
              </a:rPr>
              <a:t>   用户仅仅可以操作电脑的操作菜单</a:t>
            </a:r>
            <a:endParaRPr lang="zh-CN" altLang="en-US"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zh-CN" altLang="en-US" sz="2800" dirty="0">
                <a:solidFill>
                  <a:srgbClr val="FFFFFF"/>
                </a:solidFill>
                <a:latin typeface="黑体" panose="02010609060101010101" pitchFamily="49" charset="-122"/>
                <a:ea typeface="黑体" panose="02010609060101010101" pitchFamily="49" charset="-122"/>
              </a:rPr>
              <a:t>   同时相机公司要求我公司如果将系统卖给其它公司，因该公司也用于销售，不得向其泄露其全部内容。</a:t>
            </a:r>
            <a:endParaRPr lang="zh-CN" altLang="en-US" sz="2800" dirty="0">
              <a:solidFill>
                <a:srgbClr val="FFFFFF"/>
              </a:solidFill>
              <a:latin typeface="黑体" panose="02010609060101010101" pitchFamily="49" charset="-122"/>
              <a:ea typeface="黑体" panose="02010609060101010101" pitchFamily="49" charset="-122"/>
            </a:endParaRPr>
          </a:p>
          <a:p>
            <a:pPr algn="just" eaLnBrk="1" hangingPunct="1">
              <a:lnSpc>
                <a:spcPct val="80000"/>
              </a:lnSpc>
              <a:buNone/>
            </a:pPr>
            <a:r>
              <a:rPr lang="en-US" altLang="zh-CN" sz="2800" dirty="0">
                <a:solidFill>
                  <a:srgbClr val="FFFF00"/>
                </a:solidFill>
                <a:latin typeface="黑体" panose="02010609060101010101" pitchFamily="49" charset="-122"/>
                <a:ea typeface="黑体" panose="02010609060101010101" pitchFamily="49" charset="-122"/>
              </a:rPr>
              <a:t> A</a:t>
            </a:r>
            <a:r>
              <a:rPr lang="zh-CN" altLang="en-US" sz="2800" dirty="0">
                <a:solidFill>
                  <a:srgbClr val="FFFF00"/>
                </a:solidFill>
                <a:latin typeface="黑体" panose="02010609060101010101" pitchFamily="49" charset="-122"/>
                <a:ea typeface="黑体" panose="02010609060101010101" pitchFamily="49" charset="-122"/>
              </a:rPr>
              <a:t>公司：父类   我公司：派生类   用户：类外</a:t>
            </a:r>
            <a:endParaRPr lang="en-US" altLang="zh-CN" sz="2800" dirty="0">
              <a:solidFill>
                <a:srgbClr val="FFFF00"/>
              </a:solidFill>
              <a:latin typeface="黑体" panose="02010609060101010101" pitchFamily="49" charset="-122"/>
              <a:ea typeface="黑体" panose="02010609060101010101" pitchFamily="49" charset="-122"/>
            </a:endParaRPr>
          </a:p>
          <a:p>
            <a:pPr algn="just" eaLnBrk="1" hangingPunct="1">
              <a:lnSpc>
                <a:spcPct val="80000"/>
              </a:lnSpc>
              <a:buNone/>
            </a:pPr>
            <a:endParaRPr lang="en-US" altLang="zh-CN" sz="2800" dirty="0">
              <a:solidFill>
                <a:srgbClr val="FFFF00"/>
              </a:solidFill>
              <a:latin typeface="黑体" panose="02010609060101010101" pitchFamily="49" charset="-122"/>
              <a:ea typeface="黑体" panose="02010609060101010101" pitchFamily="49" charset="-122"/>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6" name="Text Box 2"/>
          <p:cNvSpPr txBox="1">
            <a:spLocks noChangeArrowheads="1"/>
          </p:cNvSpPr>
          <p:nvPr/>
        </p:nvSpPr>
        <p:spPr bwMode="auto">
          <a:xfrm>
            <a:off x="1187450" y="0"/>
            <a:ext cx="7345363"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move_tel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     string name;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topic;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dept;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major;</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r>
              <a:rPr kumimoji="1" lang="en-US" altLang="zh-CN" sz="2400" i="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id</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i="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i="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major;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70339" name="Text Box 3"/>
          <p:cNvSpPr txBox="1"/>
          <p:nvPr/>
        </p:nvSpPr>
        <p:spPr>
          <a:xfrm>
            <a:off x="622300" y="549275"/>
            <a:ext cx="854075" cy="5759450"/>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272388" name="AutoShape 4"/>
          <p:cNvSpPr>
            <a:spLocks noChangeArrowheads="1"/>
          </p:cNvSpPr>
          <p:nvPr/>
        </p:nvSpPr>
        <p:spPr bwMode="auto">
          <a:xfrm>
            <a:off x="6516688" y="0"/>
            <a:ext cx="2627313" cy="1368425"/>
          </a:xfrm>
          <a:prstGeom prst="wedgeRectCallout">
            <a:avLst>
              <a:gd name="adj1" fmla="val -135921"/>
              <a:gd name="adj2" fmla="val 151856"/>
            </a:avLst>
          </a:prstGeom>
          <a:solidFill>
            <a:schemeClr val="accent1"/>
          </a:solidFill>
          <a:ln w="9525" algn="ctr">
            <a:solidFill>
              <a:schemeClr val="bg1"/>
            </a:solid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和</a:t>
            </a:r>
            <a:r>
              <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a:t>
            </a: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继承相比</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收缩了对外权限；</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没有影响对内权限</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barn(inHorizontal)">
                                      <p:cBhvr>
                                        <p:cTn id="7" dur="500"/>
                                        <p:tgtEl>
                                          <p:spTgt spid="272386"/>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72388"/>
                                        </p:tgtEl>
                                        <p:attrNameLst>
                                          <p:attrName>style.visibility</p:attrName>
                                        </p:attrNameLst>
                                      </p:cBhvr>
                                      <p:to>
                                        <p:strVal val="visible"/>
                                      </p:to>
                                    </p:set>
                                    <p:animEffect transition="in" filter="plus(in)">
                                      <p:cBhvr>
                                        <p:cTn id="12" dur="2000"/>
                                        <p:tgtEl>
                                          <p:spTgt spid="27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p:bldP spid="272388" grpId="0" animBg="1"/>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10" name="Text Box 2"/>
          <p:cNvSpPr txBox="1">
            <a:spLocks noChangeArrowheads="1"/>
          </p:cNvSpPr>
          <p:nvPr/>
        </p:nvSpPr>
        <p:spPr bwMode="auto">
          <a:xfrm>
            <a:off x="869950" y="0"/>
            <a:ext cx="8243888" cy="63706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move_tel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   string name;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private</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topic;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major;</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protected: major;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private:</a:t>
            </a:r>
            <a:r>
              <a:rPr kumimoji="1" lang="en-US" altLang="zh-CN" sz="2400" i="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id</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i="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i="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topic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71363" name="Text Box 3"/>
          <p:cNvSpPr txBox="1"/>
          <p:nvPr/>
        </p:nvSpPr>
        <p:spPr>
          <a:xfrm>
            <a:off x="34925" y="476250"/>
            <a:ext cx="854075" cy="5976938"/>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273412" name="AutoShape 4"/>
          <p:cNvSpPr>
            <a:spLocks noChangeArrowheads="1"/>
          </p:cNvSpPr>
          <p:nvPr/>
        </p:nvSpPr>
        <p:spPr bwMode="auto">
          <a:xfrm>
            <a:off x="6516688" y="0"/>
            <a:ext cx="2627313" cy="1368425"/>
          </a:xfrm>
          <a:prstGeom prst="wedgeRectCallout">
            <a:avLst>
              <a:gd name="adj1" fmla="val -135921"/>
              <a:gd name="adj2" fmla="val 151856"/>
            </a:avLst>
          </a:prstGeom>
          <a:solidFill>
            <a:schemeClr val="accent1"/>
          </a:solidFill>
          <a:ln w="9525" algn="ctr">
            <a:solidFill>
              <a:schemeClr val="bg1"/>
            </a:solid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和</a:t>
            </a:r>
            <a:r>
              <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a:t>
            </a: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继承相比</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收缩了对外权限；</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影响后代对内权限</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3410"/>
                                        </p:tgtEl>
                                        <p:attrNameLst>
                                          <p:attrName>style.visibility</p:attrName>
                                        </p:attrNameLst>
                                      </p:cBhvr>
                                      <p:to>
                                        <p:strVal val="visible"/>
                                      </p:to>
                                    </p:set>
                                    <p:animEffect transition="in" filter="barn(inHorizontal)">
                                      <p:cBhvr>
                                        <p:cTn id="7" dur="500"/>
                                        <p:tgtEl>
                                          <p:spTgt spid="273410"/>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plus(in)">
                                      <p:cBhvr>
                                        <p:cTn id="12" dur="2000"/>
                                        <p:tgtEl>
                                          <p:spTgt spid="27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p:bldP spid="273412" grpId="0" animBg="1"/>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6" name="Text Box 2"/>
          <p:cNvSpPr txBox="1"/>
          <p:nvPr/>
        </p:nvSpPr>
        <p:spPr>
          <a:xfrm>
            <a:off x="622300"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416771" name="Rectangle 3"/>
          <p:cNvSpPr>
            <a:spLocks noChangeArrowheads="1"/>
          </p:cNvSpPr>
          <p:nvPr/>
        </p:nvSpPr>
        <p:spPr bwMode="auto">
          <a:xfrm>
            <a:off x="5048250" y="1158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772" name="Rectangle 4"/>
          <p:cNvSpPr>
            <a:spLocks noChangeArrowheads="1"/>
          </p:cNvSpPr>
          <p:nvPr/>
        </p:nvSpPr>
        <p:spPr bwMode="auto">
          <a:xfrm>
            <a:off x="5713413" y="1158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773" name="Rectangle 5"/>
          <p:cNvSpPr>
            <a:spLocks noChangeArrowheads="1"/>
          </p:cNvSpPr>
          <p:nvPr/>
        </p:nvSpPr>
        <p:spPr bwMode="auto">
          <a:xfrm>
            <a:off x="6372225" y="1158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774" name="Rectangle 6"/>
          <p:cNvSpPr>
            <a:spLocks noChangeArrowheads="1"/>
          </p:cNvSpPr>
          <p:nvPr/>
        </p:nvSpPr>
        <p:spPr bwMode="auto">
          <a:xfrm>
            <a:off x="5048250" y="18430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775" name="Rectangle 7"/>
          <p:cNvSpPr>
            <a:spLocks noChangeArrowheads="1"/>
          </p:cNvSpPr>
          <p:nvPr/>
        </p:nvSpPr>
        <p:spPr bwMode="auto">
          <a:xfrm>
            <a:off x="5713413" y="18430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776" name="Rectangle 8"/>
          <p:cNvSpPr>
            <a:spLocks noChangeArrowheads="1"/>
          </p:cNvSpPr>
          <p:nvPr/>
        </p:nvSpPr>
        <p:spPr bwMode="auto">
          <a:xfrm>
            <a:off x="6372225" y="1843088"/>
            <a:ext cx="647700" cy="1152525"/>
          </a:xfrm>
          <a:prstGeom prst="rect">
            <a:avLst/>
          </a:prstGeom>
          <a:gradFill rotWithShape="0">
            <a:gsLst>
              <a:gs pos="0">
                <a:schemeClr val="folHlink"/>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6777" name="Rectangle 9"/>
          <p:cNvSpPr>
            <a:spLocks noChangeArrowheads="1"/>
          </p:cNvSpPr>
          <p:nvPr/>
        </p:nvSpPr>
        <p:spPr bwMode="auto">
          <a:xfrm>
            <a:off x="2916238" y="184467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778" name="Rectangle 10"/>
          <p:cNvSpPr>
            <a:spLocks noChangeArrowheads="1"/>
          </p:cNvSpPr>
          <p:nvPr/>
        </p:nvSpPr>
        <p:spPr bwMode="auto">
          <a:xfrm>
            <a:off x="3581400" y="184467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783" name="Line 15"/>
          <p:cNvSpPr>
            <a:spLocks noChangeShapeType="1"/>
          </p:cNvSpPr>
          <p:nvPr/>
        </p:nvSpPr>
        <p:spPr bwMode="auto">
          <a:xfrm>
            <a:off x="5868988" y="1268413"/>
            <a:ext cx="0" cy="576263"/>
          </a:xfrm>
          <a:prstGeom prst="line">
            <a:avLst/>
          </a:prstGeom>
          <a:noFill/>
          <a:ln w="9525">
            <a:solidFill>
              <a:schemeClr val="bg1"/>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6785" name="Rectangle 17"/>
          <p:cNvSpPr>
            <a:spLocks noChangeArrowheads="1"/>
          </p:cNvSpPr>
          <p:nvPr/>
        </p:nvSpPr>
        <p:spPr bwMode="auto">
          <a:xfrm>
            <a:off x="4243388" y="184467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796" name="Text Box 28"/>
          <p:cNvSpPr txBox="1">
            <a:spLocks noChangeArrowheads="1"/>
          </p:cNvSpPr>
          <p:nvPr/>
        </p:nvSpPr>
        <p:spPr bwMode="auto">
          <a:xfrm>
            <a:off x="7092950" y="2203450"/>
            <a:ext cx="1565275" cy="457200"/>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en-US" altLang="zh-CN"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public</a:t>
            </a:r>
            <a:r>
              <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继承</a:t>
            </a:r>
            <a:endPar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6797" name="Text Box 29"/>
          <p:cNvSpPr txBox="1">
            <a:spLocks noChangeArrowheads="1"/>
          </p:cNvSpPr>
          <p:nvPr/>
        </p:nvSpPr>
        <p:spPr bwMode="auto">
          <a:xfrm>
            <a:off x="7164388" y="3862388"/>
            <a:ext cx="1979613" cy="457200"/>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en-US" altLang="zh-CN"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protected</a:t>
            </a:r>
            <a:r>
              <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继承</a:t>
            </a:r>
            <a:endPar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6798" name="Rectangle 30"/>
          <p:cNvSpPr>
            <a:spLocks noChangeArrowheads="1"/>
          </p:cNvSpPr>
          <p:nvPr/>
        </p:nvSpPr>
        <p:spPr bwMode="auto">
          <a:xfrm>
            <a:off x="5048250" y="3429000"/>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799" name="Rectangle 31"/>
          <p:cNvSpPr>
            <a:spLocks noChangeArrowheads="1"/>
          </p:cNvSpPr>
          <p:nvPr/>
        </p:nvSpPr>
        <p:spPr bwMode="auto">
          <a:xfrm>
            <a:off x="5713413" y="3429000"/>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800" name="Rectangle 32"/>
          <p:cNvSpPr>
            <a:spLocks noChangeArrowheads="1"/>
          </p:cNvSpPr>
          <p:nvPr/>
        </p:nvSpPr>
        <p:spPr bwMode="auto">
          <a:xfrm>
            <a:off x="6372225" y="3429000"/>
            <a:ext cx="647700" cy="1152525"/>
          </a:xfrm>
          <a:prstGeom prst="rect">
            <a:avLst/>
          </a:prstGeom>
          <a:gradFill rotWithShape="0">
            <a:gsLst>
              <a:gs pos="0">
                <a:schemeClr val="folHlink"/>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6801" name="Rectangle 33"/>
          <p:cNvSpPr>
            <a:spLocks noChangeArrowheads="1"/>
          </p:cNvSpPr>
          <p:nvPr/>
        </p:nvSpPr>
        <p:spPr bwMode="auto">
          <a:xfrm>
            <a:off x="2916238" y="34305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802" name="Rectangle 34"/>
          <p:cNvSpPr>
            <a:spLocks noChangeArrowheads="1"/>
          </p:cNvSpPr>
          <p:nvPr/>
        </p:nvSpPr>
        <p:spPr bwMode="auto">
          <a:xfrm>
            <a:off x="3581400" y="34305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803" name="Rectangle 35"/>
          <p:cNvSpPr>
            <a:spLocks noChangeArrowheads="1"/>
          </p:cNvSpPr>
          <p:nvPr/>
        </p:nvSpPr>
        <p:spPr bwMode="auto">
          <a:xfrm>
            <a:off x="4243388" y="34305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804" name="Text Box 36"/>
          <p:cNvSpPr txBox="1">
            <a:spLocks noChangeArrowheads="1"/>
          </p:cNvSpPr>
          <p:nvPr/>
        </p:nvSpPr>
        <p:spPr bwMode="auto">
          <a:xfrm>
            <a:off x="7164388" y="5516563"/>
            <a:ext cx="1979613" cy="457200"/>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en-US" altLang="zh-CN"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private</a:t>
            </a:r>
            <a:r>
              <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继承</a:t>
            </a:r>
            <a:endPar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6805" name="Rectangle 37"/>
          <p:cNvSpPr>
            <a:spLocks noChangeArrowheads="1"/>
          </p:cNvSpPr>
          <p:nvPr/>
        </p:nvSpPr>
        <p:spPr bwMode="auto">
          <a:xfrm>
            <a:off x="5048250" y="508317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806" name="Rectangle 38"/>
          <p:cNvSpPr>
            <a:spLocks noChangeArrowheads="1"/>
          </p:cNvSpPr>
          <p:nvPr/>
        </p:nvSpPr>
        <p:spPr bwMode="auto">
          <a:xfrm>
            <a:off x="5713413" y="508317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807" name="Rectangle 39"/>
          <p:cNvSpPr>
            <a:spLocks noChangeArrowheads="1"/>
          </p:cNvSpPr>
          <p:nvPr/>
        </p:nvSpPr>
        <p:spPr bwMode="auto">
          <a:xfrm>
            <a:off x="6372225" y="5083175"/>
            <a:ext cx="647700" cy="1152525"/>
          </a:xfrm>
          <a:prstGeom prst="rect">
            <a:avLst/>
          </a:prstGeom>
          <a:gradFill rotWithShape="0">
            <a:gsLst>
              <a:gs pos="0">
                <a:schemeClr val="folHlink"/>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6808" name="Rectangle 40"/>
          <p:cNvSpPr>
            <a:spLocks noChangeArrowheads="1"/>
          </p:cNvSpPr>
          <p:nvPr/>
        </p:nvSpPr>
        <p:spPr bwMode="auto">
          <a:xfrm>
            <a:off x="2916238" y="5084763"/>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809" name="Rectangle 41"/>
          <p:cNvSpPr>
            <a:spLocks noChangeArrowheads="1"/>
          </p:cNvSpPr>
          <p:nvPr/>
        </p:nvSpPr>
        <p:spPr bwMode="auto">
          <a:xfrm>
            <a:off x="3581400" y="5084763"/>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6810" name="Rectangle 42"/>
          <p:cNvSpPr>
            <a:spLocks noChangeArrowheads="1"/>
          </p:cNvSpPr>
          <p:nvPr/>
        </p:nvSpPr>
        <p:spPr bwMode="auto">
          <a:xfrm>
            <a:off x="4243388" y="5084763"/>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idx="1"/>
          </p:nvPr>
        </p:nvSpPr>
        <p:spPr>
          <a:xfrm>
            <a:off x="182563" y="404813"/>
            <a:ext cx="8961437" cy="6453187"/>
          </a:xfrm>
          <a:ln/>
        </p:spPr>
        <p:txBody>
          <a:bodyPr vert="horz" wrap="square" lIns="91440" tIns="45720" rIns="91440" bIns="45720" anchor="t" anchorCtr="0"/>
          <a:p>
            <a:pPr eaLnBrk="1" hangingPunct="1">
              <a:buNone/>
            </a:pPr>
            <a:r>
              <a:rPr lang="en-US" altLang="zh-CN" sz="3600" b="1" dirty="0">
                <a:solidFill>
                  <a:schemeClr val="bg1"/>
                </a:solidFill>
              </a:rPr>
              <a:t>const int *const q</a:t>
            </a:r>
            <a:endParaRPr lang="en-US" altLang="zh-CN" sz="3600" b="1" dirty="0">
              <a:solidFill>
                <a:schemeClr val="bg1"/>
              </a:solidFill>
            </a:endParaRPr>
          </a:p>
          <a:p>
            <a:pPr eaLnBrk="1" hangingPunct="1">
              <a:buNone/>
            </a:pPr>
            <a:r>
              <a:rPr lang="en-US" altLang="zh-CN" sz="3600" b="1" dirty="0">
                <a:solidFill>
                  <a:schemeClr val="bg1"/>
                </a:solidFill>
              </a:rPr>
              <a:t>int const * const p</a:t>
            </a:r>
            <a:endParaRPr lang="en-US" altLang="zh-CN" sz="3600" b="1" dirty="0">
              <a:solidFill>
                <a:schemeClr val="bg1"/>
              </a:solidFill>
            </a:endParaRPr>
          </a:p>
          <a:p>
            <a:pPr eaLnBrk="1" hangingPunct="1">
              <a:buNone/>
            </a:pPr>
            <a:r>
              <a:rPr lang="en-US" altLang="zh-CN" sz="3600" b="1" dirty="0">
                <a:solidFill>
                  <a:schemeClr val="bg1"/>
                </a:solidFill>
              </a:rPr>
              <a:t>int * const p</a:t>
            </a:r>
            <a:endParaRPr lang="en-US" altLang="zh-CN" sz="3600" b="1" dirty="0">
              <a:solidFill>
                <a:schemeClr val="bg1"/>
              </a:solidFill>
            </a:endParaRPr>
          </a:p>
          <a:p>
            <a:pPr eaLnBrk="1" hangingPunct="1">
              <a:buNone/>
            </a:pPr>
            <a:r>
              <a:rPr lang="en-US" altLang="zh-CN" sz="3600" b="1" dirty="0">
                <a:solidFill>
                  <a:schemeClr val="bg1"/>
                </a:solidFill>
              </a:rPr>
              <a:t>int const * p</a:t>
            </a:r>
            <a:endParaRPr lang="en-US" altLang="zh-CN" sz="3600" b="1" dirty="0">
              <a:solidFill>
                <a:schemeClr val="bg1"/>
              </a:solidFill>
            </a:endParaRPr>
          </a:p>
          <a:p>
            <a:pPr eaLnBrk="1" hangingPunct="1">
              <a:buNone/>
            </a:pPr>
            <a:endParaRPr lang="en-US" altLang="zh-CN" sz="3600" b="1" dirty="0">
              <a:solidFill>
                <a:schemeClr val="bg1"/>
              </a:solidFill>
            </a:endParaRPr>
          </a:p>
          <a:p>
            <a:pPr eaLnBrk="1" hangingPunct="1">
              <a:buNone/>
            </a:pPr>
            <a:r>
              <a:rPr lang="zh-CN" altLang="en-US" sz="3600" b="1" dirty="0">
                <a:solidFill>
                  <a:schemeClr val="bg1"/>
                </a:solidFill>
              </a:rPr>
              <a:t>三个定义的意义：内部需要、参数传递意义</a:t>
            </a:r>
            <a:endParaRPr lang="en-US" altLang="zh-CN" sz="3600" b="1" dirty="0">
              <a:solidFill>
                <a:schemeClr val="bg1"/>
              </a:solidFill>
            </a:endParaRPr>
          </a:p>
          <a:p>
            <a:pPr eaLnBrk="1" hangingPunct="1">
              <a:buNone/>
            </a:pPr>
            <a:r>
              <a:rPr lang="zh-CN" altLang="en-US" sz="3600" b="1" dirty="0">
                <a:solidFill>
                  <a:schemeClr val="bg1"/>
                </a:solidFill>
              </a:rPr>
              <a:t>内部需要：</a:t>
            </a:r>
            <a:r>
              <a:rPr lang="en-US" altLang="zh-CN" sz="3600" b="1" dirty="0">
                <a:solidFill>
                  <a:schemeClr val="bg1"/>
                </a:solidFill>
              </a:rPr>
              <a:t>this</a:t>
            </a:r>
            <a:r>
              <a:rPr lang="zh-CN" altLang="en-US" sz="3600" b="1" dirty="0">
                <a:solidFill>
                  <a:schemeClr val="bg1"/>
                </a:solidFill>
              </a:rPr>
              <a:t>和常成员函数的</a:t>
            </a:r>
            <a:r>
              <a:rPr lang="en-US" altLang="zh-CN" sz="3600" b="1" dirty="0">
                <a:solidFill>
                  <a:schemeClr val="bg1"/>
                </a:solidFill>
              </a:rPr>
              <a:t>this</a:t>
            </a:r>
            <a:endParaRPr lang="en-US" altLang="zh-CN" sz="3600" b="1" dirty="0">
              <a:solidFill>
                <a:schemeClr val="bg1"/>
              </a:solidFill>
            </a:endParaRPr>
          </a:p>
          <a:p>
            <a:pPr eaLnBrk="1" hangingPunct="1">
              <a:buNone/>
            </a:pPr>
            <a:r>
              <a:rPr lang="zh-CN" altLang="en-US" sz="3600" b="1" dirty="0">
                <a:solidFill>
                  <a:schemeClr val="bg1"/>
                </a:solidFill>
              </a:rPr>
              <a:t>参数传递：传递过程中权限被缩小的机制，使数据得到保护，责任划分清楚</a:t>
            </a:r>
            <a:endParaRPr lang="en-US" altLang="zh-CN" sz="3600" b="1" dirty="0">
              <a:solidFill>
                <a:schemeClr val="bg1"/>
              </a:solidFill>
            </a:endParaRPr>
          </a:p>
        </p:txBody>
      </p:sp>
      <p:sp>
        <p:nvSpPr>
          <p:cNvPr id="43011" name="Rectangle 3"/>
          <p:cNvSpPr/>
          <p:nvPr/>
        </p:nvSpPr>
        <p:spPr>
          <a:xfrm>
            <a:off x="-252412" y="-315912"/>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2" name="Text Box 2"/>
          <p:cNvSpPr txBox="1">
            <a:spLocks noChangeArrowheads="1"/>
          </p:cNvSpPr>
          <p:nvPr/>
        </p:nvSpPr>
        <p:spPr bwMode="auto">
          <a:xfrm>
            <a:off x="900113" y="-100012"/>
            <a:ext cx="8243888"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m1;  void x(){m1=1;m2=2;m3=3;}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400" b="1" kern="1200" cap="none" spc="0" normalizeH="0" baseline="0" noProof="0" dirty="0">
                <a:solidFill>
                  <a:srgbClr val="00CC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n1;  void y(){m1=1;m2=2;n1=1;n2=2;n3=3;}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f(Student &amp;a){a.m1=5;</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a.n1=6;</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a.x();</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a.y</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*p=&amp;</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a;p</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-&gt;m1=1;</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p-&gt;n1=2;</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p-&gt;x();</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p-&gt;y();</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b;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 = 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73411" name="Text Box 3"/>
          <p:cNvSpPr txBox="1"/>
          <p:nvPr/>
        </p:nvSpPr>
        <p:spPr>
          <a:xfrm>
            <a:off x="34925"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414724" name="AutoShape 4"/>
          <p:cNvSpPr>
            <a:spLocks noChangeArrowheads="1"/>
          </p:cNvSpPr>
          <p:nvPr/>
        </p:nvSpPr>
        <p:spPr bwMode="auto">
          <a:xfrm>
            <a:off x="2987675" y="5589588"/>
            <a:ext cx="6156325" cy="1295400"/>
          </a:xfrm>
          <a:prstGeom prst="wedgeRectCallout">
            <a:avLst>
              <a:gd name="adj1" fmla="val 24162"/>
              <a:gd name="adj2" fmla="val -80023"/>
            </a:avLst>
          </a:prstGeom>
          <a:solidFill>
            <a:schemeClr val="accent1"/>
          </a:solidFill>
          <a:ln w="9525" algn="ctr">
            <a:solidFill>
              <a:schemeClr val="bg1"/>
            </a:solid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说明派生类对象包含父类对象全部内容</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凡是父类对象可以出现的地方可以用子类对象代替，反之不可</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14722"/>
                                        </p:tgtEl>
                                        <p:attrNameLst>
                                          <p:attrName>style.visibility</p:attrName>
                                        </p:attrNameLst>
                                      </p:cBhvr>
                                      <p:to>
                                        <p:strVal val="visible"/>
                                      </p:to>
                                    </p:set>
                                    <p:animEffect transition="in" filter="barn(inHorizontal)">
                                      <p:cBhvr>
                                        <p:cTn id="7" dur="500"/>
                                        <p:tgtEl>
                                          <p:spTgt spid="41472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414724"/>
                                        </p:tgtEl>
                                        <p:attrNameLst>
                                          <p:attrName>style.visibility</p:attrName>
                                        </p:attrNameLst>
                                      </p:cBhvr>
                                      <p:to>
                                        <p:strVal val="visible"/>
                                      </p:to>
                                    </p:set>
                                    <p:animEffect transition="in" filter="plus(in)">
                                      <p:cBhvr>
                                        <p:cTn id="12" dur="2000"/>
                                        <p:tgtEl>
                                          <p:spTgt spid="414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p:bldP spid="414724" grpId="0" animBg="1"/>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5746" name="Text Box 2"/>
          <p:cNvSpPr txBox="1">
            <a:spLocks noChangeArrowheads="1"/>
          </p:cNvSpPr>
          <p:nvPr/>
        </p:nvSpPr>
        <p:spPr bwMode="auto">
          <a:xfrm>
            <a:off x="827088" y="-100012"/>
            <a:ext cx="8316913" cy="63706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m3;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m1;  void x(){m1=1;m2=2;m3=3;}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:public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n1;  void y(){m1=1;m2=2;n1=1;n2=2;n3=3;}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f(Master &amp;a){…;</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a.y</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a;  Master b;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f(a);</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*p=&amp;a;</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 = a;</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74435" name="Text Box 3"/>
          <p:cNvSpPr txBox="1"/>
          <p:nvPr/>
        </p:nvSpPr>
        <p:spPr>
          <a:xfrm>
            <a:off x="34925"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415749" name="AutoShape 5"/>
          <p:cNvSpPr>
            <a:spLocks noChangeArrowheads="1"/>
          </p:cNvSpPr>
          <p:nvPr/>
        </p:nvSpPr>
        <p:spPr bwMode="auto">
          <a:xfrm>
            <a:off x="6948488" y="5489575"/>
            <a:ext cx="2195513" cy="1368425"/>
          </a:xfrm>
          <a:prstGeom prst="wedgeRectCallout">
            <a:avLst>
              <a:gd name="adj1" fmla="val -124042"/>
              <a:gd name="adj2" fmla="val -211718"/>
            </a:avLst>
          </a:prstGeom>
          <a:solidFill>
            <a:schemeClr val="accent1"/>
          </a:solidFill>
          <a:ln w="9525" algn="ctr">
            <a:solidFill>
              <a:schemeClr val="bg1"/>
            </a:solid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子类对象不可以用父类对象代替</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15746"/>
                                        </p:tgtEl>
                                        <p:attrNameLst>
                                          <p:attrName>style.visibility</p:attrName>
                                        </p:attrNameLst>
                                      </p:cBhvr>
                                      <p:to>
                                        <p:strVal val="visible"/>
                                      </p:to>
                                    </p:set>
                                    <p:animEffect transition="in" filter="barn(inHorizontal)">
                                      <p:cBhvr>
                                        <p:cTn id="7" dur="500"/>
                                        <p:tgtEl>
                                          <p:spTgt spid="415746"/>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415749"/>
                                        </p:tgtEl>
                                        <p:attrNameLst>
                                          <p:attrName>style.visibility</p:attrName>
                                        </p:attrNameLst>
                                      </p:cBhvr>
                                      <p:to>
                                        <p:strVal val="visible"/>
                                      </p:to>
                                    </p:set>
                                    <p:animEffect transition="in" filter="plus(in)">
                                      <p:cBhvr>
                                        <p:cTn id="12" dur="2000"/>
                                        <p:tgtEl>
                                          <p:spTgt spid="415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p:bldP spid="415749" grpId="0" animBg="1"/>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8" name="Text Box 3"/>
          <p:cNvSpPr txBox="1"/>
          <p:nvPr/>
        </p:nvSpPr>
        <p:spPr>
          <a:xfrm>
            <a:off x="34925"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412682" name="Rectangle 10"/>
          <p:cNvSpPr>
            <a:spLocks noChangeArrowheads="1"/>
          </p:cNvSpPr>
          <p:nvPr/>
        </p:nvSpPr>
        <p:spPr bwMode="auto">
          <a:xfrm>
            <a:off x="5408613" y="3860800"/>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3" name="Rectangle 11"/>
          <p:cNvSpPr>
            <a:spLocks noChangeArrowheads="1"/>
          </p:cNvSpPr>
          <p:nvPr/>
        </p:nvSpPr>
        <p:spPr bwMode="auto">
          <a:xfrm>
            <a:off x="6073775" y="3860800"/>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4" name="Rectangle 12"/>
          <p:cNvSpPr>
            <a:spLocks noChangeArrowheads="1"/>
          </p:cNvSpPr>
          <p:nvPr/>
        </p:nvSpPr>
        <p:spPr bwMode="auto">
          <a:xfrm>
            <a:off x="6732588" y="3860800"/>
            <a:ext cx="647700" cy="1152525"/>
          </a:xfrm>
          <a:prstGeom prst="rect">
            <a:avLst/>
          </a:prstGeom>
          <a:gradFill rotWithShape="0">
            <a:gsLst>
              <a:gs pos="0">
                <a:schemeClr val="folHlink"/>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685" name="Rectangle 13"/>
          <p:cNvSpPr>
            <a:spLocks noChangeArrowheads="1"/>
          </p:cNvSpPr>
          <p:nvPr/>
        </p:nvSpPr>
        <p:spPr bwMode="auto">
          <a:xfrm>
            <a:off x="3276600" y="38623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6" name="Rectangle 14"/>
          <p:cNvSpPr>
            <a:spLocks noChangeArrowheads="1"/>
          </p:cNvSpPr>
          <p:nvPr/>
        </p:nvSpPr>
        <p:spPr bwMode="auto">
          <a:xfrm>
            <a:off x="3941763" y="38623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93" name="Rectangle 21"/>
          <p:cNvSpPr>
            <a:spLocks noChangeArrowheads="1"/>
          </p:cNvSpPr>
          <p:nvPr/>
        </p:nvSpPr>
        <p:spPr bwMode="auto">
          <a:xfrm>
            <a:off x="4603750" y="386238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716" name="Text Box 44"/>
          <p:cNvSpPr txBox="1">
            <a:spLocks noChangeArrowheads="1"/>
          </p:cNvSpPr>
          <p:nvPr/>
        </p:nvSpPr>
        <p:spPr bwMode="auto">
          <a:xfrm>
            <a:off x="5003800" y="1989138"/>
            <a:ext cx="2881313" cy="522288"/>
          </a:xfrm>
          <a:prstGeom prst="rect">
            <a:avLst/>
          </a:prstGeom>
          <a:noFill/>
          <a:ln w="9525" algn="ctr">
            <a:solidFill>
              <a:schemeClr val="bg1"/>
            </a:solidFill>
            <a:miter lim="800000"/>
          </a:ln>
          <a:effectLst/>
        </p:spPr>
        <p:txBody>
          <a:bodyPr>
            <a:spAutoFit/>
          </a:bodyPr>
          <a:lstStyle/>
          <a:p>
            <a:pPr marR="0" algn="just" defTabSz="914400" eaLnBrk="1" hangingPunct="1">
              <a:spcBef>
                <a:spcPct val="50000"/>
              </a:spcBef>
              <a:buClrTx/>
              <a:buSzTx/>
              <a:buFontTx/>
              <a:buNone/>
              <a:defRPr/>
            </a:pPr>
            <a:r>
              <a:rPr kumimoji="1" lang="zh-CN" altLang="en-US" sz="2800" kern="1200" cap="none" spc="0" normalizeH="0" baseline="0" noProof="0" dirty="0">
                <a:effectLst>
                  <a:outerShdw blurRad="38100" dist="38100" dir="2700000" algn="tl">
                    <a:srgbClr val="000000"/>
                  </a:outerShdw>
                </a:effectLst>
                <a:latin typeface="华文仿宋" pitchFamily="2" charset="-122"/>
                <a:ea typeface="华文仿宋" pitchFamily="2" charset="-122"/>
                <a:cs typeface="+mn-cs"/>
              </a:rPr>
              <a:t>父类指针、引用</a:t>
            </a:r>
            <a:endParaRPr kumimoji="1" lang="zh-CN" altLang="en-US" sz="2800" kern="1200" cap="none" spc="0" normalizeH="0" baseline="0" noProof="0" dirty="0">
              <a:effectLst>
                <a:outerShdw blurRad="38100" dist="38100" dir="2700000" algn="tl">
                  <a:srgbClr val="000000"/>
                </a:outerShdw>
              </a:effectLst>
              <a:latin typeface="华文仿宋" pitchFamily="2" charset="-122"/>
              <a:ea typeface="华文仿宋" pitchFamily="2" charset="-122"/>
              <a:cs typeface="+mn-cs"/>
            </a:endParaRPr>
          </a:p>
        </p:txBody>
      </p:sp>
      <p:sp>
        <p:nvSpPr>
          <p:cNvPr id="38" name="Text Box 44"/>
          <p:cNvSpPr txBox="1">
            <a:spLocks noChangeArrowheads="1"/>
          </p:cNvSpPr>
          <p:nvPr/>
        </p:nvSpPr>
        <p:spPr bwMode="auto">
          <a:xfrm>
            <a:off x="1331913" y="4144963"/>
            <a:ext cx="1655763" cy="585788"/>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派生类</a:t>
            </a:r>
            <a:endPar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16" name="Line 19"/>
          <p:cNvSpPr>
            <a:spLocks noChangeShapeType="1"/>
          </p:cNvSpPr>
          <p:nvPr/>
        </p:nvSpPr>
        <p:spPr bwMode="auto">
          <a:xfrm>
            <a:off x="6372225" y="2501900"/>
            <a:ext cx="0" cy="1216025"/>
          </a:xfrm>
          <a:prstGeom prst="line">
            <a:avLst/>
          </a:prstGeom>
          <a:noFill/>
          <a:ln w="9525">
            <a:solidFill>
              <a:schemeClr val="bg1"/>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8818" name="Text Box 2"/>
          <p:cNvSpPr txBox="1">
            <a:spLocks noChangeArrowheads="1"/>
          </p:cNvSpPr>
          <p:nvPr/>
        </p:nvSpPr>
        <p:spPr bwMode="auto">
          <a:xfrm>
            <a:off x="1547813" y="44450"/>
            <a:ext cx="7596188" cy="63706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m1;void x(){m1=1;m2=2;m3=m3;}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n1; void y(){m1=1;m2=2;n1=1;n2=2;n3=3;}</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n2;</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f(Student &amp;a){}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a.x</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f(a);</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*p=&amp;a;</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76483" name="Text Box 3"/>
          <p:cNvSpPr txBox="1"/>
          <p:nvPr/>
        </p:nvSpPr>
        <p:spPr>
          <a:xfrm>
            <a:off x="622300"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418820" name="AutoShape 4"/>
          <p:cNvSpPr>
            <a:spLocks noChangeArrowheads="1"/>
          </p:cNvSpPr>
          <p:nvPr/>
        </p:nvSpPr>
        <p:spPr bwMode="auto">
          <a:xfrm>
            <a:off x="6948488" y="3716338"/>
            <a:ext cx="2195513" cy="2808288"/>
          </a:xfrm>
          <a:prstGeom prst="wedgeRectCallout">
            <a:avLst>
              <a:gd name="adj1" fmla="val -50722"/>
              <a:gd name="adj2" fmla="val -74421"/>
            </a:avLst>
          </a:prstGeom>
          <a:solidFill>
            <a:schemeClr val="accent1"/>
          </a:solidFill>
          <a:ln w="9525" algn="ctr">
            <a:solidFill>
              <a:schemeClr val="bg1"/>
            </a:solid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protected</a:t>
            </a: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继承和</a:t>
            </a:r>
            <a:r>
              <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private</a:t>
            </a: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继承得到的类都不是子类</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“凡是父类对象可以出现的地方可以用子类对象代替”，不再适用</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barn(inHorizontal)">
                                      <p:cBhvr>
                                        <p:cTn id="7" dur="500"/>
                                        <p:tgtEl>
                                          <p:spTgt spid="418818"/>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418820"/>
                                        </p:tgtEl>
                                        <p:attrNameLst>
                                          <p:attrName>style.visibility</p:attrName>
                                        </p:attrNameLst>
                                      </p:cBhvr>
                                      <p:to>
                                        <p:strVal val="visible"/>
                                      </p:to>
                                    </p:set>
                                    <p:animEffect transition="in" filter="plus(in)">
                                      <p:cBhvr>
                                        <p:cTn id="12" dur="2000"/>
                                        <p:tgtEl>
                                          <p:spTgt spid="418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p:bldP spid="418820" grpId="0" animBg="1"/>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4" name="Rectangle 2"/>
          <p:cNvSpPr>
            <a:spLocks noChangeArrowheads="1"/>
          </p:cNvSpPr>
          <p:nvPr/>
        </p:nvSpPr>
        <p:spPr bwMode="auto">
          <a:xfrm>
            <a:off x="107950" y="3557588"/>
            <a:ext cx="8964613" cy="1150938"/>
          </a:xfrm>
          <a:prstGeom prst="rect">
            <a:avLst/>
          </a:prstGeom>
          <a:gradFill rotWithShape="0">
            <a:gsLst>
              <a:gs pos="0">
                <a:srgbClr val="F0F01E">
                  <a:gamma/>
                  <a:shade val="46275"/>
                  <a:invGamma/>
                </a:srgbClr>
              </a:gs>
              <a:gs pos="100000">
                <a:srgbClr val="F0F01E"/>
              </a:gs>
            </a:gsLst>
            <a:lin ang="5400000" scaled="1"/>
          </a:gradFill>
          <a:ln>
            <a:noFill/>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6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继承类型省略时默认为私有继承</a:t>
            </a:r>
            <a:endParaRPr kumimoji="0" lang="zh-CN" altLang="en-US" sz="36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274435" name="Rectangle 3"/>
          <p:cNvSpPr>
            <a:spLocks noChangeArrowheads="1"/>
          </p:cNvSpPr>
          <p:nvPr/>
        </p:nvSpPr>
        <p:spPr bwMode="auto">
          <a:xfrm>
            <a:off x="107950" y="2286000"/>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继承后的内容属性等于或低于继承类型</a:t>
            </a:r>
            <a:r>
              <a:rPr kumimoji="0" lang="zh-CN" alt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endPar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274436" name="Rectangle 4"/>
          <p:cNvSpPr>
            <a:spLocks noChangeArrowheads="1"/>
          </p:cNvSpPr>
          <p:nvPr/>
        </p:nvSpPr>
        <p:spPr bwMode="auto">
          <a:xfrm>
            <a:off x="107950" y="1052513"/>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private</a:t>
            </a: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成员继承后只对原来兄弟方法可见</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277509" name="Rectangle 5"/>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继承</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274438" name="Rectangle 6"/>
          <p:cNvSpPr>
            <a:spLocks noChangeArrowheads="1"/>
          </p:cNvSpPr>
          <p:nvPr/>
        </p:nvSpPr>
        <p:spPr bwMode="auto">
          <a:xfrm>
            <a:off x="107950" y="4797425"/>
            <a:ext cx="8964613" cy="1127125"/>
          </a:xfrm>
          <a:prstGeom prst="rect">
            <a:avLst/>
          </a:prstGeom>
          <a:gradFill rotWithShape="0">
            <a:gsLst>
              <a:gs pos="0">
                <a:schemeClr val="hlink">
                  <a:gamma/>
                  <a:shade val="56078"/>
                  <a:invGamma/>
                </a:schemeClr>
              </a:gs>
              <a:gs pos="100000">
                <a:schemeClr val="hlink"/>
              </a:gs>
            </a:gsLst>
            <a:lin ang="5400000" scaled="1"/>
          </a:gradFill>
          <a:ln w="12700">
            <a:solidFill>
              <a:schemeClr val="hlink"/>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4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a:t>
            </a:r>
            <a:r>
              <a:rPr kumimoji="0" lang="zh-CN" altLang="en-US" sz="4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继承使用最多、最重要</a:t>
            </a:r>
            <a:r>
              <a:rPr kumimoji="0" lang="zh-CN" alt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endPar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4436"/>
                                        </p:tgtEl>
                                        <p:attrNameLst>
                                          <p:attrName>style.visibility</p:attrName>
                                        </p:attrNameLst>
                                      </p:cBhvr>
                                      <p:to>
                                        <p:strVal val="visible"/>
                                      </p:to>
                                    </p:set>
                                    <p:anim calcmode="lin" valueType="num">
                                      <p:cBhvr>
                                        <p:cTn id="7" dur="2000" fill="hold"/>
                                        <p:tgtEl>
                                          <p:spTgt spid="274436"/>
                                        </p:tgtEl>
                                        <p:attrNameLst>
                                          <p:attrName>ppt_x</p:attrName>
                                        </p:attrNameLst>
                                      </p:cBhvr>
                                      <p:tavLst>
                                        <p:tav tm="0">
                                          <p:val>
                                            <p:strVal val="#ppt_x"/>
                                          </p:val>
                                        </p:tav>
                                        <p:tav tm="100000">
                                          <p:val>
                                            <p:strVal val="#ppt_x"/>
                                          </p:val>
                                        </p:tav>
                                      </p:tavLst>
                                    </p:anim>
                                    <p:anim calcmode="lin" valueType="num">
                                      <p:cBhvr>
                                        <p:cTn id="8" dur="2000" fill="hold"/>
                                        <p:tgtEl>
                                          <p:spTgt spid="274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74435"/>
                                        </p:tgtEl>
                                        <p:attrNameLst>
                                          <p:attrName>style.visibility</p:attrName>
                                        </p:attrNameLst>
                                      </p:cBhvr>
                                      <p:to>
                                        <p:strVal val="visible"/>
                                      </p:to>
                                    </p:set>
                                    <p:anim by="(-#ppt_w*2)" calcmode="lin" valueType="num">
                                      <p:cBhvr rctx="PPT">
                                        <p:cTn id="13" dur="500" autoRev="1" fill="hold">
                                          <p:stCondLst>
                                            <p:cond delay="0"/>
                                          </p:stCondLst>
                                        </p:cTn>
                                        <p:tgtEl>
                                          <p:spTgt spid="274435"/>
                                        </p:tgtEl>
                                        <p:attrNameLst>
                                          <p:attrName>ppt_w</p:attrName>
                                        </p:attrNameLst>
                                      </p:cBhvr>
                                    </p:anim>
                                    <p:anim by="(#ppt_w*0.50)" calcmode="lin" valueType="num">
                                      <p:cBhvr>
                                        <p:cTn id="14" dur="500" decel="50000" autoRev="1" fill="hold">
                                          <p:stCondLst>
                                            <p:cond delay="0"/>
                                          </p:stCondLst>
                                        </p:cTn>
                                        <p:tgtEl>
                                          <p:spTgt spid="274435"/>
                                        </p:tgtEl>
                                        <p:attrNameLst>
                                          <p:attrName>ppt_x</p:attrName>
                                        </p:attrNameLst>
                                      </p:cBhvr>
                                    </p:anim>
                                    <p:anim from="(-#ppt_h/2)" to="(#ppt_y)" calcmode="lin" valueType="num">
                                      <p:cBhvr>
                                        <p:cTn id="15" dur="1000" fill="hold">
                                          <p:stCondLst>
                                            <p:cond delay="0"/>
                                          </p:stCondLst>
                                        </p:cTn>
                                        <p:tgtEl>
                                          <p:spTgt spid="274435"/>
                                        </p:tgtEl>
                                        <p:attrNameLst>
                                          <p:attrName>ppt_y</p:attrName>
                                        </p:attrNameLst>
                                      </p:cBhvr>
                                    </p:anim>
                                    <p:animRot by="21600000">
                                      <p:cBhvr>
                                        <p:cTn id="16" dur="1000" fill="hold">
                                          <p:stCondLst>
                                            <p:cond delay="0"/>
                                          </p:stCondLst>
                                        </p:cTn>
                                        <p:tgtEl>
                                          <p:spTgt spid="274435"/>
                                        </p:tgtEl>
                                        <p:attrNameLst>
                                          <p:attrName>r</p:attrName>
                                        </p:attrNameLst>
                                      </p:cBhvr>
                                    </p:animRot>
                                  </p:childTnLst>
                                </p:cTn>
                              </p:par>
                            </p:childTnLst>
                          </p:cTn>
                        </p:par>
                        <p:par>
                          <p:cTn id="17" fill="hold">
                            <p:stCondLst>
                              <p:cond delay="2700"/>
                            </p:stCondLst>
                            <p:childTnLst>
                              <p:par>
                                <p:cTn id="18" presetID="12" presetClass="entr" presetSubtype="8" fill="hold" grpId="0" nodeType="afterEffect">
                                  <p:stCondLst>
                                    <p:cond delay="0"/>
                                  </p:stCondLst>
                                  <p:childTnLst>
                                    <p:set>
                                      <p:cBhvr>
                                        <p:cTn id="19" dur="1" fill="hold">
                                          <p:stCondLst>
                                            <p:cond delay="0"/>
                                          </p:stCondLst>
                                        </p:cTn>
                                        <p:tgtEl>
                                          <p:spTgt spid="274434"/>
                                        </p:tgtEl>
                                        <p:attrNameLst>
                                          <p:attrName>style.visibility</p:attrName>
                                        </p:attrNameLst>
                                      </p:cBhvr>
                                      <p:to>
                                        <p:strVal val="visible"/>
                                      </p:to>
                                    </p:set>
                                    <p:animEffect transition="in" filter="slide(fromLeft)">
                                      <p:cBhvr>
                                        <p:cTn id="20" dur="500"/>
                                        <p:tgtEl>
                                          <p:spTgt spid="274434"/>
                                        </p:tgtEl>
                                      </p:cBhvr>
                                    </p:animEffect>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274438"/>
                                        </p:tgtEl>
                                        <p:attrNameLst>
                                          <p:attrName>style.visibility</p:attrName>
                                        </p:attrNameLst>
                                      </p:cBhvr>
                                      <p:to>
                                        <p:strVal val="visible"/>
                                      </p:to>
                                    </p:set>
                                    <p:anim by="(-#ppt_w*2)" calcmode="lin" valueType="num">
                                      <p:cBhvr rctx="PPT">
                                        <p:cTn id="25" dur="500" autoRev="1" fill="hold">
                                          <p:stCondLst>
                                            <p:cond delay="0"/>
                                          </p:stCondLst>
                                        </p:cTn>
                                        <p:tgtEl>
                                          <p:spTgt spid="274438"/>
                                        </p:tgtEl>
                                        <p:attrNameLst>
                                          <p:attrName>ppt_w</p:attrName>
                                        </p:attrNameLst>
                                      </p:cBhvr>
                                    </p:anim>
                                    <p:anim by="(#ppt_w*0.50)" calcmode="lin" valueType="num">
                                      <p:cBhvr>
                                        <p:cTn id="26" dur="500" decel="50000" autoRev="1" fill="hold">
                                          <p:stCondLst>
                                            <p:cond delay="0"/>
                                          </p:stCondLst>
                                        </p:cTn>
                                        <p:tgtEl>
                                          <p:spTgt spid="274438"/>
                                        </p:tgtEl>
                                        <p:attrNameLst>
                                          <p:attrName>ppt_x</p:attrName>
                                        </p:attrNameLst>
                                      </p:cBhvr>
                                    </p:anim>
                                    <p:anim from="(-#ppt_h/2)" to="(#ppt_y)" calcmode="lin" valueType="num">
                                      <p:cBhvr>
                                        <p:cTn id="27" dur="1000" fill="hold">
                                          <p:stCondLst>
                                            <p:cond delay="0"/>
                                          </p:stCondLst>
                                        </p:cTn>
                                        <p:tgtEl>
                                          <p:spTgt spid="274438"/>
                                        </p:tgtEl>
                                        <p:attrNameLst>
                                          <p:attrName>ppt_y</p:attrName>
                                        </p:attrNameLst>
                                      </p:cBhvr>
                                    </p:anim>
                                    <p:animRot by="21600000">
                                      <p:cBhvr>
                                        <p:cTn id="28" dur="1000" fill="hold">
                                          <p:stCondLst>
                                            <p:cond delay="0"/>
                                          </p:stCondLst>
                                        </p:cTn>
                                        <p:tgtEl>
                                          <p:spTgt spid="2744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5" grpId="0" animBg="1"/>
      <p:bldP spid="274436" grpId="0" animBg="1"/>
      <p:bldP spid="274438" grpId="0" animBg="1"/>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22" name="Text Box 2"/>
          <p:cNvSpPr txBox="1">
            <a:spLocks noChangeArrowheads="1"/>
          </p:cNvSpPr>
          <p:nvPr/>
        </p:nvSpPr>
        <p:spPr bwMode="auto">
          <a:xfrm>
            <a:off x="1330325" y="-171450"/>
            <a:ext cx="7345363" cy="7108825"/>
          </a:xfrm>
          <a:prstGeom prst="rect">
            <a:avLst/>
          </a:prstGeom>
          <a:noFill/>
          <a:ln>
            <a:noFill/>
          </a:ln>
          <a:effectLst/>
        </p:spPr>
        <p:txBody>
          <a:bodyPr>
            <a:spAutoFit/>
          </a:bodyPr>
          <a:lstStyle/>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move_tel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   void x(){</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 "父类"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x(){</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&lt;&lt;id&lt;&lt;Student::id&lt;&lt;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 "</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派生类</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    void y(){  x();     Student::x();}</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major;</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a.id = 1;</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a.Student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::id = 2;//</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重名的访问形式</a:t>
            </a:r>
            <a:endPar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a.x();  a.Student::x();</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78531" name="Text Box 3"/>
          <p:cNvSpPr txBox="1"/>
          <p:nvPr/>
        </p:nvSpPr>
        <p:spPr>
          <a:xfrm>
            <a:off x="622300" y="549275"/>
            <a:ext cx="854075" cy="5759450"/>
          </a:xfrm>
          <a:prstGeom prst="rect">
            <a:avLst/>
          </a:prstGeom>
          <a:noFill/>
          <a:ln w="9525">
            <a:noFill/>
          </a:ln>
        </p:spPr>
        <p:txBody>
          <a:bodyPr vert="eaVert">
            <a:spAutoFit/>
          </a:bodyPr>
          <a:p>
            <a:pPr algn="just">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45122"/>
                                        </p:tgtEl>
                                        <p:attrNameLst>
                                          <p:attrName>style.visibility</p:attrName>
                                        </p:attrNameLst>
                                      </p:cBhvr>
                                      <p:to>
                                        <p:strVal val="visible"/>
                                      </p:to>
                                    </p:set>
                                    <p:animEffect transition="in" filter="barn(inHorizontal)">
                                      <p:cBhvr>
                                        <p:cTn id="7" dur="500"/>
                                        <p:tgtEl>
                                          <p:spTgt spid="64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2" grpId="0" bldLvl="0" animBg="1"/>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22" name="Text Box 2"/>
          <p:cNvSpPr txBox="1">
            <a:spLocks noChangeArrowheads="1"/>
          </p:cNvSpPr>
          <p:nvPr/>
        </p:nvSpPr>
        <p:spPr bwMode="auto">
          <a:xfrm>
            <a:off x="1330325" y="-171450"/>
            <a:ext cx="7345363"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move_tel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   string name;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400" i="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topic;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using Student::id;</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using Student::</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major;</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a.id = 1;//</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错误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a.tel = 2;//</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正确</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79555" name="Text Box 3"/>
          <p:cNvSpPr txBox="1"/>
          <p:nvPr/>
        </p:nvSpPr>
        <p:spPr>
          <a:xfrm>
            <a:off x="622300" y="549275"/>
            <a:ext cx="854075" cy="5759450"/>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645124" name="AutoShape 4"/>
          <p:cNvSpPr>
            <a:spLocks noChangeArrowheads="1"/>
          </p:cNvSpPr>
          <p:nvPr/>
        </p:nvSpPr>
        <p:spPr bwMode="auto">
          <a:xfrm>
            <a:off x="5580063" y="2997200"/>
            <a:ext cx="3563938" cy="692150"/>
          </a:xfrm>
          <a:prstGeom prst="wedgeRectCallout">
            <a:avLst>
              <a:gd name="adj1" fmla="val -118329"/>
              <a:gd name="adj2" fmla="val 127750"/>
            </a:avLst>
          </a:prstGeom>
          <a:solidFill>
            <a:schemeClr val="accent1"/>
          </a:solidFill>
          <a:ln w="9525" algn="ctr">
            <a:solidFill>
              <a:schemeClr val="bg1"/>
            </a:solid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Using Student::move_tel;//</a:t>
            </a:r>
            <a:r>
              <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错误</a:t>
            </a:r>
            <a:endParaRPr kumimoji="1" lang="zh-CN" altLang="en-US"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a:ln>
                <a:noFill/>
              </a:ln>
              <a:solidFill>
                <a:srgbClr val="FF99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45122"/>
                                        </p:tgtEl>
                                        <p:attrNameLst>
                                          <p:attrName>style.visibility</p:attrName>
                                        </p:attrNameLst>
                                      </p:cBhvr>
                                      <p:to>
                                        <p:strVal val="visible"/>
                                      </p:to>
                                    </p:set>
                                    <p:animEffect transition="in" filter="barn(inHorizontal)">
                                      <p:cBhvr>
                                        <p:cTn id="7" dur="500"/>
                                        <p:tgtEl>
                                          <p:spTgt spid="64512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645124"/>
                                        </p:tgtEl>
                                        <p:attrNameLst>
                                          <p:attrName>style.visibility</p:attrName>
                                        </p:attrNameLst>
                                      </p:cBhvr>
                                      <p:to>
                                        <p:strVal val="visible"/>
                                      </p:to>
                                    </p:set>
                                    <p:animEffect transition="in" filter="plus(in)">
                                      <p:cBhvr>
                                        <p:cTn id="12" dur="2000"/>
                                        <p:tgtEl>
                                          <p:spTgt spid="64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2" grpId="0"/>
      <p:bldP spid="645124" grpId="0" animBg="1"/>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4" name="Text Box 2"/>
          <p:cNvSpPr txBox="1">
            <a:spLocks noChangeArrowheads="1"/>
          </p:cNvSpPr>
          <p:nvPr/>
        </p:nvSpPr>
        <p:spPr bwMode="auto">
          <a:xfrm>
            <a:off x="684213" y="-161925"/>
            <a:ext cx="4176713" cy="7407275"/>
          </a:xfrm>
          <a:prstGeom prst="rect">
            <a:avLst/>
          </a:prstGeom>
          <a:noFill/>
          <a:ln w="9525" algn="ctr">
            <a:noFill/>
            <a:miter lim="800000"/>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move_tel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r(){</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软件</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:public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topic;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x(){</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 = 1;                        √</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2;                       √</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move_tel</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3;           ×</a:t>
            </a: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    void y(){}</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80579" name="Text Box 3"/>
          <p:cNvSpPr txBox="1"/>
          <p:nvPr/>
        </p:nvSpPr>
        <p:spPr>
          <a:xfrm>
            <a:off x="-107950" y="-26987"/>
            <a:ext cx="854075" cy="6884987"/>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 和组合关系</a:t>
            </a:r>
            <a:endParaRPr lang="zh-CN" altLang="en-US" sz="4400" b="1" dirty="0">
              <a:solidFill>
                <a:srgbClr val="FFFF00"/>
              </a:solidFill>
              <a:latin typeface="Times New Roman" panose="02020603050405020304" pitchFamily="18" charset="0"/>
              <a:ea typeface="华文行楷" pitchFamily="2" charset="-122"/>
            </a:endParaRPr>
          </a:p>
        </p:txBody>
      </p:sp>
      <p:sp>
        <p:nvSpPr>
          <p:cNvPr id="279556" name="Text Box 4"/>
          <p:cNvSpPr txBox="1">
            <a:spLocks noChangeArrowheads="1"/>
          </p:cNvSpPr>
          <p:nvPr/>
        </p:nvSpPr>
        <p:spPr bwMode="auto">
          <a:xfrm>
            <a:off x="4741863" y="244475"/>
            <a:ext cx="4356100" cy="526256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*p=&amp;a;</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a.id = 1;</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软件</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a.tel = 2;                    ×</a:t>
            </a: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a.move_tel</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3;         ×</a:t>
            </a: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a.topic</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网络</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a.y</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未举例内部访问</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未讨论</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private</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继承</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cxnSp>
        <p:nvCxnSpPr>
          <p:cNvPr id="280581" name="直接连接符 2"/>
          <p:cNvCxnSpPr/>
          <p:nvPr/>
        </p:nvCxnSpPr>
        <p:spPr>
          <a:xfrm>
            <a:off x="4643438" y="115888"/>
            <a:ext cx="0" cy="6742112"/>
          </a:xfrm>
          <a:prstGeom prst="line">
            <a:avLst/>
          </a:prstGeom>
          <a:ln w="9525" cap="flat" cmpd="sng">
            <a:solidFill>
              <a:schemeClr val="bg1"/>
            </a:solidFill>
            <a:prstDash val="soli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barn(inHorizontal)">
                                      <p:cBhvr>
                                        <p:cTn id="7" dur="500"/>
                                        <p:tgtEl>
                                          <p:spTgt spid="2795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79556"/>
                                        </p:tgtEl>
                                        <p:attrNameLst>
                                          <p:attrName>style.visibility</p:attrName>
                                        </p:attrNameLst>
                                      </p:cBhvr>
                                      <p:to>
                                        <p:strVal val="visible"/>
                                      </p:to>
                                    </p:set>
                                    <p:animEffect transition="in" filter="barn(inHorizontal)">
                                      <p:cBhvr>
                                        <p:cTn id="12" dur="500"/>
                                        <p:tgtEl>
                                          <p:spTgt spid="27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ldLvl="0" animBg="1"/>
      <p:bldP spid="279556" grpId="0" bldLvl="0" animBg="1"/>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4" name="Text Box 2"/>
          <p:cNvSpPr txBox="1">
            <a:spLocks noChangeArrowheads="1"/>
          </p:cNvSpPr>
          <p:nvPr/>
        </p:nvSpPr>
        <p:spPr bwMode="auto">
          <a:xfrm>
            <a:off x="684213" y="-171450"/>
            <a:ext cx="4176713" cy="74787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move_tel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r(Master &amp;);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topic;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s</a:t>
            </a:r>
            <a:r>
              <a:rPr kumimoji="1" lang="zh-CN" altLang="en-US"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x(){</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s.id=1;                  √</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s.tel=2;                 ×</a:t>
            </a: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s.move_tel</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y(){}</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81603" name="Text Box 3"/>
          <p:cNvSpPr txBox="1"/>
          <p:nvPr/>
        </p:nvSpPr>
        <p:spPr>
          <a:xfrm>
            <a:off x="-107950" y="-26987"/>
            <a:ext cx="854075" cy="6884987"/>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 和组合关系</a:t>
            </a:r>
            <a:endParaRPr lang="zh-CN" altLang="en-US" sz="4400" b="1" dirty="0">
              <a:solidFill>
                <a:srgbClr val="FFFF00"/>
              </a:solidFill>
              <a:latin typeface="Times New Roman" panose="02020603050405020304" pitchFamily="18" charset="0"/>
              <a:ea typeface="华文行楷" pitchFamily="2" charset="-122"/>
            </a:endParaRPr>
          </a:p>
        </p:txBody>
      </p:sp>
      <p:sp>
        <p:nvSpPr>
          <p:cNvPr id="279556" name="Text Box 4"/>
          <p:cNvSpPr txBox="1">
            <a:spLocks noChangeArrowheads="1"/>
          </p:cNvSpPr>
          <p:nvPr/>
        </p:nvSpPr>
        <p:spPr bwMode="auto">
          <a:xfrm>
            <a:off x="5003800" y="-82550"/>
            <a:ext cx="4140200" cy="60023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Student::r(Master &amp; 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t.x</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t.topic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Student *p=&amp;a;        ×</a:t>
            </a: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a.x</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a.y</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a.topic</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a.s.X</a:t>
            </a: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类似继承方式</a:t>
            </a:r>
            <a:endParaRPr kumimoji="1" lang="en-US" altLang="zh-CN" sz="2400" b="1" kern="1200" cap="none" spc="0" normalizeH="0" baseline="0" noProof="0" dirty="0">
              <a:solidFill>
                <a:srgbClr val="FF99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barn(inHorizontal)">
                                      <p:cBhvr>
                                        <p:cTn id="7" dur="500"/>
                                        <p:tgtEl>
                                          <p:spTgt spid="2795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79556"/>
                                        </p:tgtEl>
                                        <p:attrNameLst>
                                          <p:attrName>style.visibility</p:attrName>
                                        </p:attrNameLst>
                                      </p:cBhvr>
                                      <p:to>
                                        <p:strVal val="visible"/>
                                      </p:to>
                                    </p:set>
                                    <p:animEffect transition="in" filter="barn(inHorizontal)">
                                      <p:cBhvr>
                                        <p:cTn id="12" dur="500"/>
                                        <p:tgtEl>
                                          <p:spTgt spid="27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p:bldP spid="279556" grpId="0"/>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6" name="Text Box 3"/>
          <p:cNvSpPr txBox="1"/>
          <p:nvPr/>
        </p:nvSpPr>
        <p:spPr>
          <a:xfrm>
            <a:off x="34925" y="549275"/>
            <a:ext cx="854075" cy="5903913"/>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412677" name="Rectangle 5"/>
          <p:cNvSpPr>
            <a:spLocks noChangeArrowheads="1"/>
          </p:cNvSpPr>
          <p:nvPr/>
        </p:nvSpPr>
        <p:spPr bwMode="auto">
          <a:xfrm>
            <a:off x="3895725" y="54927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0" name="Rectangle 8"/>
          <p:cNvSpPr>
            <a:spLocks noChangeArrowheads="1"/>
          </p:cNvSpPr>
          <p:nvPr/>
        </p:nvSpPr>
        <p:spPr bwMode="auto">
          <a:xfrm>
            <a:off x="4560888" y="54927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81" name="Rectangle 9"/>
          <p:cNvSpPr>
            <a:spLocks noChangeArrowheads="1"/>
          </p:cNvSpPr>
          <p:nvPr/>
        </p:nvSpPr>
        <p:spPr bwMode="auto">
          <a:xfrm>
            <a:off x="5219700" y="549275"/>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91" name="Line 19"/>
          <p:cNvSpPr>
            <a:spLocks noChangeShapeType="1"/>
          </p:cNvSpPr>
          <p:nvPr/>
        </p:nvSpPr>
        <p:spPr bwMode="auto">
          <a:xfrm>
            <a:off x="4932363" y="2924175"/>
            <a:ext cx="0" cy="215900"/>
          </a:xfrm>
          <a:prstGeom prst="line">
            <a:avLst/>
          </a:prstGeom>
          <a:noFill/>
          <a:ln w="9525">
            <a:solidFill>
              <a:schemeClr val="bg1"/>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692" name="Text Box 20"/>
          <p:cNvSpPr txBox="1">
            <a:spLocks noChangeArrowheads="1"/>
          </p:cNvSpPr>
          <p:nvPr/>
        </p:nvSpPr>
        <p:spPr bwMode="auto">
          <a:xfrm>
            <a:off x="33338" y="-100012"/>
            <a:ext cx="9144000" cy="647700"/>
          </a:xfrm>
          <a:prstGeom prst="rect">
            <a:avLst/>
          </a:prstGeom>
          <a:noFill/>
          <a:ln>
            <a:noFill/>
          </a:ln>
          <a:effectLst/>
        </p:spPr>
        <p:txBody>
          <a:bodyPr>
            <a:spAutoFit/>
          </a:bodyPr>
          <a:lstStyle/>
          <a:p>
            <a:pPr marR="0" algn="ctr" defTabSz="914400" eaLnBrk="1" hangingPunct="1">
              <a:spcBef>
                <a:spcPct val="50000"/>
              </a:spcBef>
              <a:buClrTx/>
              <a:buSzTx/>
              <a:buFontTx/>
              <a:buNone/>
              <a:defRPr/>
            </a:pPr>
            <a:r>
              <a:rPr kumimoji="1" lang="zh-CN" altLang="en-US" sz="36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组合的属性变化</a:t>
            </a:r>
            <a:endParaRPr kumimoji="1" lang="zh-CN" altLang="en-US" sz="36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grpSp>
        <p:nvGrpSpPr>
          <p:cNvPr id="282632" name="组合 1"/>
          <p:cNvGrpSpPr/>
          <p:nvPr/>
        </p:nvGrpSpPr>
        <p:grpSpPr>
          <a:xfrm>
            <a:off x="1042988" y="4725988"/>
            <a:ext cx="5041900" cy="719137"/>
            <a:chOff x="1042988" y="5373688"/>
            <a:chExt cx="5041900" cy="1439862"/>
          </a:xfrm>
        </p:grpSpPr>
        <p:sp>
          <p:nvSpPr>
            <p:cNvPr id="412694" name="Rectangle 22"/>
            <p:cNvSpPr>
              <a:spLocks noChangeArrowheads="1"/>
            </p:cNvSpPr>
            <p:nvPr/>
          </p:nvSpPr>
          <p:spPr bwMode="auto">
            <a:xfrm>
              <a:off x="3895725" y="5443615"/>
              <a:ext cx="647700" cy="1153797"/>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95" name="Rectangle 23"/>
            <p:cNvSpPr>
              <a:spLocks noChangeArrowheads="1"/>
            </p:cNvSpPr>
            <p:nvPr/>
          </p:nvSpPr>
          <p:spPr bwMode="auto">
            <a:xfrm>
              <a:off x="4560888" y="5443615"/>
              <a:ext cx="647700" cy="1153797"/>
            </a:xfrm>
            <a:prstGeom prst="rect">
              <a:avLst/>
            </a:prstGeom>
            <a:gradFill rotWithShape="0">
              <a:gsLst>
                <a:gs pos="0">
                  <a:schemeClr val="tx1"/>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696" name="Rectangle 24"/>
            <p:cNvSpPr>
              <a:spLocks noChangeArrowheads="1"/>
            </p:cNvSpPr>
            <p:nvPr/>
          </p:nvSpPr>
          <p:spPr bwMode="auto">
            <a:xfrm>
              <a:off x="5219700" y="5443615"/>
              <a:ext cx="647700" cy="1153797"/>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697" name="Rectangle 25"/>
            <p:cNvSpPr>
              <a:spLocks noChangeArrowheads="1"/>
            </p:cNvSpPr>
            <p:nvPr/>
          </p:nvSpPr>
          <p:spPr bwMode="auto">
            <a:xfrm>
              <a:off x="1763713" y="5446793"/>
              <a:ext cx="647700" cy="1153799"/>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组合</a:t>
              </a:r>
              <a:endParaRPr kumimoji="1" lang="en-US" altLang="zh-CN"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698" name="Rectangle 26"/>
            <p:cNvSpPr>
              <a:spLocks noChangeArrowheads="1"/>
            </p:cNvSpPr>
            <p:nvPr/>
          </p:nvSpPr>
          <p:spPr bwMode="auto">
            <a:xfrm>
              <a:off x="2428875" y="5446793"/>
              <a:ext cx="647700" cy="1153799"/>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组合</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699" name="Line 27"/>
            <p:cNvSpPr>
              <a:spLocks noChangeShapeType="1"/>
            </p:cNvSpPr>
            <p:nvPr/>
          </p:nvSpPr>
          <p:spPr bwMode="auto">
            <a:xfrm>
              <a:off x="1116013" y="5373688"/>
              <a:ext cx="4968875"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700" name="Line 28"/>
            <p:cNvSpPr>
              <a:spLocks noChangeShapeType="1"/>
            </p:cNvSpPr>
            <p:nvPr/>
          </p:nvSpPr>
          <p:spPr bwMode="auto">
            <a:xfrm>
              <a:off x="6084888" y="5373688"/>
              <a:ext cx="0" cy="1439862"/>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701" name="Line 29"/>
            <p:cNvSpPr>
              <a:spLocks noChangeShapeType="1"/>
            </p:cNvSpPr>
            <p:nvPr/>
          </p:nvSpPr>
          <p:spPr bwMode="auto">
            <a:xfrm flipH="1">
              <a:off x="1042988" y="6813550"/>
              <a:ext cx="5041900"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702" name="Line 30"/>
            <p:cNvSpPr>
              <a:spLocks noChangeShapeType="1"/>
            </p:cNvSpPr>
            <p:nvPr/>
          </p:nvSpPr>
          <p:spPr bwMode="auto">
            <a:xfrm>
              <a:off x="1076325" y="5373688"/>
              <a:ext cx="0" cy="1439862"/>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12704" name="Rectangle 32"/>
            <p:cNvSpPr>
              <a:spLocks noChangeArrowheads="1"/>
            </p:cNvSpPr>
            <p:nvPr/>
          </p:nvSpPr>
          <p:spPr bwMode="auto">
            <a:xfrm>
              <a:off x="3090863" y="5446793"/>
              <a:ext cx="647700" cy="1153799"/>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组合</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grpSp>
      <p:sp>
        <p:nvSpPr>
          <p:cNvPr id="412706" name="Text Box 34"/>
          <p:cNvSpPr txBox="1">
            <a:spLocks noChangeArrowheads="1"/>
          </p:cNvSpPr>
          <p:nvPr/>
        </p:nvSpPr>
        <p:spPr bwMode="auto">
          <a:xfrm>
            <a:off x="6373813" y="3213100"/>
            <a:ext cx="2662238" cy="1016000"/>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对内（组</a:t>
            </a:r>
            <a:r>
              <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-&gt;</a:t>
            </a: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被组）</a:t>
            </a:r>
            <a:endPar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a:p>
            <a:pPr marR="0" algn="just" defTabSz="914400" eaLnBrk="1" hangingPunct="1">
              <a:spcBef>
                <a:spcPct val="50000"/>
              </a:spcBef>
              <a:buClrTx/>
              <a:buSzTx/>
              <a:buFontTx/>
              <a:buNone/>
              <a:defRPr/>
            </a:pP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        （被组</a:t>
            </a:r>
            <a:r>
              <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-&gt;</a:t>
            </a: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组）</a:t>
            </a:r>
            <a:endPar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2707" name="Text Box 35"/>
          <p:cNvSpPr txBox="1">
            <a:spLocks noChangeArrowheads="1"/>
          </p:cNvSpPr>
          <p:nvPr/>
        </p:nvSpPr>
        <p:spPr bwMode="auto">
          <a:xfrm>
            <a:off x="6445250" y="4868863"/>
            <a:ext cx="1943100" cy="461963"/>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对外（</a:t>
            </a:r>
            <a:r>
              <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public</a:t>
            </a: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a:t>
            </a:r>
            <a:endPar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2711" name="Rectangle 39"/>
          <p:cNvSpPr>
            <a:spLocks noChangeArrowheads="1"/>
          </p:cNvSpPr>
          <p:nvPr/>
        </p:nvSpPr>
        <p:spPr bwMode="auto">
          <a:xfrm>
            <a:off x="3922713" y="1773238"/>
            <a:ext cx="647700" cy="115252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2712" name="Rectangle 40"/>
          <p:cNvSpPr>
            <a:spLocks noChangeArrowheads="1"/>
          </p:cNvSpPr>
          <p:nvPr/>
        </p:nvSpPr>
        <p:spPr bwMode="auto">
          <a:xfrm>
            <a:off x="4587875" y="1773238"/>
            <a:ext cx="647700" cy="1152525"/>
          </a:xfrm>
          <a:prstGeom prst="rect">
            <a:avLst/>
          </a:prstGeom>
          <a:gradFill rotWithShape="0">
            <a:gsLst>
              <a:gs pos="0">
                <a:schemeClr val="tx1"/>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713" name="Rectangle 41"/>
          <p:cNvSpPr>
            <a:spLocks noChangeArrowheads="1"/>
          </p:cNvSpPr>
          <p:nvPr/>
        </p:nvSpPr>
        <p:spPr bwMode="auto">
          <a:xfrm>
            <a:off x="5246688" y="1773238"/>
            <a:ext cx="647700" cy="1152525"/>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12714" name="Text Box 42"/>
          <p:cNvSpPr txBox="1">
            <a:spLocks noChangeArrowheads="1"/>
          </p:cNvSpPr>
          <p:nvPr/>
        </p:nvSpPr>
        <p:spPr bwMode="auto">
          <a:xfrm>
            <a:off x="6300788" y="811213"/>
            <a:ext cx="935038" cy="457200"/>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rPr>
              <a:t>对内</a:t>
            </a:r>
            <a:endParaRPr kumimoji="1" lang="zh-CN" altLang="en-US" sz="2400" kern="1200" cap="none" spc="0" normalizeH="0" baseline="0" noProof="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2715" name="Text Box 43"/>
          <p:cNvSpPr txBox="1">
            <a:spLocks noChangeArrowheads="1"/>
          </p:cNvSpPr>
          <p:nvPr/>
        </p:nvSpPr>
        <p:spPr bwMode="auto">
          <a:xfrm>
            <a:off x="6372225" y="2060575"/>
            <a:ext cx="935038" cy="457200"/>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对外</a:t>
            </a:r>
            <a:endPar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2716" name="Text Box 44"/>
          <p:cNvSpPr txBox="1">
            <a:spLocks noChangeArrowheads="1"/>
          </p:cNvSpPr>
          <p:nvPr/>
        </p:nvSpPr>
        <p:spPr bwMode="auto">
          <a:xfrm>
            <a:off x="1403350" y="1531938"/>
            <a:ext cx="1944688" cy="584200"/>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被组合类</a:t>
            </a:r>
            <a:endPar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412717" name="Text Box 45"/>
          <p:cNvSpPr txBox="1">
            <a:spLocks noChangeArrowheads="1"/>
          </p:cNvSpPr>
          <p:nvPr/>
        </p:nvSpPr>
        <p:spPr bwMode="auto">
          <a:xfrm>
            <a:off x="1403350" y="2636838"/>
            <a:ext cx="1512888" cy="579438"/>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组合类</a:t>
            </a:r>
            <a:endParaRPr kumimoji="1" lang="zh-CN" altLang="en-US" sz="32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grpSp>
        <p:nvGrpSpPr>
          <p:cNvPr id="282642" name="组合 2"/>
          <p:cNvGrpSpPr/>
          <p:nvPr/>
        </p:nvGrpSpPr>
        <p:grpSpPr>
          <a:xfrm>
            <a:off x="1042988" y="5445125"/>
            <a:ext cx="5041900" cy="735013"/>
            <a:chOff x="3634556" y="3285282"/>
            <a:chExt cx="5041900" cy="1439862"/>
          </a:xfrm>
        </p:grpSpPr>
        <p:sp>
          <p:nvSpPr>
            <p:cNvPr id="37" name="Rectangle 22"/>
            <p:cNvSpPr>
              <a:spLocks noChangeArrowheads="1"/>
            </p:cNvSpPr>
            <p:nvPr/>
          </p:nvSpPr>
          <p:spPr bwMode="auto">
            <a:xfrm>
              <a:off x="6487293" y="3356810"/>
              <a:ext cx="647700" cy="1153754"/>
            </a:xfrm>
            <a:prstGeom prst="rect">
              <a:avLst/>
            </a:prstGeom>
            <a:gradFill rotWithShape="0">
              <a:gsLst>
                <a:gs pos="0">
                  <a:schemeClr val="tx1"/>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38" name="Rectangle 23"/>
            <p:cNvSpPr>
              <a:spLocks noChangeArrowheads="1"/>
            </p:cNvSpPr>
            <p:nvPr/>
          </p:nvSpPr>
          <p:spPr bwMode="auto">
            <a:xfrm>
              <a:off x="7152456" y="3356810"/>
              <a:ext cx="647700" cy="1153754"/>
            </a:xfrm>
            <a:prstGeom prst="rect">
              <a:avLst/>
            </a:prstGeom>
            <a:gradFill rotWithShape="0">
              <a:gsLst>
                <a:gs pos="0">
                  <a:schemeClr val="tx1"/>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39" name="Rectangle 24"/>
            <p:cNvSpPr>
              <a:spLocks noChangeArrowheads="1"/>
            </p:cNvSpPr>
            <p:nvPr/>
          </p:nvSpPr>
          <p:spPr bwMode="auto">
            <a:xfrm>
              <a:off x="7811268" y="3356810"/>
              <a:ext cx="647700" cy="1153754"/>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0" name="Rectangle 25"/>
            <p:cNvSpPr>
              <a:spLocks noChangeArrowheads="1"/>
            </p:cNvSpPr>
            <p:nvPr/>
          </p:nvSpPr>
          <p:spPr bwMode="auto">
            <a:xfrm>
              <a:off x="4355281" y="3356810"/>
              <a:ext cx="647700" cy="1153754"/>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组合</a:t>
              </a:r>
              <a:endParaRPr kumimoji="1" lang="en-US" altLang="zh-CN"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1" name="Rectangle 26"/>
            <p:cNvSpPr>
              <a:spLocks noChangeArrowheads="1"/>
            </p:cNvSpPr>
            <p:nvPr/>
          </p:nvSpPr>
          <p:spPr bwMode="auto">
            <a:xfrm>
              <a:off x="5020443" y="3356810"/>
              <a:ext cx="647700" cy="1153754"/>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组合</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42" name="Line 27"/>
            <p:cNvSpPr>
              <a:spLocks noChangeShapeType="1"/>
            </p:cNvSpPr>
            <p:nvPr/>
          </p:nvSpPr>
          <p:spPr bwMode="auto">
            <a:xfrm>
              <a:off x="3707581" y="3285282"/>
              <a:ext cx="4968875"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3" name="Line 28"/>
            <p:cNvSpPr>
              <a:spLocks noChangeShapeType="1"/>
            </p:cNvSpPr>
            <p:nvPr/>
          </p:nvSpPr>
          <p:spPr bwMode="auto">
            <a:xfrm>
              <a:off x="8676456" y="3285282"/>
              <a:ext cx="0" cy="1439862"/>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4" name="Line 29"/>
            <p:cNvSpPr>
              <a:spLocks noChangeShapeType="1"/>
            </p:cNvSpPr>
            <p:nvPr/>
          </p:nvSpPr>
          <p:spPr bwMode="auto">
            <a:xfrm flipH="1">
              <a:off x="3634556" y="4725144"/>
              <a:ext cx="5041900"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5" name="Line 30"/>
            <p:cNvSpPr>
              <a:spLocks noChangeShapeType="1"/>
            </p:cNvSpPr>
            <p:nvPr/>
          </p:nvSpPr>
          <p:spPr bwMode="auto">
            <a:xfrm>
              <a:off x="3667893" y="3285282"/>
              <a:ext cx="0" cy="1439862"/>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6" name="Rectangle 32"/>
            <p:cNvSpPr>
              <a:spLocks noChangeArrowheads="1"/>
            </p:cNvSpPr>
            <p:nvPr/>
          </p:nvSpPr>
          <p:spPr bwMode="auto">
            <a:xfrm>
              <a:off x="5682431" y="3356810"/>
              <a:ext cx="647700" cy="1153754"/>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组合</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grpSp>
      <p:grpSp>
        <p:nvGrpSpPr>
          <p:cNvPr id="282643" name="组合 48"/>
          <p:cNvGrpSpPr/>
          <p:nvPr/>
        </p:nvGrpSpPr>
        <p:grpSpPr>
          <a:xfrm>
            <a:off x="1033463" y="6223000"/>
            <a:ext cx="5041900" cy="735013"/>
            <a:chOff x="3634556" y="3285282"/>
            <a:chExt cx="5041900" cy="1439862"/>
          </a:xfrm>
        </p:grpSpPr>
        <p:sp>
          <p:nvSpPr>
            <p:cNvPr id="50" name="Rectangle 22"/>
            <p:cNvSpPr>
              <a:spLocks noChangeArrowheads="1"/>
            </p:cNvSpPr>
            <p:nvPr/>
          </p:nvSpPr>
          <p:spPr bwMode="auto">
            <a:xfrm>
              <a:off x="6487293" y="3356810"/>
              <a:ext cx="647700" cy="1153754"/>
            </a:xfrm>
            <a:prstGeom prst="rect">
              <a:avLst/>
            </a:prstGeom>
            <a:gradFill rotWithShape="0">
              <a:gsLst>
                <a:gs pos="0">
                  <a:schemeClr val="tx1"/>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51" name="Rectangle 23"/>
            <p:cNvSpPr>
              <a:spLocks noChangeArrowheads="1"/>
            </p:cNvSpPr>
            <p:nvPr/>
          </p:nvSpPr>
          <p:spPr bwMode="auto">
            <a:xfrm>
              <a:off x="7152456" y="3356810"/>
              <a:ext cx="647700" cy="1153754"/>
            </a:xfrm>
            <a:prstGeom prst="rect">
              <a:avLst/>
            </a:prstGeom>
            <a:gradFill rotWithShape="0">
              <a:gsLst>
                <a:gs pos="0">
                  <a:schemeClr val="tx1"/>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52" name="Rectangle 24"/>
            <p:cNvSpPr>
              <a:spLocks noChangeArrowheads="1"/>
            </p:cNvSpPr>
            <p:nvPr/>
          </p:nvSpPr>
          <p:spPr bwMode="auto">
            <a:xfrm>
              <a:off x="7811268" y="3356810"/>
              <a:ext cx="647700" cy="1153754"/>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53" name="Rectangle 25"/>
            <p:cNvSpPr>
              <a:spLocks noChangeArrowheads="1"/>
            </p:cNvSpPr>
            <p:nvPr/>
          </p:nvSpPr>
          <p:spPr bwMode="auto">
            <a:xfrm>
              <a:off x="4355281" y="3356810"/>
              <a:ext cx="647700" cy="1153754"/>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组合</a:t>
              </a:r>
              <a:endParaRPr kumimoji="1" lang="en-US" altLang="zh-CN"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4" name="Rectangle 26"/>
            <p:cNvSpPr>
              <a:spLocks noChangeArrowheads="1"/>
            </p:cNvSpPr>
            <p:nvPr/>
          </p:nvSpPr>
          <p:spPr bwMode="auto">
            <a:xfrm>
              <a:off x="5020443" y="3356810"/>
              <a:ext cx="647700" cy="1153754"/>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组合</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55" name="Line 27"/>
            <p:cNvSpPr>
              <a:spLocks noChangeShapeType="1"/>
            </p:cNvSpPr>
            <p:nvPr/>
          </p:nvSpPr>
          <p:spPr bwMode="auto">
            <a:xfrm>
              <a:off x="3707581" y="3285282"/>
              <a:ext cx="4968875"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6" name="Line 28"/>
            <p:cNvSpPr>
              <a:spLocks noChangeShapeType="1"/>
            </p:cNvSpPr>
            <p:nvPr/>
          </p:nvSpPr>
          <p:spPr bwMode="auto">
            <a:xfrm>
              <a:off x="8676456" y="3285282"/>
              <a:ext cx="0" cy="1439862"/>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7" name="Line 29"/>
            <p:cNvSpPr>
              <a:spLocks noChangeShapeType="1"/>
            </p:cNvSpPr>
            <p:nvPr/>
          </p:nvSpPr>
          <p:spPr bwMode="auto">
            <a:xfrm flipH="1">
              <a:off x="3634556" y="4725144"/>
              <a:ext cx="5041900"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8" name="Line 30"/>
            <p:cNvSpPr>
              <a:spLocks noChangeShapeType="1"/>
            </p:cNvSpPr>
            <p:nvPr/>
          </p:nvSpPr>
          <p:spPr bwMode="auto">
            <a:xfrm>
              <a:off x="3667893" y="3285282"/>
              <a:ext cx="0" cy="1439862"/>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9" name="Rectangle 32"/>
            <p:cNvSpPr>
              <a:spLocks noChangeArrowheads="1"/>
            </p:cNvSpPr>
            <p:nvPr/>
          </p:nvSpPr>
          <p:spPr bwMode="auto">
            <a:xfrm>
              <a:off x="5682431" y="3356810"/>
              <a:ext cx="647700" cy="1153754"/>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组合</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grpSp>
      <p:sp>
        <p:nvSpPr>
          <p:cNvPr id="71" name="Text Box 35"/>
          <p:cNvSpPr txBox="1">
            <a:spLocks noChangeArrowheads="1"/>
          </p:cNvSpPr>
          <p:nvPr/>
        </p:nvSpPr>
        <p:spPr bwMode="auto">
          <a:xfrm>
            <a:off x="6443663" y="5487988"/>
            <a:ext cx="2449513" cy="461963"/>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对外（</a:t>
            </a:r>
            <a:r>
              <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protected</a:t>
            </a: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a:t>
            </a:r>
            <a:endPar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sp>
        <p:nvSpPr>
          <p:cNvPr id="72" name="Text Box 35"/>
          <p:cNvSpPr txBox="1">
            <a:spLocks noChangeArrowheads="1"/>
          </p:cNvSpPr>
          <p:nvPr/>
        </p:nvSpPr>
        <p:spPr bwMode="auto">
          <a:xfrm>
            <a:off x="6516688" y="6237288"/>
            <a:ext cx="1943100" cy="461963"/>
          </a:xfrm>
          <a:prstGeom prst="rect">
            <a:avLst/>
          </a:prstGeom>
          <a:noFill/>
          <a:ln>
            <a:noFill/>
          </a:ln>
          <a:effectLst/>
        </p:spPr>
        <p:txBody>
          <a:bodyPr>
            <a:spAutoFit/>
          </a:bodyPr>
          <a:lstStyle/>
          <a:p>
            <a:pPr marR="0" algn="just" defTabSz="914400" eaLnBrk="1" hangingPunct="1">
              <a:spcBef>
                <a:spcPct val="50000"/>
              </a:spcBef>
              <a:buClrTx/>
              <a:buSzTx/>
              <a:buFontTx/>
              <a:buNone/>
              <a:defRPr/>
            </a:pP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对外（</a:t>
            </a:r>
            <a:r>
              <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private</a:t>
            </a:r>
            <a:r>
              <a:rPr kumimoji="1" lang="zh-CN" altLang="en-US"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a:t>
            </a:r>
            <a:endPar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grpSp>
        <p:nvGrpSpPr>
          <p:cNvPr id="282646" name="组合 1"/>
          <p:cNvGrpSpPr/>
          <p:nvPr/>
        </p:nvGrpSpPr>
        <p:grpSpPr>
          <a:xfrm>
            <a:off x="1042988" y="3141663"/>
            <a:ext cx="5041900" cy="1354137"/>
            <a:chOff x="1042988" y="5373688"/>
            <a:chExt cx="5041900" cy="2711467"/>
          </a:xfrm>
        </p:grpSpPr>
        <p:sp>
          <p:nvSpPr>
            <p:cNvPr id="63" name="Rectangle 22"/>
            <p:cNvSpPr>
              <a:spLocks noChangeArrowheads="1"/>
            </p:cNvSpPr>
            <p:nvPr/>
          </p:nvSpPr>
          <p:spPr bwMode="auto">
            <a:xfrm>
              <a:off x="3895725" y="5443620"/>
              <a:ext cx="647700" cy="1153883"/>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64" name="Rectangle 23"/>
            <p:cNvSpPr>
              <a:spLocks noChangeArrowheads="1"/>
            </p:cNvSpPr>
            <p:nvPr/>
          </p:nvSpPr>
          <p:spPr bwMode="auto">
            <a:xfrm>
              <a:off x="4560888" y="5443620"/>
              <a:ext cx="647700" cy="1153883"/>
            </a:xfrm>
            <a:prstGeom prst="rect">
              <a:avLst/>
            </a:prstGeom>
            <a:gradFill rotWithShape="0">
              <a:gsLst>
                <a:gs pos="0">
                  <a:schemeClr val="tx1"/>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65" name="Rectangle 24"/>
            <p:cNvSpPr>
              <a:spLocks noChangeArrowheads="1"/>
            </p:cNvSpPr>
            <p:nvPr/>
          </p:nvSpPr>
          <p:spPr bwMode="auto">
            <a:xfrm>
              <a:off x="5219700" y="5443620"/>
              <a:ext cx="647700" cy="1153883"/>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66" name="Rectangle 25"/>
            <p:cNvSpPr>
              <a:spLocks noChangeArrowheads="1"/>
            </p:cNvSpPr>
            <p:nvPr/>
          </p:nvSpPr>
          <p:spPr bwMode="auto">
            <a:xfrm>
              <a:off x="1763713" y="5446798"/>
              <a:ext cx="647700" cy="115388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组合</a:t>
              </a:r>
              <a:endParaRPr kumimoji="1" lang="en-US" altLang="zh-CN"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68" name="Line 27"/>
            <p:cNvSpPr>
              <a:spLocks noChangeShapeType="1"/>
            </p:cNvSpPr>
            <p:nvPr/>
          </p:nvSpPr>
          <p:spPr bwMode="auto">
            <a:xfrm>
              <a:off x="1116013" y="5373688"/>
              <a:ext cx="4968875"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9" name="Line 28"/>
            <p:cNvSpPr>
              <a:spLocks noChangeShapeType="1"/>
            </p:cNvSpPr>
            <p:nvPr/>
          </p:nvSpPr>
          <p:spPr bwMode="auto">
            <a:xfrm>
              <a:off x="6084888" y="5373688"/>
              <a:ext cx="0" cy="143997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0" name="Line 29"/>
            <p:cNvSpPr>
              <a:spLocks noChangeShapeType="1"/>
            </p:cNvSpPr>
            <p:nvPr/>
          </p:nvSpPr>
          <p:spPr bwMode="auto">
            <a:xfrm flipH="1">
              <a:off x="1042988" y="6813658"/>
              <a:ext cx="5041900"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3" name="Line 30"/>
            <p:cNvSpPr>
              <a:spLocks noChangeShapeType="1"/>
            </p:cNvSpPr>
            <p:nvPr/>
          </p:nvSpPr>
          <p:spPr bwMode="auto">
            <a:xfrm>
              <a:off x="1076325" y="5373688"/>
              <a:ext cx="0" cy="143997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6" name="Rectangle 25"/>
            <p:cNvSpPr>
              <a:spLocks noChangeArrowheads="1"/>
            </p:cNvSpPr>
            <p:nvPr/>
          </p:nvSpPr>
          <p:spPr bwMode="auto">
            <a:xfrm>
              <a:off x="2435225" y="5472228"/>
              <a:ext cx="647700" cy="115388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组合</a:t>
              </a:r>
              <a:endParaRPr kumimoji="1" lang="en-US" altLang="zh-CN"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87" name="Rectangle 25"/>
            <p:cNvSpPr>
              <a:spLocks noChangeArrowheads="1"/>
            </p:cNvSpPr>
            <p:nvPr/>
          </p:nvSpPr>
          <p:spPr bwMode="auto">
            <a:xfrm>
              <a:off x="3119438" y="5472228"/>
              <a:ext cx="647700" cy="115388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组合</a:t>
              </a:r>
              <a:endParaRPr kumimoji="1" lang="en-US" altLang="zh-CN"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88" name="Rectangle 22"/>
            <p:cNvSpPr>
              <a:spLocks noChangeArrowheads="1"/>
            </p:cNvSpPr>
            <p:nvPr/>
          </p:nvSpPr>
          <p:spPr bwMode="auto">
            <a:xfrm>
              <a:off x="3886200" y="6931272"/>
              <a:ext cx="647700" cy="1153883"/>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2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89" name="Line 27"/>
            <p:cNvSpPr>
              <a:spLocks noChangeShapeType="1"/>
            </p:cNvSpPr>
            <p:nvPr/>
          </p:nvSpPr>
          <p:spPr bwMode="auto">
            <a:xfrm>
              <a:off x="1106488" y="6861340"/>
              <a:ext cx="4968875"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90" name="Rectangle 22"/>
            <p:cNvSpPr>
              <a:spLocks noChangeArrowheads="1"/>
            </p:cNvSpPr>
            <p:nvPr/>
          </p:nvSpPr>
          <p:spPr bwMode="auto">
            <a:xfrm>
              <a:off x="4562475" y="6928092"/>
              <a:ext cx="647700" cy="115388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保护</a:t>
              </a:r>
              <a:endParaRPr kumimoji="1" lang="zh-CN" altLang="en-US" sz="2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91" name="Rectangle 22"/>
            <p:cNvSpPr>
              <a:spLocks noChangeArrowheads="1"/>
            </p:cNvSpPr>
            <p:nvPr/>
          </p:nvSpPr>
          <p:spPr bwMode="auto">
            <a:xfrm>
              <a:off x="5219700" y="6928092"/>
              <a:ext cx="647700" cy="1153885"/>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私</a:t>
              </a: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有</a:t>
              </a:r>
              <a:endParaRPr kumimoji="1" lang="zh-CN" altLang="en-US" sz="2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grpSp>
      <p:grpSp>
        <p:nvGrpSpPr>
          <p:cNvPr id="282647" name="组合 2"/>
          <p:cNvGrpSpPr/>
          <p:nvPr/>
        </p:nvGrpSpPr>
        <p:grpSpPr>
          <a:xfrm>
            <a:off x="1042988" y="3860800"/>
            <a:ext cx="5041900" cy="735013"/>
            <a:chOff x="3634556" y="3285282"/>
            <a:chExt cx="5041900" cy="1439862"/>
          </a:xfrm>
        </p:grpSpPr>
        <p:sp>
          <p:nvSpPr>
            <p:cNvPr id="79" name="Rectangle 25"/>
            <p:cNvSpPr>
              <a:spLocks noChangeArrowheads="1"/>
            </p:cNvSpPr>
            <p:nvPr/>
          </p:nvSpPr>
          <p:spPr bwMode="auto">
            <a:xfrm>
              <a:off x="4355281" y="3356810"/>
              <a:ext cx="647700" cy="1153754"/>
            </a:xfrm>
            <a:prstGeom prst="rect">
              <a:avLst/>
            </a:prstGeom>
            <a:gradFill rotWithShape="0">
              <a:gsLst>
                <a:gs pos="0">
                  <a:srgbClr val="FFFF00"/>
                </a:gs>
                <a:gs pos="100000">
                  <a:srgbClr val="FF00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组合</a:t>
              </a:r>
              <a:endParaRPr kumimoji="1" lang="en-US" altLang="zh-CN"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公有</a:t>
              </a:r>
              <a:endParaRPr kumimoji="1" lang="zh-CN" altLang="en-US" sz="1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80" name="Rectangle 26"/>
            <p:cNvSpPr>
              <a:spLocks noChangeArrowheads="1"/>
            </p:cNvSpPr>
            <p:nvPr/>
          </p:nvSpPr>
          <p:spPr bwMode="auto">
            <a:xfrm>
              <a:off x="5020443" y="3356810"/>
              <a:ext cx="647700" cy="1153754"/>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组合</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保护</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81" name="Line 27"/>
            <p:cNvSpPr>
              <a:spLocks noChangeShapeType="1"/>
            </p:cNvSpPr>
            <p:nvPr/>
          </p:nvSpPr>
          <p:spPr bwMode="auto">
            <a:xfrm>
              <a:off x="3707581" y="3285282"/>
              <a:ext cx="4968875"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2" name="Line 28"/>
            <p:cNvSpPr>
              <a:spLocks noChangeShapeType="1"/>
            </p:cNvSpPr>
            <p:nvPr/>
          </p:nvSpPr>
          <p:spPr bwMode="auto">
            <a:xfrm>
              <a:off x="8676456" y="3285282"/>
              <a:ext cx="0" cy="1439862"/>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3" name="Line 29"/>
            <p:cNvSpPr>
              <a:spLocks noChangeShapeType="1"/>
            </p:cNvSpPr>
            <p:nvPr/>
          </p:nvSpPr>
          <p:spPr bwMode="auto">
            <a:xfrm flipH="1">
              <a:off x="3634556" y="4725144"/>
              <a:ext cx="5041900" cy="0"/>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4" name="Line 30"/>
            <p:cNvSpPr>
              <a:spLocks noChangeShapeType="1"/>
            </p:cNvSpPr>
            <p:nvPr/>
          </p:nvSpPr>
          <p:spPr bwMode="auto">
            <a:xfrm>
              <a:off x="3667893" y="3285282"/>
              <a:ext cx="0" cy="1439862"/>
            </a:xfrm>
            <a:prstGeom prst="line">
              <a:avLst/>
            </a:prstGeom>
            <a:noFill/>
            <a:ln w="9525">
              <a:solidFill>
                <a:schemeClr val="bg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 name="Rectangle 32"/>
            <p:cNvSpPr>
              <a:spLocks noChangeArrowheads="1"/>
            </p:cNvSpPr>
            <p:nvPr/>
          </p:nvSpPr>
          <p:spPr bwMode="auto">
            <a:xfrm>
              <a:off x="5682431" y="3356810"/>
              <a:ext cx="647700" cy="1153754"/>
            </a:xfrm>
            <a:prstGeom prst="rect">
              <a:avLst/>
            </a:prstGeom>
            <a:gradFill rotWithShape="0">
              <a:gsLst>
                <a:gs pos="0">
                  <a:schemeClr val="bg2"/>
                </a:gs>
                <a:gs pos="100000">
                  <a:srgbClr val="FFFF00"/>
                </a:gs>
              </a:gsLst>
              <a:lin ang="2700000" scaled="1"/>
            </a:gradFill>
            <a:ln w="19050">
              <a:solidFill>
                <a:srgbClr val="FFFF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组合</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私有</a:t>
              </a:r>
              <a:endParaRPr kumimoji="1"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idx="1"/>
          </p:nvPr>
        </p:nvSpPr>
        <p:spPr>
          <a:xfrm>
            <a:off x="133350" y="765175"/>
            <a:ext cx="8782050" cy="5616575"/>
          </a:xfrm>
          <a:ln/>
        </p:spPr>
        <p:txBody>
          <a:bodyPr vert="horz" wrap="square" lIns="91440" tIns="45720" rIns="91440" bIns="45720" anchor="t" anchorCtr="0"/>
          <a:p>
            <a:pPr eaLnBrk="1" hangingPunct="1">
              <a:buNone/>
            </a:pPr>
            <a:r>
              <a:rPr lang="en-US" altLang="zh-CN" sz="3600" b="1" dirty="0">
                <a:solidFill>
                  <a:schemeClr val="bg1"/>
                </a:solidFill>
              </a:rPr>
              <a:t>int  a[9][8],  (*p)[8],  *q[9],  **k;</a:t>
            </a:r>
            <a:endParaRPr lang="en-US" altLang="zh-CN" sz="3600" b="1" dirty="0">
              <a:solidFill>
                <a:schemeClr val="bg1"/>
              </a:solidFill>
            </a:endParaRPr>
          </a:p>
          <a:p>
            <a:pPr eaLnBrk="1" hangingPunct="1">
              <a:buNone/>
            </a:pPr>
            <a:endParaRPr lang="en-US" altLang="zh-CN" sz="3600" b="1" dirty="0">
              <a:solidFill>
                <a:schemeClr val="bg1"/>
              </a:solidFill>
            </a:endParaRPr>
          </a:p>
          <a:p>
            <a:pPr eaLnBrk="1" hangingPunct="1">
              <a:buNone/>
            </a:pPr>
            <a:r>
              <a:rPr lang="en-US" altLang="zh-CN" sz="3600" b="1" dirty="0">
                <a:solidFill>
                  <a:schemeClr val="bg1"/>
                </a:solidFill>
              </a:rPr>
              <a:t>p</a:t>
            </a:r>
            <a:r>
              <a:rPr lang="zh-CN" altLang="en-US" sz="3600" b="1" dirty="0">
                <a:solidFill>
                  <a:schemeClr val="bg1"/>
                </a:solidFill>
              </a:rPr>
              <a:t>可以直接指向</a:t>
            </a:r>
            <a:r>
              <a:rPr lang="en-US" altLang="zh-CN" sz="3600" b="1" dirty="0">
                <a:solidFill>
                  <a:schemeClr val="bg1"/>
                </a:solidFill>
              </a:rPr>
              <a:t>a</a:t>
            </a:r>
            <a:r>
              <a:rPr lang="zh-CN" altLang="en-US" sz="3600" b="1" dirty="0">
                <a:solidFill>
                  <a:schemeClr val="bg1"/>
                </a:solidFill>
              </a:rPr>
              <a:t>；</a:t>
            </a:r>
            <a:endParaRPr lang="en-US" altLang="zh-CN" sz="3600" b="1" dirty="0">
              <a:solidFill>
                <a:schemeClr val="bg1"/>
              </a:solidFill>
            </a:endParaRPr>
          </a:p>
          <a:p>
            <a:pPr eaLnBrk="1" hangingPunct="1">
              <a:buNone/>
            </a:pPr>
            <a:r>
              <a:rPr lang="en-US" altLang="zh-CN" sz="3600" b="1" dirty="0">
                <a:solidFill>
                  <a:schemeClr val="bg1"/>
                </a:solidFill>
              </a:rPr>
              <a:t>q</a:t>
            </a:r>
            <a:r>
              <a:rPr lang="zh-CN" altLang="en-US" sz="3600" b="1" dirty="0">
                <a:solidFill>
                  <a:schemeClr val="bg1"/>
                </a:solidFill>
              </a:rPr>
              <a:t>的每个元素可以指向</a:t>
            </a:r>
            <a:r>
              <a:rPr lang="en-US" altLang="zh-CN" sz="3600" b="1" dirty="0">
                <a:solidFill>
                  <a:schemeClr val="bg1"/>
                </a:solidFill>
              </a:rPr>
              <a:t>a</a:t>
            </a:r>
            <a:r>
              <a:rPr lang="zh-CN" altLang="en-US" sz="3600" b="1" dirty="0">
                <a:solidFill>
                  <a:schemeClr val="bg1"/>
                </a:solidFill>
              </a:rPr>
              <a:t>的每一行的首；</a:t>
            </a:r>
            <a:endParaRPr lang="en-US" altLang="zh-CN" sz="3600" b="1" dirty="0">
              <a:solidFill>
                <a:schemeClr val="bg1"/>
              </a:solidFill>
            </a:endParaRPr>
          </a:p>
          <a:p>
            <a:pPr eaLnBrk="1" hangingPunct="1">
              <a:buNone/>
            </a:pPr>
            <a:r>
              <a:rPr lang="en-US" altLang="zh-CN" sz="3600" b="1" dirty="0">
                <a:solidFill>
                  <a:schemeClr val="bg1"/>
                </a:solidFill>
              </a:rPr>
              <a:t>k</a:t>
            </a:r>
            <a:r>
              <a:rPr lang="zh-CN" altLang="en-US" sz="3600" b="1" dirty="0">
                <a:solidFill>
                  <a:schemeClr val="bg1"/>
                </a:solidFill>
              </a:rPr>
              <a:t>可以指向</a:t>
            </a:r>
            <a:r>
              <a:rPr lang="en-US" altLang="zh-CN" sz="3600" b="1" dirty="0">
                <a:solidFill>
                  <a:schemeClr val="bg1"/>
                </a:solidFill>
              </a:rPr>
              <a:t>q</a:t>
            </a:r>
            <a:endParaRPr lang="en-US" altLang="zh-CN" sz="3600" b="1" dirty="0">
              <a:solidFill>
                <a:schemeClr val="bg1"/>
              </a:solidFill>
            </a:endParaRPr>
          </a:p>
          <a:p>
            <a:pPr eaLnBrk="1" hangingPunct="1">
              <a:buNone/>
            </a:pPr>
            <a:endParaRPr lang="en-US" altLang="zh-CN" sz="3600" b="1" dirty="0">
              <a:solidFill>
                <a:schemeClr val="bg1"/>
              </a:solidFill>
            </a:endParaRPr>
          </a:p>
          <a:p>
            <a:pPr eaLnBrk="1" hangingPunct="1">
              <a:buNone/>
            </a:pPr>
            <a:r>
              <a:rPr lang="en-US" altLang="zh-CN" sz="3600" b="1" dirty="0">
                <a:solidFill>
                  <a:schemeClr val="bg1"/>
                </a:solidFill>
              </a:rPr>
              <a:t>a</a:t>
            </a:r>
            <a:r>
              <a:rPr lang="zh-CN" altLang="en-US" sz="3600" b="1" dirty="0">
                <a:solidFill>
                  <a:schemeClr val="bg1"/>
                </a:solidFill>
              </a:rPr>
              <a:t>和</a:t>
            </a:r>
            <a:r>
              <a:rPr lang="en-US" altLang="zh-CN" sz="3600" b="1" dirty="0">
                <a:solidFill>
                  <a:schemeClr val="bg1"/>
                </a:solidFill>
              </a:rPr>
              <a:t>p    q</a:t>
            </a:r>
            <a:r>
              <a:rPr lang="zh-CN" altLang="en-US" sz="3600" b="1" dirty="0">
                <a:solidFill>
                  <a:schemeClr val="bg1"/>
                </a:solidFill>
              </a:rPr>
              <a:t>和</a:t>
            </a:r>
            <a:r>
              <a:rPr lang="en-US" altLang="zh-CN" sz="3600" b="1" dirty="0">
                <a:solidFill>
                  <a:schemeClr val="bg1"/>
                </a:solidFill>
              </a:rPr>
              <a:t>k    </a:t>
            </a:r>
            <a:r>
              <a:rPr lang="zh-CN" altLang="en-US" sz="3600" b="1" dirty="0">
                <a:solidFill>
                  <a:schemeClr val="bg1"/>
                </a:solidFill>
              </a:rPr>
              <a:t>交叉？</a:t>
            </a:r>
            <a:endParaRPr lang="en-US" altLang="zh-CN" sz="3600" b="1" dirty="0">
              <a:solidFill>
                <a:schemeClr val="bg1"/>
              </a:solidFill>
            </a:endParaRPr>
          </a:p>
        </p:txBody>
      </p:sp>
      <p:sp>
        <p:nvSpPr>
          <p:cNvPr id="44035" name="Rectangle 3"/>
          <p:cNvSpPr/>
          <p:nvPr/>
        </p:nvSpPr>
        <p:spPr>
          <a:xfrm>
            <a:off x="-252412" y="-315912"/>
            <a:ext cx="9144000" cy="1143000"/>
          </a:xfrm>
          <a:prstGeom prst="rect">
            <a:avLst/>
          </a:prstGeom>
          <a:noFill/>
          <a:ln w="9525">
            <a:noFill/>
          </a:ln>
        </p:spPr>
        <p:txBody>
          <a:bodyPr anchor="ctr" anchorCtr="0"/>
          <a:p>
            <a:pPr algn="ctr" eaLnBrk="1" hangingPunct="1"/>
            <a:r>
              <a:rPr lang="zh-CN" altLang="en-US" sz="4400" dirty="0">
                <a:solidFill>
                  <a:srgbClr val="FFFF00"/>
                </a:solidFill>
                <a:latin typeface="Times New Roman" panose="02020603050405020304" pitchFamily="18" charset="0"/>
                <a:ea typeface="华文行楷" pitchFamily="2" charset="-122"/>
              </a:rPr>
              <a:t>指针</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29">
                                            <p:txEl>
                                              <p:charRg st="76" end="94"/>
                                            </p:txEl>
                                          </p:spTgt>
                                        </p:tgtEl>
                                        <p:attrNameLst>
                                          <p:attrName>style.visibility</p:attrName>
                                        </p:attrNameLst>
                                      </p:cBhvr>
                                      <p:to>
                                        <p:strVal val="visible"/>
                                      </p:to>
                                    </p:set>
                                    <p:anim calcmode="lin" valueType="num">
                                      <p:cBhvr additive="base">
                                        <p:cTn id="7" dur="500" fill="hold"/>
                                        <p:tgtEl>
                                          <p:spTgt spid="48129">
                                            <p:txEl>
                                              <p:charRg st="76" end="9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29">
                                            <p:txEl>
                                              <p:charRg st="76" end="9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0" name="Text Box 3"/>
          <p:cNvSpPr txBox="1"/>
          <p:nvPr/>
        </p:nvSpPr>
        <p:spPr>
          <a:xfrm>
            <a:off x="34925" y="549275"/>
            <a:ext cx="854075" cy="5903913"/>
          </a:xfrm>
          <a:prstGeom prst="rect">
            <a:avLst/>
          </a:prstGeom>
          <a:noFill/>
          <a:ln w="9525">
            <a:noFill/>
          </a:ln>
        </p:spPr>
        <p:txBody>
          <a:bodyPr vert="eaVert">
            <a:spAutoFit/>
          </a:bodyPr>
          <a:p>
            <a:pPr algn="just">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412692" name="Text Box 20"/>
          <p:cNvSpPr txBox="1">
            <a:spLocks noChangeArrowheads="1"/>
          </p:cNvSpPr>
          <p:nvPr/>
        </p:nvSpPr>
        <p:spPr bwMode="auto">
          <a:xfrm>
            <a:off x="33338" y="-100012"/>
            <a:ext cx="9144000" cy="647700"/>
          </a:xfrm>
          <a:prstGeom prst="rect">
            <a:avLst/>
          </a:prstGeom>
          <a:noFill/>
          <a:ln>
            <a:noFill/>
          </a:ln>
          <a:effectLst/>
        </p:spPr>
        <p:txBody>
          <a:bodyPr>
            <a:spAutoFit/>
          </a:bodyPr>
          <a:lstStyle/>
          <a:p>
            <a:pPr marR="0" algn="ctr" defTabSz="914400">
              <a:spcBef>
                <a:spcPct val="50000"/>
              </a:spcBef>
              <a:buClrTx/>
              <a:buSzTx/>
              <a:buFontTx/>
              <a:buNone/>
              <a:defRPr/>
            </a:pPr>
            <a:r>
              <a:rPr kumimoji="1" lang="zh-CN" altLang="en-US" sz="36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rPr>
              <a:t>组合的属性变化</a:t>
            </a:r>
            <a:endParaRPr kumimoji="1" lang="zh-CN" altLang="en-US" sz="3600" kern="1200" cap="none" spc="0" normalizeH="0" baseline="0" noProof="0" dirty="0">
              <a:effectLst>
                <a:outerShdw blurRad="38100" dist="38100" dir="2700000" algn="tl">
                  <a:srgbClr val="000000"/>
                </a:outerShdw>
              </a:effectLst>
              <a:latin typeface="Times New Roman" panose="02020603050405020304" pitchFamily="18" charset="0"/>
              <a:ea typeface="华文行楷" pitchFamily="2" charset="-122"/>
              <a:cs typeface="+mn-cs"/>
            </a:endParaRPr>
          </a:p>
        </p:txBody>
      </p:sp>
      <p:graphicFrame>
        <p:nvGraphicFramePr>
          <p:cNvPr id="283652" name="图表 74"/>
          <p:cNvGraphicFramePr>
            <a:graphicFrameLocks noChangeAspect="1"/>
          </p:cNvGraphicFramePr>
          <p:nvPr/>
        </p:nvGraphicFramePr>
        <p:xfrm>
          <a:off x="1473200" y="1346200"/>
          <a:ext cx="6197600" cy="4165600"/>
        </p:xfrm>
        <a:graphic>
          <a:graphicData uri="http://schemas.openxmlformats.org/presentationml/2006/ole">
            <mc:AlternateContent xmlns:mc="http://schemas.openxmlformats.org/markup-compatibility/2006">
              <mc:Choice xmlns:v="urn:schemas-microsoft-com:vml" Requires="v">
                <p:oleObj spid="_x0000_s3078" name="" r:id="rId1" imgW="6205855" imgH="4175760" progId="Excel.Chart.8">
                  <p:embed/>
                </p:oleObj>
              </mc:Choice>
              <mc:Fallback>
                <p:oleObj name="" r:id="rId1" imgW="6205855" imgH="4175760" progId="Excel.Chart.8">
                  <p:embed/>
                  <p:pic>
                    <p:nvPicPr>
                      <p:cNvPr id="0" name="图片 3077"/>
                      <p:cNvPicPr/>
                      <p:nvPr/>
                    </p:nvPicPr>
                    <p:blipFill>
                      <a:blip r:embed="rId2"/>
                      <a:stretch>
                        <a:fillRect/>
                      </a:stretch>
                    </p:blipFill>
                    <p:spPr>
                      <a:xfrm>
                        <a:off x="1473200" y="1346200"/>
                        <a:ext cx="6197600" cy="4165600"/>
                      </a:xfrm>
                      <a:prstGeom prst="rect">
                        <a:avLst/>
                      </a:prstGeom>
                      <a:noFill/>
                      <a:ln w="38100">
                        <a:noFill/>
                        <a:miter/>
                      </a:ln>
                    </p:spPr>
                  </p:pic>
                </p:oleObj>
              </mc:Fallback>
            </mc:AlternateContent>
          </a:graphicData>
        </a:graphic>
      </p:graphicFrame>
      <p:graphicFrame>
        <p:nvGraphicFramePr>
          <p:cNvPr id="283653" name="图表 75"/>
          <p:cNvGraphicFramePr>
            <a:graphicFrameLocks noChangeAspect="1"/>
          </p:cNvGraphicFramePr>
          <p:nvPr/>
        </p:nvGraphicFramePr>
        <p:xfrm>
          <a:off x="2239963" y="1954213"/>
          <a:ext cx="4638675" cy="2949575"/>
        </p:xfrm>
        <a:graphic>
          <a:graphicData uri="http://schemas.openxmlformats.org/presentationml/2006/ole">
            <mc:AlternateContent xmlns:mc="http://schemas.openxmlformats.org/markup-compatibility/2006">
              <mc:Choice xmlns:v="urn:schemas-microsoft-com:vml" Requires="v">
                <p:oleObj spid="_x0000_s3076" name="" r:id="rId3" imgW="4645025" imgH="2956560" progId="Excel.Chart.8">
                  <p:embed/>
                </p:oleObj>
              </mc:Choice>
              <mc:Fallback>
                <p:oleObj name="" r:id="rId3" imgW="4645025" imgH="2956560" progId="Excel.Chart.8">
                  <p:embed/>
                  <p:pic>
                    <p:nvPicPr>
                      <p:cNvPr id="0" name="图片 3075"/>
                      <p:cNvPicPr/>
                      <p:nvPr/>
                    </p:nvPicPr>
                    <p:blipFill>
                      <a:blip r:embed="rId4"/>
                      <a:stretch>
                        <a:fillRect/>
                      </a:stretch>
                    </p:blipFill>
                    <p:spPr>
                      <a:xfrm>
                        <a:off x="2239963" y="1954213"/>
                        <a:ext cx="4638675" cy="2949575"/>
                      </a:xfrm>
                      <a:prstGeom prst="rect">
                        <a:avLst/>
                      </a:prstGeom>
                      <a:noFill/>
                      <a:ln w="38100">
                        <a:noFill/>
                        <a:miter/>
                      </a:ln>
                    </p:spPr>
                  </p:pic>
                </p:oleObj>
              </mc:Fallback>
            </mc:AlternateContent>
          </a:graphicData>
        </a:graphic>
      </p:graphicFrame>
      <p:graphicFrame>
        <p:nvGraphicFramePr>
          <p:cNvPr id="283654" name="图表 76"/>
          <p:cNvGraphicFramePr>
            <a:graphicFrameLocks noChangeAspect="1"/>
          </p:cNvGraphicFramePr>
          <p:nvPr/>
        </p:nvGraphicFramePr>
        <p:xfrm>
          <a:off x="3294063" y="2370138"/>
          <a:ext cx="2552700" cy="2046287"/>
        </p:xfrm>
        <a:graphic>
          <a:graphicData uri="http://schemas.openxmlformats.org/presentationml/2006/ole">
            <mc:AlternateContent xmlns:mc="http://schemas.openxmlformats.org/markup-compatibility/2006">
              <mc:Choice xmlns:v="urn:schemas-microsoft-com:vml" Requires="v">
                <p:oleObj spid="_x0000_s3077" name="" r:id="rId5" imgW="2560320" imgH="2054225" progId="Excel.Chart.8">
                  <p:embed/>
                </p:oleObj>
              </mc:Choice>
              <mc:Fallback>
                <p:oleObj name="" r:id="rId5" imgW="2560320" imgH="2054225" progId="Excel.Chart.8">
                  <p:embed/>
                  <p:pic>
                    <p:nvPicPr>
                      <p:cNvPr id="0" name="图片 3076"/>
                      <p:cNvPicPr/>
                      <p:nvPr/>
                    </p:nvPicPr>
                    <p:blipFill>
                      <a:blip r:embed="rId6"/>
                      <a:stretch>
                        <a:fillRect/>
                      </a:stretch>
                    </p:blipFill>
                    <p:spPr>
                      <a:xfrm>
                        <a:off x="3294063" y="2370138"/>
                        <a:ext cx="2552700" cy="2046287"/>
                      </a:xfrm>
                      <a:prstGeom prst="rect">
                        <a:avLst/>
                      </a:prstGeom>
                      <a:noFill/>
                      <a:ln w="38100">
                        <a:noFill/>
                        <a:miter/>
                      </a:ln>
                    </p:spPr>
                  </p:pic>
                </p:oleObj>
              </mc:Fallback>
            </mc:AlternateContent>
          </a:graphicData>
        </a:graphic>
      </p:graphicFrame>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31" name="Rectangle 3"/>
          <p:cNvSpPr>
            <a:spLocks noChangeArrowheads="1"/>
          </p:cNvSpPr>
          <p:nvPr/>
        </p:nvSpPr>
        <p:spPr bwMode="auto">
          <a:xfrm>
            <a:off x="107950" y="2662238"/>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被组合的成员内部的成员和本级其他成员</a:t>
            </a:r>
            <a:endParaRPr kumimoji="0" lang="en-US" altLang="zh-CN" sz="32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相互访问权限相当于类外关系</a:t>
            </a:r>
            <a:r>
              <a:rPr kumimoji="0" lang="zh-CN" altLang="en-US" sz="32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endParaRPr kumimoji="0" lang="zh-CN" altLang="en-US" sz="32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278532" name="Rectangle 4"/>
          <p:cNvSpPr>
            <a:spLocks noChangeArrowheads="1"/>
          </p:cNvSpPr>
          <p:nvPr/>
        </p:nvSpPr>
        <p:spPr bwMode="auto">
          <a:xfrm>
            <a:off x="107950" y="1476375"/>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组合和继承都是实现复用的手段；</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尽量使用组合，因为是黑箱复用依赖较少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284676" name="Rectangle 5"/>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继承</a:t>
            </a:r>
            <a:r>
              <a:rPr lang="zh-CN" altLang="en-US" sz="4400" dirty="0">
                <a:solidFill>
                  <a:srgbClr val="FFFF00"/>
                </a:solidFill>
                <a:latin typeface="Times New Roman" panose="02020603050405020304" pitchFamily="18" charset="0"/>
                <a:ea typeface="华文行楷" pitchFamily="2" charset="-122"/>
              </a:rPr>
              <a:t>和组合的关系</a:t>
            </a:r>
            <a:endParaRPr lang="zh-CN" altLang="en-US" sz="4400" dirty="0">
              <a:solidFill>
                <a:srgbClr val="FFFF00"/>
              </a:solidFill>
              <a:latin typeface="Times New Roman" panose="02020603050405020304" pitchFamily="18" charset="0"/>
              <a:ea typeface="华文行楷" pitchFamily="2" charset="-122"/>
            </a:endParaRPr>
          </a:p>
        </p:txBody>
      </p:sp>
      <p:sp>
        <p:nvSpPr>
          <p:cNvPr id="278536" name="Rectangle 8"/>
          <p:cNvSpPr>
            <a:spLocks noChangeArrowheads="1"/>
          </p:cNvSpPr>
          <p:nvPr/>
        </p:nvSpPr>
        <p:spPr bwMode="auto">
          <a:xfrm>
            <a:off x="107950" y="3886200"/>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被组合成员内部的成员的成员的成员。。。</a:t>
            </a:r>
            <a:endPar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外面对其访问权限属于逐级类外叠加的关系</a:t>
            </a:r>
            <a:endPar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anim calcmode="lin" valueType="num">
                                      <p:cBhvr>
                                        <p:cTn id="7" dur="2000" fill="hold"/>
                                        <p:tgtEl>
                                          <p:spTgt spid="278532"/>
                                        </p:tgtEl>
                                        <p:attrNameLst>
                                          <p:attrName>ppt_x</p:attrName>
                                        </p:attrNameLst>
                                      </p:cBhvr>
                                      <p:tavLst>
                                        <p:tav tm="0">
                                          <p:val>
                                            <p:strVal val="#ppt_x"/>
                                          </p:val>
                                        </p:tav>
                                        <p:tav tm="100000">
                                          <p:val>
                                            <p:strVal val="#ppt_x"/>
                                          </p:val>
                                        </p:tav>
                                      </p:tavLst>
                                    </p:anim>
                                    <p:anim calcmode="lin" valueType="num">
                                      <p:cBhvr>
                                        <p:cTn id="8" dur="2000" fill="hold"/>
                                        <p:tgtEl>
                                          <p:spTgt spid="2785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78531"/>
                                        </p:tgtEl>
                                        <p:attrNameLst>
                                          <p:attrName>style.visibility</p:attrName>
                                        </p:attrNameLst>
                                      </p:cBhvr>
                                      <p:to>
                                        <p:strVal val="visible"/>
                                      </p:to>
                                    </p:set>
                                    <p:anim by="(-#ppt_w*2)" calcmode="lin" valueType="num">
                                      <p:cBhvr rctx="PPT">
                                        <p:cTn id="13" dur="500" autoRev="1" fill="hold">
                                          <p:stCondLst>
                                            <p:cond delay="0"/>
                                          </p:stCondLst>
                                        </p:cTn>
                                        <p:tgtEl>
                                          <p:spTgt spid="278531"/>
                                        </p:tgtEl>
                                        <p:attrNameLst>
                                          <p:attrName>ppt_w</p:attrName>
                                        </p:attrNameLst>
                                      </p:cBhvr>
                                    </p:anim>
                                    <p:anim by="(#ppt_w*0.50)" calcmode="lin" valueType="num">
                                      <p:cBhvr>
                                        <p:cTn id="14" dur="500" decel="50000" autoRev="1" fill="hold">
                                          <p:stCondLst>
                                            <p:cond delay="0"/>
                                          </p:stCondLst>
                                        </p:cTn>
                                        <p:tgtEl>
                                          <p:spTgt spid="278531"/>
                                        </p:tgtEl>
                                        <p:attrNameLst>
                                          <p:attrName>ppt_x</p:attrName>
                                        </p:attrNameLst>
                                      </p:cBhvr>
                                    </p:anim>
                                    <p:anim from="(-#ppt_h/2)" to="(#ppt_y)" calcmode="lin" valueType="num">
                                      <p:cBhvr>
                                        <p:cTn id="15" dur="1000" fill="hold">
                                          <p:stCondLst>
                                            <p:cond delay="0"/>
                                          </p:stCondLst>
                                        </p:cTn>
                                        <p:tgtEl>
                                          <p:spTgt spid="278531"/>
                                        </p:tgtEl>
                                        <p:attrNameLst>
                                          <p:attrName>ppt_y</p:attrName>
                                        </p:attrNameLst>
                                      </p:cBhvr>
                                    </p:anim>
                                    <p:animRot by="21600000">
                                      <p:cBhvr>
                                        <p:cTn id="16" dur="1000" fill="hold">
                                          <p:stCondLst>
                                            <p:cond delay="0"/>
                                          </p:stCondLst>
                                        </p:cTn>
                                        <p:tgtEl>
                                          <p:spTgt spid="278531"/>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8536"/>
                                        </p:tgtEl>
                                        <p:attrNameLst>
                                          <p:attrName>style.visibility</p:attrName>
                                        </p:attrNameLst>
                                      </p:cBhvr>
                                      <p:to>
                                        <p:strVal val="visible"/>
                                      </p:to>
                                    </p:set>
                                    <p:anim calcmode="lin" valueType="num">
                                      <p:cBhvr>
                                        <p:cTn id="21" dur="2000" fill="hold"/>
                                        <p:tgtEl>
                                          <p:spTgt spid="278536"/>
                                        </p:tgtEl>
                                        <p:attrNameLst>
                                          <p:attrName>ppt_x</p:attrName>
                                        </p:attrNameLst>
                                      </p:cBhvr>
                                      <p:tavLst>
                                        <p:tav tm="0">
                                          <p:val>
                                            <p:strVal val="#ppt_x"/>
                                          </p:val>
                                        </p:tav>
                                        <p:tav tm="100000">
                                          <p:val>
                                            <p:strVal val="#ppt_x"/>
                                          </p:val>
                                        </p:tav>
                                      </p:tavLst>
                                    </p:anim>
                                    <p:anim calcmode="lin" valueType="num">
                                      <p:cBhvr>
                                        <p:cTn id="22" dur="2000" fill="hold"/>
                                        <p:tgtEl>
                                          <p:spTgt spid="2785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animBg="1"/>
      <p:bldP spid="278532" grpId="0" animBg="1"/>
      <p:bldP spid="278536" grpId="0" animBg="1"/>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8" name="Rectangle 5"/>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继承</a:t>
            </a:r>
            <a:r>
              <a:rPr lang="zh-CN" altLang="en-US" sz="4400" dirty="0">
                <a:solidFill>
                  <a:srgbClr val="FFFF00"/>
                </a:solidFill>
                <a:latin typeface="Times New Roman" panose="02020603050405020304" pitchFamily="18" charset="0"/>
                <a:ea typeface="华文行楷" pitchFamily="2" charset="-122"/>
              </a:rPr>
              <a:t>和组合的关系</a:t>
            </a:r>
            <a:endParaRPr lang="zh-CN" altLang="en-US" sz="4400" dirty="0">
              <a:solidFill>
                <a:srgbClr val="FFFF00"/>
              </a:solidFill>
              <a:latin typeface="Times New Roman" panose="02020603050405020304" pitchFamily="18" charset="0"/>
              <a:ea typeface="华文行楷" pitchFamily="2" charset="-122"/>
            </a:endParaRPr>
          </a:p>
        </p:txBody>
      </p:sp>
      <p:sp>
        <p:nvSpPr>
          <p:cNvPr id="285699" name="Rectangle 10"/>
          <p:cNvSpPr>
            <a:spLocks noGrp="1"/>
          </p:cNvSpPr>
          <p:nvPr>
            <p:ph idx="1"/>
          </p:nvPr>
        </p:nvSpPr>
        <p:spPr>
          <a:xfrm>
            <a:off x="685800" y="1600200"/>
            <a:ext cx="3633788" cy="4924425"/>
          </a:xfrm>
          <a:ln/>
        </p:spPr>
        <p:txBody>
          <a:bodyPr vert="horz" wrap="square" lIns="91440" tIns="45720" rIns="91440" bIns="45720" anchor="t" anchorCtr="0"/>
          <a:p>
            <a:pPr eaLnBrk="1" hangingPunct="1">
              <a:lnSpc>
                <a:spcPct val="90000"/>
              </a:lnSpc>
              <a:buNone/>
            </a:pPr>
            <a:r>
              <a:rPr lang="en-US" altLang="zh-CN" dirty="0">
                <a:solidFill>
                  <a:schemeClr val="bg1"/>
                </a:solidFill>
              </a:rPr>
              <a:t>class B{</a:t>
            </a:r>
            <a:endParaRPr lang="en-US" altLang="zh-CN" dirty="0">
              <a:solidFill>
                <a:schemeClr val="bg1"/>
              </a:solidFill>
            </a:endParaRPr>
          </a:p>
          <a:p>
            <a:pPr eaLnBrk="1" hangingPunct="1">
              <a:lnSpc>
                <a:spcPct val="90000"/>
              </a:lnSpc>
              <a:buNone/>
            </a:pPr>
            <a:r>
              <a:rPr lang="en-US" altLang="zh-CN" dirty="0">
                <a:solidFill>
                  <a:schemeClr val="bg1"/>
                </a:solidFill>
              </a:rPr>
              <a:t>public:</a:t>
            </a:r>
            <a:endParaRPr lang="en-US" altLang="zh-CN" dirty="0">
              <a:solidFill>
                <a:schemeClr val="bg1"/>
              </a:solidFill>
            </a:endParaRPr>
          </a:p>
          <a:p>
            <a:pPr eaLnBrk="1" hangingPunct="1">
              <a:lnSpc>
                <a:spcPct val="90000"/>
              </a:lnSpc>
              <a:buNone/>
            </a:pPr>
            <a:r>
              <a:rPr lang="en-US" altLang="zh-CN" dirty="0">
                <a:solidFill>
                  <a:schemeClr val="bg1"/>
                </a:solidFill>
              </a:rPr>
              <a:t>	void f( ) const{ }</a:t>
            </a:r>
            <a:endParaRPr lang="en-US" altLang="zh-CN" dirty="0">
              <a:solidFill>
                <a:schemeClr val="bg1"/>
              </a:solidFill>
            </a:endParaRPr>
          </a:p>
          <a:p>
            <a:pPr eaLnBrk="1" hangingPunct="1">
              <a:lnSpc>
                <a:spcPct val="90000"/>
              </a:lnSpc>
              <a:buNone/>
            </a:pPr>
            <a:r>
              <a:rPr lang="en-US" altLang="zh-CN" dirty="0">
                <a:solidFill>
                  <a:schemeClr val="bg1"/>
                </a:solidFill>
              </a:rPr>
              <a:t>}; </a:t>
            </a:r>
            <a:endParaRPr lang="en-US" altLang="zh-CN" dirty="0">
              <a:solidFill>
                <a:schemeClr val="bg1"/>
              </a:solidFill>
            </a:endParaRPr>
          </a:p>
          <a:p>
            <a:pPr eaLnBrk="1" hangingPunct="1">
              <a:lnSpc>
                <a:spcPct val="90000"/>
              </a:lnSpc>
              <a:buNone/>
            </a:pPr>
            <a:r>
              <a:rPr lang="en-US" altLang="zh-CN" dirty="0">
                <a:solidFill>
                  <a:schemeClr val="bg1"/>
                </a:solidFill>
              </a:rPr>
              <a:t>class D : public B{</a:t>
            </a:r>
            <a:endParaRPr lang="en-US" altLang="zh-CN" dirty="0">
              <a:solidFill>
                <a:schemeClr val="bg1"/>
              </a:solidFill>
            </a:endParaRPr>
          </a:p>
          <a:p>
            <a:pPr eaLnBrk="1" hangingPunct="1">
              <a:lnSpc>
                <a:spcPct val="90000"/>
              </a:lnSpc>
              <a:buNone/>
            </a:pPr>
            <a:r>
              <a:rPr lang="en-US" altLang="zh-CN" dirty="0">
                <a:solidFill>
                  <a:schemeClr val="bg1"/>
                </a:solidFill>
              </a:rPr>
              <a:t>public:</a:t>
            </a:r>
            <a:endParaRPr lang="en-US" altLang="zh-CN" dirty="0">
              <a:solidFill>
                <a:schemeClr val="bg1"/>
              </a:solidFill>
            </a:endParaRPr>
          </a:p>
          <a:p>
            <a:pPr eaLnBrk="1" hangingPunct="1">
              <a:lnSpc>
                <a:spcPct val="90000"/>
              </a:lnSpc>
              <a:buNone/>
            </a:pPr>
            <a:r>
              <a:rPr lang="en-US" altLang="zh-CN" dirty="0">
                <a:solidFill>
                  <a:schemeClr val="bg1"/>
                </a:solidFill>
              </a:rPr>
              <a:t>	void func( ) const{ </a:t>
            </a:r>
            <a:endParaRPr lang="en-US" altLang="zh-CN" dirty="0">
              <a:solidFill>
                <a:schemeClr val="bg1"/>
              </a:solidFill>
            </a:endParaRPr>
          </a:p>
          <a:p>
            <a:pPr eaLnBrk="1" hangingPunct="1">
              <a:lnSpc>
                <a:spcPct val="90000"/>
              </a:lnSpc>
              <a:buNone/>
            </a:pPr>
            <a:r>
              <a:rPr lang="en-US" altLang="zh-CN" dirty="0">
                <a:solidFill>
                  <a:schemeClr val="bg1"/>
                </a:solidFill>
              </a:rPr>
              <a:t>f ( );}</a:t>
            </a:r>
            <a:endParaRPr lang="en-US" altLang="zh-CN" dirty="0">
              <a:solidFill>
                <a:schemeClr val="bg1"/>
              </a:solidFill>
            </a:endParaRPr>
          </a:p>
          <a:p>
            <a:pPr eaLnBrk="1" hangingPunct="1">
              <a:lnSpc>
                <a:spcPct val="90000"/>
              </a:lnSpc>
              <a:buNone/>
            </a:pPr>
            <a:r>
              <a:rPr lang="en-US" altLang="zh-CN" dirty="0">
                <a:solidFill>
                  <a:schemeClr val="bg1"/>
                </a:solidFill>
              </a:rPr>
              <a:t>};</a:t>
            </a:r>
            <a:endParaRPr lang="en-US" altLang="zh-CN" dirty="0">
              <a:solidFill>
                <a:schemeClr val="bg1"/>
              </a:solidFill>
            </a:endParaRPr>
          </a:p>
          <a:p>
            <a:pPr eaLnBrk="1" hangingPunct="1">
              <a:lnSpc>
                <a:spcPct val="90000"/>
              </a:lnSpc>
              <a:buNone/>
            </a:pPr>
            <a:endParaRPr lang="en-US" altLang="zh-CN" dirty="0">
              <a:solidFill>
                <a:schemeClr val="bg1"/>
              </a:solidFill>
            </a:endParaRPr>
          </a:p>
        </p:txBody>
      </p:sp>
      <p:sp>
        <p:nvSpPr>
          <p:cNvPr id="283652" name="Rectangle 11"/>
          <p:cNvSpPr/>
          <p:nvPr/>
        </p:nvSpPr>
        <p:spPr>
          <a:xfrm>
            <a:off x="6877050" y="-26987"/>
            <a:ext cx="2303463" cy="990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zh-CN" altLang="en-US" sz="2400" b="1" dirty="0">
                <a:solidFill>
                  <a:schemeClr val="tx1"/>
                </a:solidFill>
                <a:latin typeface="Times New Roman" panose="02020603050405020304" pitchFamily="18" charset="0"/>
              </a:rPr>
              <a:t>去掉继承关系</a:t>
            </a:r>
            <a:endParaRPr lang="zh-CN" altLang="en-US" sz="2400" b="1" dirty="0">
              <a:solidFill>
                <a:schemeClr val="tx1"/>
              </a:solidFill>
              <a:latin typeface="Times New Roman" panose="02020603050405020304" pitchFamily="18" charset="0"/>
            </a:endParaRPr>
          </a:p>
          <a:p>
            <a:pPr algn="ctr" eaLnBrk="1" hangingPunct="1"/>
            <a:r>
              <a:rPr lang="zh-CN" altLang="en-US" sz="2400" b="1" dirty="0">
                <a:solidFill>
                  <a:schemeClr val="tx1"/>
                </a:solidFill>
                <a:latin typeface="Times New Roman" panose="02020603050405020304" pitchFamily="18" charset="0"/>
              </a:rPr>
              <a:t>对象接口不变</a:t>
            </a:r>
            <a:endParaRPr lang="zh-CN" altLang="en-US" sz="2400" b="1" dirty="0">
              <a:solidFill>
                <a:schemeClr val="tx1"/>
              </a:solidFill>
              <a:latin typeface="Times New Roman" panose="02020603050405020304" pitchFamily="18" charset="0"/>
            </a:endParaRPr>
          </a:p>
        </p:txBody>
      </p:sp>
      <p:sp>
        <p:nvSpPr>
          <p:cNvPr id="285701" name="Rectangle 3"/>
          <p:cNvSpPr txBox="1"/>
          <p:nvPr/>
        </p:nvSpPr>
        <p:spPr>
          <a:xfrm>
            <a:off x="4789488" y="1554163"/>
            <a:ext cx="3886200" cy="5114925"/>
          </a:xfrm>
          <a:prstGeom prst="rect">
            <a:avLst/>
          </a:prstGeom>
          <a:noFill/>
          <a:ln w="9525">
            <a:noFill/>
          </a:ln>
        </p:spPr>
        <p:txBody>
          <a:bodyPr/>
          <a:p>
            <a:pPr marL="342900" indent="-342900" eaLnBrk="1" hangingPunct="1">
              <a:lnSpc>
                <a:spcPct val="90000"/>
              </a:lnSpc>
              <a:spcBef>
                <a:spcPct val="20000"/>
              </a:spcBef>
            </a:pPr>
            <a:r>
              <a:rPr lang="en-US" altLang="zh-CN" sz="3200" dirty="0">
                <a:latin typeface="Times New Roman" panose="02020603050405020304" pitchFamily="18" charset="0"/>
              </a:rPr>
              <a:t>void F(const B&amp; aB)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aB.f( );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void main( )  {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D d;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d.func( );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F(d);</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a:t>
            </a:r>
            <a:endParaRPr lang="en-US" altLang="zh-CN" sz="3200" dirty="0">
              <a:latin typeface="Times New Roman" panose="02020603050405020304" pitchFamily="18" charset="0"/>
            </a:endParaRPr>
          </a:p>
          <a:p>
            <a:pPr marL="342900" indent="-342900" eaLnBrk="1" hangingPunct="1">
              <a:lnSpc>
                <a:spcPct val="90000"/>
              </a:lnSpc>
              <a:spcBef>
                <a:spcPct val="20000"/>
              </a:spcBef>
            </a:pPr>
            <a:endParaRPr lang="en-US" altLang="zh-CN" sz="3200" dirty="0">
              <a:latin typeface="Times New Roman" panose="02020603050405020304" pitchFamily="18" charset="0"/>
            </a:endParaRPr>
          </a:p>
        </p:txBody>
      </p:sp>
      <p:cxnSp>
        <p:nvCxnSpPr>
          <p:cNvPr id="285702" name="直接连接符 2"/>
          <p:cNvCxnSpPr/>
          <p:nvPr/>
        </p:nvCxnSpPr>
        <p:spPr>
          <a:xfrm>
            <a:off x="4643438" y="1052513"/>
            <a:ext cx="0" cy="5805487"/>
          </a:xfrm>
          <a:prstGeom prst="line">
            <a:avLst/>
          </a:prstGeom>
          <a:ln w="9525" cap="flat" cmpd="sng">
            <a:solidFill>
              <a:schemeClr val="bg1"/>
            </a:solidFill>
            <a:prstDash val="soli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652"/>
                                        </p:tgtEl>
                                        <p:attrNameLst>
                                          <p:attrName>style.visibility</p:attrName>
                                        </p:attrNameLst>
                                      </p:cBhvr>
                                      <p:to>
                                        <p:strVal val="visible"/>
                                      </p:to>
                                    </p:set>
                                    <p:anim calcmode="lin" valueType="num">
                                      <p:cBhvr additive="base">
                                        <p:cTn id="7" dur="500" fill="hold"/>
                                        <p:tgtEl>
                                          <p:spTgt spid="283652"/>
                                        </p:tgtEl>
                                        <p:attrNameLst>
                                          <p:attrName>ppt_x</p:attrName>
                                        </p:attrNameLst>
                                      </p:cBhvr>
                                      <p:tavLst>
                                        <p:tav tm="0">
                                          <p:val>
                                            <p:strVal val="#ppt_x"/>
                                          </p:val>
                                        </p:tav>
                                        <p:tav tm="100000">
                                          <p:val>
                                            <p:strVal val="#ppt_x"/>
                                          </p:val>
                                        </p:tav>
                                      </p:tavLst>
                                    </p:anim>
                                    <p:anim calcmode="lin" valueType="num">
                                      <p:cBhvr additive="base">
                                        <p:cTn id="8" dur="500" fill="hold"/>
                                        <p:tgtEl>
                                          <p:spTgt spid="283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2" name="Rectangle 2"/>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继承</a:t>
            </a:r>
            <a:r>
              <a:rPr lang="zh-CN" altLang="en-US" sz="4400" dirty="0">
                <a:solidFill>
                  <a:srgbClr val="FFFF00"/>
                </a:solidFill>
                <a:latin typeface="Times New Roman" panose="02020603050405020304" pitchFamily="18" charset="0"/>
                <a:ea typeface="华文行楷" pitchFamily="2" charset="-122"/>
              </a:rPr>
              <a:t>和组合的关系</a:t>
            </a:r>
            <a:endParaRPr lang="zh-CN" altLang="en-US" sz="4400" dirty="0">
              <a:solidFill>
                <a:srgbClr val="FFFF00"/>
              </a:solidFill>
              <a:latin typeface="Times New Roman" panose="02020603050405020304" pitchFamily="18" charset="0"/>
              <a:ea typeface="华文行楷" pitchFamily="2" charset="-122"/>
            </a:endParaRPr>
          </a:p>
        </p:txBody>
      </p:sp>
      <p:sp>
        <p:nvSpPr>
          <p:cNvPr id="286723" name="Rectangle 3"/>
          <p:cNvSpPr>
            <a:spLocks noGrp="1"/>
          </p:cNvSpPr>
          <p:nvPr>
            <p:ph idx="1"/>
          </p:nvPr>
        </p:nvSpPr>
        <p:spPr>
          <a:xfrm>
            <a:off x="684213" y="1268413"/>
            <a:ext cx="4175125" cy="5400675"/>
          </a:xfrm>
          <a:ln/>
        </p:spPr>
        <p:txBody>
          <a:bodyPr vert="horz" wrap="square" lIns="91440" tIns="45720" rIns="91440" bIns="45720" anchor="t" anchorCtr="0"/>
          <a:p>
            <a:pPr eaLnBrk="1" hangingPunct="1">
              <a:lnSpc>
                <a:spcPct val="90000"/>
              </a:lnSpc>
              <a:buNone/>
            </a:pPr>
            <a:r>
              <a:rPr lang="en-US" altLang="zh-CN" dirty="0">
                <a:solidFill>
                  <a:schemeClr val="bg1"/>
                </a:solidFill>
              </a:rPr>
              <a:t>class D {</a:t>
            </a:r>
            <a:endParaRPr lang="en-US" altLang="zh-CN" dirty="0">
              <a:solidFill>
                <a:schemeClr val="bg1"/>
              </a:solidFill>
            </a:endParaRPr>
          </a:p>
          <a:p>
            <a:pPr eaLnBrk="1" hangingPunct="1">
              <a:lnSpc>
                <a:spcPct val="90000"/>
              </a:lnSpc>
              <a:buNone/>
            </a:pPr>
            <a:r>
              <a:rPr lang="en-US" altLang="zh-CN" dirty="0">
                <a:solidFill>
                  <a:schemeClr val="bg1"/>
                </a:solidFill>
              </a:rPr>
              <a:t>	B * pb;</a:t>
            </a:r>
            <a:endParaRPr lang="en-US" altLang="zh-CN" dirty="0">
              <a:solidFill>
                <a:schemeClr val="bg1"/>
              </a:solidFill>
            </a:endParaRPr>
          </a:p>
          <a:p>
            <a:pPr eaLnBrk="1" hangingPunct="1">
              <a:lnSpc>
                <a:spcPct val="90000"/>
              </a:lnSpc>
              <a:buNone/>
            </a:pPr>
            <a:r>
              <a:rPr lang="en-US" altLang="zh-CN" dirty="0">
                <a:solidFill>
                  <a:schemeClr val="bg1"/>
                </a:solidFill>
              </a:rPr>
              <a:t>public:</a:t>
            </a:r>
            <a:endParaRPr lang="en-US" altLang="zh-CN" dirty="0">
              <a:solidFill>
                <a:schemeClr val="bg1"/>
              </a:solidFill>
            </a:endParaRPr>
          </a:p>
          <a:p>
            <a:pPr eaLnBrk="1" hangingPunct="1">
              <a:lnSpc>
                <a:spcPct val="90000"/>
              </a:lnSpc>
              <a:buNone/>
            </a:pPr>
            <a:r>
              <a:rPr lang="en-US" altLang="zh-CN" dirty="0">
                <a:solidFill>
                  <a:schemeClr val="bg1"/>
                </a:solidFill>
              </a:rPr>
              <a:t>	void func( ) const{</a:t>
            </a:r>
            <a:endParaRPr lang="en-US" altLang="zh-CN" dirty="0">
              <a:solidFill>
                <a:schemeClr val="bg1"/>
              </a:solidFill>
            </a:endParaRPr>
          </a:p>
          <a:p>
            <a:pPr eaLnBrk="1" hangingPunct="1">
              <a:lnSpc>
                <a:spcPct val="90000"/>
              </a:lnSpc>
              <a:buNone/>
            </a:pPr>
            <a:r>
              <a:rPr lang="en-US" altLang="zh-CN" dirty="0">
                <a:solidFill>
                  <a:schemeClr val="bg1"/>
                </a:solidFill>
              </a:rPr>
              <a:t>pb-&gt;f( ); }</a:t>
            </a:r>
            <a:endParaRPr lang="en-US" altLang="zh-CN" dirty="0">
              <a:solidFill>
                <a:schemeClr val="bg1"/>
              </a:solidFill>
            </a:endParaRPr>
          </a:p>
          <a:p>
            <a:pPr eaLnBrk="1" hangingPunct="1">
              <a:lnSpc>
                <a:spcPct val="90000"/>
              </a:lnSpc>
              <a:buNone/>
            </a:pPr>
            <a:r>
              <a:rPr lang="en-US" altLang="zh-CN" dirty="0">
                <a:solidFill>
                  <a:schemeClr val="bg1"/>
                </a:solidFill>
              </a:rPr>
              <a:t>    D(B* p=new B):pb(p)</a:t>
            </a:r>
            <a:endParaRPr lang="en-US" altLang="zh-CN" dirty="0">
              <a:solidFill>
                <a:schemeClr val="bg1"/>
              </a:solidFill>
            </a:endParaRPr>
          </a:p>
          <a:p>
            <a:pPr eaLnBrk="1" hangingPunct="1">
              <a:lnSpc>
                <a:spcPct val="90000"/>
              </a:lnSpc>
              <a:buNone/>
            </a:pPr>
            <a:r>
              <a:rPr lang="en-US" altLang="zh-CN" dirty="0">
                <a:solidFill>
                  <a:schemeClr val="bg1"/>
                </a:solidFill>
              </a:rPr>
              <a:t>{ }</a:t>
            </a:r>
            <a:endParaRPr lang="en-US" altLang="zh-CN" dirty="0">
              <a:solidFill>
                <a:schemeClr val="bg1"/>
              </a:solidFill>
            </a:endParaRPr>
          </a:p>
          <a:p>
            <a:pPr eaLnBrk="1" hangingPunct="1">
              <a:lnSpc>
                <a:spcPct val="90000"/>
              </a:lnSpc>
              <a:buNone/>
            </a:pPr>
            <a:r>
              <a:rPr lang="en-US" altLang="zh-CN" dirty="0">
                <a:solidFill>
                  <a:schemeClr val="bg1"/>
                </a:solidFill>
              </a:rPr>
              <a:t>    operator B&amp;(){</a:t>
            </a:r>
            <a:endParaRPr lang="en-US" altLang="zh-CN" dirty="0">
              <a:solidFill>
                <a:schemeClr val="bg1"/>
              </a:solidFill>
            </a:endParaRPr>
          </a:p>
          <a:p>
            <a:pPr eaLnBrk="1" hangingPunct="1">
              <a:lnSpc>
                <a:spcPct val="90000"/>
              </a:lnSpc>
              <a:buNone/>
            </a:pPr>
            <a:r>
              <a:rPr lang="en-US" altLang="zh-CN" dirty="0">
                <a:solidFill>
                  <a:schemeClr val="bg1"/>
                </a:solidFill>
              </a:rPr>
              <a:t>return *pb;}</a:t>
            </a:r>
            <a:endParaRPr lang="en-US" altLang="zh-CN" dirty="0">
              <a:solidFill>
                <a:schemeClr val="bg1"/>
              </a:solidFill>
            </a:endParaRPr>
          </a:p>
          <a:p>
            <a:pPr eaLnBrk="1" hangingPunct="1">
              <a:lnSpc>
                <a:spcPct val="90000"/>
              </a:lnSpc>
              <a:buNone/>
            </a:pPr>
            <a:r>
              <a:rPr lang="en-US" altLang="zh-CN" dirty="0">
                <a:solidFill>
                  <a:schemeClr val="bg1"/>
                </a:solidFill>
              </a:rPr>
              <a:t>};</a:t>
            </a:r>
            <a:endParaRPr lang="en-US" altLang="zh-CN" dirty="0">
              <a:solidFill>
                <a:schemeClr val="bg1"/>
              </a:solidFill>
            </a:endParaRPr>
          </a:p>
          <a:p>
            <a:pPr eaLnBrk="1" hangingPunct="1">
              <a:lnSpc>
                <a:spcPct val="90000"/>
              </a:lnSpc>
              <a:buNone/>
            </a:pPr>
            <a:endParaRPr lang="en-US" altLang="zh-CN" dirty="0">
              <a:solidFill>
                <a:schemeClr val="bg1"/>
              </a:solidFill>
            </a:endParaRPr>
          </a:p>
        </p:txBody>
      </p:sp>
      <p:sp>
        <p:nvSpPr>
          <p:cNvPr id="286724" name="Rectangle 3"/>
          <p:cNvSpPr txBox="1"/>
          <p:nvPr/>
        </p:nvSpPr>
        <p:spPr>
          <a:xfrm>
            <a:off x="5222875" y="1554163"/>
            <a:ext cx="3886200" cy="5114925"/>
          </a:xfrm>
          <a:prstGeom prst="rect">
            <a:avLst/>
          </a:prstGeom>
          <a:noFill/>
          <a:ln w="9525">
            <a:noFill/>
          </a:ln>
        </p:spPr>
        <p:txBody>
          <a:bodyPr/>
          <a:p>
            <a:pPr marL="342900" indent="-342900" eaLnBrk="1" hangingPunct="1">
              <a:lnSpc>
                <a:spcPct val="90000"/>
              </a:lnSpc>
              <a:spcBef>
                <a:spcPct val="20000"/>
              </a:spcBef>
            </a:pPr>
            <a:r>
              <a:rPr lang="en-US" altLang="zh-CN" sz="3200" dirty="0">
                <a:latin typeface="Times New Roman" panose="02020603050405020304" pitchFamily="18" charset="0"/>
              </a:rPr>
              <a:t>void F(const B&amp; aB)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aB.f( );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void main( )  {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D d;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d.func( ); </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F(d);</a:t>
            </a:r>
            <a:endParaRPr lang="en-US" altLang="zh-CN" sz="3200" dirty="0">
              <a:latin typeface="Times New Roman" panose="02020603050405020304" pitchFamily="18" charset="0"/>
            </a:endParaRPr>
          </a:p>
          <a:p>
            <a:pPr marL="342900" indent="-342900" eaLnBrk="1" hangingPunct="1">
              <a:lnSpc>
                <a:spcPct val="90000"/>
              </a:lnSpc>
              <a:spcBef>
                <a:spcPct val="20000"/>
              </a:spcBef>
            </a:pPr>
            <a:r>
              <a:rPr lang="en-US" altLang="zh-CN" sz="3200" dirty="0">
                <a:latin typeface="Times New Roman" panose="02020603050405020304" pitchFamily="18" charset="0"/>
              </a:rPr>
              <a:t>} </a:t>
            </a:r>
            <a:endParaRPr lang="en-US" altLang="zh-CN" sz="3200" dirty="0">
              <a:latin typeface="Times New Roman" panose="02020603050405020304" pitchFamily="18" charset="0"/>
            </a:endParaRPr>
          </a:p>
          <a:p>
            <a:pPr marL="342900" indent="-342900" eaLnBrk="1" hangingPunct="1">
              <a:lnSpc>
                <a:spcPct val="90000"/>
              </a:lnSpc>
              <a:spcBef>
                <a:spcPct val="20000"/>
              </a:spcBef>
            </a:pPr>
            <a:endParaRPr lang="en-US" altLang="zh-CN" sz="3200" dirty="0">
              <a:latin typeface="Times New Roman" panose="02020603050405020304" pitchFamily="18" charset="0"/>
            </a:endParaRPr>
          </a:p>
        </p:txBody>
      </p:sp>
      <p:cxnSp>
        <p:nvCxnSpPr>
          <p:cNvPr id="286725" name="直接连接符 2"/>
          <p:cNvCxnSpPr/>
          <p:nvPr/>
        </p:nvCxnSpPr>
        <p:spPr>
          <a:xfrm>
            <a:off x="5076825" y="1052513"/>
            <a:ext cx="0" cy="5805487"/>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82" name="Text Box 2"/>
          <p:cNvSpPr txBox="1">
            <a:spLocks noChangeArrowheads="1"/>
          </p:cNvSpPr>
          <p:nvPr/>
        </p:nvSpPr>
        <p:spPr bwMode="auto">
          <a:xfrm>
            <a:off x="1547813" y="-171450"/>
            <a:ext cx="6769100"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move_tel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name;</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400" i="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topic;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Master(string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k):</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Student(k)</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{major = p;}</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major;</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a("Computer",13512345678);}</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87747" name="Text Box 3"/>
          <p:cNvSpPr txBox="1"/>
          <p:nvPr/>
        </p:nvSpPr>
        <p:spPr>
          <a:xfrm>
            <a:off x="622300" y="404813"/>
            <a:ext cx="854075" cy="5976937"/>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a:t>
            </a:r>
            <a:endParaRPr lang="zh-CN" altLang="en-US" sz="4400" b="1" dirty="0">
              <a:solidFill>
                <a:srgbClr val="FFFF00"/>
              </a:solidFill>
              <a:latin typeface="Times New Roman" panose="02020603050405020304" pitchFamily="18" charset="0"/>
              <a:ea typeface="华文行楷" pitchFamily="2" charset="-122"/>
            </a:endParaRPr>
          </a:p>
        </p:txBody>
      </p:sp>
      <p:sp>
        <p:nvSpPr>
          <p:cNvPr id="276486" name="AutoShape 6"/>
          <p:cNvSpPr>
            <a:spLocks noChangeArrowheads="1"/>
          </p:cNvSpPr>
          <p:nvPr/>
        </p:nvSpPr>
        <p:spPr bwMode="auto">
          <a:xfrm>
            <a:off x="5219700" y="2420938"/>
            <a:ext cx="3889375" cy="576263"/>
          </a:xfrm>
          <a:prstGeom prst="wedgeRectCallout">
            <a:avLst>
              <a:gd name="adj1" fmla="val -17347"/>
              <a:gd name="adj2" fmla="val 266528"/>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Tel</a:t>
            </a:r>
            <a:r>
              <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可以在</a:t>
            </a:r>
            <a:r>
              <a:rPr kumimoji="1" lang="en-US" altLang="zh-CN"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Master</a:t>
            </a:r>
            <a:r>
              <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的构造函数里初始化吗？</a:t>
            </a:r>
            <a:endPar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可以，但是不提倡！</a:t>
            </a:r>
            <a:endPar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 name="AutoShape 6"/>
          <p:cNvSpPr>
            <a:spLocks noChangeArrowheads="1"/>
          </p:cNvSpPr>
          <p:nvPr/>
        </p:nvSpPr>
        <p:spPr bwMode="auto">
          <a:xfrm>
            <a:off x="5254625" y="5616575"/>
            <a:ext cx="3889375" cy="365125"/>
          </a:xfrm>
          <a:prstGeom prst="wedgeRectCallout">
            <a:avLst>
              <a:gd name="adj1" fmla="val -25787"/>
              <a:gd name="adj2" fmla="val -340592"/>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出现</a:t>
            </a:r>
            <a:r>
              <a:rPr kumimoji="1" lang="en-US" altLang="zh-CN"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id</a:t>
            </a:r>
            <a:r>
              <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en-US" altLang="zh-CN"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9</a:t>
            </a:r>
            <a:r>
              <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）可以吗？不可以</a:t>
            </a:r>
            <a:endParaRPr kumimoji="1" lang="zh-CN" altLang="en-US" sz="16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6482"/>
                                        </p:tgtEl>
                                        <p:attrNameLst>
                                          <p:attrName>style.visibility</p:attrName>
                                        </p:attrNameLst>
                                      </p:cBhvr>
                                      <p:to>
                                        <p:strVal val="visible"/>
                                      </p:to>
                                    </p:set>
                                    <p:animEffect transition="in" filter="barn(inHorizontal)">
                                      <p:cBhvr>
                                        <p:cTn id="7" dur="500"/>
                                        <p:tgtEl>
                                          <p:spTgt spid="2764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6486"/>
                                        </p:tgtEl>
                                        <p:attrNameLst>
                                          <p:attrName>style.visibility</p:attrName>
                                        </p:attrNameLst>
                                      </p:cBhvr>
                                      <p:to>
                                        <p:strVal val="visible"/>
                                      </p:to>
                                    </p:set>
                                    <p:anim calcmode="lin" valueType="num">
                                      <p:cBhvr>
                                        <p:cTn id="12" dur="500" fill="hold"/>
                                        <p:tgtEl>
                                          <p:spTgt spid="276486"/>
                                        </p:tgtEl>
                                        <p:attrNameLst>
                                          <p:attrName>ppt_x</p:attrName>
                                        </p:attrNameLst>
                                      </p:cBhvr>
                                      <p:tavLst>
                                        <p:tav tm="0">
                                          <p:val>
                                            <p:strVal val="#ppt_x"/>
                                          </p:val>
                                        </p:tav>
                                        <p:tav tm="100000">
                                          <p:val>
                                            <p:strVal val="#ppt_x"/>
                                          </p:val>
                                        </p:tav>
                                      </p:tavLst>
                                    </p:anim>
                                    <p:anim calcmode="lin" valueType="num">
                                      <p:cBhvr>
                                        <p:cTn id="13" dur="500" fill="hold"/>
                                        <p:tgtEl>
                                          <p:spTgt spid="27648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p:bldP spid="276486" grpId="0" animBg="1"/>
      <p:bldP spid="5" grpId="0" bldLvl="0" animBg="1"/>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9588" name="Text Box 4"/>
          <p:cNvSpPr txBox="1">
            <a:spLocks noChangeArrowheads="1"/>
          </p:cNvSpPr>
          <p:nvPr/>
        </p:nvSpPr>
        <p:spPr bwMode="auto">
          <a:xfrm>
            <a:off x="0" y="0"/>
            <a:ext cx="9144000"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move_tel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O(){</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400" i="1" kern="1200" cap="none" spc="0" normalizeH="0" baseline="0" noProof="0" dirty="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topic;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j,int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k):Student(k),</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(j){}</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O(){</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00B05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Student::O()</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a:solidFill>
                  <a:srgbClr val="00B05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Student::</a:t>
            </a:r>
            <a:r>
              <a:rPr kumimoji="1" lang="en-US" altLang="zh-CN" sz="2400" b="1" kern="1200" cap="none" spc="0" normalizeH="0" baseline="0" noProof="0" dirty="0" err="1">
                <a:solidFill>
                  <a:srgbClr val="00B05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tel</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a(13312345,13012345);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a.O</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79589" name="AutoShape 5"/>
          <p:cNvSpPr>
            <a:spLocks noChangeArrowheads="1"/>
          </p:cNvSpPr>
          <p:nvPr/>
        </p:nvSpPr>
        <p:spPr bwMode="auto">
          <a:xfrm>
            <a:off x="2843213" y="549275"/>
            <a:ext cx="6192838" cy="576263"/>
          </a:xfrm>
          <a:prstGeom prst="wedgeRectCallout">
            <a:avLst>
              <a:gd name="adj1" fmla="val -20269"/>
              <a:gd name="adj2" fmla="val 154412"/>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如果父类中出现</a:t>
            </a:r>
            <a:r>
              <a:rPr kumimoji="1" lang="en-US" altLang="zh-CN" sz="20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Master::tel</a:t>
            </a:r>
            <a:r>
              <a:rPr kumimoji="1" lang="zh-CN" altLang="en-US" sz="20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形式的访问，错误！！！</a:t>
            </a:r>
            <a:endParaRPr kumimoji="1" lang="zh-CN" altLang="en-US" sz="20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79590" name="AutoShape 6"/>
          <p:cNvSpPr>
            <a:spLocks noChangeArrowheads="1"/>
          </p:cNvSpPr>
          <p:nvPr/>
        </p:nvSpPr>
        <p:spPr bwMode="auto">
          <a:xfrm>
            <a:off x="3851275" y="5229225"/>
            <a:ext cx="5003800" cy="360363"/>
          </a:xfrm>
          <a:prstGeom prst="wedgeRectCallout">
            <a:avLst>
              <a:gd name="adj1" fmla="val -66815"/>
              <a:gd name="adj2" fmla="val 198898"/>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构造函数、析构函数的执行顺序</a:t>
            </a:r>
            <a:endParaRPr kumimoji="1" lang="zh-CN" altLang="en-US" sz="20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barn(inHorizontal)">
                                      <p:cBhvr>
                                        <p:cTn id="7" dur="500"/>
                                        <p:tgtEl>
                                          <p:spTgt spid="5795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79589"/>
                                        </p:tgtEl>
                                        <p:attrNameLst>
                                          <p:attrName>style.visibility</p:attrName>
                                        </p:attrNameLst>
                                      </p:cBhvr>
                                      <p:to>
                                        <p:strVal val="visible"/>
                                      </p:to>
                                    </p:set>
                                    <p:anim calcmode="lin" valueType="num">
                                      <p:cBhvr>
                                        <p:cTn id="12" dur="500" fill="hold"/>
                                        <p:tgtEl>
                                          <p:spTgt spid="579589"/>
                                        </p:tgtEl>
                                        <p:attrNameLst>
                                          <p:attrName>ppt_x</p:attrName>
                                        </p:attrNameLst>
                                      </p:cBhvr>
                                      <p:tavLst>
                                        <p:tav tm="0">
                                          <p:val>
                                            <p:strVal val="#ppt_x"/>
                                          </p:val>
                                        </p:tav>
                                        <p:tav tm="100000">
                                          <p:val>
                                            <p:strVal val="#ppt_x"/>
                                          </p:val>
                                        </p:tav>
                                      </p:tavLst>
                                    </p:anim>
                                    <p:anim calcmode="lin" valueType="num">
                                      <p:cBhvr>
                                        <p:cTn id="13" dur="500" fill="hold"/>
                                        <p:tgtEl>
                                          <p:spTgt spid="57958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79590"/>
                                        </p:tgtEl>
                                        <p:attrNameLst>
                                          <p:attrName>style.visibility</p:attrName>
                                        </p:attrNameLst>
                                      </p:cBhvr>
                                      <p:to>
                                        <p:strVal val="visible"/>
                                      </p:to>
                                    </p:set>
                                    <p:anim calcmode="lin" valueType="num">
                                      <p:cBhvr>
                                        <p:cTn id="18" dur="500" fill="hold"/>
                                        <p:tgtEl>
                                          <p:spTgt spid="579590"/>
                                        </p:tgtEl>
                                        <p:attrNameLst>
                                          <p:attrName>ppt_x</p:attrName>
                                        </p:attrNameLst>
                                      </p:cBhvr>
                                      <p:tavLst>
                                        <p:tav tm="0">
                                          <p:val>
                                            <p:strVal val="#ppt_x"/>
                                          </p:val>
                                        </p:tav>
                                        <p:tav tm="100000">
                                          <p:val>
                                            <p:strVal val="#ppt_x"/>
                                          </p:val>
                                        </p:tav>
                                      </p:tavLst>
                                    </p:anim>
                                    <p:anim calcmode="lin" valueType="num">
                                      <p:cBhvr>
                                        <p:cTn id="19" dur="500" fill="hold"/>
                                        <p:tgtEl>
                                          <p:spTgt spid="579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p:bldP spid="579589" grpId="0" animBg="1"/>
      <p:bldP spid="579590" grpId="0" animBg="1"/>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9874" name="Text Box 2"/>
          <p:cNvSpPr txBox="1">
            <a:spLocks noChangeArrowheads="1"/>
          </p:cNvSpPr>
          <p:nvPr/>
        </p:nvSpPr>
        <p:spPr bwMode="auto">
          <a:xfrm>
            <a:off x="0" y="-100012"/>
            <a:ext cx="9144000"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x;</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value=0):x(value)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A&amp; s):x(</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s.x</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&amp; operator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&amp; s)       {x=</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s.x</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 *this;}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B:public A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y;</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v):A(v),y(v) {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 &amp; 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 &amp; operator=(</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 &amp; s);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B::B(const B &amp; s):A(s)   { y = -1*</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 &amp; B::operator=(const B &amp; 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A::operator=(s);   y = -1*</a:t>
            </a:r>
            <a:r>
              <a:rPr kumimoji="1" lang="en-US" altLang="zh-CN" sz="24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s.y</a:t>
            </a: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return(*this);</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19874"/>
                                        </p:tgtEl>
                                        <p:attrNameLst>
                                          <p:attrName>style.visibility</p:attrName>
                                        </p:attrNameLst>
                                      </p:cBhvr>
                                      <p:to>
                                        <p:strVal val="visible"/>
                                      </p:to>
                                    </p:set>
                                    <p:animEffect transition="in" filter="barn(inHorizontal)">
                                      <p:cBhvr>
                                        <p:cTn id="7" dur="500"/>
                                        <p:tgtEl>
                                          <p:spTgt spid="719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4" grpId="0"/>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9874" name="Text Box 2"/>
          <p:cNvSpPr txBox="1">
            <a:spLocks noChangeArrowheads="1"/>
          </p:cNvSpPr>
          <p:nvPr/>
        </p:nvSpPr>
        <p:spPr bwMode="auto">
          <a:xfrm>
            <a:off x="0" y="0"/>
            <a:ext cx="4284663" cy="5078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构造</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析构</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B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 {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 &lt;&lt;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析构</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 &lt;&lt;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C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构造</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C() {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析构</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 name="Text Box 2"/>
          <p:cNvSpPr txBox="1">
            <a:spLocks noChangeArrowheads="1"/>
          </p:cNvSpPr>
          <p:nvPr/>
        </p:nvSpPr>
        <p:spPr bwMode="auto">
          <a:xfrm>
            <a:off x="4716463" y="0"/>
            <a:ext cx="3959225" cy="59404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D:public A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 {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构造</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 {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析构</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E:public D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E() {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构造</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~E() {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zh-CN" altLang="en-US"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析构</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f()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E </a:t>
            </a:r>
            <a:r>
              <a:rPr kumimoji="1" lang="en-US" altLang="zh-CN" sz="2000" b="1" kern="1200" cap="none" spc="0" normalizeH="0" baseline="0" noProof="0" dirty="0" err="1">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a:t>
            </a: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 </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 0;</a:t>
            </a:r>
            <a:endPar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500" fill="hold">
                                          <p:stCondLst>
                                            <p:cond delay="0"/>
                                          </p:stCondLst>
                                        </p:cTn>
                                        <p:tgtEl>
                                          <p:spTgt spid="719874"/>
                                        </p:tgtEl>
                                        <p:attrNameLst>
                                          <p:attrName>style.visibility</p:attrName>
                                        </p:attrNameLst>
                                      </p:cBhvr>
                                      <p:to>
                                        <p:strVal val="visible"/>
                                      </p:to>
                                    </p:set>
                                    <p:animEffect transition="in" filter="barn(inHorizontal)">
                                      <p:cBhvr>
                                        <p:cTn id="7" dur="500"/>
                                        <p:tgtEl>
                                          <p:spTgt spid="7198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500"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4" grpId="0" bldLvl="0" animBg="1"/>
      <p:bldP spid="3" grpId="0" bldLvl="0" animBg="1"/>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Group 19"/>
          <p:cNvGraphicFramePr/>
          <p:nvPr/>
        </p:nvGraphicFramePr>
        <p:xfrm>
          <a:off x="285750" y="1196975"/>
          <a:ext cx="8642350" cy="5041900"/>
        </p:xfrm>
        <a:graphic>
          <a:graphicData uri="http://schemas.openxmlformats.org/drawingml/2006/table">
            <a:tbl>
              <a:tblPr/>
              <a:tblGrid>
                <a:gridCol w="4321175"/>
                <a:gridCol w="4321175"/>
              </a:tblGrid>
              <a:tr h="5041900">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Line 23"/>
          <p:cNvSpPr>
            <a:spLocks noChangeShapeType="1"/>
          </p:cNvSpPr>
          <p:nvPr/>
        </p:nvSpPr>
        <p:spPr bwMode="auto">
          <a:xfrm>
            <a:off x="4608513" y="3968750"/>
            <a:ext cx="4284663"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91851" name="Rectangle 13"/>
          <p:cNvSpPr/>
          <p:nvPr/>
        </p:nvSpPr>
        <p:spPr>
          <a:xfrm>
            <a:off x="358775" y="476250"/>
            <a:ext cx="8461375" cy="720725"/>
          </a:xfrm>
          <a:prstGeom prst="rect">
            <a:avLst/>
          </a:prstGeom>
          <a:noFill/>
          <a:ln w="9525">
            <a:noFill/>
          </a:ln>
        </p:spPr>
        <p:txBody>
          <a:bodyPr lIns="92075" tIns="46037" rIns="92075" bIns="46037" anchor="ctr" anchorCtr="0"/>
          <a:p>
            <a:pPr>
              <a:lnSpc>
                <a:spcPct val="70000"/>
              </a:lnSpc>
            </a:pPr>
            <a:r>
              <a:rPr lang="zh-CN" altLang="en-US" sz="2800" b="1" dirty="0">
                <a:solidFill>
                  <a:srgbClr val="FFFFCC"/>
                </a:solidFill>
                <a:latin typeface="Arial Narrow" pitchFamily="34" charset="0"/>
              </a:rPr>
              <a:t>继承中的隐藏（常见方式）</a:t>
            </a:r>
            <a:endParaRPr lang="zh-CN" altLang="en-US" sz="2800" dirty="0">
              <a:solidFill>
                <a:srgbClr val="FFFFCC"/>
              </a:solidFill>
              <a:latin typeface="Arial Narrow" pitchFamily="34" charset="0"/>
            </a:endParaRPr>
          </a:p>
        </p:txBody>
      </p:sp>
    </p:spTree>
  </p:cSld>
  <p:clrMapOvr>
    <a:masterClrMapping/>
  </p:clrMapOvr>
  <p:transition>
    <p:cut/>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Group 19"/>
          <p:cNvGraphicFramePr/>
          <p:nvPr/>
        </p:nvGraphicFramePr>
        <p:xfrm>
          <a:off x="285750" y="1196975"/>
          <a:ext cx="8642350" cy="5165725"/>
        </p:xfrm>
        <a:graphic>
          <a:graphicData uri="http://schemas.openxmlformats.org/drawingml/2006/table">
            <a:tbl>
              <a:tblPr/>
              <a:tblGrid>
                <a:gridCol w="4321175"/>
                <a:gridCol w="4321175"/>
              </a:tblGrid>
              <a:tr h="5165725">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自动变速</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05" marB="456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ObjB.Automobile</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::Run();</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自动变速</a:t>
                      </a: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05" marB="456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Line 23"/>
          <p:cNvSpPr>
            <a:spLocks noChangeShapeType="1"/>
          </p:cNvSpPr>
          <p:nvPr/>
        </p:nvSpPr>
        <p:spPr bwMode="auto">
          <a:xfrm>
            <a:off x="4608513" y="3968750"/>
            <a:ext cx="4284663"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92875" name="Rectangle 13"/>
          <p:cNvSpPr/>
          <p:nvPr/>
        </p:nvSpPr>
        <p:spPr>
          <a:xfrm>
            <a:off x="358775" y="476250"/>
            <a:ext cx="8461375" cy="720725"/>
          </a:xfrm>
          <a:prstGeom prst="rect">
            <a:avLst/>
          </a:prstGeom>
          <a:noFill/>
          <a:ln w="9525">
            <a:noFill/>
          </a:ln>
        </p:spPr>
        <p:txBody>
          <a:bodyPr lIns="92075" tIns="46037" rIns="92075" bIns="46037" anchor="ctr" anchorCtr="0"/>
          <a:p>
            <a:pPr>
              <a:lnSpc>
                <a:spcPct val="70000"/>
              </a:lnSpc>
            </a:pPr>
            <a:r>
              <a:rPr lang="zh-CN" altLang="en-US" sz="2800" b="1" dirty="0">
                <a:solidFill>
                  <a:srgbClr val="FFFFCC"/>
                </a:solidFill>
                <a:latin typeface="Arial Narrow" pitchFamily="34" charset="0"/>
              </a:rPr>
              <a:t>继承中的隐藏（覆盖）</a:t>
            </a:r>
            <a:endParaRPr lang="zh-CN" altLang="en-US" sz="2800" dirty="0">
              <a:solidFill>
                <a:srgbClr val="FFFFCC"/>
              </a:solidFill>
              <a:latin typeface="Arial Narrow" pitchFamily="34" charset="0"/>
            </a:endParaRP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9285" name="Group 21"/>
          <p:cNvGraphicFramePr>
            <a:graphicFrameLocks noGrp="1"/>
          </p:cNvGraphicFramePr>
          <p:nvPr>
            <p:ph idx="4294967295"/>
          </p:nvPr>
        </p:nvGraphicFramePr>
        <p:xfrm>
          <a:off x="2819400" y="1808163"/>
          <a:ext cx="6096000" cy="4148138"/>
        </p:xfrm>
        <a:graphic>
          <a:graphicData uri="http://schemas.openxmlformats.org/drawingml/2006/table">
            <a:tbl>
              <a:tblPr/>
              <a:tblGrid>
                <a:gridCol w="3048000"/>
                <a:gridCol w="3048000"/>
              </a:tblGrid>
              <a:tr h="6186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dirty="0">
                          <a:ln>
                            <a:noFill/>
                          </a:ln>
                          <a:solidFill>
                            <a:srgbClr val="FFFF00"/>
                          </a:solidFill>
                          <a:effectLst/>
                          <a:latin typeface="黑体" panose="02010609060101010101" pitchFamily="49" charset="-122"/>
                          <a:ea typeface="黑体" panose="02010609060101010101" pitchFamily="49" charset="-122"/>
                        </a:rPr>
                        <a:t>对象ａ的操作</a:t>
                      </a:r>
                      <a:endParaRPr kumimoji="0" lang="zh-CN" altLang="en-US" sz="2800" b="0" i="0" u="none" strike="noStrike" cap="none" normalizeH="0" baseline="0" dirty="0">
                        <a:ln>
                          <a:noFill/>
                        </a:ln>
                        <a:solidFill>
                          <a:srgbClr val="FFFF00"/>
                        </a:solidFill>
                        <a:effectLst/>
                        <a:latin typeface="黑体" panose="02010609060101010101" pitchFamily="49" charset="-122"/>
                        <a:ea typeface="黑体" panose="02010609060101010101" pitchFamily="49"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rPr>
                        <a:t>改为操作对象ｂ</a:t>
                      </a:r>
                      <a:endPar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9513">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Student a</a:t>
                      </a:r>
                      <a:r>
                        <a:rPr kumimoji="0" lang="zh-CN" altLang="en-US"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b;</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FuncA</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FuncB</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FuncAX</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a:t>
                      </a:r>
                      <a:endParaRPr kumimoji="0" lang="en-US" altLang="zh-CN" sz="2400" b="0" i="0" u="none" strike="noStrike" cap="none" normalizeH="0" baseline="0" dirty="0">
                        <a:ln>
                          <a:noFill/>
                        </a:ln>
                        <a:solidFill>
                          <a:schemeClr val="bg1"/>
                        </a:solidFill>
                        <a:effectLst/>
                        <a:latin typeface="Arial Narrow"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Student a</a:t>
                      </a:r>
                      <a:r>
                        <a:rPr kumimoji="0" lang="zh-CN" altLang="en-US"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b;</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FuncA</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t>
                      </a:r>
                      <a:r>
                        <a:rPr kumimoji="0" lang="zh-CN" altLang="en-US"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ｂ</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FuncB</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t>
                      </a:r>
                      <a:r>
                        <a:rPr kumimoji="0" lang="zh-CN" altLang="en-US"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ｂ</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FuncAX</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t>
                      </a:r>
                      <a:r>
                        <a:rPr kumimoji="0" lang="zh-CN" altLang="en-US"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ｂ</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Group 19"/>
          <p:cNvGraphicFramePr/>
          <p:nvPr/>
        </p:nvGraphicFramePr>
        <p:xfrm>
          <a:off x="323850" y="1196975"/>
          <a:ext cx="8496300" cy="5165725"/>
        </p:xfrm>
        <a:graphic>
          <a:graphicData uri="http://schemas.openxmlformats.org/drawingml/2006/table">
            <a:tbl>
              <a:tblPr/>
              <a:tblGrid>
                <a:gridCol w="3906178"/>
                <a:gridCol w="4590122"/>
              </a:tblGrid>
              <a:tr h="5165725">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r>
                        <a:rPr kumimoji="0" lang="en-US" altLang="zh-CN" sz="2000" b="1" i="0" u="none" strike="noStrike" cap="none" normalizeH="0" baseline="0" dirty="0" err="1">
                          <a:ln>
                            <a:noFill/>
                          </a:ln>
                          <a:solidFill>
                            <a:srgbClr val="FFFF00"/>
                          </a:solidFill>
                          <a:effectLst/>
                          <a:latin typeface="Arial" panose="020B0604020202020204" pitchFamily="34" charset="0"/>
                          <a:ea typeface="宋体" panose="02010600030101010101" pitchFamily="2" charset="-122"/>
                        </a:rPr>
                        <a:t>int</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rgbClr val="FFFF00"/>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自动变速</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3" marR="91433" marT="45605" marB="456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rgbClr val="FFFF00"/>
                          </a:solidFill>
                          <a:effectLst/>
                          <a:latin typeface="Arial" panose="020B0604020202020204" pitchFamily="34" charset="0"/>
                          <a:ea typeface="宋体" panose="02010600030101010101" pitchFamily="2" charset="-122"/>
                        </a:rPr>
                        <a:t>ObjB.Run</a:t>
                      </a:r>
                      <a:r>
                        <a:rPr kumimoji="0" lang="en-US" altLang="zh-CN" sz="18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编译错误  为什么不是重载？</a:t>
                      </a:r>
                      <a:endParaRPr kumimoji="0" lang="en-US" altLang="zh-CN" sz="18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ObjB.Automobile</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::Run();</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关于继承体系中向上查找函数的机制</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自动变速   </a:t>
                      </a:r>
                      <a:r>
                        <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a:t>
                      </a: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出错</a:t>
                      </a: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3" marR="91433" marT="45605" marB="456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Line 23"/>
          <p:cNvSpPr>
            <a:spLocks noChangeShapeType="1"/>
          </p:cNvSpPr>
          <p:nvPr/>
        </p:nvSpPr>
        <p:spPr bwMode="auto">
          <a:xfrm>
            <a:off x="4211638" y="3933825"/>
            <a:ext cx="4535488" cy="36513"/>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93899" name="Rectangle 13"/>
          <p:cNvSpPr/>
          <p:nvPr/>
        </p:nvSpPr>
        <p:spPr>
          <a:xfrm>
            <a:off x="358775" y="476250"/>
            <a:ext cx="8461375" cy="720725"/>
          </a:xfrm>
          <a:prstGeom prst="rect">
            <a:avLst/>
          </a:prstGeom>
          <a:noFill/>
          <a:ln w="9525">
            <a:noFill/>
          </a:ln>
        </p:spPr>
        <p:txBody>
          <a:bodyPr lIns="92075" tIns="46037" rIns="92075" bIns="46037" anchor="ctr" anchorCtr="0"/>
          <a:p>
            <a:pPr>
              <a:lnSpc>
                <a:spcPct val="70000"/>
              </a:lnSpc>
            </a:pPr>
            <a:r>
              <a:rPr lang="zh-CN" altLang="en-US" sz="2800" b="1" dirty="0">
                <a:solidFill>
                  <a:srgbClr val="FFFFCC"/>
                </a:solidFill>
                <a:latin typeface="Arial Narrow" pitchFamily="34" charset="0"/>
              </a:rPr>
              <a:t>继承中的隐藏</a:t>
            </a:r>
            <a:endParaRPr lang="zh-CN" altLang="en-US" sz="2800" dirty="0">
              <a:solidFill>
                <a:srgbClr val="FFFFCC"/>
              </a:solidFill>
              <a:latin typeface="Arial Narrow" pitchFamily="34" charset="0"/>
            </a:endParaRPr>
          </a:p>
        </p:txBody>
      </p:sp>
    </p:spTree>
  </p:cSld>
  <p:clrMapOvr>
    <a:masterClrMapping/>
  </p:clrMapOvr>
  <p:transition>
    <p:cut/>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Rectangle 13"/>
          <p:cNvSpPr/>
          <p:nvPr/>
        </p:nvSpPr>
        <p:spPr>
          <a:xfrm>
            <a:off x="358775" y="-26987"/>
            <a:ext cx="8461375" cy="720725"/>
          </a:xfrm>
          <a:prstGeom prst="rect">
            <a:avLst/>
          </a:prstGeom>
          <a:noFill/>
          <a:ln w="9525">
            <a:noFill/>
          </a:ln>
        </p:spPr>
        <p:txBody>
          <a:bodyPr lIns="92075" tIns="46037" rIns="92075" bIns="46037" anchor="ctr" anchorCtr="0"/>
          <a:p>
            <a:pPr>
              <a:lnSpc>
                <a:spcPct val="70000"/>
              </a:lnSpc>
            </a:pPr>
            <a:r>
              <a:rPr lang="zh-CN" altLang="en-US" sz="2800" b="1" dirty="0">
                <a:solidFill>
                  <a:srgbClr val="FFFFCC"/>
                </a:solidFill>
                <a:latin typeface="Arial Narrow" pitchFamily="34" charset="0"/>
              </a:rPr>
              <a:t>继承中的重载</a:t>
            </a:r>
            <a:endParaRPr lang="zh-CN" altLang="en-US" sz="2800" dirty="0">
              <a:solidFill>
                <a:srgbClr val="FFFFCC"/>
              </a:solidFill>
              <a:latin typeface="Arial Narrow" pitchFamily="34" charset="0"/>
            </a:endParaRPr>
          </a:p>
        </p:txBody>
      </p:sp>
      <p:graphicFrame>
        <p:nvGraphicFramePr>
          <p:cNvPr id="5" name="Group 19"/>
          <p:cNvGraphicFramePr/>
          <p:nvPr/>
        </p:nvGraphicFramePr>
        <p:xfrm>
          <a:off x="285750" y="404813"/>
          <a:ext cx="8642350" cy="6381750"/>
        </p:xfrm>
        <a:graphic>
          <a:graphicData uri="http://schemas.openxmlformats.org/drawingml/2006/table">
            <a:tbl>
              <a:tblPr/>
              <a:tblGrid>
                <a:gridCol w="4321175"/>
                <a:gridCol w="4321175"/>
              </a:tblGrid>
              <a:tr h="6381750">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int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机械</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变速</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自动变速</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int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自动变速</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r>
                        <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1.0</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自动变速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1800" b="0" i="0" u="none" strike="noStrike" kern="1200" cap="none" normalizeH="0" baseline="0" dirty="0">
                          <a:ln>
                            <a:noFill/>
                          </a:ln>
                          <a:solidFill>
                            <a:srgbClr val="FFFF00"/>
                          </a:solidFill>
                          <a:effectLst/>
                          <a:latin typeface="Courier New" panose="02070309020205020404" pitchFamily="49" charset="0"/>
                          <a:ea typeface="宋体" panose="02010600030101010101" pitchFamily="2" charset="-122"/>
                          <a:cs typeface="+mn-cs"/>
                        </a:rPr>
                        <a:t>自动变速</a:t>
                      </a:r>
                      <a:r>
                        <a:rPr kumimoji="0" lang="en-US" altLang="zh-CN" sz="1800" b="0" i="0" u="none" strike="noStrike" kern="1200" cap="none" normalizeH="0" baseline="0" dirty="0">
                          <a:ln>
                            <a:noFill/>
                          </a:ln>
                          <a:solidFill>
                            <a:srgbClr val="FFFF00"/>
                          </a:solidFill>
                          <a:effectLst/>
                          <a:latin typeface="Courier New" panose="02070309020205020404" pitchFamily="49" charset="0"/>
                          <a:ea typeface="宋体" panose="02010600030101010101" pitchFamily="2" charset="-122"/>
                          <a:cs typeface="+mn-cs"/>
                        </a:rPr>
                        <a:t>1.0</a:t>
                      </a:r>
                      <a:endParaRPr kumimoji="0" lang="en-US" altLang="zh-CN" sz="1800" b="0" i="0" u="none" strike="noStrike" kern="1200" cap="none" normalizeH="0" baseline="0" dirty="0">
                        <a:ln>
                          <a:noFill/>
                        </a:ln>
                        <a:solidFill>
                          <a:srgbClr val="FFFF00"/>
                        </a:solidFill>
                        <a:effectLst/>
                        <a:latin typeface="Courier New" panose="02070309020205020404" pitchFamily="49" charset="0"/>
                        <a:ea typeface="宋体" panose="02010600030101010101" pitchFamily="2" charset="-122"/>
                        <a:cs typeface="+mn-cs"/>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Line 23"/>
          <p:cNvSpPr>
            <a:spLocks noChangeShapeType="1"/>
          </p:cNvSpPr>
          <p:nvPr/>
        </p:nvSpPr>
        <p:spPr bwMode="auto">
          <a:xfrm>
            <a:off x="4608513" y="3357563"/>
            <a:ext cx="4284663"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13"/>
          <p:cNvSpPr/>
          <p:nvPr/>
        </p:nvSpPr>
        <p:spPr>
          <a:xfrm>
            <a:off x="358775" y="-26987"/>
            <a:ext cx="8461375" cy="720725"/>
          </a:xfrm>
          <a:prstGeom prst="rect">
            <a:avLst/>
          </a:prstGeom>
          <a:noFill/>
          <a:ln w="9525">
            <a:noFill/>
          </a:ln>
        </p:spPr>
        <p:txBody>
          <a:bodyPr lIns="92075" tIns="46037" rIns="92075" bIns="46037" anchor="ctr" anchorCtr="0"/>
          <a:p>
            <a:pPr>
              <a:lnSpc>
                <a:spcPct val="70000"/>
              </a:lnSpc>
            </a:pPr>
            <a:r>
              <a:rPr lang="zh-CN" altLang="en-US" sz="2800" b="1" dirty="0">
                <a:solidFill>
                  <a:srgbClr val="FFFFCC"/>
                </a:solidFill>
                <a:latin typeface="Arial Narrow" pitchFamily="34" charset="0"/>
              </a:rPr>
              <a:t>继承中的重载</a:t>
            </a:r>
            <a:endParaRPr lang="zh-CN" altLang="en-US" sz="2800" dirty="0">
              <a:solidFill>
                <a:srgbClr val="FFFFCC"/>
              </a:solidFill>
              <a:latin typeface="Arial Narrow" pitchFamily="34" charset="0"/>
            </a:endParaRPr>
          </a:p>
        </p:txBody>
      </p:sp>
      <p:graphicFrame>
        <p:nvGraphicFramePr>
          <p:cNvPr id="5" name="Group 19"/>
          <p:cNvGraphicFramePr/>
          <p:nvPr/>
        </p:nvGraphicFramePr>
        <p:xfrm>
          <a:off x="285750" y="404813"/>
          <a:ext cx="8642350" cy="6381750"/>
        </p:xfrm>
        <a:graphic>
          <a:graphicData uri="http://schemas.openxmlformats.org/drawingml/2006/table">
            <a:tbl>
              <a:tblPr/>
              <a:tblGrid>
                <a:gridCol w="4321175"/>
                <a:gridCol w="4321175"/>
              </a:tblGrid>
              <a:tr h="6381750">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int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机械</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变速</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1" lang="en-US" altLang="zh-CN" sz="2000" b="1" dirty="0" smtClean="0">
                          <a:effectLst>
                            <a:outerShdw blurRad="38100" dist="38100" dir="2700000" algn="tl">
                              <a:srgbClr val="000000"/>
                            </a:outerShdw>
                          </a:effectLst>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自动变速</a:t>
                      </a:r>
                      <a:r>
                        <a:rPr kumimoji="1" lang="en-US" altLang="zh-CN" sz="2000" b="1" dirty="0" smtClean="0">
                          <a:effectLst>
                            <a:outerShdw blurRad="38100" dist="38100" dir="2700000" algn="tl">
                              <a:srgbClr val="000000"/>
                            </a:outerShdw>
                          </a:effectLst>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  </a:t>
                      </a:r>
                      <a:r>
                        <a:rPr kumimoji="0" lang="en-US" altLang="zh-CN" sz="18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 //</a:t>
                      </a:r>
                      <a:r>
                        <a:rPr kumimoji="0" lang="zh-CN" altLang="en-US" sz="18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出错</a:t>
                      </a:r>
                      <a:endParaRPr kumimoji="0" lang="en-US" altLang="zh-CN" sz="18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r>
                        <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1.0</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自动变速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1800" b="0" i="0" u="none" strike="noStrike" kern="1200" cap="none" normalizeH="0" baseline="0" dirty="0">
                          <a:ln>
                            <a:noFill/>
                          </a:ln>
                          <a:solidFill>
                            <a:srgbClr val="FFFF00"/>
                          </a:solidFill>
                          <a:effectLst/>
                          <a:latin typeface="Courier New" panose="02070309020205020404" pitchFamily="49" charset="0"/>
                          <a:ea typeface="宋体" panose="02010600030101010101" pitchFamily="2" charset="-122"/>
                          <a:cs typeface="+mn-cs"/>
                        </a:rPr>
                        <a:t>机械变速</a:t>
                      </a:r>
                      <a:r>
                        <a:rPr kumimoji="0" lang="en-US" altLang="zh-CN" sz="1800" b="0" i="0" u="none" strike="noStrike" kern="1200" cap="none" normalizeH="0" baseline="0" dirty="0">
                          <a:ln>
                            <a:noFill/>
                          </a:ln>
                          <a:solidFill>
                            <a:srgbClr val="FFFF00"/>
                          </a:solidFill>
                          <a:effectLst/>
                          <a:latin typeface="Courier New" panose="02070309020205020404" pitchFamily="49" charset="0"/>
                          <a:ea typeface="宋体" panose="02010600030101010101" pitchFamily="2" charset="-122"/>
                          <a:cs typeface="+mn-cs"/>
                        </a:rPr>
                        <a:t>1.0   //</a:t>
                      </a:r>
                      <a:r>
                        <a:rPr kumimoji="0" lang="zh-CN" altLang="en-US" sz="1800" b="0" i="0" u="none" strike="noStrike" kern="1200" cap="none" normalizeH="0" baseline="0" dirty="0">
                          <a:ln>
                            <a:noFill/>
                          </a:ln>
                          <a:solidFill>
                            <a:srgbClr val="FFFF00"/>
                          </a:solidFill>
                          <a:effectLst/>
                          <a:latin typeface="Courier New" panose="02070309020205020404" pitchFamily="49" charset="0"/>
                          <a:ea typeface="宋体" panose="02010600030101010101" pitchFamily="2" charset="-122"/>
                          <a:cs typeface="+mn-cs"/>
                        </a:rPr>
                        <a:t>无法显示</a:t>
                      </a:r>
                      <a:endParaRPr kumimoji="0" lang="en-US" altLang="zh-CN" sz="1800" b="0" i="0" u="none" strike="noStrike" kern="1200" cap="none" normalizeH="0" baseline="0" dirty="0">
                        <a:ln>
                          <a:noFill/>
                        </a:ln>
                        <a:solidFill>
                          <a:srgbClr val="FFFF00"/>
                        </a:solidFill>
                        <a:effectLst/>
                        <a:latin typeface="Courier New" panose="02070309020205020404" pitchFamily="49" charset="0"/>
                        <a:ea typeface="宋体" panose="02010600030101010101" pitchFamily="2" charset="-122"/>
                        <a:cs typeface="+mn-cs"/>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Line 23"/>
          <p:cNvSpPr>
            <a:spLocks noChangeShapeType="1"/>
          </p:cNvSpPr>
          <p:nvPr/>
        </p:nvSpPr>
        <p:spPr bwMode="auto">
          <a:xfrm>
            <a:off x="4608513" y="3357563"/>
            <a:ext cx="4284663"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9285" name="Group 21"/>
          <p:cNvGraphicFramePr>
            <a:graphicFrameLocks noGrp="1"/>
          </p:cNvGraphicFramePr>
          <p:nvPr>
            <p:ph idx="4294967295"/>
          </p:nvPr>
        </p:nvGraphicFramePr>
        <p:xfrm>
          <a:off x="2819400" y="1808163"/>
          <a:ext cx="6096000" cy="4148138"/>
        </p:xfrm>
        <a:graphic>
          <a:graphicData uri="http://schemas.openxmlformats.org/drawingml/2006/table">
            <a:tbl>
              <a:tblPr/>
              <a:tblGrid>
                <a:gridCol w="3048000"/>
                <a:gridCol w="3048000"/>
              </a:tblGrid>
              <a:tr h="6186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rPr>
                        <a:t>对象ａ的操作</a:t>
                      </a:r>
                      <a:endPar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rPr>
                        <a:t>改为操作对象ｂ</a:t>
                      </a:r>
                      <a:endPar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9513">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Student a</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FuncA(a);</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FuncB(a);</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FuncAX(a);</a:t>
                      </a:r>
                      <a:endParaRPr kumimoji="0" lang="en-US" altLang="zh-CN" sz="2400" b="0" i="0" u="none" strike="noStrike" cap="none" normalizeH="0" baseline="0">
                        <a:ln>
                          <a:noFill/>
                        </a:ln>
                        <a:solidFill>
                          <a:srgbClr val="FF3300"/>
                        </a:solidFill>
                        <a:effectLst/>
                        <a:latin typeface="Arial Narrow"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Student a</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FuncA(</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ｂ</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FuncB(</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ｂ</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FuncAX(</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ｂ</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6973" name="Rectangle 22"/>
          <p:cNvSpPr/>
          <p:nvPr/>
        </p:nvSpPr>
        <p:spPr>
          <a:xfrm>
            <a:off x="358775" y="476250"/>
            <a:ext cx="8461375" cy="720725"/>
          </a:xfrm>
          <a:prstGeom prst="rect">
            <a:avLst/>
          </a:prstGeom>
          <a:noFill/>
          <a:ln w="9525">
            <a:noFill/>
          </a:ln>
        </p:spPr>
        <p:txBody>
          <a:bodyPr lIns="92075" tIns="46037" rIns="92075" bIns="46037" anchor="ctr" anchorCtr="0"/>
          <a:p>
            <a:pPr eaLnBrk="1" hangingPunct="1">
              <a:lnSpc>
                <a:spcPct val="70000"/>
              </a:lnSpc>
              <a:buFont typeface="Wingdings" panose="05000000000000000000" pitchFamily="2" charset="2"/>
            </a:pPr>
            <a:r>
              <a:rPr lang="en-US" altLang="zh-CN" sz="2800" b="1" dirty="0">
                <a:solidFill>
                  <a:srgbClr val="FFFFCC"/>
                </a:solidFill>
                <a:latin typeface="Arial Narrow" pitchFamily="34" charset="0"/>
              </a:rPr>
              <a:t>1.  </a:t>
            </a:r>
            <a:r>
              <a:rPr lang="zh-CN" altLang="en-US" sz="2800" b="1" dirty="0">
                <a:solidFill>
                  <a:srgbClr val="FFFFCC"/>
                </a:solidFill>
                <a:latin typeface="Arial Narrow" pitchFamily="34" charset="0"/>
              </a:rPr>
              <a:t>对象的管理者（</a:t>
            </a:r>
            <a:r>
              <a:rPr lang="en-US" altLang="zh-CN" sz="2800" b="1" dirty="0">
                <a:solidFill>
                  <a:srgbClr val="FFFFCC"/>
                </a:solidFill>
                <a:latin typeface="Arial Narrow" pitchFamily="34" charset="0"/>
              </a:rPr>
              <a:t>1</a:t>
            </a:r>
            <a:r>
              <a:rPr lang="zh-CN" altLang="en-US" sz="2800" b="1" dirty="0">
                <a:solidFill>
                  <a:srgbClr val="FFFFCC"/>
                </a:solidFill>
                <a:latin typeface="Arial Narrow" pitchFamily="34" charset="0"/>
              </a:rPr>
              <a:t>）</a:t>
            </a:r>
            <a:endParaRPr lang="zh-CN" altLang="en-US" sz="2800" dirty="0">
              <a:solidFill>
                <a:srgbClr val="FFFFCC"/>
              </a:solidFill>
              <a:latin typeface="Arial Narrow" pitchFamily="34" charset="0"/>
            </a:endParaRPr>
          </a:p>
        </p:txBody>
      </p:sp>
    </p:spTree>
  </p:cSld>
  <p:clrMapOvr>
    <a:masterClrMapping/>
  </p:clrMapOvr>
  <p:transition>
    <p:cut/>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1329" name="Group 17"/>
          <p:cNvGraphicFramePr>
            <a:graphicFrameLocks noGrp="1"/>
          </p:cNvGraphicFramePr>
          <p:nvPr>
            <p:ph idx="4294967295"/>
          </p:nvPr>
        </p:nvGraphicFramePr>
        <p:xfrm>
          <a:off x="2819400" y="1233488"/>
          <a:ext cx="6096000" cy="5026025"/>
        </p:xfrm>
        <a:graphic>
          <a:graphicData uri="http://schemas.openxmlformats.org/drawingml/2006/table">
            <a:tbl>
              <a:tblPr/>
              <a:tblGrid>
                <a:gridCol w="3048000"/>
                <a:gridCol w="3048000"/>
              </a:tblGrid>
              <a:tr h="61868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dirty="0">
                          <a:ln>
                            <a:noFill/>
                          </a:ln>
                          <a:solidFill>
                            <a:srgbClr val="FFFF00"/>
                          </a:solidFill>
                          <a:effectLst/>
                          <a:latin typeface="黑体" panose="02010609060101010101" pitchFamily="49" charset="-122"/>
                          <a:ea typeface="黑体" panose="02010609060101010101" pitchFamily="49" charset="-122"/>
                        </a:rPr>
                        <a:t>对象ａ的操作</a:t>
                      </a:r>
                      <a:endParaRPr kumimoji="0" lang="zh-CN" altLang="en-US" sz="2800" b="0" i="0" u="none" strike="noStrike" cap="none" normalizeH="0" baseline="0" dirty="0">
                        <a:ln>
                          <a:noFill/>
                        </a:ln>
                        <a:solidFill>
                          <a:srgbClr val="FFFF00"/>
                        </a:solidFill>
                        <a:effectLst/>
                        <a:latin typeface="黑体" panose="02010609060101010101" pitchFamily="49" charset="-122"/>
                        <a:ea typeface="黑体" panose="02010609060101010101" pitchFamily="49" charset="-122"/>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rPr>
                        <a:t>改为操作对象ｂ</a:t>
                      </a:r>
                      <a:endPar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07342">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Student a</a:t>
                      </a: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Student  * p;</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 = &amp;a;</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FuncA</a:t>
                      </a: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FuncB</a:t>
                      </a: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FuncAX</a:t>
                      </a: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Student a</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Student  * p;</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sng" strike="noStrike" cap="none" normalizeH="0" baseline="0">
                          <a:ln>
                            <a:noFill/>
                          </a:ln>
                          <a:solidFill>
                            <a:schemeClr val="tx1"/>
                          </a:solidFill>
                          <a:effectLst/>
                          <a:latin typeface="Arial" panose="020B0604020202020204" pitchFamily="34" charset="0"/>
                          <a:ea typeface="宋体" panose="02010600030101010101" pitchFamily="2" charset="-122"/>
                        </a:rPr>
                        <a:t>p = &amp;b;</a:t>
                      </a:r>
                      <a:endParaRPr kumimoji="0" lang="en-US" altLang="zh-CN" sz="2400" b="0" i="0" u="sng"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sng"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FuncA(*p);</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FuncB(*p);</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FuncAX(*p);</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997" name="Rectangle 13"/>
          <p:cNvSpPr/>
          <p:nvPr/>
        </p:nvSpPr>
        <p:spPr>
          <a:xfrm>
            <a:off x="358775" y="476250"/>
            <a:ext cx="8461375" cy="720725"/>
          </a:xfrm>
          <a:prstGeom prst="rect">
            <a:avLst/>
          </a:prstGeom>
          <a:noFill/>
          <a:ln w="9525">
            <a:noFill/>
          </a:ln>
        </p:spPr>
        <p:txBody>
          <a:bodyPr lIns="92075" tIns="46037" rIns="92075" bIns="46037" anchor="ctr" anchorCtr="0"/>
          <a:p>
            <a:pPr eaLnBrk="1" hangingPunct="1">
              <a:lnSpc>
                <a:spcPct val="70000"/>
              </a:lnSpc>
              <a:buFont typeface="Wingdings" panose="05000000000000000000" pitchFamily="2" charset="2"/>
            </a:pPr>
            <a:r>
              <a:rPr lang="en-US" altLang="zh-CN" sz="2800" b="1" dirty="0">
                <a:solidFill>
                  <a:srgbClr val="FFFFCC"/>
                </a:solidFill>
                <a:latin typeface="Arial Narrow" pitchFamily="34" charset="0"/>
              </a:rPr>
              <a:t>1.  </a:t>
            </a:r>
            <a:r>
              <a:rPr lang="zh-CN" altLang="en-US" sz="2800" b="1" dirty="0">
                <a:solidFill>
                  <a:srgbClr val="FFFFCC"/>
                </a:solidFill>
                <a:latin typeface="Arial Narrow" pitchFamily="34" charset="0"/>
              </a:rPr>
              <a:t>对象的管理者（</a:t>
            </a:r>
            <a:r>
              <a:rPr lang="en-US" altLang="zh-CN" sz="2800" b="1" dirty="0">
                <a:solidFill>
                  <a:srgbClr val="FFFFCC"/>
                </a:solidFill>
                <a:latin typeface="Arial Narrow" pitchFamily="34" charset="0"/>
              </a:rPr>
              <a:t>2</a:t>
            </a:r>
            <a:r>
              <a:rPr lang="zh-CN" altLang="en-US" sz="2800" b="1" dirty="0">
                <a:solidFill>
                  <a:srgbClr val="FFFFCC"/>
                </a:solidFill>
                <a:latin typeface="Arial Narrow" pitchFamily="34" charset="0"/>
              </a:rPr>
              <a:t>）</a:t>
            </a:r>
            <a:endParaRPr lang="zh-CN" altLang="en-US" sz="2800" dirty="0">
              <a:solidFill>
                <a:srgbClr val="FFFFCC"/>
              </a:solidFill>
              <a:latin typeface="Arial Narrow" pitchFamily="34" charset="0"/>
            </a:endParaRPr>
          </a:p>
        </p:txBody>
      </p:sp>
    </p:spTree>
  </p:cSld>
  <p:clrMapOvr>
    <a:masterClrMapping/>
  </p:clrMapOvr>
  <p:transition>
    <p:cut/>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2365" name="Group 29"/>
          <p:cNvGraphicFramePr>
            <a:graphicFrameLocks noGrp="1"/>
          </p:cNvGraphicFramePr>
          <p:nvPr>
            <p:ph idx="4294967295"/>
          </p:nvPr>
        </p:nvGraphicFramePr>
        <p:xfrm>
          <a:off x="468313" y="1484313"/>
          <a:ext cx="8316913" cy="4824413"/>
        </p:xfrm>
        <a:graphic>
          <a:graphicData uri="http://schemas.openxmlformats.org/drawingml/2006/table">
            <a:tbl>
              <a:tblPr/>
              <a:tblGrid>
                <a:gridCol w="4159250"/>
                <a:gridCol w="4157662"/>
              </a:tblGrid>
              <a:tr h="611188">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rPr>
                        <a:t>类树</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rPr>
                        <a:t>指针树</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132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9021" name="Rectangle 30"/>
          <p:cNvSpPr/>
          <p:nvPr/>
        </p:nvSpPr>
        <p:spPr>
          <a:xfrm>
            <a:off x="549275" y="2087563"/>
            <a:ext cx="4635500" cy="4724400"/>
          </a:xfrm>
          <a:prstGeom prst="rect">
            <a:avLst/>
          </a:prstGeom>
          <a:noFill/>
          <a:ln w="9525">
            <a:noFill/>
          </a:ln>
        </p:spPr>
        <p:txBody>
          <a:bodyPr lIns="92075" tIns="46037" rIns="92075" bIns="46037"/>
          <a:p>
            <a:pPr marL="342900" indent="-342900" algn="just" eaLnBrk="1" hangingPunct="1">
              <a:spcBef>
                <a:spcPct val="20000"/>
              </a:spcBef>
              <a:buClr>
                <a:srgbClr val="800000"/>
              </a:buClr>
              <a:buSzPct val="60000"/>
              <a:buFont typeface="Wingdings" panose="05000000000000000000" pitchFamily="2" charset="2"/>
              <a:buNone/>
            </a:pPr>
            <a:r>
              <a:rPr lang="en-US" altLang="zh-CN" sz="2800" dirty="0">
                <a:solidFill>
                  <a:srgbClr val="FFFF00"/>
                </a:solidFill>
                <a:latin typeface="黑体" panose="02010609060101010101" pitchFamily="49" charset="-122"/>
                <a:ea typeface="黑体" panose="02010609060101010101" pitchFamily="49" charset="-122"/>
              </a:rPr>
              <a:t>          </a:t>
            </a:r>
            <a:endParaRPr lang="en-US" altLang="zh-CN" sz="2800" dirty="0">
              <a:solidFill>
                <a:srgbClr val="FFFF00"/>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sz="2400"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dirty="0">
                <a:solidFill>
                  <a:srgbClr val="FFFFFF"/>
                </a:solidFill>
                <a:latin typeface="Arial" panose="020B0604020202020204" pitchFamily="34" charset="0"/>
              </a:rPr>
              <a:t> </a:t>
            </a:r>
            <a:r>
              <a:rPr lang="zh-CN" altLang="en-US" sz="2400" dirty="0">
                <a:solidFill>
                  <a:srgbClr val="FFFFFF"/>
                </a:solidFill>
                <a:latin typeface="Arial" panose="020B0604020202020204" pitchFamily="34" charset="0"/>
              </a:rPr>
              <a:t>　          </a:t>
            </a:r>
            <a:r>
              <a:rPr lang="en-US" altLang="zh-CN" sz="2400" b="1" dirty="0">
                <a:solidFill>
                  <a:srgbClr val="FFFFFF"/>
                </a:solidFill>
                <a:latin typeface="Arial" panose="020B0604020202020204" pitchFamily="34" charset="0"/>
              </a:rPr>
              <a:t>Automobile</a:t>
            </a: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dirty="0">
                <a:solidFill>
                  <a:srgbClr val="FFFFFF"/>
                </a:solidFill>
                <a:latin typeface="Arial" panose="020B0604020202020204" pitchFamily="34" charset="0"/>
              </a:rPr>
              <a:t>           </a:t>
            </a:r>
            <a:r>
              <a:rPr lang="en-US" altLang="zh-CN" sz="2400" b="1" dirty="0">
                <a:solidFill>
                  <a:srgbClr val="FFFFFF"/>
                </a:solidFill>
                <a:latin typeface="Arial" panose="020B0604020202020204" pitchFamily="34" charset="0"/>
              </a:rPr>
              <a:t>Car </a:t>
            </a:r>
            <a:r>
              <a:rPr lang="en-US" altLang="zh-CN" sz="2400" dirty="0">
                <a:solidFill>
                  <a:srgbClr val="FFFFFF"/>
                </a:solidFill>
                <a:latin typeface="Arial" panose="020B0604020202020204" pitchFamily="34" charset="0"/>
              </a:rPr>
              <a:t>               </a:t>
            </a:r>
            <a:r>
              <a:rPr lang="en-US" altLang="zh-CN" sz="2400" b="1" dirty="0">
                <a:solidFill>
                  <a:srgbClr val="FFFFFF"/>
                </a:solidFill>
                <a:latin typeface="Arial" panose="020B0604020202020204" pitchFamily="34" charset="0"/>
              </a:rPr>
              <a:t>Truck</a:t>
            </a: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Blip>
                <a:blip r:embed="rId1"/>
              </a:buBlip>
            </a:pPr>
            <a:endParaRPr lang="en-US" altLang="zh-CN"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b="1" dirty="0">
                <a:solidFill>
                  <a:srgbClr val="FFFFFF"/>
                </a:solidFill>
                <a:latin typeface="黑体" panose="02010609060101010101" pitchFamily="49" charset="-122"/>
                <a:ea typeface="黑体" panose="02010609060101010101" pitchFamily="49" charset="-122"/>
              </a:rPr>
              <a:t>  </a:t>
            </a:r>
            <a:r>
              <a:rPr lang="en-US" altLang="zh-CN" sz="2400" b="1" dirty="0">
                <a:solidFill>
                  <a:srgbClr val="FFFFFF"/>
                </a:solidFill>
                <a:latin typeface="Arial" panose="020B0604020202020204" pitchFamily="34" charset="0"/>
                <a:ea typeface="黑体" panose="02010609060101010101" pitchFamily="49" charset="-122"/>
              </a:rPr>
              <a:t>Jetta   Audi</a:t>
            </a:r>
            <a:endParaRPr lang="en-US" altLang="zh-CN" sz="2400" b="1" dirty="0">
              <a:solidFill>
                <a:srgbClr val="FFFFFF"/>
              </a:solidFill>
              <a:latin typeface="Arial" panose="020B0604020202020204" pitchFamily="34" charset="0"/>
              <a:ea typeface="黑体" panose="02010609060101010101" pitchFamily="49" charset="-122"/>
            </a:endParaRPr>
          </a:p>
        </p:txBody>
      </p:sp>
      <p:sp>
        <p:nvSpPr>
          <p:cNvPr id="247822" name="Line 31"/>
          <p:cNvSpPr>
            <a:spLocks noChangeShapeType="1"/>
          </p:cNvSpPr>
          <p:nvPr/>
        </p:nvSpPr>
        <p:spPr bwMode="auto">
          <a:xfrm flipH="1">
            <a:off x="1844675" y="3382963"/>
            <a:ext cx="914400" cy="6096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7823" name="Line 32"/>
          <p:cNvSpPr>
            <a:spLocks noChangeShapeType="1"/>
          </p:cNvSpPr>
          <p:nvPr/>
        </p:nvSpPr>
        <p:spPr bwMode="auto">
          <a:xfrm>
            <a:off x="2759075" y="3382963"/>
            <a:ext cx="990600" cy="6096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7824" name="Line 33"/>
          <p:cNvSpPr>
            <a:spLocks noChangeShapeType="1"/>
          </p:cNvSpPr>
          <p:nvPr/>
        </p:nvSpPr>
        <p:spPr bwMode="auto">
          <a:xfrm flipH="1">
            <a:off x="1189038" y="4297363"/>
            <a:ext cx="655638" cy="7747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7825" name="Line 34"/>
          <p:cNvSpPr>
            <a:spLocks noChangeShapeType="1"/>
          </p:cNvSpPr>
          <p:nvPr/>
        </p:nvSpPr>
        <p:spPr bwMode="auto">
          <a:xfrm>
            <a:off x="1844675" y="4297363"/>
            <a:ext cx="568325" cy="7747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99026" name="Rectangle 35"/>
          <p:cNvSpPr/>
          <p:nvPr/>
        </p:nvSpPr>
        <p:spPr>
          <a:xfrm>
            <a:off x="4932363" y="2124075"/>
            <a:ext cx="3995737" cy="4724400"/>
          </a:xfrm>
          <a:prstGeom prst="rect">
            <a:avLst/>
          </a:prstGeom>
          <a:noFill/>
          <a:ln w="9525">
            <a:noFill/>
          </a:ln>
        </p:spPr>
        <p:txBody>
          <a:bodyPr lIns="92075" tIns="46037" rIns="92075" bIns="46037"/>
          <a:p>
            <a:pPr marL="342900" indent="-342900" algn="just" eaLnBrk="1" hangingPunct="1">
              <a:spcBef>
                <a:spcPct val="20000"/>
              </a:spcBef>
              <a:buClr>
                <a:srgbClr val="800000"/>
              </a:buClr>
              <a:buSzPct val="60000"/>
              <a:buFont typeface="Wingdings" panose="05000000000000000000" pitchFamily="2" charset="2"/>
              <a:buNone/>
            </a:pPr>
            <a:r>
              <a:rPr lang="en-US" altLang="zh-CN" sz="2800" dirty="0">
                <a:solidFill>
                  <a:srgbClr val="FFFF00"/>
                </a:solidFill>
                <a:latin typeface="黑体" panose="02010609060101010101" pitchFamily="49" charset="-122"/>
                <a:ea typeface="黑体" panose="02010609060101010101" pitchFamily="49" charset="-122"/>
              </a:rPr>
              <a:t>        </a:t>
            </a:r>
            <a:endParaRPr lang="en-US" altLang="zh-CN" sz="2800" dirty="0">
              <a:solidFill>
                <a:srgbClr val="FFFF00"/>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sz="2400"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dirty="0">
                <a:solidFill>
                  <a:srgbClr val="FFFFFF"/>
                </a:solidFill>
                <a:latin typeface="Arial" panose="020B0604020202020204" pitchFamily="34" charset="0"/>
              </a:rPr>
              <a:t> </a:t>
            </a:r>
            <a:r>
              <a:rPr lang="zh-CN" altLang="en-US" sz="2400" dirty="0">
                <a:solidFill>
                  <a:srgbClr val="FFFFFF"/>
                </a:solidFill>
                <a:latin typeface="Arial" panose="020B0604020202020204" pitchFamily="34" charset="0"/>
              </a:rPr>
              <a:t>　           </a:t>
            </a:r>
            <a:r>
              <a:rPr lang="en-US" altLang="zh-CN" sz="2400" b="1" dirty="0">
                <a:solidFill>
                  <a:srgbClr val="FFFFFF"/>
                </a:solidFill>
                <a:latin typeface="Arial" panose="020B0604020202020204" pitchFamily="34" charset="0"/>
              </a:rPr>
              <a:t>Automobile *</a:t>
            </a: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dirty="0">
                <a:solidFill>
                  <a:srgbClr val="FFFFFF"/>
                </a:solidFill>
                <a:latin typeface="Arial" panose="020B0604020202020204" pitchFamily="34" charset="0"/>
              </a:rPr>
              <a:t>           </a:t>
            </a:r>
            <a:r>
              <a:rPr lang="en-US" altLang="zh-CN" sz="2400" b="1" dirty="0">
                <a:solidFill>
                  <a:srgbClr val="FFFFFF"/>
                </a:solidFill>
                <a:latin typeface="Arial" panose="020B0604020202020204" pitchFamily="34" charset="0"/>
              </a:rPr>
              <a:t>Car *            Truck *</a:t>
            </a: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Blip>
                <a:blip r:embed="rId1"/>
              </a:buBlip>
            </a:pPr>
            <a:endParaRPr lang="en-US" altLang="zh-CN" b="1"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dirty="0">
                <a:solidFill>
                  <a:srgbClr val="FFFFFF"/>
                </a:solidFill>
                <a:latin typeface="黑体" panose="02010609060101010101" pitchFamily="49" charset="-122"/>
                <a:ea typeface="黑体" panose="02010609060101010101" pitchFamily="49" charset="-122"/>
              </a:rPr>
              <a:t> </a:t>
            </a:r>
            <a:r>
              <a:rPr lang="en-US" altLang="zh-CN" sz="2400" b="1" dirty="0">
                <a:solidFill>
                  <a:srgbClr val="FFFFFF"/>
                </a:solidFill>
                <a:latin typeface="Arial" panose="020B0604020202020204" pitchFamily="34" charset="0"/>
                <a:ea typeface="黑体" panose="02010609060101010101" pitchFamily="49" charset="-122"/>
              </a:rPr>
              <a:t>Jetta *      Audi *</a:t>
            </a:r>
            <a:endParaRPr lang="en-US" altLang="zh-CN" sz="2400" b="1" dirty="0">
              <a:solidFill>
                <a:srgbClr val="FFFFFF"/>
              </a:solidFill>
              <a:latin typeface="Arial" panose="020B0604020202020204" pitchFamily="34" charset="0"/>
              <a:ea typeface="黑体" panose="02010609060101010101" pitchFamily="49" charset="-122"/>
            </a:endParaRPr>
          </a:p>
        </p:txBody>
      </p:sp>
      <p:sp>
        <p:nvSpPr>
          <p:cNvPr id="247827" name="Line 36"/>
          <p:cNvSpPr>
            <a:spLocks noChangeShapeType="1"/>
          </p:cNvSpPr>
          <p:nvPr/>
        </p:nvSpPr>
        <p:spPr bwMode="auto">
          <a:xfrm flipH="1">
            <a:off x="6303963" y="3419475"/>
            <a:ext cx="914400" cy="6858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7828" name="Line 37"/>
          <p:cNvSpPr>
            <a:spLocks noChangeShapeType="1"/>
          </p:cNvSpPr>
          <p:nvPr/>
        </p:nvSpPr>
        <p:spPr bwMode="auto">
          <a:xfrm>
            <a:off x="7218363" y="3419475"/>
            <a:ext cx="893763" cy="677863"/>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7829" name="Line 38"/>
          <p:cNvSpPr>
            <a:spLocks noChangeShapeType="1"/>
          </p:cNvSpPr>
          <p:nvPr/>
        </p:nvSpPr>
        <p:spPr bwMode="auto">
          <a:xfrm flipH="1">
            <a:off x="5541963" y="4257675"/>
            <a:ext cx="762000" cy="8382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7830" name="Line 39"/>
          <p:cNvSpPr>
            <a:spLocks noChangeShapeType="1"/>
          </p:cNvSpPr>
          <p:nvPr/>
        </p:nvSpPr>
        <p:spPr bwMode="auto">
          <a:xfrm>
            <a:off x="6380163" y="4333875"/>
            <a:ext cx="685800" cy="7620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99031" name="Rectangle 42"/>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2.  </a:t>
            </a:r>
            <a:r>
              <a:rPr lang="zh-CN" altLang="en-US" sz="2800" b="1" dirty="0">
                <a:ea typeface="宋体" panose="02010600030101010101" pitchFamily="2" charset="-122"/>
              </a:rPr>
              <a:t>类树对象的管理者</a:t>
            </a:r>
            <a:endParaRPr lang="zh-CN" altLang="en-US" sz="2800" b="1" dirty="0">
              <a:ea typeface="宋体" panose="02010600030101010101" pitchFamily="2" charset="-122"/>
            </a:endParaRPr>
          </a:p>
        </p:txBody>
      </p:sp>
    </p:spTree>
  </p:cSld>
  <p:clrMapOvr>
    <a:masterClrMapping/>
  </p:clrMapOvr>
  <p:transition>
    <p:cut/>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4386" name="Group 2"/>
          <p:cNvGraphicFramePr>
            <a:graphicFrameLocks noGrp="1"/>
          </p:cNvGraphicFramePr>
          <p:nvPr>
            <p:ph idx="4294967295"/>
          </p:nvPr>
        </p:nvGraphicFramePr>
        <p:xfrm>
          <a:off x="468313" y="1449388"/>
          <a:ext cx="8316913" cy="4824413"/>
        </p:xfrm>
        <a:graphic>
          <a:graphicData uri="http://schemas.openxmlformats.org/drawingml/2006/table">
            <a:tbl>
              <a:tblPr/>
              <a:tblGrid>
                <a:gridCol w="4159250"/>
                <a:gridCol w="4157662"/>
              </a:tblGrid>
              <a:tr h="611188">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rPr>
                        <a:t>类树</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rPr>
                        <a:t>祖先类指针</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132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4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4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4800" b="1" i="0" u="none" strike="noStrike" cap="none" normalizeH="0" baseline="0">
                          <a:ln>
                            <a:noFill/>
                          </a:ln>
                          <a:solidFill>
                            <a:schemeClr val="tx1"/>
                          </a:solidFill>
                          <a:effectLst/>
                          <a:latin typeface="Arial" panose="020B0604020202020204" pitchFamily="34" charset="0"/>
                          <a:ea typeface="宋体" panose="02010600030101010101" pitchFamily="2" charset="-122"/>
                        </a:rPr>
                        <a:t>Automobile *</a:t>
                      </a:r>
                      <a:endParaRPr kumimoji="0" lang="en-US" altLang="zh-CN" sz="4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0045" name="Rectangle 13"/>
          <p:cNvSpPr/>
          <p:nvPr/>
        </p:nvSpPr>
        <p:spPr>
          <a:xfrm>
            <a:off x="549275" y="2089150"/>
            <a:ext cx="4635500" cy="4292600"/>
          </a:xfrm>
          <a:prstGeom prst="rect">
            <a:avLst/>
          </a:prstGeom>
          <a:noFill/>
          <a:ln w="9525">
            <a:noFill/>
          </a:ln>
        </p:spPr>
        <p:txBody>
          <a:bodyPr lIns="92075" tIns="46037" rIns="92075" bIns="46037"/>
          <a:p>
            <a:pPr marL="342900" indent="-342900" algn="just" eaLnBrk="1" hangingPunct="1">
              <a:spcBef>
                <a:spcPct val="20000"/>
              </a:spcBef>
              <a:buClr>
                <a:srgbClr val="800000"/>
              </a:buClr>
              <a:buSzPct val="60000"/>
              <a:buFont typeface="Wingdings" panose="05000000000000000000" pitchFamily="2" charset="2"/>
              <a:buNone/>
            </a:pPr>
            <a:r>
              <a:rPr lang="en-US" altLang="zh-CN" sz="2800" dirty="0">
                <a:solidFill>
                  <a:srgbClr val="FFFF00"/>
                </a:solidFill>
                <a:latin typeface="黑体" panose="02010609060101010101" pitchFamily="49" charset="-122"/>
                <a:ea typeface="黑体" panose="02010609060101010101" pitchFamily="49" charset="-122"/>
              </a:rPr>
              <a:t>          </a:t>
            </a:r>
            <a:endParaRPr lang="en-US" altLang="zh-CN" sz="2800" dirty="0">
              <a:solidFill>
                <a:srgbClr val="FFFF00"/>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sz="2400"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dirty="0">
                <a:solidFill>
                  <a:srgbClr val="FFFFFF"/>
                </a:solidFill>
                <a:latin typeface="Arial" panose="020B0604020202020204" pitchFamily="34" charset="0"/>
              </a:rPr>
              <a:t> </a:t>
            </a:r>
            <a:r>
              <a:rPr lang="zh-CN" altLang="en-US" sz="2400" dirty="0">
                <a:solidFill>
                  <a:srgbClr val="FFFFFF"/>
                </a:solidFill>
                <a:latin typeface="Arial" panose="020B0604020202020204" pitchFamily="34" charset="0"/>
              </a:rPr>
              <a:t>　          </a:t>
            </a:r>
            <a:r>
              <a:rPr lang="en-US" altLang="zh-CN" sz="2400" b="1" dirty="0">
                <a:solidFill>
                  <a:srgbClr val="FFFFFF"/>
                </a:solidFill>
                <a:latin typeface="Arial" panose="020B0604020202020204" pitchFamily="34" charset="0"/>
              </a:rPr>
              <a:t>Automobile</a:t>
            </a: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dirty="0">
                <a:solidFill>
                  <a:srgbClr val="FFFFFF"/>
                </a:solidFill>
                <a:latin typeface="Arial" panose="020B0604020202020204" pitchFamily="34" charset="0"/>
              </a:rPr>
              <a:t>           </a:t>
            </a:r>
            <a:r>
              <a:rPr lang="en-US" altLang="zh-CN" sz="2400" b="1" dirty="0">
                <a:solidFill>
                  <a:srgbClr val="FFFFFF"/>
                </a:solidFill>
                <a:latin typeface="Arial" panose="020B0604020202020204" pitchFamily="34" charset="0"/>
              </a:rPr>
              <a:t>Car </a:t>
            </a:r>
            <a:r>
              <a:rPr lang="en-US" altLang="zh-CN" sz="2400" dirty="0">
                <a:solidFill>
                  <a:srgbClr val="FFFFFF"/>
                </a:solidFill>
                <a:latin typeface="Arial" panose="020B0604020202020204" pitchFamily="34" charset="0"/>
              </a:rPr>
              <a:t>               </a:t>
            </a:r>
            <a:r>
              <a:rPr lang="en-US" altLang="zh-CN" sz="2400" b="1" dirty="0">
                <a:solidFill>
                  <a:srgbClr val="FFFFFF"/>
                </a:solidFill>
                <a:latin typeface="Arial" panose="020B0604020202020204" pitchFamily="34" charset="0"/>
              </a:rPr>
              <a:t>Truck</a:t>
            </a: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Blip>
                <a:blip r:embed="rId1"/>
              </a:buBlip>
            </a:pPr>
            <a:endParaRPr lang="en-US" altLang="zh-CN"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b="1" dirty="0">
                <a:solidFill>
                  <a:srgbClr val="FFFFFF"/>
                </a:solidFill>
                <a:latin typeface="黑体" panose="02010609060101010101" pitchFamily="49" charset="-122"/>
                <a:ea typeface="黑体" panose="02010609060101010101" pitchFamily="49" charset="-122"/>
              </a:rPr>
              <a:t>  </a:t>
            </a:r>
            <a:r>
              <a:rPr lang="en-US" altLang="zh-CN" sz="2400" b="1" dirty="0">
                <a:solidFill>
                  <a:srgbClr val="FFFFFF"/>
                </a:solidFill>
                <a:latin typeface="Arial" panose="020B0604020202020204" pitchFamily="34" charset="0"/>
                <a:ea typeface="黑体" panose="02010609060101010101" pitchFamily="49" charset="-122"/>
              </a:rPr>
              <a:t>Jetta   Audi</a:t>
            </a:r>
            <a:endParaRPr lang="en-US" altLang="zh-CN" sz="2400" b="1" dirty="0">
              <a:solidFill>
                <a:srgbClr val="FFFFFF"/>
              </a:solidFill>
              <a:latin typeface="Arial" panose="020B0604020202020204" pitchFamily="34" charset="0"/>
              <a:ea typeface="黑体" panose="02010609060101010101" pitchFamily="49" charset="-122"/>
            </a:endParaRPr>
          </a:p>
        </p:txBody>
      </p:sp>
      <p:sp>
        <p:nvSpPr>
          <p:cNvPr id="248846" name="Line 14"/>
          <p:cNvSpPr>
            <a:spLocks noChangeShapeType="1"/>
          </p:cNvSpPr>
          <p:nvPr/>
        </p:nvSpPr>
        <p:spPr bwMode="auto">
          <a:xfrm flipH="1">
            <a:off x="1844675" y="3384550"/>
            <a:ext cx="914400" cy="6096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8847" name="Line 15"/>
          <p:cNvSpPr>
            <a:spLocks noChangeShapeType="1"/>
          </p:cNvSpPr>
          <p:nvPr/>
        </p:nvSpPr>
        <p:spPr bwMode="auto">
          <a:xfrm>
            <a:off x="2759075" y="3384550"/>
            <a:ext cx="990600" cy="6096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8848" name="Line 16"/>
          <p:cNvSpPr>
            <a:spLocks noChangeShapeType="1"/>
          </p:cNvSpPr>
          <p:nvPr/>
        </p:nvSpPr>
        <p:spPr bwMode="auto">
          <a:xfrm flipH="1">
            <a:off x="1189038" y="4298950"/>
            <a:ext cx="655638" cy="7747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8849" name="Line 17"/>
          <p:cNvSpPr>
            <a:spLocks noChangeShapeType="1"/>
          </p:cNvSpPr>
          <p:nvPr/>
        </p:nvSpPr>
        <p:spPr bwMode="auto">
          <a:xfrm>
            <a:off x="1844675" y="4298950"/>
            <a:ext cx="568325" cy="7747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00050" name="Rectangle 23"/>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3.  </a:t>
            </a:r>
            <a:r>
              <a:rPr lang="zh-CN" altLang="en-US" sz="2800" b="1" dirty="0">
                <a:ea typeface="宋体" panose="02010600030101010101" pitchFamily="2" charset="-122"/>
              </a:rPr>
              <a:t>类树对象的通用管理者（</a:t>
            </a:r>
            <a:r>
              <a:rPr lang="en-US" altLang="zh-CN" sz="2800" b="1" dirty="0">
                <a:ea typeface="宋体" panose="02010600030101010101" pitchFamily="2" charset="-122"/>
              </a:rPr>
              <a:t>1</a:t>
            </a:r>
            <a:r>
              <a:rPr lang="zh-CN" altLang="en-US" sz="2800" b="1" dirty="0">
                <a:ea typeface="宋体" panose="02010600030101010101" pitchFamily="2" charset="-122"/>
              </a:rPr>
              <a:t>）</a:t>
            </a:r>
            <a:endParaRPr lang="zh-CN" altLang="en-US" sz="2800" b="1" dirty="0">
              <a:ea typeface="宋体" panose="02010600030101010101" pitchFamily="2" charset="-122"/>
            </a:endParaRPr>
          </a:p>
        </p:txBody>
      </p:sp>
    </p:spTree>
  </p:cSld>
  <p:clrMapOvr>
    <a:masterClrMapping/>
  </p:clrMapOvr>
  <p:transition>
    <p:cut/>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5430" name="Group 22"/>
          <p:cNvGraphicFramePr>
            <a:graphicFrameLocks noGrp="1"/>
          </p:cNvGraphicFramePr>
          <p:nvPr>
            <p:ph idx="4294967295"/>
          </p:nvPr>
        </p:nvGraphicFramePr>
        <p:xfrm>
          <a:off x="468313" y="1233488"/>
          <a:ext cx="8316913" cy="5457825"/>
        </p:xfrm>
        <a:graphic>
          <a:graphicData uri="http://schemas.openxmlformats.org/drawingml/2006/table">
            <a:tbl>
              <a:tblPr/>
              <a:tblGrid>
                <a:gridCol w="4159250"/>
                <a:gridCol w="4157662"/>
              </a:tblGrid>
              <a:tr h="611224">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rPr>
                        <a:t>类树</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rPr>
                        <a:t>指针的使用</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660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Automobile   *p;</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Automobile    a;</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Car      b;</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Truck  c;</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Audi    d;</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p = &amp;a;</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p = &amp;b;</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p = &amp;c;</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p = &amp;d;</a:t>
                      </a:r>
                      <a:endParaRPr kumimoji="0" lang="en-US" altLang="zh-CN" sz="4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1069" name="Rectangle 13"/>
          <p:cNvSpPr/>
          <p:nvPr/>
        </p:nvSpPr>
        <p:spPr>
          <a:xfrm>
            <a:off x="549275" y="2089150"/>
            <a:ext cx="4635500" cy="4292600"/>
          </a:xfrm>
          <a:prstGeom prst="rect">
            <a:avLst/>
          </a:prstGeom>
          <a:noFill/>
          <a:ln w="9525">
            <a:noFill/>
          </a:ln>
        </p:spPr>
        <p:txBody>
          <a:bodyPr lIns="92075" tIns="46037" rIns="92075" bIns="46037"/>
          <a:p>
            <a:pPr marL="342900" indent="-342900" algn="just" eaLnBrk="1" hangingPunct="1">
              <a:spcBef>
                <a:spcPct val="20000"/>
              </a:spcBef>
              <a:buClr>
                <a:srgbClr val="800000"/>
              </a:buClr>
              <a:buSzPct val="60000"/>
              <a:buFont typeface="Wingdings" panose="05000000000000000000" pitchFamily="2" charset="2"/>
              <a:buNone/>
            </a:pPr>
            <a:r>
              <a:rPr lang="en-US" altLang="zh-CN" sz="2800" dirty="0">
                <a:solidFill>
                  <a:srgbClr val="FFFF00"/>
                </a:solidFill>
                <a:latin typeface="黑体" panose="02010609060101010101" pitchFamily="49" charset="-122"/>
                <a:ea typeface="黑体" panose="02010609060101010101" pitchFamily="49" charset="-122"/>
              </a:rPr>
              <a:t>          </a:t>
            </a:r>
            <a:endParaRPr lang="en-US" altLang="zh-CN" sz="2800" dirty="0">
              <a:solidFill>
                <a:srgbClr val="FFFF00"/>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sz="2400"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dirty="0">
                <a:solidFill>
                  <a:srgbClr val="FFFFFF"/>
                </a:solidFill>
                <a:latin typeface="Arial" panose="020B0604020202020204" pitchFamily="34" charset="0"/>
              </a:rPr>
              <a:t> </a:t>
            </a:r>
            <a:r>
              <a:rPr lang="zh-CN" altLang="en-US" sz="2400" dirty="0">
                <a:solidFill>
                  <a:srgbClr val="FFFFFF"/>
                </a:solidFill>
                <a:latin typeface="Arial" panose="020B0604020202020204" pitchFamily="34" charset="0"/>
              </a:rPr>
              <a:t>　          </a:t>
            </a:r>
            <a:r>
              <a:rPr lang="en-US" altLang="zh-CN" sz="2400" b="1" dirty="0">
                <a:solidFill>
                  <a:srgbClr val="FFFFFF"/>
                </a:solidFill>
                <a:latin typeface="Arial" panose="020B0604020202020204" pitchFamily="34" charset="0"/>
              </a:rPr>
              <a:t>Automobile</a:t>
            </a: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dirty="0">
                <a:solidFill>
                  <a:srgbClr val="FFFFFF"/>
                </a:solidFill>
                <a:latin typeface="Arial" panose="020B0604020202020204" pitchFamily="34" charset="0"/>
              </a:rPr>
              <a:t>           </a:t>
            </a:r>
            <a:r>
              <a:rPr lang="en-US" altLang="zh-CN" sz="2400" b="1" dirty="0">
                <a:solidFill>
                  <a:srgbClr val="FFFFFF"/>
                </a:solidFill>
                <a:latin typeface="Arial" panose="020B0604020202020204" pitchFamily="34" charset="0"/>
              </a:rPr>
              <a:t>Car </a:t>
            </a:r>
            <a:r>
              <a:rPr lang="en-US" altLang="zh-CN" sz="2400" dirty="0">
                <a:solidFill>
                  <a:srgbClr val="FFFFFF"/>
                </a:solidFill>
                <a:latin typeface="Arial" panose="020B0604020202020204" pitchFamily="34" charset="0"/>
              </a:rPr>
              <a:t>               </a:t>
            </a:r>
            <a:r>
              <a:rPr lang="en-US" altLang="zh-CN" sz="2400" b="1" dirty="0">
                <a:solidFill>
                  <a:srgbClr val="FFFFFF"/>
                </a:solidFill>
                <a:latin typeface="Arial" panose="020B0604020202020204" pitchFamily="34" charset="0"/>
              </a:rPr>
              <a:t>Truck</a:t>
            </a:r>
            <a:endParaRPr lang="en-US" altLang="zh-CN" sz="2400" b="1" dirty="0">
              <a:solidFill>
                <a:srgbClr val="FFFFFF"/>
              </a:solidFill>
              <a:latin typeface="Arial" panose="020B0604020202020204" pitchFamily="34" charset="0"/>
            </a:endParaRPr>
          </a:p>
          <a:p>
            <a:pPr marL="342900" indent="-342900" algn="just" eaLnBrk="1" hangingPunct="1">
              <a:spcBef>
                <a:spcPct val="20000"/>
              </a:spcBef>
              <a:buClr>
                <a:srgbClr val="800000"/>
              </a:buClr>
              <a:buSzPct val="60000"/>
              <a:buFont typeface="Wingdings" panose="05000000000000000000" pitchFamily="2" charset="2"/>
              <a:buBlip>
                <a:blip r:embed="rId1"/>
              </a:buBlip>
            </a:pPr>
            <a:endParaRPr lang="en-US" altLang="zh-CN"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endParaRPr lang="en-US" altLang="zh-CN" dirty="0">
              <a:solidFill>
                <a:srgbClr val="FFFFFF"/>
              </a:solidFill>
              <a:latin typeface="黑体" panose="02010609060101010101" pitchFamily="49" charset="-122"/>
              <a:ea typeface="黑体" panose="02010609060101010101" pitchFamily="49" charset="-122"/>
            </a:endParaRPr>
          </a:p>
          <a:p>
            <a:pPr marL="342900" indent="-342900" algn="just" eaLnBrk="1" hangingPunct="1">
              <a:spcBef>
                <a:spcPct val="20000"/>
              </a:spcBef>
              <a:buClr>
                <a:srgbClr val="800000"/>
              </a:buClr>
              <a:buSzPct val="60000"/>
              <a:buFont typeface="Wingdings" panose="05000000000000000000" pitchFamily="2" charset="2"/>
              <a:buNone/>
            </a:pPr>
            <a:r>
              <a:rPr lang="en-US" altLang="zh-CN" sz="2400" b="1" dirty="0">
                <a:solidFill>
                  <a:srgbClr val="FFFFFF"/>
                </a:solidFill>
                <a:latin typeface="黑体" panose="02010609060101010101" pitchFamily="49" charset="-122"/>
                <a:ea typeface="黑体" panose="02010609060101010101" pitchFamily="49" charset="-122"/>
              </a:rPr>
              <a:t>  </a:t>
            </a:r>
            <a:r>
              <a:rPr lang="en-US" altLang="zh-CN" sz="2400" b="1" dirty="0">
                <a:solidFill>
                  <a:srgbClr val="FFFFFF"/>
                </a:solidFill>
                <a:latin typeface="Arial" panose="020B0604020202020204" pitchFamily="34" charset="0"/>
                <a:ea typeface="黑体" panose="02010609060101010101" pitchFamily="49" charset="-122"/>
              </a:rPr>
              <a:t>Jetta   Audi</a:t>
            </a:r>
            <a:endParaRPr lang="en-US" altLang="zh-CN" sz="2400" b="1" dirty="0">
              <a:solidFill>
                <a:srgbClr val="FFFFFF"/>
              </a:solidFill>
              <a:latin typeface="Arial" panose="020B0604020202020204" pitchFamily="34" charset="0"/>
              <a:ea typeface="黑体" panose="02010609060101010101" pitchFamily="49" charset="-122"/>
            </a:endParaRPr>
          </a:p>
        </p:txBody>
      </p:sp>
      <p:sp>
        <p:nvSpPr>
          <p:cNvPr id="249870" name="Line 14"/>
          <p:cNvSpPr>
            <a:spLocks noChangeShapeType="1"/>
          </p:cNvSpPr>
          <p:nvPr/>
        </p:nvSpPr>
        <p:spPr bwMode="auto">
          <a:xfrm flipH="1">
            <a:off x="1844675" y="3384550"/>
            <a:ext cx="914400" cy="6096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9871" name="Line 15"/>
          <p:cNvSpPr>
            <a:spLocks noChangeShapeType="1"/>
          </p:cNvSpPr>
          <p:nvPr/>
        </p:nvSpPr>
        <p:spPr bwMode="auto">
          <a:xfrm>
            <a:off x="2759075" y="3384550"/>
            <a:ext cx="990600" cy="6096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9872" name="Line 16"/>
          <p:cNvSpPr>
            <a:spLocks noChangeShapeType="1"/>
          </p:cNvSpPr>
          <p:nvPr/>
        </p:nvSpPr>
        <p:spPr bwMode="auto">
          <a:xfrm flipH="1">
            <a:off x="1189038" y="4298950"/>
            <a:ext cx="655638" cy="7747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9873" name="Line 17"/>
          <p:cNvSpPr>
            <a:spLocks noChangeShapeType="1"/>
          </p:cNvSpPr>
          <p:nvPr/>
        </p:nvSpPr>
        <p:spPr bwMode="auto">
          <a:xfrm>
            <a:off x="1844675" y="4298950"/>
            <a:ext cx="568325" cy="77470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01074" name="Rectangle 18"/>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3.  </a:t>
            </a:r>
            <a:r>
              <a:rPr lang="zh-CN" altLang="en-US" sz="2800" b="1" dirty="0">
                <a:ea typeface="宋体" panose="02010600030101010101" pitchFamily="2" charset="-122"/>
              </a:rPr>
              <a:t>类树对象的通用管理者（</a:t>
            </a:r>
            <a:r>
              <a:rPr lang="en-US" altLang="zh-CN" sz="2800" b="1" dirty="0">
                <a:ea typeface="宋体" panose="02010600030101010101" pitchFamily="2" charset="-122"/>
              </a:rPr>
              <a:t>2</a:t>
            </a:r>
            <a:r>
              <a:rPr lang="zh-CN" altLang="en-US" sz="2800" b="1" dirty="0">
                <a:ea typeface="宋体" panose="02010600030101010101" pitchFamily="2" charset="-122"/>
              </a:rPr>
              <a:t>）</a:t>
            </a:r>
            <a:endParaRPr lang="zh-CN" altLang="en-US" sz="2800" b="1" dirty="0">
              <a:ea typeface="宋体" panose="02010600030101010101" pitchFamily="2" charset="-122"/>
            </a:endParaRPr>
          </a:p>
        </p:txBody>
      </p:sp>
    </p:spTree>
  </p:cSld>
  <p:clrMapOvr>
    <a:masterClrMapping/>
  </p:clrMapOvr>
  <p:transition>
    <p:cut/>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Rectangle 10"/>
          <p:cNvSpPr>
            <a:spLocks noGrp="1"/>
          </p:cNvSpPr>
          <p:nvPr>
            <p:ph type="title"/>
          </p:nvPr>
        </p:nvSpPr>
        <p:spPr>
          <a:xfrm>
            <a:off x="0" y="0"/>
            <a:ext cx="6096000" cy="1143000"/>
          </a:xfrm>
          <a:ln/>
        </p:spPr>
        <p:txBody>
          <a:bodyPr vert="horz" wrap="square" lIns="92075" tIns="46037" rIns="92075" bIns="46037" anchor="ctr" anchorCtr="0"/>
          <a:p>
            <a:pPr eaLnBrk="1" hangingPunct="1"/>
            <a:r>
              <a:rPr lang="en-US" altLang="zh-CN" sz="2800" b="1" dirty="0">
                <a:ea typeface="宋体" panose="02010600030101010101" pitchFamily="2" charset="-122"/>
              </a:rPr>
              <a:t>4.  </a:t>
            </a:r>
            <a:r>
              <a:rPr lang="zh-CN" altLang="en-US" sz="2800" b="1" dirty="0">
                <a:ea typeface="宋体" panose="02010600030101010101" pitchFamily="2" charset="-122"/>
              </a:rPr>
              <a:t>继承与指针（</a:t>
            </a:r>
            <a:r>
              <a:rPr lang="en-US" altLang="zh-CN" sz="2800" b="1" dirty="0">
                <a:ea typeface="宋体" panose="02010600030101010101" pitchFamily="2" charset="-122"/>
              </a:rPr>
              <a:t>1</a:t>
            </a:r>
            <a:r>
              <a:rPr lang="zh-CN" altLang="en-US" sz="2800" b="1" dirty="0">
                <a:ea typeface="宋体" panose="02010600030101010101" pitchFamily="2" charset="-122"/>
              </a:rPr>
              <a:t>）</a:t>
            </a:r>
            <a:endParaRPr lang="zh-CN" altLang="en-US" sz="2800" b="1" dirty="0">
              <a:ea typeface="宋体" panose="02010600030101010101" pitchFamily="2" charset="-122"/>
            </a:endParaRPr>
          </a:p>
        </p:txBody>
      </p:sp>
      <p:graphicFrame>
        <p:nvGraphicFramePr>
          <p:cNvPr id="170028" name="Group 44"/>
          <p:cNvGraphicFramePr>
            <a:graphicFrameLocks noGrp="1"/>
          </p:cNvGraphicFramePr>
          <p:nvPr>
            <p:ph sz="half" idx="4294967295"/>
          </p:nvPr>
        </p:nvGraphicFramePr>
        <p:xfrm>
          <a:off x="684213" y="1736725"/>
          <a:ext cx="3240088" cy="4106863"/>
        </p:xfrm>
        <a:graphic>
          <a:graphicData uri="http://schemas.openxmlformats.org/drawingml/2006/table">
            <a:tbl>
              <a:tblPr/>
              <a:tblGrid>
                <a:gridCol w="3240087"/>
              </a:tblGrid>
              <a:tr h="1012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rPr>
                        <a:t>数据关系</a:t>
                      </a:r>
                      <a:endPar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父类定义，子类继承</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父类定义，子类变异</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父类没有，子类派生</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0014" name="Group 30"/>
          <p:cNvGraphicFramePr>
            <a:graphicFrameLocks noGrp="1"/>
          </p:cNvGraphicFramePr>
          <p:nvPr>
            <p:ph sz="half" idx="4294967295"/>
          </p:nvPr>
        </p:nvGraphicFramePr>
        <p:xfrm>
          <a:off x="5740400" y="1698625"/>
          <a:ext cx="2971800" cy="4114800"/>
        </p:xfrm>
        <a:graphic>
          <a:graphicData uri="http://schemas.openxmlformats.org/drawingml/2006/table">
            <a:tbl>
              <a:tblPr/>
              <a:tblGrid>
                <a:gridCol w="2971800"/>
              </a:tblGrid>
              <a:tr h="1020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访问方式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对象方式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各自指针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祖先指针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0041" name="Group 57"/>
          <p:cNvGraphicFramePr>
            <a:graphicFrameLocks noGrp="1"/>
          </p:cNvGraphicFramePr>
          <p:nvPr/>
        </p:nvGraphicFramePr>
        <p:xfrm>
          <a:off x="5740400" y="1698625"/>
          <a:ext cx="2971800" cy="4114800"/>
        </p:xfrm>
        <a:graphic>
          <a:graphicData uri="http://schemas.openxmlformats.org/drawingml/2006/table">
            <a:tbl>
              <a:tblPr/>
              <a:tblGrid>
                <a:gridCol w="2971800"/>
              </a:tblGrid>
              <a:tr h="1020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rPr>
                        <a:t>访问方式</a:t>
                      </a:r>
                      <a:endPar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对象方式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各自指针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祖先指针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2119" name="Text Box 69"/>
          <p:cNvSpPr txBox="1"/>
          <p:nvPr/>
        </p:nvSpPr>
        <p:spPr>
          <a:xfrm>
            <a:off x="4192588" y="3105150"/>
            <a:ext cx="1260475" cy="1311275"/>
          </a:xfrm>
          <a:prstGeom prst="rect">
            <a:avLst/>
          </a:prstGeom>
          <a:noFill/>
          <a:ln w="9525">
            <a:noFill/>
          </a:ln>
        </p:spPr>
        <p:txBody>
          <a:bodyPr>
            <a:spAutoFit/>
          </a:bodyPr>
          <a:p>
            <a:pPr>
              <a:spcBef>
                <a:spcPct val="50000"/>
              </a:spcBef>
              <a:buFont typeface="Wingdings" panose="05000000000000000000" pitchFamily="2" charset="2"/>
            </a:pPr>
            <a:r>
              <a:rPr lang="en-US" altLang="zh-CN" sz="8000" b="1" dirty="0">
                <a:solidFill>
                  <a:srgbClr val="FFFFFF"/>
                </a:solidFill>
                <a:latin typeface="Times New Roman" panose="02020603050405020304" pitchFamily="18" charset="0"/>
              </a:rPr>
              <a:t>×</a:t>
            </a:r>
            <a:endParaRPr lang="en-US" altLang="zh-CN" sz="8000" b="1" dirty="0">
              <a:solidFill>
                <a:srgbClr val="FFFFFF"/>
              </a:solidFill>
              <a:latin typeface="Times New Roman" panose="02020603050405020304" pitchFamily="18" charset="0"/>
            </a:endParaRPr>
          </a:p>
        </p:txBody>
      </p:sp>
      <p:sp>
        <p:nvSpPr>
          <p:cNvPr id="259114" name="AutoShape 42"/>
          <p:cNvSpPr>
            <a:spLocks noChangeArrowheads="1"/>
          </p:cNvSpPr>
          <p:nvPr/>
        </p:nvSpPr>
        <p:spPr bwMode="auto">
          <a:xfrm>
            <a:off x="971550" y="6237288"/>
            <a:ext cx="5040313" cy="360363"/>
          </a:xfrm>
          <a:prstGeom prst="wedgeRoundRectCallout">
            <a:avLst>
              <a:gd name="adj1" fmla="val -27606"/>
              <a:gd name="adj2" fmla="val -215199"/>
              <a:gd name="adj3" fmla="val 16667"/>
            </a:avLst>
          </a:prstGeom>
          <a:solidFill>
            <a:schemeClr val="accent1">
              <a:alpha val="0"/>
            </a:schemeClr>
          </a:solidFill>
          <a:ln w="9525" algn="ctr">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相当于原始定义，属于最常见情况，故不需讨论</a:t>
            </a:r>
            <a:endParaRPr kumimoji="1" lang="zh-CN" alt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9114"/>
                                        </p:tgtEl>
                                        <p:attrNameLst>
                                          <p:attrName>style.visibility</p:attrName>
                                        </p:attrNameLst>
                                      </p:cBhvr>
                                      <p:to>
                                        <p:strVal val="visible"/>
                                      </p:to>
                                    </p:set>
                                    <p:animEffect transition="in" filter="checkerboard(across)">
                                      <p:cBhvr>
                                        <p:cTn id="7" dur="500"/>
                                        <p:tgtEl>
                                          <p:spTgt spid="259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14" grpId="0" animBg="1"/>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0028" name="Group 44"/>
          <p:cNvGraphicFramePr>
            <a:graphicFrameLocks noGrp="1"/>
          </p:cNvGraphicFramePr>
          <p:nvPr>
            <p:ph sz="half" idx="4294967295"/>
          </p:nvPr>
        </p:nvGraphicFramePr>
        <p:xfrm>
          <a:off x="684213" y="1736725"/>
          <a:ext cx="3240088" cy="4106863"/>
        </p:xfrm>
        <a:graphic>
          <a:graphicData uri="http://schemas.openxmlformats.org/drawingml/2006/table">
            <a:tbl>
              <a:tblPr/>
              <a:tblGrid>
                <a:gridCol w="3240087"/>
              </a:tblGrid>
              <a:tr h="1012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rPr>
                        <a:t>数据关系</a:t>
                      </a:r>
                      <a:endPar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父类定义，子类继承</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0014" name="Group 30"/>
          <p:cNvGraphicFramePr>
            <a:graphicFrameLocks noGrp="1"/>
          </p:cNvGraphicFramePr>
          <p:nvPr>
            <p:ph sz="half" idx="4294967295"/>
          </p:nvPr>
        </p:nvGraphicFramePr>
        <p:xfrm>
          <a:off x="5740400" y="1698625"/>
          <a:ext cx="2971800" cy="4114800"/>
        </p:xfrm>
        <a:graphic>
          <a:graphicData uri="http://schemas.openxmlformats.org/drawingml/2006/table">
            <a:tbl>
              <a:tblPr/>
              <a:tblGrid>
                <a:gridCol w="2971800"/>
              </a:tblGrid>
              <a:tr h="1020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访问方式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对象方式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各自指针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祖先指针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0041" name="Group 57"/>
          <p:cNvGraphicFramePr>
            <a:graphicFrameLocks noGrp="1"/>
          </p:cNvGraphicFramePr>
          <p:nvPr/>
        </p:nvGraphicFramePr>
        <p:xfrm>
          <a:off x="5740400" y="1698625"/>
          <a:ext cx="2971800" cy="4114800"/>
        </p:xfrm>
        <a:graphic>
          <a:graphicData uri="http://schemas.openxmlformats.org/drawingml/2006/table">
            <a:tbl>
              <a:tblPr/>
              <a:tblGrid>
                <a:gridCol w="2971800"/>
              </a:tblGrid>
              <a:tr h="1020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rPr>
                        <a:t>访问方式</a:t>
                      </a:r>
                      <a:endPar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对象方式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各自指针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祖先指针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3142" name="Text Box 69"/>
          <p:cNvSpPr txBox="1"/>
          <p:nvPr/>
        </p:nvSpPr>
        <p:spPr>
          <a:xfrm>
            <a:off x="4192588" y="3105150"/>
            <a:ext cx="1260475" cy="1311275"/>
          </a:xfrm>
          <a:prstGeom prst="rect">
            <a:avLst/>
          </a:prstGeom>
          <a:noFill/>
          <a:ln w="9525">
            <a:noFill/>
          </a:ln>
        </p:spPr>
        <p:txBody>
          <a:bodyPr>
            <a:spAutoFit/>
          </a:bodyPr>
          <a:p>
            <a:pPr>
              <a:spcBef>
                <a:spcPct val="50000"/>
              </a:spcBef>
              <a:buFont typeface="Wingdings" panose="05000000000000000000" pitchFamily="2" charset="2"/>
            </a:pPr>
            <a:r>
              <a:rPr lang="en-US" altLang="zh-CN" sz="8000" b="1" dirty="0">
                <a:solidFill>
                  <a:srgbClr val="FFFFFF"/>
                </a:solidFill>
                <a:latin typeface="Times New Roman" panose="02020603050405020304" pitchFamily="18" charset="0"/>
              </a:rPr>
              <a:t>×</a:t>
            </a:r>
            <a:endParaRPr lang="en-US" altLang="zh-CN" sz="8000" b="1" dirty="0">
              <a:solidFill>
                <a:srgbClr val="FFFFFF"/>
              </a:solidFill>
              <a:latin typeface="Times New Roman" panose="02020603050405020304" pitchFamily="18" charset="0"/>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1329" name="Group 17"/>
          <p:cNvGraphicFramePr>
            <a:graphicFrameLocks noGrp="1"/>
          </p:cNvGraphicFramePr>
          <p:nvPr>
            <p:ph idx="4294967295"/>
          </p:nvPr>
        </p:nvGraphicFramePr>
        <p:xfrm>
          <a:off x="2819400" y="1233488"/>
          <a:ext cx="6096000" cy="5026025"/>
        </p:xfrm>
        <a:graphic>
          <a:graphicData uri="http://schemas.openxmlformats.org/drawingml/2006/table">
            <a:tbl>
              <a:tblPr/>
              <a:tblGrid>
                <a:gridCol w="3048000"/>
                <a:gridCol w="3048000"/>
              </a:tblGrid>
              <a:tr h="61868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dirty="0">
                          <a:ln>
                            <a:noFill/>
                          </a:ln>
                          <a:solidFill>
                            <a:srgbClr val="FFFF00"/>
                          </a:solidFill>
                          <a:effectLst/>
                          <a:latin typeface="黑体" panose="02010609060101010101" pitchFamily="49" charset="-122"/>
                          <a:ea typeface="黑体" panose="02010609060101010101" pitchFamily="49" charset="-122"/>
                        </a:rPr>
                        <a:t>对象ａ的操作</a:t>
                      </a:r>
                      <a:endParaRPr kumimoji="0" lang="zh-CN" altLang="en-US" sz="2800" b="0" i="0" u="none" strike="noStrike" cap="none" normalizeH="0" baseline="0" dirty="0">
                        <a:ln>
                          <a:noFill/>
                        </a:ln>
                        <a:solidFill>
                          <a:srgbClr val="FFFF00"/>
                        </a:solidFill>
                        <a:effectLst/>
                        <a:latin typeface="黑体" panose="02010609060101010101" pitchFamily="49" charset="-122"/>
                        <a:ea typeface="黑体" panose="02010609060101010101" pitchFamily="49" charset="-122"/>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rPr>
                        <a:t>改为操作对象ｂ</a:t>
                      </a:r>
                      <a:endParaRPr kumimoji="0" lang="zh-CN" altLang="en-US" sz="2800" b="0" i="0" u="none" strike="noStrike" cap="none" normalizeH="0" baseline="0">
                        <a:ln>
                          <a:noFill/>
                        </a:ln>
                        <a:solidFill>
                          <a:srgbClr val="FFFF00"/>
                        </a:solidFill>
                        <a:effectLst/>
                        <a:latin typeface="黑体" panose="02010609060101010101" pitchFamily="49" charset="-122"/>
                        <a:ea typeface="黑体" panose="02010609060101010101" pitchFamily="49" charset="-122"/>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07342">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Student a</a:t>
                      </a:r>
                      <a:r>
                        <a:rPr kumimoji="0" lang="zh-CN" altLang="en-US"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b;</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Student  * p;</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p = &amp;a;</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FuncA</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(*p);</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FuncB</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(*p);</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FuncAX</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(*p);</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Student a</a:t>
                      </a:r>
                      <a:r>
                        <a:rPr kumimoji="0" lang="zh-CN" altLang="en-US"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b;</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Student  * p;</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sng" strike="noStrike" cap="none" normalizeH="0" baseline="0" dirty="0">
                          <a:ln>
                            <a:noFill/>
                          </a:ln>
                          <a:solidFill>
                            <a:schemeClr val="bg1"/>
                          </a:solidFill>
                          <a:effectLst/>
                          <a:latin typeface="Arial" panose="020B0604020202020204" pitchFamily="34" charset="0"/>
                          <a:ea typeface="宋体" panose="02010600030101010101" pitchFamily="2" charset="-122"/>
                        </a:rPr>
                        <a:t>p = &amp;b;</a:t>
                      </a:r>
                      <a:endParaRPr kumimoji="0" lang="en-US" altLang="zh-CN" sz="2400" b="0" i="0" u="sng"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sng"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FuncA</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(*p);</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FuncB</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(*p);</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FuncAX</a:t>
                      </a:r>
                      <a:r>
                        <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(*p);</a:t>
                      </a:r>
                      <a:endParaRPr kumimoji="0" lang="en-US" altLang="zh-CN" sz="24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3068" name="Group 12"/>
          <p:cNvGraphicFramePr>
            <a:graphicFrameLocks noGrp="1"/>
          </p:cNvGraphicFramePr>
          <p:nvPr>
            <p:ph idx="4294967295"/>
          </p:nvPr>
        </p:nvGraphicFramePr>
        <p:xfrm>
          <a:off x="285750" y="1412875"/>
          <a:ext cx="8642350" cy="4968875"/>
        </p:xfrm>
        <a:graphic>
          <a:graphicData uri="http://schemas.openxmlformats.org/drawingml/2006/table">
            <a:tbl>
              <a:tblPr/>
              <a:tblGrid>
                <a:gridCol w="4321175"/>
                <a:gridCol w="4321175"/>
              </a:tblGrid>
              <a:tr h="4968875">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void </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4138" name="Rectangle 10"/>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4.  </a:t>
            </a:r>
            <a:r>
              <a:rPr lang="zh-CN" altLang="en-US" sz="2800" b="1" dirty="0">
                <a:ea typeface="宋体" panose="02010600030101010101" pitchFamily="2" charset="-122"/>
              </a:rPr>
              <a:t>继承与指针（</a:t>
            </a:r>
            <a:r>
              <a:rPr lang="en-US" altLang="zh-CN" sz="2800" b="1" dirty="0">
                <a:ea typeface="宋体" panose="02010600030101010101" pitchFamily="2" charset="-122"/>
              </a:rPr>
              <a:t>2</a:t>
            </a:r>
            <a:r>
              <a:rPr lang="zh-CN" altLang="en-US" sz="2800" b="1" dirty="0">
                <a:ea typeface="宋体" panose="02010600030101010101" pitchFamily="2" charset="-122"/>
              </a:rPr>
              <a:t>）</a:t>
            </a:r>
            <a:endParaRPr lang="zh-CN" altLang="en-US" sz="2800" b="1" dirty="0">
              <a:ea typeface="宋体" panose="02010600030101010101" pitchFamily="2" charset="-122"/>
            </a:endParaRPr>
          </a:p>
        </p:txBody>
      </p:sp>
      <p:sp>
        <p:nvSpPr>
          <p:cNvPr id="251915" name="Line 11"/>
          <p:cNvSpPr>
            <a:spLocks noChangeShapeType="1"/>
          </p:cNvSpPr>
          <p:nvPr/>
        </p:nvSpPr>
        <p:spPr bwMode="auto">
          <a:xfrm>
            <a:off x="4608513" y="3968750"/>
            <a:ext cx="4284663"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2" name="Group 12"/>
          <p:cNvGraphicFramePr>
            <a:graphicFrameLocks noGrp="1"/>
          </p:cNvGraphicFramePr>
          <p:nvPr>
            <p:ph idx="4294967295"/>
          </p:nvPr>
        </p:nvGraphicFramePr>
        <p:xfrm>
          <a:off x="285750" y="1412875"/>
          <a:ext cx="8642350" cy="4968875"/>
        </p:xfrm>
        <a:graphic>
          <a:graphicData uri="http://schemas.openxmlformats.org/drawingml/2006/table">
            <a:tbl>
              <a:tblPr/>
              <a:tblGrid>
                <a:gridCol w="4321175"/>
                <a:gridCol w="4321175"/>
              </a:tblGrid>
              <a:tr h="4968875">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void </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&amp;</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ObiA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&amp;</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-&gt;Run();</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-&gt;Run();</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5162" name="Rectangle 10"/>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4.  </a:t>
            </a:r>
            <a:r>
              <a:rPr lang="zh-CN" altLang="en-US" sz="2800" b="1" dirty="0">
                <a:ea typeface="宋体" panose="02010600030101010101" pitchFamily="2" charset="-122"/>
              </a:rPr>
              <a:t>继承与指针（</a:t>
            </a:r>
            <a:r>
              <a:rPr lang="en-US" altLang="zh-CN" sz="2800" b="1" dirty="0">
                <a:ea typeface="宋体" panose="02010600030101010101" pitchFamily="2" charset="-122"/>
              </a:rPr>
              <a:t>3</a:t>
            </a:r>
            <a:r>
              <a:rPr lang="zh-CN" altLang="en-US" sz="2800" b="1" dirty="0">
                <a:ea typeface="宋体" panose="02010600030101010101" pitchFamily="2" charset="-122"/>
              </a:rPr>
              <a:t>）</a:t>
            </a:r>
            <a:endParaRPr lang="zh-CN" altLang="en-US" sz="2800" b="1" dirty="0">
              <a:ea typeface="宋体" panose="02010600030101010101" pitchFamily="2" charset="-122"/>
            </a:endParaRPr>
          </a:p>
        </p:txBody>
      </p:sp>
      <p:sp>
        <p:nvSpPr>
          <p:cNvPr id="252939" name="Line 11"/>
          <p:cNvSpPr>
            <a:spLocks noChangeShapeType="1"/>
          </p:cNvSpPr>
          <p:nvPr/>
        </p:nvSpPr>
        <p:spPr bwMode="auto">
          <a:xfrm>
            <a:off x="4608513" y="4113213"/>
            <a:ext cx="4284663"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5116" name="Group 12"/>
          <p:cNvGraphicFramePr>
            <a:graphicFrameLocks noGrp="1"/>
          </p:cNvGraphicFramePr>
          <p:nvPr>
            <p:ph idx="4294967295"/>
          </p:nvPr>
        </p:nvGraphicFramePr>
        <p:xfrm>
          <a:off x="285750" y="1412875"/>
          <a:ext cx="8642350" cy="5026025"/>
        </p:xfrm>
        <a:graphic>
          <a:graphicData uri="http://schemas.openxmlformats.org/drawingml/2006/table">
            <a:tbl>
              <a:tblPr/>
              <a:tblGrid>
                <a:gridCol w="4321175"/>
                <a:gridCol w="4321175"/>
              </a:tblGrid>
              <a:tr h="5026025">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942" marB="459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(Automobile *p){</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p-&gt;Run();</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delete p;</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(new Automobile);</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(new Car);</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942" marB="459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6186" name="Rectangle 10"/>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4.  </a:t>
            </a:r>
            <a:r>
              <a:rPr lang="zh-CN" altLang="en-US" sz="2800" b="1" dirty="0">
                <a:ea typeface="宋体" panose="02010600030101010101" pitchFamily="2" charset="-122"/>
              </a:rPr>
              <a:t>继承与指针（</a:t>
            </a:r>
            <a:r>
              <a:rPr lang="en-US" altLang="zh-CN" sz="2800" b="1" dirty="0">
                <a:ea typeface="宋体" panose="02010600030101010101" pitchFamily="2" charset="-122"/>
              </a:rPr>
              <a:t>4</a:t>
            </a:r>
            <a:r>
              <a:rPr lang="zh-CN" altLang="en-US" sz="2800" b="1" dirty="0">
                <a:ea typeface="宋体" panose="02010600030101010101" pitchFamily="2" charset="-122"/>
              </a:rPr>
              <a:t>）</a:t>
            </a:r>
            <a:endParaRPr lang="zh-CN" altLang="en-US" sz="2800" b="1" dirty="0">
              <a:ea typeface="宋体" panose="02010600030101010101" pitchFamily="2" charset="-122"/>
            </a:endParaRPr>
          </a:p>
        </p:txBody>
      </p:sp>
      <p:sp>
        <p:nvSpPr>
          <p:cNvPr id="253963" name="Line 11"/>
          <p:cNvSpPr>
            <a:spLocks noChangeShapeType="1"/>
          </p:cNvSpPr>
          <p:nvPr/>
        </p:nvSpPr>
        <p:spPr bwMode="auto">
          <a:xfrm>
            <a:off x="4608513" y="4616450"/>
            <a:ext cx="4284663"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0028" name="Group 44"/>
          <p:cNvGraphicFramePr>
            <a:graphicFrameLocks noGrp="1"/>
          </p:cNvGraphicFramePr>
          <p:nvPr>
            <p:ph sz="half" idx="4294967295"/>
          </p:nvPr>
        </p:nvGraphicFramePr>
        <p:xfrm>
          <a:off x="684213" y="1736725"/>
          <a:ext cx="3240088" cy="4106863"/>
        </p:xfrm>
        <a:graphic>
          <a:graphicData uri="http://schemas.openxmlformats.org/drawingml/2006/table">
            <a:tbl>
              <a:tblPr/>
              <a:tblGrid>
                <a:gridCol w="3240087"/>
              </a:tblGrid>
              <a:tr h="1012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rPr>
                        <a:t>数据关系</a:t>
                      </a:r>
                      <a:endPar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父类定义，子类变异</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0014" name="Group 30"/>
          <p:cNvGraphicFramePr>
            <a:graphicFrameLocks noGrp="1"/>
          </p:cNvGraphicFramePr>
          <p:nvPr>
            <p:ph sz="half" idx="4294967295"/>
          </p:nvPr>
        </p:nvGraphicFramePr>
        <p:xfrm>
          <a:off x="5740400" y="1698625"/>
          <a:ext cx="2971800" cy="4114800"/>
        </p:xfrm>
        <a:graphic>
          <a:graphicData uri="http://schemas.openxmlformats.org/drawingml/2006/table">
            <a:tbl>
              <a:tblPr/>
              <a:tblGrid>
                <a:gridCol w="2971800"/>
              </a:tblGrid>
              <a:tr h="1020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访问方式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对象方式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各自指针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祖先指针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0041" name="Group 57"/>
          <p:cNvGraphicFramePr>
            <a:graphicFrameLocks noGrp="1"/>
          </p:cNvGraphicFramePr>
          <p:nvPr/>
        </p:nvGraphicFramePr>
        <p:xfrm>
          <a:off x="5740400" y="1698625"/>
          <a:ext cx="2971800" cy="4114800"/>
        </p:xfrm>
        <a:graphic>
          <a:graphicData uri="http://schemas.openxmlformats.org/drawingml/2006/table">
            <a:tbl>
              <a:tblPr/>
              <a:tblGrid>
                <a:gridCol w="2971800"/>
              </a:tblGrid>
              <a:tr h="1020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rPr>
                        <a:t>访问方式</a:t>
                      </a:r>
                      <a:endParaRPr kumimoji="0" lang="zh-CN" altLang="en-US" sz="24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对象方式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各自指针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祖先指针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238" name="Text Box 69"/>
          <p:cNvSpPr txBox="1"/>
          <p:nvPr/>
        </p:nvSpPr>
        <p:spPr>
          <a:xfrm>
            <a:off x="4192588" y="3105150"/>
            <a:ext cx="1260475" cy="1311275"/>
          </a:xfrm>
          <a:prstGeom prst="rect">
            <a:avLst/>
          </a:prstGeom>
          <a:noFill/>
          <a:ln w="9525">
            <a:noFill/>
          </a:ln>
        </p:spPr>
        <p:txBody>
          <a:bodyPr>
            <a:spAutoFit/>
          </a:bodyPr>
          <a:p>
            <a:pPr>
              <a:spcBef>
                <a:spcPct val="50000"/>
              </a:spcBef>
              <a:buFont typeface="Wingdings" panose="05000000000000000000" pitchFamily="2" charset="2"/>
            </a:pPr>
            <a:r>
              <a:rPr lang="en-US" altLang="zh-CN" sz="8000" b="1" dirty="0">
                <a:solidFill>
                  <a:srgbClr val="FFFFFF"/>
                </a:solidFill>
                <a:latin typeface="Times New Roman" panose="02020603050405020304" pitchFamily="18" charset="0"/>
              </a:rPr>
              <a:t>×</a:t>
            </a:r>
            <a:endParaRPr lang="en-US" altLang="zh-CN" sz="8000" b="1" dirty="0">
              <a:solidFill>
                <a:srgbClr val="FFFFFF"/>
              </a:solidFill>
              <a:latin typeface="Times New Roman" panose="02020603050405020304" pitchFamily="18" charset="0"/>
            </a:endParaRPr>
          </a:p>
        </p:txBody>
      </p:sp>
    </p:spTree>
  </p:cSld>
  <p:clrMapOvr>
    <a:masterClrMapping/>
  </p:clrMapOvr>
  <p:transition>
    <p:cut/>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6451" name="Group 19"/>
          <p:cNvGraphicFramePr>
            <a:graphicFrameLocks noGrp="1"/>
          </p:cNvGraphicFramePr>
          <p:nvPr>
            <p:ph idx="4294967295"/>
          </p:nvPr>
        </p:nvGraphicFramePr>
        <p:xfrm>
          <a:off x="285750" y="1412875"/>
          <a:ext cx="8642350" cy="5041900"/>
        </p:xfrm>
        <a:graphic>
          <a:graphicData uri="http://schemas.openxmlformats.org/drawingml/2006/table">
            <a:tbl>
              <a:tblPr/>
              <a:tblGrid>
                <a:gridCol w="4321175"/>
                <a:gridCol w="4321175"/>
              </a:tblGrid>
              <a:tr h="5041900">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自动变速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void </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自动变速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8234" name="Rectangle 22"/>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5.  </a:t>
            </a:r>
            <a:r>
              <a:rPr lang="zh-CN" altLang="en-US" sz="2800" b="1" dirty="0">
                <a:ea typeface="宋体" panose="02010600030101010101" pitchFamily="2" charset="-122"/>
              </a:rPr>
              <a:t>覆盖（</a:t>
            </a:r>
            <a:r>
              <a:rPr lang="en-US" altLang="zh-CN" sz="2800" b="1" dirty="0">
                <a:ea typeface="宋体" panose="02010600030101010101" pitchFamily="2" charset="-122"/>
              </a:rPr>
              <a:t>1</a:t>
            </a:r>
            <a:r>
              <a:rPr lang="zh-CN" altLang="en-US" sz="2800" b="1" dirty="0">
                <a:ea typeface="宋体" panose="02010600030101010101" pitchFamily="2" charset="-122"/>
              </a:rPr>
              <a:t>）</a:t>
            </a:r>
            <a:endParaRPr lang="zh-CN" altLang="en-US" sz="2800" b="1" dirty="0">
              <a:ea typeface="宋体" panose="02010600030101010101" pitchFamily="2" charset="-122"/>
            </a:endParaRPr>
          </a:p>
        </p:txBody>
      </p:sp>
      <p:sp>
        <p:nvSpPr>
          <p:cNvPr id="254987" name="Line 23"/>
          <p:cNvSpPr>
            <a:spLocks noChangeShapeType="1"/>
          </p:cNvSpPr>
          <p:nvPr/>
        </p:nvSpPr>
        <p:spPr bwMode="auto">
          <a:xfrm>
            <a:off x="4608513" y="3968750"/>
            <a:ext cx="4284663"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8962" name="Group 2"/>
          <p:cNvGraphicFramePr>
            <a:graphicFrameLocks noGrp="1"/>
          </p:cNvGraphicFramePr>
          <p:nvPr>
            <p:ph idx="4294967295"/>
          </p:nvPr>
        </p:nvGraphicFramePr>
        <p:xfrm>
          <a:off x="285750" y="1412875"/>
          <a:ext cx="8642350" cy="5041900"/>
        </p:xfrm>
        <a:graphic>
          <a:graphicData uri="http://schemas.openxmlformats.org/drawingml/2006/table">
            <a:tbl>
              <a:tblPr/>
              <a:tblGrid>
                <a:gridCol w="4321175"/>
                <a:gridCol w="4321175"/>
              </a:tblGrid>
              <a:tr h="5041900">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自动变速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void </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&amp;</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ObiA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&amp;</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ObjB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pA</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-&gt;Run();</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pB</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-&gt;Run();</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自动变速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9258" name="Rectangle 10"/>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5.  </a:t>
            </a:r>
            <a:r>
              <a:rPr lang="zh-CN" altLang="en-US" sz="2800" b="1" dirty="0">
                <a:ea typeface="宋体" panose="02010600030101010101" pitchFamily="2" charset="-122"/>
              </a:rPr>
              <a:t>覆盖（</a:t>
            </a:r>
            <a:r>
              <a:rPr lang="en-US" altLang="zh-CN" sz="2800" b="1" dirty="0">
                <a:ea typeface="宋体" panose="02010600030101010101" pitchFamily="2" charset="-122"/>
              </a:rPr>
              <a:t>2</a:t>
            </a:r>
            <a:r>
              <a:rPr lang="zh-CN" altLang="en-US" sz="2800" b="1" dirty="0">
                <a:ea typeface="宋体" panose="02010600030101010101" pitchFamily="2" charset="-122"/>
              </a:rPr>
              <a:t>）</a:t>
            </a:r>
            <a:endParaRPr lang="zh-CN" altLang="en-US" sz="2800" b="1" dirty="0">
              <a:ea typeface="宋体" panose="02010600030101010101" pitchFamily="2" charset="-122"/>
            </a:endParaRPr>
          </a:p>
        </p:txBody>
      </p:sp>
      <p:sp>
        <p:nvSpPr>
          <p:cNvPr id="256011" name="Line 11"/>
          <p:cNvSpPr>
            <a:spLocks noChangeShapeType="1"/>
          </p:cNvSpPr>
          <p:nvPr/>
        </p:nvSpPr>
        <p:spPr bwMode="auto">
          <a:xfrm>
            <a:off x="4608513" y="4113213"/>
            <a:ext cx="4284663"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8497" name="Group 17"/>
          <p:cNvGraphicFramePr>
            <a:graphicFrameLocks noGrp="1"/>
          </p:cNvGraphicFramePr>
          <p:nvPr>
            <p:ph idx="4294967295"/>
          </p:nvPr>
        </p:nvGraphicFramePr>
        <p:xfrm>
          <a:off x="285750" y="1412875"/>
          <a:ext cx="8642350" cy="5041900"/>
        </p:xfrm>
        <a:graphic>
          <a:graphicData uri="http://schemas.openxmlformats.org/drawingml/2006/table">
            <a:tbl>
              <a:tblPr/>
              <a:tblGrid>
                <a:gridCol w="4321175"/>
                <a:gridCol w="4321175"/>
              </a:tblGrid>
              <a:tr h="5041900">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自动变速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(Automobile *p){</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p-&gt;Run();</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delete p;</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void </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(new Automobile);</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(new Car);</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0282" name="Rectangle 10"/>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6.  </a:t>
            </a:r>
            <a:r>
              <a:rPr lang="zh-CN" altLang="en-US" sz="2800" b="1" dirty="0">
                <a:ea typeface="宋体" panose="02010600030101010101" pitchFamily="2" charset="-122"/>
              </a:rPr>
              <a:t>同化效应</a:t>
            </a:r>
            <a:endParaRPr lang="zh-CN" altLang="en-US" sz="2800" b="1" dirty="0">
              <a:ea typeface="宋体" panose="02010600030101010101" pitchFamily="2" charset="-122"/>
            </a:endParaRPr>
          </a:p>
        </p:txBody>
      </p:sp>
      <p:sp>
        <p:nvSpPr>
          <p:cNvPr id="257035" name="Line 11"/>
          <p:cNvSpPr>
            <a:spLocks noChangeShapeType="1"/>
          </p:cNvSpPr>
          <p:nvPr/>
        </p:nvSpPr>
        <p:spPr bwMode="auto">
          <a:xfrm>
            <a:off x="4608513" y="4616450"/>
            <a:ext cx="4284663"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9506" name="Group 2"/>
          <p:cNvGraphicFramePr>
            <a:graphicFrameLocks noGrp="1"/>
          </p:cNvGraphicFramePr>
          <p:nvPr>
            <p:ph idx="4294967295"/>
          </p:nvPr>
        </p:nvGraphicFramePr>
        <p:xfrm>
          <a:off x="285750" y="1412875"/>
          <a:ext cx="8642350" cy="5041900"/>
        </p:xfrm>
        <a:graphic>
          <a:graphicData uri="http://schemas.openxmlformats.org/drawingml/2006/table">
            <a:tbl>
              <a:tblPr/>
              <a:tblGrid>
                <a:gridCol w="4321175"/>
                <a:gridCol w="4321175"/>
              </a:tblGrid>
              <a:tr h="5041900">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cout&lt;&lt;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&lt;&lt;endl;</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class Car:public Automobile{</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void Run(){  </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cout&lt;&lt;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自动变速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&lt;&lt;endl;</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void Fn(Automobile *p){</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    p-&gt;Run();</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void main(){ </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    Fn(new Automobile);</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    Fn(new Car);</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1800" b="0" i="0" u="none" strike="noStrike" cap="none" normalizeH="0" baseline="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a:ln>
                            <a:noFill/>
                          </a:ln>
                          <a:solidFill>
                            <a:srgbClr val="FFFF00"/>
                          </a:solidFill>
                          <a:effectLst/>
                          <a:latin typeface="Courier New" panose="02070309020205020404" pitchFamily="49" charset="0"/>
                          <a:ea typeface="宋体" panose="02010600030101010101" pitchFamily="2" charset="-122"/>
                        </a:rPr>
                        <a:t>自动变速</a:t>
                      </a:r>
                      <a:endParaRPr kumimoji="0" lang="zh-CN" altLang="en-US" sz="1800" b="0" i="0" u="none" strike="noStrike" cap="none" normalizeH="0" baseline="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1306" name="Rectangle 10"/>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7.  </a:t>
            </a:r>
            <a:r>
              <a:rPr lang="zh-CN" altLang="en-US" sz="2800" b="1" dirty="0">
                <a:ea typeface="宋体" panose="02010600030101010101" pitchFamily="2" charset="-122"/>
              </a:rPr>
              <a:t>多态（期望</a:t>
            </a:r>
            <a:r>
              <a:rPr lang="en-US" altLang="zh-CN" sz="2800" b="1" dirty="0">
                <a:ea typeface="宋体" panose="02010600030101010101" pitchFamily="2" charset="-122"/>
              </a:rPr>
              <a:t>…</a:t>
            </a:r>
            <a:r>
              <a:rPr lang="zh-CN" altLang="en-US" sz="2800" b="1" dirty="0">
                <a:ea typeface="宋体" panose="02010600030101010101" pitchFamily="2" charset="-122"/>
              </a:rPr>
              <a:t>）</a:t>
            </a:r>
            <a:endParaRPr lang="zh-CN" altLang="en-US" sz="2800" b="1" dirty="0">
              <a:ea typeface="宋体" panose="02010600030101010101" pitchFamily="2" charset="-122"/>
            </a:endParaRPr>
          </a:p>
        </p:txBody>
      </p:sp>
      <p:sp>
        <p:nvSpPr>
          <p:cNvPr id="258059" name="Line 11"/>
          <p:cNvSpPr>
            <a:spLocks noChangeShapeType="1"/>
          </p:cNvSpPr>
          <p:nvPr/>
        </p:nvSpPr>
        <p:spPr bwMode="auto">
          <a:xfrm>
            <a:off x="4608513" y="4616450"/>
            <a:ext cx="4284663"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73025" y="-100012"/>
            <a:ext cx="3851275" cy="4524375"/>
          </a:xfrm>
          <a:prstGeom prst="rect">
            <a:avLst/>
          </a:prstGeom>
          <a:noFill/>
          <a:ln>
            <a:noFill/>
          </a:ln>
          <a:effectLst/>
        </p:spPr>
        <p:txBody>
          <a:bodyPr>
            <a:spAutoFit/>
          </a:bodyPr>
          <a:lstStyle/>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while(1){</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cin</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&gt;&gt;i;</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switch(</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case 1:</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煎</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();break;</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case 2:</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炒</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();break;</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case 3:</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烹</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();break;</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case 4:</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炸</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();break;</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8" name="Text Box 4"/>
          <p:cNvSpPr txBox="1">
            <a:spLocks noChangeArrowheads="1"/>
          </p:cNvSpPr>
          <p:nvPr/>
        </p:nvSpPr>
        <p:spPr bwMode="auto">
          <a:xfrm>
            <a:off x="4356100" y="-26987"/>
            <a:ext cx="4787900" cy="7108825"/>
          </a:xfrm>
          <a:prstGeom prst="rect">
            <a:avLst/>
          </a:prstGeom>
          <a:noFill/>
          <a:ln>
            <a:noFill/>
          </a:ln>
          <a:effectLst/>
        </p:spPr>
        <p:txBody>
          <a:bodyPr>
            <a:spAutoFit/>
          </a:bodyPr>
          <a:lstStyle/>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C:public A{</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cook(){</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炒</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D:public A{</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cook(){</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烹</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E:public A{</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cook(){</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炸</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&amp;</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chef(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400" b="1" kern="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换为指针如何？</a:t>
            </a:r>
            <a:endParaRPr kumimoji="0" lang="en-US" altLang="zh-CN" sz="2400" b="1" kern="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return *(new B);</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return *(new C);</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return *(new D);</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   return *(new E);</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while(1)</a:t>
            </a:r>
            <a:r>
              <a:rPr kumimoji="0" lang="zh-CN" altLang="en-US" sz="2400" b="1" kern="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//用户参与导致不确定性</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chef(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cin.get</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a:t>
            </a:r>
            <a:r>
              <a:rPr kumimoji="0" lang="en-US" altLang="zh-CN" sz="2400" b="1" kern="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400" b="1" kern="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希望破了</a:t>
            </a:r>
            <a:endParaRPr kumimoji="0" lang="en-US" altLang="zh-CN" sz="2400" b="1" kern="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cxnSp>
        <p:nvCxnSpPr>
          <p:cNvPr id="312324" name="直接连接符 2"/>
          <p:cNvCxnSpPr/>
          <p:nvPr/>
        </p:nvCxnSpPr>
        <p:spPr>
          <a:xfrm>
            <a:off x="4211638" y="44450"/>
            <a:ext cx="73025" cy="6813550"/>
          </a:xfrm>
          <a:prstGeom prst="line">
            <a:avLst/>
          </a:prstGeom>
          <a:ln w="9525" cap="flat" cmpd="sng">
            <a:solidFill>
              <a:schemeClr val="tx1"/>
            </a:solidFill>
            <a:prstDash val="solid"/>
            <a:headEnd type="none" w="med" len="med"/>
            <a:tailEnd type="none" w="med" len="med"/>
          </a:ln>
        </p:spPr>
      </p:cxnSp>
      <p:cxnSp>
        <p:nvCxnSpPr>
          <p:cNvPr id="312325" name="直接连接符 4"/>
          <p:cNvCxnSpPr/>
          <p:nvPr/>
        </p:nvCxnSpPr>
        <p:spPr>
          <a:xfrm>
            <a:off x="4284663" y="3357563"/>
            <a:ext cx="4859337" cy="0"/>
          </a:xfrm>
          <a:prstGeom prst="line">
            <a:avLst/>
          </a:prstGeom>
          <a:ln w="9525" cap="flat" cmpd="sng">
            <a:solidFill>
              <a:schemeClr val="tx1"/>
            </a:solidFill>
            <a:prstDash val="solid"/>
            <a:headEnd type="none" w="med" len="med"/>
            <a:tailEnd type="none" w="med" len="med"/>
          </a:ln>
        </p:spPr>
      </p:cxnSp>
      <p:cxnSp>
        <p:nvCxnSpPr>
          <p:cNvPr id="312326" name="直接连接符 8"/>
          <p:cNvCxnSpPr/>
          <p:nvPr/>
        </p:nvCxnSpPr>
        <p:spPr>
          <a:xfrm>
            <a:off x="4284663" y="5589588"/>
            <a:ext cx="4859337" cy="0"/>
          </a:xfrm>
          <a:prstGeom prst="line">
            <a:avLst/>
          </a:prstGeom>
          <a:ln w="9525" cap="flat" cmpd="sng">
            <a:solidFill>
              <a:schemeClr val="tx1"/>
            </a:solidFill>
            <a:prstDash val="solid"/>
            <a:headEnd type="none" w="med" len="med"/>
            <a:tailEnd type="none" w="med" len="med"/>
          </a:ln>
        </p:spPr>
      </p:cxnSp>
      <p:sp>
        <p:nvSpPr>
          <p:cNvPr id="9" name="Text Box 4"/>
          <p:cNvSpPr txBox="1">
            <a:spLocks noChangeArrowheads="1"/>
          </p:cNvSpPr>
          <p:nvPr/>
        </p:nvSpPr>
        <p:spPr bwMode="auto">
          <a:xfrm>
            <a:off x="252413" y="4292600"/>
            <a:ext cx="3671888" cy="2678113"/>
          </a:xfrm>
          <a:prstGeom prst="rect">
            <a:avLst/>
          </a:prstGeom>
          <a:noFill/>
          <a:ln>
            <a:noFill/>
          </a:ln>
          <a:effectLst/>
        </p:spPr>
        <p:txBody>
          <a:bodyPr>
            <a:spAutoFit/>
          </a:bodyPr>
          <a:lstStyle/>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400" b="1" kern="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美好的希望开始</a:t>
            </a:r>
            <a:endParaRPr kumimoji="0" lang="en-US" altLang="zh-CN" sz="2400" b="1" kern="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cook(){}</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B:public A{</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cook(){</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煎</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cxnSp>
        <p:nvCxnSpPr>
          <p:cNvPr id="312328" name="直接连接符 4"/>
          <p:cNvCxnSpPr/>
          <p:nvPr/>
        </p:nvCxnSpPr>
        <p:spPr>
          <a:xfrm>
            <a:off x="34925" y="4292600"/>
            <a:ext cx="4213225" cy="0"/>
          </a:xfrm>
          <a:prstGeom prst="line">
            <a:avLst/>
          </a:prstGeom>
          <a:ln w="9525" cap="flat" cmpd="sng">
            <a:solidFill>
              <a:schemeClr val="tx1"/>
            </a:solidFill>
            <a:prstDash val="solid"/>
            <a:headEnd type="none" w="med" len="med"/>
            <a:tailEnd type="none" w="med" len="med"/>
          </a:ln>
        </p:spPr>
      </p:cxn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1571" name="Group 19"/>
          <p:cNvGraphicFramePr>
            <a:graphicFrameLocks noGrp="1"/>
          </p:cNvGraphicFramePr>
          <p:nvPr>
            <p:ph idx="4294967295"/>
          </p:nvPr>
        </p:nvGraphicFramePr>
        <p:xfrm>
          <a:off x="285750" y="1196975"/>
          <a:ext cx="8642350" cy="5551488"/>
        </p:xfrm>
        <a:graphic>
          <a:graphicData uri="http://schemas.openxmlformats.org/drawingml/2006/table">
            <a:tbl>
              <a:tblPr/>
              <a:tblGrid>
                <a:gridCol w="4321175"/>
                <a:gridCol w="4321175"/>
              </a:tblGrid>
              <a:tr h="5551488">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int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flag;</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int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k):flag(k){}</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Car(</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int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k):Automobile(k){}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自动变速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579" marB="455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(Automobile *p){</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switch(p-&gt;flag){</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case 1: p-&gt;Run();break;</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case 2: </a:t>
                      </a:r>
                      <a:r>
                        <a:rPr kumimoji="0" lang="en-US" altLang="zh-CN" sz="1800" b="1" i="0" u="none" strike="noStrike" cap="none" normalizeH="0" baseline="0" dirty="0">
                          <a:ln>
                            <a:noFill/>
                          </a:ln>
                          <a:solidFill>
                            <a:schemeClr val="tx2"/>
                          </a:solidFill>
                          <a:effectLst/>
                          <a:latin typeface="Arial" panose="020B0604020202020204" pitchFamily="34" charset="0"/>
                          <a:ea typeface="宋体" panose="02010600030101010101" pitchFamily="2" charset="-122"/>
                        </a:rPr>
                        <a:t>p-&gt;Car::Run();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break;</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typeid</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（）可以代替</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flag</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delete p;</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void </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main(){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(new Automobile(1));</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(new Car(2));</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1</a:t>
                      </a: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、最大的问题在于如果继承体系变动，则需要影响到程序的所有的部分，相互依赖度高，代价太大；</a:t>
                      </a:r>
                      <a:endPar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2</a:t>
                      </a: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、即使类型确定也需要类型标明函数</a:t>
                      </a:r>
                      <a:endPar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579" marB="455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3354" name="Rectangle 10"/>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8.  </a:t>
            </a:r>
            <a:r>
              <a:rPr lang="zh-CN" altLang="en-US" sz="2800" b="1" dirty="0">
                <a:ea typeface="宋体" panose="02010600030101010101" pitchFamily="2" charset="-122"/>
              </a:rPr>
              <a:t>困惑的解决方案</a:t>
            </a:r>
            <a:endParaRPr lang="zh-CN" altLang="en-US" sz="2800" b="1" dirty="0">
              <a:ea typeface="宋体" panose="02010600030101010101" pitchFamily="2" charset="-122"/>
            </a:endParaRPr>
          </a:p>
        </p:txBody>
      </p:sp>
      <p:sp>
        <p:nvSpPr>
          <p:cNvPr id="259083" name="Line 11"/>
          <p:cNvSpPr>
            <a:spLocks noChangeShapeType="1"/>
          </p:cNvSpPr>
          <p:nvPr/>
        </p:nvSpPr>
        <p:spPr bwMode="auto">
          <a:xfrm>
            <a:off x="4608513" y="5408613"/>
            <a:ext cx="4319588"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idx="1"/>
          </p:nvPr>
        </p:nvSpPr>
        <p:spPr>
          <a:xfrm>
            <a:off x="182563" y="404813"/>
            <a:ext cx="8961437" cy="6453187"/>
          </a:xfrm>
          <a:ln/>
        </p:spPr>
        <p:txBody>
          <a:bodyPr vert="horz" wrap="square" lIns="91440" tIns="45720" rIns="91440" bIns="45720" anchor="t" anchorCtr="0"/>
          <a:p>
            <a:pPr eaLnBrk="1" hangingPunct="1">
              <a:buNone/>
            </a:pPr>
            <a:r>
              <a:rPr lang="en-US" altLang="zh-CN" sz="3600" b="1" dirty="0">
                <a:solidFill>
                  <a:schemeClr val="bg1"/>
                </a:solidFill>
              </a:rPr>
              <a:t>void  p(){</a:t>
            </a:r>
            <a:endParaRPr lang="en-US" altLang="zh-CN" sz="3600" b="1" dirty="0">
              <a:solidFill>
                <a:schemeClr val="bg1"/>
              </a:solidFill>
            </a:endParaRPr>
          </a:p>
          <a:p>
            <a:pPr eaLnBrk="1" hangingPunct="1">
              <a:buNone/>
            </a:pPr>
            <a:r>
              <a:rPr lang="en-US" altLang="zh-CN" sz="3600" b="1" dirty="0">
                <a:solidFill>
                  <a:schemeClr val="bg1"/>
                </a:solidFill>
              </a:rPr>
              <a:t>   int a[10] = {0,1,2,3,4,5,6,7,8,9};</a:t>
            </a:r>
            <a:endParaRPr lang="en-US" altLang="zh-CN" sz="3600" b="1" dirty="0">
              <a:solidFill>
                <a:schemeClr val="bg1"/>
              </a:solidFill>
            </a:endParaRPr>
          </a:p>
          <a:p>
            <a:pPr eaLnBrk="1" hangingPunct="1">
              <a:buNone/>
            </a:pPr>
            <a:r>
              <a:rPr lang="en-US" altLang="zh-CN" sz="3600" b="1" dirty="0">
                <a:solidFill>
                  <a:schemeClr val="bg1"/>
                </a:solidFill>
              </a:rPr>
              <a:t>   qA(a);   qB(a);  qC(a);   qD(a);</a:t>
            </a:r>
            <a:endParaRPr lang="en-US" altLang="zh-CN" sz="3600" b="1" dirty="0">
              <a:solidFill>
                <a:schemeClr val="bg1"/>
              </a:solidFill>
            </a:endParaRPr>
          </a:p>
          <a:p>
            <a:pPr eaLnBrk="1" hangingPunct="1">
              <a:buNone/>
            </a:pPr>
            <a:r>
              <a:rPr lang="en-US" altLang="zh-CN" sz="3600" b="1" dirty="0">
                <a:solidFill>
                  <a:schemeClr val="bg1"/>
                </a:solidFill>
              </a:rPr>
              <a:t>}</a:t>
            </a:r>
            <a:endParaRPr lang="en-US" altLang="zh-CN" sz="3600" b="1" dirty="0">
              <a:solidFill>
                <a:schemeClr val="bg1"/>
              </a:solidFill>
            </a:endParaRPr>
          </a:p>
          <a:p>
            <a:pPr eaLnBrk="1" hangingPunct="1">
              <a:buNone/>
            </a:pPr>
            <a:r>
              <a:rPr lang="en-US" altLang="zh-CN" sz="3600" b="1" dirty="0">
                <a:solidFill>
                  <a:schemeClr val="bg1"/>
                </a:solidFill>
              </a:rPr>
              <a:t>void qA(int const * const p);</a:t>
            </a:r>
            <a:endParaRPr lang="en-US" altLang="zh-CN" sz="3600" b="1" dirty="0">
              <a:solidFill>
                <a:schemeClr val="bg1"/>
              </a:solidFill>
            </a:endParaRPr>
          </a:p>
          <a:p>
            <a:pPr eaLnBrk="1" hangingPunct="1">
              <a:buNone/>
            </a:pPr>
            <a:r>
              <a:rPr lang="en-US" altLang="zh-CN" sz="3600" b="1" dirty="0">
                <a:solidFill>
                  <a:schemeClr val="bg1"/>
                </a:solidFill>
              </a:rPr>
              <a:t>void qB(int * const p);</a:t>
            </a:r>
            <a:r>
              <a:rPr lang="zh-CN" altLang="en-US" sz="3600" b="1" dirty="0">
                <a:solidFill>
                  <a:schemeClr val="bg1"/>
                </a:solidFill>
              </a:rPr>
              <a:t>数组内容可能被修改</a:t>
            </a:r>
            <a:endParaRPr lang="en-US" altLang="zh-CN" sz="3600" b="1" dirty="0">
              <a:solidFill>
                <a:schemeClr val="bg1"/>
              </a:solidFill>
            </a:endParaRPr>
          </a:p>
          <a:p>
            <a:pPr eaLnBrk="1" hangingPunct="1">
              <a:buNone/>
            </a:pPr>
            <a:r>
              <a:rPr lang="en-US" altLang="zh-CN" sz="3600" b="1" dirty="0">
                <a:solidFill>
                  <a:schemeClr val="bg1"/>
                </a:solidFill>
              </a:rPr>
              <a:t>void qC(int const * p);</a:t>
            </a:r>
            <a:endParaRPr lang="en-US" altLang="zh-CN" sz="3600" b="1" dirty="0">
              <a:solidFill>
                <a:schemeClr val="bg1"/>
              </a:solidFill>
            </a:endParaRPr>
          </a:p>
          <a:p>
            <a:pPr eaLnBrk="1" hangingPunct="1">
              <a:buNone/>
            </a:pPr>
            <a:r>
              <a:rPr lang="en-US" altLang="zh-CN" sz="3600" b="1" dirty="0">
                <a:solidFill>
                  <a:schemeClr val="bg1"/>
                </a:solidFill>
              </a:rPr>
              <a:t>void qD(int * p);</a:t>
            </a:r>
            <a:r>
              <a:rPr lang="zh-CN" altLang="en-US" sz="3600" b="1" dirty="0">
                <a:solidFill>
                  <a:schemeClr val="bg1"/>
                </a:solidFill>
              </a:rPr>
              <a:t>数组内容可能被修改</a:t>
            </a:r>
            <a:endParaRPr lang="en-US" altLang="zh-CN" sz="3600" b="1" dirty="0">
              <a:solidFill>
                <a:schemeClr val="bg1"/>
              </a:solidFill>
            </a:endParaRPr>
          </a:p>
        </p:txBody>
      </p:sp>
      <p:sp>
        <p:nvSpPr>
          <p:cNvPr id="47107" name="Rectangle 3"/>
          <p:cNvSpPr/>
          <p:nvPr/>
        </p:nvSpPr>
        <p:spPr>
          <a:xfrm>
            <a:off x="-252412" y="-315912"/>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0557" name="Group 29"/>
          <p:cNvGraphicFramePr>
            <a:graphicFrameLocks noGrp="1"/>
          </p:cNvGraphicFramePr>
          <p:nvPr>
            <p:ph idx="4294967295"/>
          </p:nvPr>
        </p:nvGraphicFramePr>
        <p:xfrm>
          <a:off x="285750" y="1196975"/>
          <a:ext cx="8858250" cy="4968875"/>
        </p:xfrm>
        <a:graphic>
          <a:graphicData uri="http://schemas.openxmlformats.org/drawingml/2006/table">
            <a:tbl>
              <a:tblPr/>
              <a:tblGrid>
                <a:gridCol w="4322763"/>
                <a:gridCol w="4535487"/>
              </a:tblGrid>
              <a:tr h="4968875">
                <a:tc>
                  <a:txBody>
                    <a:bodyPr/>
                    <a:lstStyle/>
                    <a:p>
                      <a:pPr marL="0" marR="0" lvl="0" indent="0" algn="l" defTabSz="914400" rtl="0" eaLnBrk="1" fontAlgn="base" latinLnBrk="0" hangingPunct="1">
                        <a:lnSpc>
                          <a:spcPct val="80000"/>
                        </a:lnSpc>
                        <a:spcBef>
                          <a:spcPct val="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virtual </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Run(){</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机械变速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Car:public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Automobile{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virtual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Run(){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cout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自动变速</a:t>
                      </a:r>
                      <a:r>
                        <a:rPr kumimoji="1" lang="en-US" altLang="zh-CN" sz="2000" b="1" noProof="0" dirty="0">
                          <a:effectLst>
                            <a:outerShdw blurRad="38100" dist="38100" dir="2700000" algn="tl">
                              <a:srgbClr val="000000"/>
                            </a:outerShdw>
                          </a:effectLst>
                          <a:latin typeface="Times New Roman" panose="02020603050405020304" pitchFamily="18" charset="0"/>
                          <a:ea typeface="宋体" panose="02010600030101010101" pitchFamily="2" charset="-122"/>
                          <a:sym typeface="+mn-ea"/>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&lt;&lt;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endl</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(Automobile *p){</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p-&gt;Run();</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void main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(new Automobile);</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(new Car);</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机械变速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自动变速</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派生类中的函数只要原型相同，则自动具有虚函数性质，其</a:t>
                      </a:r>
                      <a:r>
                        <a:rPr kumimoji="0" lang="en-US" altLang="zh-CN"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virtual</a:t>
                      </a:r>
                      <a:r>
                        <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rPr>
                        <a:t>关键字可省略</a:t>
                      </a:r>
                      <a:endParaRPr kumimoji="0" lang="zh-CN" altLang="en-US" sz="1800" b="0" i="0" u="none" strike="noStrike" cap="none" normalizeH="0" baseline="0" dirty="0">
                        <a:ln>
                          <a:noFill/>
                        </a:ln>
                        <a:solidFill>
                          <a:srgbClr val="FFFF00"/>
                        </a:solidFill>
                        <a:effectLst/>
                        <a:latin typeface="Courier New" panose="020703090202050204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4378" name="Rectangle 10"/>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9.  </a:t>
            </a:r>
            <a:r>
              <a:rPr lang="zh-CN" altLang="en-US" sz="2800" b="1" dirty="0">
                <a:ea typeface="宋体" panose="02010600030101010101" pitchFamily="2" charset="-122"/>
              </a:rPr>
              <a:t>引入虚函数支持多态</a:t>
            </a:r>
            <a:endParaRPr lang="zh-CN" altLang="en-US" sz="2800" b="1" dirty="0">
              <a:ea typeface="宋体" panose="02010600030101010101" pitchFamily="2" charset="-122"/>
            </a:endParaRPr>
          </a:p>
        </p:txBody>
      </p:sp>
      <p:sp>
        <p:nvSpPr>
          <p:cNvPr id="260107" name="Line 26"/>
          <p:cNvSpPr>
            <a:spLocks noChangeShapeType="1"/>
          </p:cNvSpPr>
          <p:nvPr/>
        </p:nvSpPr>
        <p:spPr bwMode="auto">
          <a:xfrm>
            <a:off x="4608513" y="5192713"/>
            <a:ext cx="4535488"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60108" name="Line 28"/>
          <p:cNvSpPr>
            <a:spLocks noChangeShapeType="1"/>
          </p:cNvSpPr>
          <p:nvPr/>
        </p:nvSpPr>
        <p:spPr bwMode="auto">
          <a:xfrm>
            <a:off x="4608513" y="4041775"/>
            <a:ext cx="4535488"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20" name="Group 20"/>
          <p:cNvGraphicFramePr>
            <a:graphicFrameLocks noGrp="1"/>
          </p:cNvGraphicFramePr>
          <p:nvPr>
            <p:ph idx="4294967295"/>
          </p:nvPr>
        </p:nvGraphicFramePr>
        <p:xfrm>
          <a:off x="285750" y="1196975"/>
          <a:ext cx="8858250" cy="5600700"/>
        </p:xfrm>
        <a:graphic>
          <a:graphicData uri="http://schemas.openxmlformats.org/drawingml/2006/table">
            <a:tbl>
              <a:tblPr/>
              <a:tblGrid>
                <a:gridCol w="4322763"/>
                <a:gridCol w="4535487"/>
              </a:tblGrid>
              <a:tr h="5600700">
                <a:tc>
                  <a:txBody>
                    <a:bodyPr/>
                    <a:lstStyle/>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Shape{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virtual double area(){}</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Circle:public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Shape{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double area(){…}</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Triangle:public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Shape{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double area(){…}</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类定义由程序员</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完成</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6259" marB="462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vector&lt;shape*&gt; a</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void Fn(){</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a[0] = new Circle;</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a[1] = new Triangle;</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a[2] = new </a:t>
                      </a:r>
                      <a:r>
                        <a:rPr kumimoji="0" lang="en-US" altLang="zh-CN" sz="2000" b="1" i="0" u="none" strike="noStrike" cap="none" normalizeH="0" baseline="0">
                          <a:ln>
                            <a:noFill/>
                          </a:ln>
                          <a:solidFill>
                            <a:srgbClr val="FFFF00"/>
                          </a:solidFill>
                          <a:effectLst/>
                          <a:latin typeface="Arial" panose="020B0604020202020204" pitchFamily="34" charset="0"/>
                          <a:ea typeface="宋体" panose="02010600030101010101" pitchFamily="2" charset="-122"/>
                        </a:rPr>
                        <a:t>X</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本函数由程序员</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完成</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double Sum(){</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double s = 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for(int i=0; i&lt;a.size(); ++i)</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s = s+a[i]-&gt;area();</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return(s);</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本函数由程序员</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完成</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6259" marB="462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5402" name="Rectangle 10"/>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10.  </a:t>
            </a:r>
            <a:r>
              <a:rPr lang="zh-CN" altLang="en-US" sz="2800" b="1" dirty="0">
                <a:ea typeface="宋体" panose="02010600030101010101" pitchFamily="2" charset="-122"/>
              </a:rPr>
              <a:t>多态编程体验</a:t>
            </a:r>
            <a:endParaRPr lang="zh-CN" altLang="en-US" sz="2800" b="1" dirty="0">
              <a:ea typeface="宋体" panose="02010600030101010101" pitchFamily="2" charset="-122"/>
            </a:endParaRPr>
          </a:p>
        </p:txBody>
      </p:sp>
      <p:sp>
        <p:nvSpPr>
          <p:cNvPr id="261131" name="Line 12"/>
          <p:cNvSpPr>
            <a:spLocks noChangeShapeType="1"/>
          </p:cNvSpPr>
          <p:nvPr/>
        </p:nvSpPr>
        <p:spPr bwMode="auto">
          <a:xfrm>
            <a:off x="4608513" y="3752850"/>
            <a:ext cx="4535488"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360363" y="-100012"/>
            <a:ext cx="3203575" cy="6372225"/>
          </a:xfrm>
          <a:prstGeom prst="rect">
            <a:avLst/>
          </a:prstGeom>
          <a:noFill/>
          <a:ln>
            <a:noFill/>
          </a:ln>
          <a:effectLst/>
        </p:spPr>
        <p:txBody>
          <a:bodyPr>
            <a:spAutoFit/>
          </a:bodyPr>
          <a:lstStyle/>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void cook(){}</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B:public A{</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cook(){</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煎</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C:public A{</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cook(){</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炒</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D:public A{</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cook(){</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烹</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E:public A{</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cook(){</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炸</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8" name="Text Box 4"/>
          <p:cNvSpPr txBox="1">
            <a:spLocks noChangeArrowheads="1"/>
          </p:cNvSpPr>
          <p:nvPr/>
        </p:nvSpPr>
        <p:spPr bwMode="auto">
          <a:xfrm>
            <a:off x="4860925" y="569913"/>
            <a:ext cx="4032250" cy="4154488"/>
          </a:xfrm>
          <a:prstGeom prst="rect">
            <a:avLst/>
          </a:prstGeom>
          <a:noFill/>
          <a:ln>
            <a:noFill/>
          </a:ln>
          <a:effectLst/>
        </p:spPr>
        <p:txBody>
          <a:bodyPr>
            <a:spAutoFit/>
          </a:bodyPr>
          <a:lstStyle/>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 </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chef(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return new B;</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return new C;</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return new D;</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   return new E;</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while(1)</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chef(</a:t>
            </a:r>
            <a:r>
              <a:rPr kumimoji="0" lang="en-US" altLang="zh-CN" sz="24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cin.get</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())-&gt;cook();</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42" name="Rectangle 5"/>
          <p:cNvSpPr>
            <a:spLocks noGrp="1"/>
          </p:cNvSpPr>
          <p:nvPr>
            <p:ph type="title"/>
          </p:nvPr>
        </p:nvSpPr>
        <p:spPr>
          <a:xfrm>
            <a:off x="250825" y="692150"/>
            <a:ext cx="8821738" cy="5616575"/>
          </a:xfrm>
          <a:ln/>
        </p:spPr>
        <p:txBody>
          <a:bodyPr vert="horz" wrap="square" lIns="92075" tIns="46037" rIns="92075" bIns="46037" anchor="ctr" anchorCtr="0"/>
          <a:p>
            <a:pPr eaLnBrk="1" hangingPunct="1">
              <a:lnSpc>
                <a:spcPct val="100000"/>
              </a:lnSpc>
              <a:spcBef>
                <a:spcPct val="100000"/>
              </a:spcBef>
            </a:pPr>
            <a:r>
              <a:rPr lang="en-US" altLang="zh-CN" sz="2800" dirty="0">
                <a:solidFill>
                  <a:srgbClr val="FFFF00"/>
                </a:solidFill>
                <a:latin typeface="Courier New" panose="02070309020205020404" pitchFamily="49" charset="0"/>
                <a:ea typeface="宋体" panose="02010600030101010101" pitchFamily="2" charset="-122"/>
              </a:rPr>
              <a:t>   </a:t>
            </a:r>
            <a:r>
              <a:rPr lang="zh-CN" altLang="en-US" sz="2800" dirty="0">
                <a:solidFill>
                  <a:srgbClr val="FFFF00"/>
                </a:solidFill>
                <a:latin typeface="Courier New" panose="02070309020205020404" pitchFamily="49" charset="0"/>
                <a:ea typeface="宋体" panose="02010600030101010101" pitchFamily="2" charset="-122"/>
              </a:rPr>
              <a:t>（</a:t>
            </a:r>
            <a:r>
              <a:rPr lang="en-US" altLang="zh-CN" sz="2800" dirty="0">
                <a:solidFill>
                  <a:srgbClr val="FFFF00"/>
                </a:solidFill>
                <a:latin typeface="Courier New" panose="02070309020205020404" pitchFamily="49" charset="0"/>
                <a:ea typeface="宋体" panose="02010600030101010101" pitchFamily="2" charset="-122"/>
              </a:rPr>
              <a:t>1</a:t>
            </a:r>
            <a:r>
              <a:rPr lang="zh-CN" altLang="en-US" sz="2800" dirty="0">
                <a:solidFill>
                  <a:srgbClr val="FFFF00"/>
                </a:solidFill>
                <a:latin typeface="Courier New" panose="02070309020205020404" pitchFamily="49" charset="0"/>
                <a:ea typeface="宋体" panose="02010600030101010101" pitchFamily="2" charset="-122"/>
              </a:rPr>
              <a:t>）是追求用指针管理继承体系对象的结果；</a:t>
            </a:r>
            <a:br>
              <a:rPr lang="zh-CN" altLang="en-US" sz="2800" dirty="0">
                <a:solidFill>
                  <a:srgbClr val="FFFF00"/>
                </a:solidFill>
                <a:latin typeface="Courier New" panose="02070309020205020404" pitchFamily="49" charset="0"/>
                <a:ea typeface="宋体" panose="02010600030101010101" pitchFamily="2" charset="-122"/>
              </a:rPr>
            </a:br>
            <a:br>
              <a:rPr lang="zh-CN" altLang="en-US" sz="2800" dirty="0">
                <a:solidFill>
                  <a:srgbClr val="FFFF00"/>
                </a:solidFill>
                <a:latin typeface="Courier New" panose="02070309020205020404" pitchFamily="49" charset="0"/>
                <a:ea typeface="宋体" panose="02010600030101010101" pitchFamily="2" charset="-122"/>
              </a:rPr>
            </a:br>
            <a:r>
              <a:rPr lang="zh-CN" altLang="en-US" sz="2800" dirty="0">
                <a:solidFill>
                  <a:srgbClr val="FFFF00"/>
                </a:solidFill>
                <a:latin typeface="Courier New" panose="02070309020205020404" pitchFamily="49" charset="0"/>
                <a:ea typeface="宋体" panose="02010600030101010101" pitchFamily="2" charset="-122"/>
              </a:rPr>
              <a:t>   （</a:t>
            </a:r>
            <a:r>
              <a:rPr lang="en-US" altLang="zh-CN" sz="2800" dirty="0">
                <a:solidFill>
                  <a:srgbClr val="FFFF00"/>
                </a:solidFill>
                <a:latin typeface="Courier New" panose="02070309020205020404" pitchFamily="49" charset="0"/>
                <a:ea typeface="宋体" panose="02010600030101010101" pitchFamily="2" charset="-122"/>
              </a:rPr>
              <a:t>2</a:t>
            </a:r>
            <a:r>
              <a:rPr lang="zh-CN" altLang="en-US" sz="2800" dirty="0">
                <a:solidFill>
                  <a:srgbClr val="FFFF00"/>
                </a:solidFill>
                <a:latin typeface="Courier New" panose="02070309020205020404" pitchFamily="49" charset="0"/>
                <a:ea typeface="宋体" panose="02010600030101010101" pitchFamily="2" charset="-122"/>
              </a:rPr>
              <a:t>）多态性使得应用程序使用类体系中的不同层次对象共存的复杂局面达到了一种可管理的境界；</a:t>
            </a:r>
            <a:br>
              <a:rPr lang="zh-CN" altLang="en-US" sz="2800" dirty="0">
                <a:solidFill>
                  <a:srgbClr val="FFFF00"/>
                </a:solidFill>
                <a:latin typeface="Courier New" panose="02070309020205020404" pitchFamily="49" charset="0"/>
                <a:ea typeface="宋体" panose="02010600030101010101" pitchFamily="2" charset="-122"/>
              </a:rPr>
            </a:br>
            <a:r>
              <a:rPr lang="zh-CN" altLang="en-US" sz="2800" dirty="0">
                <a:solidFill>
                  <a:srgbClr val="FFFF00"/>
                </a:solidFill>
                <a:latin typeface="Courier New" panose="02070309020205020404" pitchFamily="49" charset="0"/>
                <a:ea typeface="宋体" panose="02010600030101010101" pitchFamily="2" charset="-122"/>
              </a:rPr>
              <a:t>   </a:t>
            </a:r>
            <a:br>
              <a:rPr lang="zh-CN" altLang="en-US" sz="2800" dirty="0">
                <a:solidFill>
                  <a:srgbClr val="FFFF00"/>
                </a:solidFill>
                <a:latin typeface="Courier New" panose="02070309020205020404" pitchFamily="49" charset="0"/>
                <a:ea typeface="宋体" panose="02010600030101010101" pitchFamily="2" charset="-122"/>
              </a:rPr>
            </a:br>
            <a:r>
              <a:rPr lang="zh-CN" altLang="en-US" sz="2800" dirty="0">
                <a:solidFill>
                  <a:srgbClr val="FFFF00"/>
                </a:solidFill>
                <a:latin typeface="Courier New" panose="02070309020205020404" pitchFamily="49" charset="0"/>
                <a:ea typeface="宋体" panose="02010600030101010101" pitchFamily="2" charset="-122"/>
              </a:rPr>
              <a:t>    程序员从使用孤立的类，到使用分层的类，让各种对象“同场竞技”</a:t>
            </a:r>
            <a:r>
              <a:rPr lang="en-US" altLang="zh-CN" sz="2800" dirty="0">
                <a:solidFill>
                  <a:srgbClr val="FFFF00"/>
                </a:solidFill>
                <a:latin typeface="Courier New" panose="02070309020205020404" pitchFamily="49" charset="0"/>
                <a:ea typeface="宋体" panose="02010600030101010101" pitchFamily="2" charset="-122"/>
              </a:rPr>
              <a:t>,</a:t>
            </a:r>
            <a:r>
              <a:rPr lang="zh-CN" altLang="en-US" sz="2800" dirty="0">
                <a:solidFill>
                  <a:srgbClr val="FFFF00"/>
                </a:solidFill>
                <a:latin typeface="Courier New" panose="02070309020205020404" pitchFamily="49" charset="0"/>
                <a:ea typeface="宋体" panose="02010600030101010101" pitchFamily="2" charset="-122"/>
              </a:rPr>
              <a:t>并且能充分展现其个性。 </a:t>
            </a:r>
            <a:br>
              <a:rPr lang="zh-CN" altLang="en-US" sz="2800" dirty="0">
                <a:solidFill>
                  <a:srgbClr val="FFFF00"/>
                </a:solidFill>
                <a:latin typeface="Courier New" panose="02070309020205020404" pitchFamily="49" charset="0"/>
                <a:ea typeface="宋体" panose="02010600030101010101" pitchFamily="2" charset="-122"/>
              </a:rPr>
            </a:br>
            <a:br>
              <a:rPr lang="zh-CN" altLang="en-US" sz="2800" dirty="0">
                <a:solidFill>
                  <a:srgbClr val="FFFF00"/>
                </a:solidFill>
                <a:latin typeface="Courier New" panose="02070309020205020404" pitchFamily="49" charset="0"/>
                <a:ea typeface="宋体" panose="02010600030101010101" pitchFamily="2" charset="-122"/>
              </a:rPr>
            </a:br>
            <a:r>
              <a:rPr lang="zh-CN" altLang="en-US" sz="2800" dirty="0">
                <a:solidFill>
                  <a:srgbClr val="FFFF00"/>
                </a:solidFill>
                <a:latin typeface="Courier New" panose="02070309020205020404" pitchFamily="49" charset="0"/>
                <a:ea typeface="宋体" panose="02010600030101010101" pitchFamily="2" charset="-122"/>
              </a:rPr>
              <a:t>   （</a:t>
            </a:r>
            <a:r>
              <a:rPr lang="en-US" altLang="zh-CN" sz="2800" dirty="0">
                <a:solidFill>
                  <a:srgbClr val="FFFF00"/>
                </a:solidFill>
                <a:latin typeface="Courier New" panose="02070309020205020404" pitchFamily="49" charset="0"/>
                <a:ea typeface="宋体" panose="02010600030101010101" pitchFamily="2" charset="-122"/>
              </a:rPr>
              <a:t>3</a:t>
            </a:r>
            <a:r>
              <a:rPr lang="zh-CN" altLang="en-US" sz="2800" dirty="0">
                <a:solidFill>
                  <a:srgbClr val="FFFF00"/>
                </a:solidFill>
                <a:latin typeface="Courier New" panose="02070309020205020404" pitchFamily="49" charset="0"/>
                <a:ea typeface="宋体" panose="02010600030101010101" pitchFamily="2" charset="-122"/>
              </a:rPr>
              <a:t>）不支持多态的语言不能称为面向对象的语言。</a:t>
            </a:r>
            <a:endParaRPr lang="zh-CN" altLang="en-US" sz="2800" dirty="0">
              <a:latin typeface="Arial" panose="020B0604020202020204" pitchFamily="34" charset="0"/>
              <a:ea typeface="宋体" panose="02010600030101010101" pitchFamily="2" charset="-122"/>
            </a:endParaRPr>
          </a:p>
        </p:txBody>
      </p:sp>
      <p:sp>
        <p:nvSpPr>
          <p:cNvPr id="317443" name="Rectangle 10"/>
          <p:cNvSpPr/>
          <p:nvPr/>
        </p:nvSpPr>
        <p:spPr>
          <a:xfrm>
            <a:off x="395288" y="152400"/>
            <a:ext cx="8424862" cy="828675"/>
          </a:xfrm>
          <a:prstGeom prst="rect">
            <a:avLst/>
          </a:prstGeom>
          <a:noFill/>
          <a:ln w="9525">
            <a:noFill/>
          </a:ln>
        </p:spPr>
        <p:txBody>
          <a:bodyPr lIns="92075" tIns="46037" rIns="92075" bIns="46037" anchor="ctr" anchorCtr="0"/>
          <a:p>
            <a:pPr eaLnBrk="1" hangingPunct="1">
              <a:lnSpc>
                <a:spcPct val="70000"/>
              </a:lnSpc>
              <a:buFont typeface="Wingdings" panose="05000000000000000000" pitchFamily="2" charset="2"/>
            </a:pPr>
            <a:r>
              <a:rPr lang="en-US" altLang="zh-CN" sz="2800" b="1" dirty="0">
                <a:solidFill>
                  <a:srgbClr val="FFFFCC"/>
                </a:solidFill>
                <a:latin typeface="Arial Narrow" pitchFamily="34" charset="0"/>
              </a:rPr>
              <a:t>11. </a:t>
            </a:r>
            <a:r>
              <a:rPr lang="zh-CN" altLang="en-US" sz="2800" b="1" dirty="0">
                <a:solidFill>
                  <a:srgbClr val="FFFFCC"/>
                </a:solidFill>
                <a:latin typeface="Arial Narrow" pitchFamily="34" charset="0"/>
              </a:rPr>
              <a:t>多态的意义</a:t>
            </a:r>
            <a:endParaRPr lang="zh-CN" altLang="en-US" sz="2800" dirty="0">
              <a:solidFill>
                <a:srgbClr val="FFFFCC"/>
              </a:solidFill>
              <a:latin typeface="Arial Narrow" pitchFamily="34" charset="0"/>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20" name="Group 20"/>
          <p:cNvGraphicFramePr>
            <a:graphicFrameLocks noGrp="1"/>
          </p:cNvGraphicFramePr>
          <p:nvPr>
            <p:ph idx="4294967295"/>
          </p:nvPr>
        </p:nvGraphicFramePr>
        <p:xfrm>
          <a:off x="285750" y="1196975"/>
          <a:ext cx="8858250" cy="5510213"/>
        </p:xfrm>
        <a:graphic>
          <a:graphicData uri="http://schemas.openxmlformats.org/drawingml/2006/table">
            <a:tbl>
              <a:tblPr/>
              <a:tblGrid>
                <a:gridCol w="4322763"/>
                <a:gridCol w="4535487"/>
              </a:tblGrid>
              <a:tr h="5510213">
                <a:tc>
                  <a:txBody>
                    <a:bodyPr/>
                    <a:lstStyle/>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光珠</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virtual void set(){}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Na</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光珠</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 </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光珠</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set(){/*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黄</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Cu</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光珠</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:public </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光珠</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void set(){/*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绿</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光珠生产由化工厂完成</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494" marB="454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vector&lt;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光珠</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*&gt; </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烟花（</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80</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Fn</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烟花</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 = new Cu</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光珠</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烟花</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 = new Na</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光珠</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烟花</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 = new </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X</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烟花由烟花生产厂组装</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void </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燃放</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for(int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烟花</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.size();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烟花</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]-&gt;set();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用户燃放</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组装的动态性未知性决定了丰富多彩</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494" marB="454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474" name="Rectangle 10"/>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zh-CN" altLang="en-US" sz="2800" b="1" dirty="0">
                <a:ea typeface="宋体" panose="02010600030101010101" pitchFamily="2" charset="-122"/>
              </a:rPr>
              <a:t>烟花的例子</a:t>
            </a:r>
            <a:endParaRPr lang="zh-CN" altLang="en-US" sz="2800" b="1" dirty="0">
              <a:ea typeface="宋体" panose="02010600030101010101" pitchFamily="2" charset="-122"/>
            </a:endParaRPr>
          </a:p>
        </p:txBody>
      </p:sp>
      <p:sp>
        <p:nvSpPr>
          <p:cNvPr id="261131" name="Line 12"/>
          <p:cNvSpPr>
            <a:spLocks noChangeShapeType="1"/>
          </p:cNvSpPr>
          <p:nvPr/>
        </p:nvSpPr>
        <p:spPr bwMode="auto">
          <a:xfrm>
            <a:off x="4608513" y="3752850"/>
            <a:ext cx="4535488"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90" name="Rectangle 2"/>
          <p:cNvSpPr>
            <a:spLocks noGrp="1"/>
          </p:cNvSpPr>
          <p:nvPr>
            <p:ph type="title"/>
          </p:nvPr>
        </p:nvSpPr>
        <p:spPr>
          <a:xfrm>
            <a:off x="0" y="0"/>
            <a:ext cx="6096000" cy="1143000"/>
          </a:xfrm>
          <a:ln/>
        </p:spPr>
        <p:txBody>
          <a:bodyPr vert="horz" wrap="square" lIns="92075" tIns="46037" rIns="92075" bIns="46037" anchor="ctr" anchorCtr="0"/>
          <a:p>
            <a:pPr eaLnBrk="1" hangingPunct="1"/>
            <a:r>
              <a:rPr lang="en-US" altLang="zh-CN" sz="2800" b="1" dirty="0">
                <a:ea typeface="宋体" panose="02010600030101010101" pitchFamily="2" charset="-122"/>
              </a:rPr>
              <a:t>12. </a:t>
            </a:r>
            <a:r>
              <a:rPr lang="zh-CN" altLang="en-US" sz="2800" b="1" dirty="0">
                <a:ea typeface="宋体" panose="02010600030101010101" pitchFamily="2" charset="-122"/>
              </a:rPr>
              <a:t>虚函数的工作机理（</a:t>
            </a:r>
            <a:r>
              <a:rPr lang="en-US" altLang="zh-CN" sz="2800" b="1" dirty="0">
                <a:ea typeface="宋体" panose="02010600030101010101" pitchFamily="2" charset="-122"/>
              </a:rPr>
              <a:t>1</a:t>
            </a:r>
            <a:r>
              <a:rPr lang="zh-CN" altLang="en-US" sz="2800" b="1" dirty="0">
                <a:ea typeface="宋体" panose="02010600030101010101" pitchFamily="2" charset="-122"/>
              </a:rPr>
              <a:t>）</a:t>
            </a:r>
            <a:r>
              <a:rPr lang="zh-CN" altLang="en-US" sz="2800" dirty="0">
                <a:ea typeface="宋体" panose="02010600030101010101" pitchFamily="2" charset="-122"/>
              </a:rPr>
              <a:t> </a:t>
            </a:r>
            <a:endParaRPr lang="zh-CN" altLang="en-US" sz="2800" dirty="0">
              <a:ea typeface="宋体" panose="02010600030101010101" pitchFamily="2" charset="-122"/>
            </a:endParaRPr>
          </a:p>
        </p:txBody>
      </p:sp>
      <p:graphicFrame>
        <p:nvGraphicFramePr>
          <p:cNvPr id="163917" name="Group 77"/>
          <p:cNvGraphicFramePr>
            <a:graphicFrameLocks noGrp="1"/>
          </p:cNvGraphicFramePr>
          <p:nvPr>
            <p:ph idx="4294967295"/>
          </p:nvPr>
        </p:nvGraphicFramePr>
        <p:xfrm>
          <a:off x="250825" y="836613"/>
          <a:ext cx="8713788" cy="2633663"/>
        </p:xfrm>
        <a:graphic>
          <a:graphicData uri="http://schemas.openxmlformats.org/drawingml/2006/table">
            <a:tbl>
              <a:tblPr/>
              <a:tblGrid>
                <a:gridCol w="2017713"/>
                <a:gridCol w="3527425"/>
                <a:gridCol w="3168650"/>
              </a:tblGrid>
              <a:tr h="82302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联编</a:t>
                      </a:r>
                      <a:endPar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将函数调用链接上相应于函数体的代码</a:t>
                      </a:r>
                      <a:endPar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61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静态联编</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（早期联编）</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编译时完成</a:t>
                      </a:r>
                      <a:endPar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对象调用函数、非多态调用</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6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动态联编</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（滞后联编）</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运行时才能完成</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多态调用</a:t>
                      </a:r>
                      <a:endPar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3918" name="Text Box 78"/>
          <p:cNvSpPr txBox="1"/>
          <p:nvPr/>
        </p:nvSpPr>
        <p:spPr>
          <a:xfrm>
            <a:off x="250825" y="3573463"/>
            <a:ext cx="8713788" cy="461962"/>
          </a:xfrm>
          <a:prstGeom prst="rect">
            <a:avLst/>
          </a:prstGeom>
          <a:noFill/>
          <a:ln w="9525">
            <a:noFill/>
          </a:ln>
        </p:spPr>
        <p:txBody>
          <a:bodyPr>
            <a:spAutoFit/>
          </a:bodyPr>
          <a:p>
            <a:pPr>
              <a:spcBef>
                <a:spcPct val="50000"/>
              </a:spcBef>
              <a:buFont typeface="Wingdings" panose="05000000000000000000" pitchFamily="2" charset="2"/>
            </a:pPr>
            <a:r>
              <a:rPr lang="zh-CN" altLang="en-US" sz="2400" dirty="0">
                <a:solidFill>
                  <a:srgbClr val="FFFFFF"/>
                </a:solidFill>
                <a:latin typeface="Times New Roman" panose="02020603050405020304" pitchFamily="18" charset="0"/>
              </a:rPr>
              <a:t>静态联编可在编译时确定，因为可以确定被调用函数所在类。</a:t>
            </a:r>
            <a:endParaRPr lang="zh-CN" altLang="en-US" sz="2400" dirty="0">
              <a:solidFill>
                <a:srgbClr val="FFFFFF"/>
              </a:solidFill>
              <a:latin typeface="Times New Roman" panose="02020603050405020304" pitchFamily="18" charset="0"/>
            </a:endParaRPr>
          </a:p>
        </p:txBody>
      </p:sp>
      <p:sp>
        <p:nvSpPr>
          <p:cNvPr id="163919" name="Text Box 79"/>
          <p:cNvSpPr txBox="1"/>
          <p:nvPr/>
        </p:nvSpPr>
        <p:spPr>
          <a:xfrm>
            <a:off x="250825" y="3938588"/>
            <a:ext cx="8893175" cy="1938337"/>
          </a:xfrm>
          <a:prstGeom prst="rect">
            <a:avLst/>
          </a:prstGeom>
          <a:noFill/>
          <a:ln w="9525">
            <a:noFill/>
          </a:ln>
        </p:spPr>
        <p:txBody>
          <a:bodyPr>
            <a:spAutoFit/>
          </a:bodyPr>
          <a:p>
            <a:pPr>
              <a:spcBef>
                <a:spcPct val="50000"/>
              </a:spcBef>
              <a:buFont typeface="Wingdings" panose="05000000000000000000" pitchFamily="2" charset="2"/>
            </a:pPr>
            <a:r>
              <a:rPr lang="zh-CN" altLang="en-US" sz="2400" dirty="0">
                <a:solidFill>
                  <a:srgbClr val="FFFFFF"/>
                </a:solidFill>
                <a:latin typeface="Times New Roman" panose="02020603050405020304" pitchFamily="18" charset="0"/>
              </a:rPr>
              <a:t>动态联编：祖先指针指向了一个后代对象，</a:t>
            </a:r>
            <a:r>
              <a:rPr lang="zh-CN" altLang="en-US" sz="2400" dirty="0">
                <a:solidFill>
                  <a:srgbClr val="FFFF00"/>
                </a:solidFill>
                <a:latin typeface="Times New Roman" panose="02020603050405020304" pitchFamily="18" charset="0"/>
              </a:rPr>
              <a:t>但是不容易知道其类型</a:t>
            </a:r>
            <a:r>
              <a:rPr lang="zh-CN" altLang="en-US" sz="2400" dirty="0">
                <a:solidFill>
                  <a:schemeClr val="tx1"/>
                </a:solidFill>
                <a:latin typeface="Times New Roman" panose="02020603050405020304" pitchFamily="18" charset="0"/>
              </a:rPr>
              <a:t>（参见前页燃放部分）</a:t>
            </a:r>
            <a:r>
              <a:rPr lang="zh-CN" altLang="en-US" sz="2400" dirty="0">
                <a:solidFill>
                  <a:srgbClr val="FFFFFF"/>
                </a:solidFill>
                <a:latin typeface="Times New Roman" panose="02020603050405020304" pitchFamily="18" charset="0"/>
              </a:rPr>
              <a:t>。（美猴王收贡，按照是否仙猴、几代猴、是否闹天宫等综合计算。美猴王虽然知道是自己的子孙但并不认识每个猴子，于是花果山规定每个猴子出生时就佩戴了一个智能牌子，以标识其真正的身份，并计算）</a:t>
            </a:r>
            <a:endParaRPr lang="zh-CN" altLang="en-US" sz="2400" dirty="0">
              <a:solidFill>
                <a:srgbClr val="FFFFFF"/>
              </a:solidFill>
              <a:latin typeface="Times New Roman" panose="02020603050405020304" pitchFamily="18" charset="0"/>
            </a:endParaRPr>
          </a:p>
        </p:txBody>
      </p:sp>
      <p:sp>
        <p:nvSpPr>
          <p:cNvPr id="163920" name="Text Box 80"/>
          <p:cNvSpPr txBox="1"/>
          <p:nvPr/>
        </p:nvSpPr>
        <p:spPr>
          <a:xfrm>
            <a:off x="287338" y="5697538"/>
            <a:ext cx="8856662" cy="1200150"/>
          </a:xfrm>
          <a:prstGeom prst="rect">
            <a:avLst/>
          </a:prstGeom>
          <a:noFill/>
          <a:ln w="9525">
            <a:noFill/>
          </a:ln>
        </p:spPr>
        <p:txBody>
          <a:bodyPr>
            <a:spAutoFit/>
          </a:bodyPr>
          <a:p>
            <a:pPr>
              <a:spcBef>
                <a:spcPct val="50000"/>
              </a:spcBef>
              <a:buFont typeface="Wingdings" panose="05000000000000000000" pitchFamily="2" charset="2"/>
            </a:pPr>
            <a:r>
              <a:rPr lang="zh-CN" altLang="en-US" sz="2400" dirty="0">
                <a:solidFill>
                  <a:srgbClr val="FFFFFF"/>
                </a:solidFill>
                <a:latin typeface="Times New Roman" panose="02020603050405020304" pitchFamily="18" charset="0"/>
              </a:rPr>
              <a:t>解决方法：凡有虚函数的类均维护一个虚表，</a:t>
            </a:r>
            <a:r>
              <a:rPr lang="zh-CN" altLang="en-US" sz="2400" dirty="0">
                <a:solidFill>
                  <a:srgbClr val="FFFF00"/>
                </a:solidFill>
                <a:latin typeface="Times New Roman" panose="02020603050405020304" pitchFamily="18" charset="0"/>
              </a:rPr>
              <a:t>实例化每个对象时为其增加一个指针</a:t>
            </a:r>
            <a:r>
              <a:rPr lang="zh-CN" altLang="en-US" sz="2400" dirty="0">
                <a:solidFill>
                  <a:srgbClr val="FFFFFF"/>
                </a:solidFill>
                <a:latin typeface="Times New Roman" panose="02020603050405020304" pitchFamily="18" charset="0"/>
              </a:rPr>
              <a:t>，并指向这个</a:t>
            </a:r>
            <a:r>
              <a:rPr lang="zh-CN" altLang="en-US" sz="2400" dirty="0">
                <a:solidFill>
                  <a:srgbClr val="FFFF00"/>
                </a:solidFill>
                <a:latin typeface="Times New Roman" panose="02020603050405020304" pitchFamily="18" charset="0"/>
              </a:rPr>
              <a:t>虚表（与类型对应）</a:t>
            </a:r>
            <a:r>
              <a:rPr lang="zh-CN" altLang="en-US" sz="2400" dirty="0">
                <a:solidFill>
                  <a:srgbClr val="FFFFFF"/>
                </a:solidFill>
                <a:latin typeface="Times New Roman" panose="02020603050405020304" pitchFamily="18" charset="0"/>
              </a:rPr>
              <a:t>， 虚函数调用时不需确定对象类型，通过该指针即可找到所要链接函数</a:t>
            </a:r>
            <a:endParaRPr lang="zh-CN" altLang="en-US" sz="2400" dirty="0">
              <a:solidFill>
                <a:srgbClr val="FFFFFF"/>
              </a:solidFill>
              <a:latin typeface="Times New Roman" panose="02020603050405020304"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18"/>
                                        </p:tgtEl>
                                        <p:attrNameLst>
                                          <p:attrName>style.visibility</p:attrName>
                                        </p:attrNameLst>
                                      </p:cBhvr>
                                      <p:to>
                                        <p:strVal val="visible"/>
                                      </p:to>
                                    </p:set>
                                    <p:animEffect transition="in" filter="blinds(horizontal)">
                                      <p:cBhvr>
                                        <p:cTn id="7" dur="500"/>
                                        <p:tgtEl>
                                          <p:spTgt spid="163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919"/>
                                        </p:tgtEl>
                                        <p:attrNameLst>
                                          <p:attrName>style.visibility</p:attrName>
                                        </p:attrNameLst>
                                      </p:cBhvr>
                                      <p:to>
                                        <p:strVal val="visible"/>
                                      </p:to>
                                    </p:set>
                                    <p:animEffect transition="in" filter="blinds(horizontal)">
                                      <p:cBhvr>
                                        <p:cTn id="12" dur="500"/>
                                        <p:tgtEl>
                                          <p:spTgt spid="1639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20"/>
                                        </p:tgtEl>
                                        <p:attrNameLst>
                                          <p:attrName>style.visibility</p:attrName>
                                        </p:attrNameLst>
                                      </p:cBhvr>
                                      <p:to>
                                        <p:strVal val="visible"/>
                                      </p:to>
                                    </p:set>
                                    <p:animEffect transition="in" filter="blinds(horizontal)">
                                      <p:cBhvr>
                                        <p:cTn id="17" dur="500"/>
                                        <p:tgtEl>
                                          <p:spTgt spid="163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8" grpId="0"/>
      <p:bldP spid="163919" grpId="0"/>
      <p:bldP spid="163920" grpId="0"/>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4" name="Rectangle 2"/>
          <p:cNvSpPr>
            <a:spLocks noGrp="1"/>
          </p:cNvSpPr>
          <p:nvPr>
            <p:ph type="title"/>
          </p:nvPr>
        </p:nvSpPr>
        <p:spPr>
          <a:xfrm>
            <a:off x="0" y="0"/>
            <a:ext cx="6096000" cy="1143000"/>
          </a:xfrm>
          <a:ln/>
        </p:spPr>
        <p:txBody>
          <a:bodyPr vert="horz" wrap="square" lIns="92075" tIns="46037" rIns="92075" bIns="46037" anchor="ctr" anchorCtr="0"/>
          <a:p>
            <a:pPr eaLnBrk="1" hangingPunct="1"/>
            <a:r>
              <a:rPr lang="en-US" altLang="zh-CN" sz="2800" b="1" dirty="0">
                <a:ea typeface="宋体" panose="02010600030101010101" pitchFamily="2" charset="-122"/>
              </a:rPr>
              <a:t>12. </a:t>
            </a:r>
            <a:r>
              <a:rPr lang="zh-CN" altLang="en-US" sz="2800" b="1" dirty="0">
                <a:ea typeface="宋体" panose="02010600030101010101" pitchFamily="2" charset="-122"/>
              </a:rPr>
              <a:t>虚函数的工作机理（</a:t>
            </a:r>
            <a:r>
              <a:rPr lang="en-US" altLang="zh-CN" sz="2800" b="1" dirty="0">
                <a:ea typeface="宋体" panose="02010600030101010101" pitchFamily="2" charset="-122"/>
              </a:rPr>
              <a:t>2</a:t>
            </a:r>
            <a:r>
              <a:rPr lang="zh-CN" altLang="en-US" sz="2800" b="1" dirty="0">
                <a:ea typeface="宋体" panose="02010600030101010101" pitchFamily="2" charset="-122"/>
              </a:rPr>
              <a:t>）</a:t>
            </a:r>
            <a:r>
              <a:rPr lang="zh-CN" altLang="en-US" sz="2800" dirty="0">
                <a:ea typeface="宋体" panose="02010600030101010101" pitchFamily="2" charset="-122"/>
              </a:rPr>
              <a:t> </a:t>
            </a:r>
            <a:endParaRPr lang="zh-CN" altLang="en-US" sz="2800" dirty="0">
              <a:ea typeface="宋体" panose="02010600030101010101" pitchFamily="2" charset="-122"/>
            </a:endParaRPr>
          </a:p>
        </p:txBody>
      </p:sp>
      <p:graphicFrame>
        <p:nvGraphicFramePr>
          <p:cNvPr id="165909" name="Group 21"/>
          <p:cNvGraphicFramePr>
            <a:graphicFrameLocks noGrp="1"/>
          </p:cNvGraphicFramePr>
          <p:nvPr>
            <p:ph idx="4294967295"/>
          </p:nvPr>
        </p:nvGraphicFramePr>
        <p:xfrm>
          <a:off x="468313" y="1084263"/>
          <a:ext cx="8316913" cy="4846638"/>
        </p:xfrm>
        <a:graphic>
          <a:graphicData uri="http://schemas.openxmlformats.org/drawingml/2006/table">
            <a:tbl>
              <a:tblPr/>
              <a:tblGrid>
                <a:gridCol w="4159250"/>
                <a:gridCol w="4157662"/>
              </a:tblGrid>
              <a:tr h="4846637">
                <a:tc>
                  <a:txBody>
                    <a:bodyPr/>
                    <a:lstStyle/>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class A{</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int a; </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public:</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virtual void f();</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virtual void g(int);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virtual void h(double);        </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class B:public A{</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int b; </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public:</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virtual void g(int);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class C:public B{</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int c;</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public:</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virtual void h(double);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2400" b="1" i="0" u="none" strike="noStrike" cap="none" normalizeH="0" baseline="0">
                        <a:ln>
                          <a:noFill/>
                        </a:ln>
                        <a:solidFill>
                          <a:srgbClr val="FFFF00"/>
                        </a:solidFill>
                        <a:effectLst/>
                        <a:latin typeface="Courier New" panose="02070309020205020404" pitchFamily="49"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8" name="Rectangle 2"/>
          <p:cNvSpPr>
            <a:spLocks noGrp="1"/>
          </p:cNvSpPr>
          <p:nvPr>
            <p:ph type="title"/>
          </p:nvPr>
        </p:nvSpPr>
        <p:spPr>
          <a:xfrm>
            <a:off x="107950" y="44450"/>
            <a:ext cx="8424863" cy="828675"/>
          </a:xfrm>
          <a:ln/>
        </p:spPr>
        <p:txBody>
          <a:bodyPr vert="horz" wrap="square" lIns="92075" tIns="46037" rIns="92075" bIns="46037" anchor="ctr" anchorCtr="0"/>
          <a:p>
            <a:pPr eaLnBrk="1" hangingPunct="1"/>
            <a:r>
              <a:rPr lang="en-US" altLang="zh-CN" sz="2800" b="1" dirty="0">
                <a:ea typeface="宋体" panose="02010600030101010101" pitchFamily="2" charset="-122"/>
              </a:rPr>
              <a:t>12. </a:t>
            </a:r>
            <a:r>
              <a:rPr lang="zh-CN" altLang="en-US" sz="2800" b="1" dirty="0">
                <a:ea typeface="宋体" panose="02010600030101010101" pitchFamily="2" charset="-122"/>
              </a:rPr>
              <a:t>虚函数的工作机理（</a:t>
            </a:r>
            <a:r>
              <a:rPr lang="en-US" altLang="zh-CN" sz="2800" b="1" dirty="0">
                <a:ea typeface="宋体" panose="02010600030101010101" pitchFamily="2" charset="-122"/>
              </a:rPr>
              <a:t>3</a:t>
            </a:r>
            <a:r>
              <a:rPr lang="zh-CN" altLang="en-US" sz="2800" b="1" dirty="0">
                <a:ea typeface="宋体" panose="02010600030101010101" pitchFamily="2" charset="-122"/>
              </a:rPr>
              <a:t>）</a:t>
            </a:r>
            <a:r>
              <a:rPr lang="zh-CN" altLang="en-US" sz="2800" dirty="0">
                <a:ea typeface="宋体" panose="02010600030101010101" pitchFamily="2" charset="-122"/>
              </a:rPr>
              <a:t> </a:t>
            </a:r>
            <a:endParaRPr lang="zh-CN" altLang="en-US" sz="2800" dirty="0">
              <a:ea typeface="宋体" panose="02010600030101010101" pitchFamily="2" charset="-122"/>
            </a:endParaRPr>
          </a:p>
        </p:txBody>
      </p:sp>
      <p:sp>
        <p:nvSpPr>
          <p:cNvPr id="321539" name="Text Box 9"/>
          <p:cNvSpPr txBox="1"/>
          <p:nvPr/>
        </p:nvSpPr>
        <p:spPr>
          <a:xfrm>
            <a:off x="668338" y="1550988"/>
            <a:ext cx="184150" cy="579437"/>
          </a:xfrm>
          <a:prstGeom prst="rect">
            <a:avLst/>
          </a:prstGeom>
          <a:noFill/>
          <a:ln w="9525">
            <a:noFill/>
          </a:ln>
        </p:spPr>
        <p:txBody>
          <a:bodyPr wrap="none">
            <a:spAutoFit/>
          </a:bodyPr>
          <a:p>
            <a:pPr eaLnBrk="1" hangingPunct="1">
              <a:buFont typeface="Wingdings" panose="05000000000000000000" pitchFamily="2" charset="2"/>
            </a:pPr>
            <a:endParaRPr lang="zh-CN" altLang="zh-CN" sz="3200" dirty="0">
              <a:solidFill>
                <a:srgbClr val="FFFFFF"/>
              </a:solidFill>
              <a:latin typeface="Times New Roman" panose="02020603050405020304" pitchFamily="18" charset="0"/>
            </a:endParaRPr>
          </a:p>
        </p:txBody>
      </p:sp>
      <p:sp>
        <p:nvSpPr>
          <p:cNvPr id="321540" name="Text Box 25"/>
          <p:cNvSpPr txBox="1"/>
          <p:nvPr/>
        </p:nvSpPr>
        <p:spPr>
          <a:xfrm>
            <a:off x="6870700" y="3638550"/>
            <a:ext cx="184150" cy="579438"/>
          </a:xfrm>
          <a:prstGeom prst="rect">
            <a:avLst/>
          </a:prstGeom>
          <a:noFill/>
          <a:ln w="9525">
            <a:noFill/>
          </a:ln>
        </p:spPr>
        <p:txBody>
          <a:bodyPr wrap="none">
            <a:spAutoFit/>
          </a:bodyPr>
          <a:p>
            <a:pPr eaLnBrk="1" hangingPunct="1">
              <a:buFont typeface="Wingdings" panose="05000000000000000000" pitchFamily="2" charset="2"/>
            </a:pPr>
            <a:endParaRPr lang="zh-CN" altLang="zh-CN" sz="3200" dirty="0">
              <a:solidFill>
                <a:srgbClr val="FFFFFF"/>
              </a:solidFill>
              <a:latin typeface="Times New Roman" panose="02020603050405020304" pitchFamily="18" charset="0"/>
            </a:endParaRPr>
          </a:p>
        </p:txBody>
      </p:sp>
      <p:sp>
        <p:nvSpPr>
          <p:cNvPr id="321541" name="Text Box 29"/>
          <p:cNvSpPr txBox="1"/>
          <p:nvPr/>
        </p:nvSpPr>
        <p:spPr>
          <a:xfrm>
            <a:off x="6858000" y="80963"/>
            <a:ext cx="857250" cy="1570037"/>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A::f</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A::g</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A::h</a:t>
            </a:r>
            <a:endParaRPr lang="en-US" altLang="zh-CN" sz="3200" b="1" dirty="0">
              <a:solidFill>
                <a:srgbClr val="FFFFFF"/>
              </a:solidFill>
              <a:latin typeface="Arial Narrow" pitchFamily="34" charset="0"/>
            </a:endParaRPr>
          </a:p>
        </p:txBody>
      </p:sp>
      <p:sp>
        <p:nvSpPr>
          <p:cNvPr id="321542" name="Text Box 33"/>
          <p:cNvSpPr txBox="1"/>
          <p:nvPr/>
        </p:nvSpPr>
        <p:spPr>
          <a:xfrm>
            <a:off x="7924800" y="44450"/>
            <a:ext cx="184150" cy="579438"/>
          </a:xfrm>
          <a:prstGeom prst="rect">
            <a:avLst/>
          </a:prstGeom>
          <a:noFill/>
          <a:ln w="9525">
            <a:noFill/>
          </a:ln>
        </p:spPr>
        <p:txBody>
          <a:bodyPr wrap="none">
            <a:spAutoFit/>
          </a:bodyPr>
          <a:p>
            <a:pPr eaLnBrk="1" hangingPunct="1">
              <a:buFont typeface="Wingdings" panose="05000000000000000000" pitchFamily="2" charset="2"/>
            </a:pPr>
            <a:endParaRPr lang="en-US" altLang="zh-CN" sz="3200" b="1" dirty="0">
              <a:solidFill>
                <a:srgbClr val="FFFFFF"/>
              </a:solidFill>
              <a:latin typeface="Times New Roman" panose="02020603050405020304" pitchFamily="18" charset="0"/>
            </a:endParaRPr>
          </a:p>
        </p:txBody>
      </p:sp>
      <p:sp>
        <p:nvSpPr>
          <p:cNvPr id="321543" name="Text Box 34"/>
          <p:cNvSpPr txBox="1"/>
          <p:nvPr/>
        </p:nvSpPr>
        <p:spPr>
          <a:xfrm>
            <a:off x="7864475" y="52388"/>
            <a:ext cx="592138" cy="1554162"/>
          </a:xfrm>
          <a:prstGeom prst="rect">
            <a:avLst/>
          </a:prstGeom>
          <a:noFill/>
          <a:ln w="9525">
            <a:noFill/>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[0]</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[1]</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[2]</a:t>
            </a:r>
            <a:endParaRPr lang="en-US" altLang="zh-CN" sz="3200" b="1" dirty="0">
              <a:solidFill>
                <a:srgbClr val="FFFFFF"/>
              </a:solidFill>
              <a:latin typeface="Arial Narrow" pitchFamily="34" charset="0"/>
            </a:endParaRPr>
          </a:p>
        </p:txBody>
      </p:sp>
      <p:sp>
        <p:nvSpPr>
          <p:cNvPr id="155683" name="Text Box 35"/>
          <p:cNvSpPr txBox="1"/>
          <p:nvPr/>
        </p:nvSpPr>
        <p:spPr>
          <a:xfrm>
            <a:off x="3476625" y="1312863"/>
            <a:ext cx="769938" cy="588962"/>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pa</a:t>
            </a:r>
            <a:r>
              <a:rPr lang="en-US" altLang="zh-CN" sz="3200" b="1" dirty="0">
                <a:solidFill>
                  <a:srgbClr val="FFFFFF"/>
                </a:solidFill>
                <a:latin typeface="Arial Narrow" pitchFamily="34" charset="0"/>
                <a:sym typeface="Symbol" panose="05050102010706020507" pitchFamily="18" charset="2"/>
              </a:rPr>
              <a:t></a:t>
            </a:r>
            <a:endParaRPr lang="en-US" altLang="zh-CN" sz="3200" b="1" dirty="0">
              <a:solidFill>
                <a:srgbClr val="777777"/>
              </a:solidFill>
              <a:latin typeface="Arial Narrow" pitchFamily="34" charset="0"/>
              <a:sym typeface="Symbol" panose="05050102010706020507" pitchFamily="18" charset="2"/>
            </a:endParaRPr>
          </a:p>
        </p:txBody>
      </p:sp>
      <p:sp>
        <p:nvSpPr>
          <p:cNvPr id="155684" name="Line 36"/>
          <p:cNvSpPr>
            <a:spLocks noChangeShapeType="1"/>
          </p:cNvSpPr>
          <p:nvPr/>
        </p:nvSpPr>
        <p:spPr bwMode="auto">
          <a:xfrm flipV="1">
            <a:off x="4102100" y="1377950"/>
            <a:ext cx="609600" cy="228600"/>
          </a:xfrm>
          <a:prstGeom prst="line">
            <a:avLst/>
          </a:prstGeom>
          <a:noFill/>
          <a:ln w="9525">
            <a:solidFill>
              <a:schemeClr val="tx1"/>
            </a:solidFill>
            <a:round/>
            <a:tailEnd type="triangle" w="med" len="me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21546" name="Text Box 39"/>
          <p:cNvSpPr txBox="1"/>
          <p:nvPr/>
        </p:nvSpPr>
        <p:spPr>
          <a:xfrm>
            <a:off x="6842125" y="4206875"/>
            <a:ext cx="858838" cy="2554288"/>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A::f</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A::g</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A::h</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0000"/>
                </a:solidFill>
                <a:latin typeface="Arial Narrow" pitchFamily="34" charset="0"/>
              </a:rPr>
              <a:t>B::g</a:t>
            </a:r>
            <a:endParaRPr lang="en-US" altLang="zh-CN" sz="3200" b="1" dirty="0">
              <a:solidFill>
                <a:srgbClr val="FF0000"/>
              </a:solidFill>
              <a:latin typeface="Arial Narrow" pitchFamily="34" charset="0"/>
            </a:endParaRPr>
          </a:p>
          <a:p>
            <a:pPr eaLnBrk="1" hangingPunct="1">
              <a:buFont typeface="Wingdings" panose="05000000000000000000" pitchFamily="2" charset="2"/>
            </a:pPr>
            <a:r>
              <a:rPr lang="en-US" altLang="zh-CN" sz="3200" b="1" dirty="0">
                <a:solidFill>
                  <a:srgbClr val="FF0000"/>
                </a:solidFill>
                <a:latin typeface="Arial Narrow" pitchFamily="34" charset="0"/>
              </a:rPr>
              <a:t>C::h</a:t>
            </a:r>
            <a:endParaRPr lang="en-US" altLang="zh-CN" sz="3200" b="1" dirty="0">
              <a:solidFill>
                <a:srgbClr val="FF0000"/>
              </a:solidFill>
              <a:latin typeface="Arial Narrow" pitchFamily="34" charset="0"/>
            </a:endParaRPr>
          </a:p>
        </p:txBody>
      </p:sp>
      <p:sp>
        <p:nvSpPr>
          <p:cNvPr id="321547" name="Text Box 43"/>
          <p:cNvSpPr txBox="1"/>
          <p:nvPr/>
        </p:nvSpPr>
        <p:spPr>
          <a:xfrm>
            <a:off x="7908925" y="4184650"/>
            <a:ext cx="184150" cy="579438"/>
          </a:xfrm>
          <a:prstGeom prst="rect">
            <a:avLst/>
          </a:prstGeom>
          <a:noFill/>
          <a:ln w="9525">
            <a:noFill/>
          </a:ln>
        </p:spPr>
        <p:txBody>
          <a:bodyPr wrap="none">
            <a:spAutoFit/>
          </a:bodyPr>
          <a:p>
            <a:pPr eaLnBrk="1" hangingPunct="1">
              <a:buFont typeface="Wingdings" panose="05000000000000000000" pitchFamily="2" charset="2"/>
            </a:pPr>
            <a:endParaRPr lang="en-US" altLang="zh-CN" sz="3200" b="1" dirty="0">
              <a:solidFill>
                <a:srgbClr val="FFFFFF"/>
              </a:solidFill>
              <a:latin typeface="Times New Roman" panose="02020603050405020304" pitchFamily="18" charset="0"/>
            </a:endParaRPr>
          </a:p>
        </p:txBody>
      </p:sp>
      <p:sp>
        <p:nvSpPr>
          <p:cNvPr id="321548" name="Text Box 44"/>
          <p:cNvSpPr txBox="1"/>
          <p:nvPr/>
        </p:nvSpPr>
        <p:spPr>
          <a:xfrm>
            <a:off x="7848600" y="4192588"/>
            <a:ext cx="596900" cy="2554287"/>
          </a:xfrm>
          <a:prstGeom prst="rect">
            <a:avLst/>
          </a:prstGeom>
          <a:noFill/>
          <a:ln w="9525">
            <a:noFill/>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[0]</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[1]</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[2]</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0000"/>
                </a:solidFill>
                <a:latin typeface="Arial Narrow" pitchFamily="34" charset="0"/>
              </a:rPr>
              <a:t>[3]</a:t>
            </a:r>
            <a:endParaRPr lang="en-US" altLang="zh-CN" sz="3200" b="1" dirty="0">
              <a:solidFill>
                <a:srgbClr val="FF0000"/>
              </a:solidFill>
              <a:latin typeface="Arial Narrow" pitchFamily="34" charset="0"/>
            </a:endParaRPr>
          </a:p>
          <a:p>
            <a:pPr eaLnBrk="1" hangingPunct="1">
              <a:buFont typeface="Wingdings" panose="05000000000000000000" pitchFamily="2" charset="2"/>
            </a:pPr>
            <a:r>
              <a:rPr lang="en-US" altLang="zh-CN" sz="3200" b="1" dirty="0">
                <a:solidFill>
                  <a:srgbClr val="FF0000"/>
                </a:solidFill>
                <a:latin typeface="Arial Narrow" pitchFamily="34" charset="0"/>
              </a:rPr>
              <a:t>[4]</a:t>
            </a:r>
            <a:endParaRPr lang="en-US" altLang="zh-CN" sz="3200" b="1" dirty="0">
              <a:solidFill>
                <a:srgbClr val="FF0000"/>
              </a:solidFill>
              <a:latin typeface="Arial Narrow" pitchFamily="34" charset="0"/>
            </a:endParaRPr>
          </a:p>
        </p:txBody>
      </p:sp>
      <p:sp>
        <p:nvSpPr>
          <p:cNvPr id="155693" name="Text Box 45"/>
          <p:cNvSpPr txBox="1"/>
          <p:nvPr/>
        </p:nvSpPr>
        <p:spPr>
          <a:xfrm>
            <a:off x="3476625" y="4913313"/>
            <a:ext cx="769938" cy="588962"/>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pa</a:t>
            </a:r>
            <a:r>
              <a:rPr lang="en-US" altLang="zh-CN" sz="3200" b="1" dirty="0">
                <a:solidFill>
                  <a:srgbClr val="FFFFFF"/>
                </a:solidFill>
                <a:latin typeface="Arial Narrow" pitchFamily="34" charset="0"/>
                <a:sym typeface="Symbol" panose="05050102010706020507" pitchFamily="18" charset="2"/>
              </a:rPr>
              <a:t></a:t>
            </a:r>
            <a:endParaRPr lang="en-US" altLang="zh-CN" sz="3200" b="1" dirty="0">
              <a:solidFill>
                <a:srgbClr val="777777"/>
              </a:solidFill>
              <a:latin typeface="Arial Narrow" pitchFamily="34" charset="0"/>
              <a:sym typeface="Symbol" panose="05050102010706020507" pitchFamily="18" charset="2"/>
            </a:endParaRPr>
          </a:p>
        </p:txBody>
      </p:sp>
      <p:sp>
        <p:nvSpPr>
          <p:cNvPr id="155694" name="Line 46"/>
          <p:cNvSpPr>
            <a:spLocks noChangeShapeType="1"/>
          </p:cNvSpPr>
          <p:nvPr/>
        </p:nvSpPr>
        <p:spPr bwMode="auto">
          <a:xfrm flipV="1">
            <a:off x="4102100" y="4978400"/>
            <a:ext cx="609600" cy="228600"/>
          </a:xfrm>
          <a:prstGeom prst="line">
            <a:avLst/>
          </a:prstGeom>
          <a:noFill/>
          <a:ln w="9525">
            <a:solidFill>
              <a:schemeClr val="tx1"/>
            </a:solidFill>
            <a:round/>
            <a:tailEnd type="triangle" w="med" len="me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55695" name="Text Box 47"/>
          <p:cNvSpPr txBox="1"/>
          <p:nvPr/>
        </p:nvSpPr>
        <p:spPr>
          <a:xfrm>
            <a:off x="957263" y="1387475"/>
            <a:ext cx="2771775" cy="457200"/>
          </a:xfrm>
          <a:prstGeom prst="rect">
            <a:avLst/>
          </a:prstGeom>
          <a:noFill/>
          <a:ln w="9525">
            <a:noFill/>
          </a:ln>
        </p:spPr>
        <p:txBody>
          <a:bodyPr>
            <a:spAutoFit/>
          </a:bodyPr>
          <a:p>
            <a:pPr>
              <a:spcBef>
                <a:spcPct val="50000"/>
              </a:spcBef>
              <a:buFont typeface="Wingdings" panose="05000000000000000000" pitchFamily="2" charset="2"/>
            </a:pPr>
            <a:r>
              <a:rPr lang="en-US" altLang="zh-CN" sz="2400" b="1" dirty="0">
                <a:solidFill>
                  <a:srgbClr val="FFFFFF"/>
                </a:solidFill>
                <a:latin typeface="Times New Roman" panose="02020603050405020304" pitchFamily="18" charset="0"/>
              </a:rPr>
              <a:t>A *pa = new A</a:t>
            </a:r>
            <a:r>
              <a:rPr lang="zh-CN" altLang="en-US" sz="2400" b="1" dirty="0">
                <a:solidFill>
                  <a:srgbClr val="FFFFFF"/>
                </a:solidFill>
                <a:latin typeface="Times New Roman" panose="02020603050405020304" pitchFamily="18" charset="0"/>
              </a:rPr>
              <a:t>；</a:t>
            </a:r>
            <a:endParaRPr lang="zh-CN" altLang="en-US" sz="2400" b="1" dirty="0">
              <a:solidFill>
                <a:srgbClr val="FFFFFF"/>
              </a:solidFill>
              <a:latin typeface="Times New Roman" panose="02020603050405020304" pitchFamily="18" charset="0"/>
            </a:endParaRPr>
          </a:p>
        </p:txBody>
      </p:sp>
      <p:sp>
        <p:nvSpPr>
          <p:cNvPr id="155696" name="Text Box 48"/>
          <p:cNvSpPr txBox="1"/>
          <p:nvPr/>
        </p:nvSpPr>
        <p:spPr>
          <a:xfrm>
            <a:off x="920750" y="4987925"/>
            <a:ext cx="2268538" cy="457200"/>
          </a:xfrm>
          <a:prstGeom prst="rect">
            <a:avLst/>
          </a:prstGeom>
          <a:noFill/>
          <a:ln w="9525">
            <a:noFill/>
          </a:ln>
        </p:spPr>
        <p:txBody>
          <a:bodyPr>
            <a:spAutoFit/>
          </a:bodyPr>
          <a:p>
            <a:pPr>
              <a:spcBef>
                <a:spcPct val="50000"/>
              </a:spcBef>
              <a:buFont typeface="Wingdings" panose="05000000000000000000" pitchFamily="2" charset="2"/>
            </a:pPr>
            <a:r>
              <a:rPr lang="en-US" altLang="zh-CN" sz="2400" b="1" dirty="0">
                <a:solidFill>
                  <a:srgbClr val="FFFFFF"/>
                </a:solidFill>
                <a:latin typeface="Times New Roman" panose="02020603050405020304" pitchFamily="18" charset="0"/>
              </a:rPr>
              <a:t>pa</a:t>
            </a:r>
            <a:r>
              <a:rPr lang="zh-CN" altLang="en-US" sz="2400" b="1" dirty="0">
                <a:solidFill>
                  <a:srgbClr val="FFFFFF"/>
                </a:solidFill>
                <a:latin typeface="Times New Roman" panose="02020603050405020304" pitchFamily="18" charset="0"/>
              </a:rPr>
              <a:t>指向</a:t>
            </a:r>
            <a:r>
              <a:rPr lang="en-US" altLang="zh-CN" sz="2400" b="1" dirty="0">
                <a:solidFill>
                  <a:srgbClr val="FFFFFF"/>
                </a:solidFill>
                <a:latin typeface="Times New Roman" panose="02020603050405020304" pitchFamily="18" charset="0"/>
              </a:rPr>
              <a:t>C</a:t>
            </a:r>
            <a:r>
              <a:rPr lang="zh-CN" altLang="en-US" sz="2400" b="1" dirty="0">
                <a:solidFill>
                  <a:srgbClr val="FFFFFF"/>
                </a:solidFill>
                <a:latin typeface="Times New Roman" panose="02020603050405020304" pitchFamily="18" charset="0"/>
              </a:rPr>
              <a:t>类对象</a:t>
            </a:r>
            <a:endParaRPr lang="zh-CN" altLang="en-US" sz="2400" b="1" dirty="0">
              <a:solidFill>
                <a:srgbClr val="FFFFFF"/>
              </a:solidFill>
              <a:latin typeface="Times New Roman" panose="02020603050405020304" pitchFamily="18" charset="0"/>
            </a:endParaRPr>
          </a:p>
        </p:txBody>
      </p:sp>
      <p:sp>
        <p:nvSpPr>
          <p:cNvPr id="321553" name="Text Box 49"/>
          <p:cNvSpPr txBox="1"/>
          <p:nvPr/>
        </p:nvSpPr>
        <p:spPr>
          <a:xfrm>
            <a:off x="6858000" y="1866900"/>
            <a:ext cx="857250" cy="2062163"/>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A::f</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A::g</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A::h</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3300"/>
                </a:solidFill>
                <a:latin typeface="Arial Narrow" pitchFamily="34" charset="0"/>
              </a:rPr>
              <a:t>B::g</a:t>
            </a:r>
            <a:endParaRPr lang="en-US" altLang="zh-CN" sz="3200" b="1" dirty="0">
              <a:solidFill>
                <a:srgbClr val="FF3300"/>
              </a:solidFill>
              <a:latin typeface="Arial Narrow" pitchFamily="34" charset="0"/>
            </a:endParaRPr>
          </a:p>
        </p:txBody>
      </p:sp>
      <p:sp>
        <p:nvSpPr>
          <p:cNvPr id="321554" name="Text Box 50"/>
          <p:cNvSpPr txBox="1"/>
          <p:nvPr/>
        </p:nvSpPr>
        <p:spPr>
          <a:xfrm>
            <a:off x="7924800" y="1844675"/>
            <a:ext cx="184150" cy="579438"/>
          </a:xfrm>
          <a:prstGeom prst="rect">
            <a:avLst/>
          </a:prstGeom>
          <a:noFill/>
          <a:ln w="9525">
            <a:noFill/>
          </a:ln>
        </p:spPr>
        <p:txBody>
          <a:bodyPr wrap="none">
            <a:spAutoFit/>
          </a:bodyPr>
          <a:p>
            <a:pPr eaLnBrk="1" hangingPunct="1">
              <a:buFont typeface="Wingdings" panose="05000000000000000000" pitchFamily="2" charset="2"/>
            </a:pPr>
            <a:endParaRPr lang="en-US" altLang="zh-CN" sz="3200" b="1" dirty="0">
              <a:solidFill>
                <a:srgbClr val="FFFFFF"/>
              </a:solidFill>
              <a:latin typeface="Times New Roman" panose="02020603050405020304" pitchFamily="18" charset="0"/>
            </a:endParaRPr>
          </a:p>
        </p:txBody>
      </p:sp>
      <p:sp>
        <p:nvSpPr>
          <p:cNvPr id="321555" name="Text Box 51"/>
          <p:cNvSpPr txBox="1"/>
          <p:nvPr/>
        </p:nvSpPr>
        <p:spPr>
          <a:xfrm>
            <a:off x="7864475" y="1852613"/>
            <a:ext cx="595313" cy="2062162"/>
          </a:xfrm>
          <a:prstGeom prst="rect">
            <a:avLst/>
          </a:prstGeom>
          <a:noFill/>
          <a:ln w="9525">
            <a:noFill/>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[0]</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[1]</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[2]</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0000"/>
                </a:solidFill>
                <a:latin typeface="Arial Narrow" pitchFamily="34" charset="0"/>
              </a:rPr>
              <a:t>[3]</a:t>
            </a:r>
            <a:endParaRPr lang="en-US" altLang="zh-CN" sz="3200" b="1" dirty="0">
              <a:solidFill>
                <a:srgbClr val="FF0000"/>
              </a:solidFill>
              <a:latin typeface="Arial Narrow" pitchFamily="34" charset="0"/>
            </a:endParaRPr>
          </a:p>
        </p:txBody>
      </p:sp>
      <p:sp>
        <p:nvSpPr>
          <p:cNvPr id="6" name="Text Box 35"/>
          <p:cNvSpPr txBox="1"/>
          <p:nvPr/>
        </p:nvSpPr>
        <p:spPr>
          <a:xfrm>
            <a:off x="3492500" y="3159125"/>
            <a:ext cx="769938" cy="588963"/>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pa</a:t>
            </a:r>
            <a:r>
              <a:rPr lang="en-US" altLang="zh-CN" sz="3200" b="1" dirty="0">
                <a:solidFill>
                  <a:srgbClr val="FFFFFF"/>
                </a:solidFill>
                <a:latin typeface="Arial Narrow" pitchFamily="34" charset="0"/>
                <a:sym typeface="Symbol" panose="05050102010706020507" pitchFamily="18" charset="2"/>
              </a:rPr>
              <a:t></a:t>
            </a:r>
            <a:endParaRPr lang="en-US" altLang="zh-CN" sz="3200" b="1" dirty="0">
              <a:solidFill>
                <a:srgbClr val="777777"/>
              </a:solidFill>
              <a:latin typeface="Arial Narrow" pitchFamily="34" charset="0"/>
              <a:sym typeface="Symbol" panose="05050102010706020507" pitchFamily="18" charset="2"/>
            </a:endParaRPr>
          </a:p>
        </p:txBody>
      </p:sp>
      <p:sp>
        <p:nvSpPr>
          <p:cNvPr id="7" name="Line 36"/>
          <p:cNvSpPr>
            <a:spLocks noChangeShapeType="1"/>
          </p:cNvSpPr>
          <p:nvPr/>
        </p:nvSpPr>
        <p:spPr bwMode="auto">
          <a:xfrm flipV="1">
            <a:off x="4117975" y="3224213"/>
            <a:ext cx="609600" cy="228600"/>
          </a:xfrm>
          <a:prstGeom prst="line">
            <a:avLst/>
          </a:prstGeom>
          <a:noFill/>
          <a:ln w="9525">
            <a:solidFill>
              <a:schemeClr val="tx1"/>
            </a:solidFill>
            <a:round/>
            <a:tailEnd type="triangle" w="med" len="me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 name="Text Box 47"/>
          <p:cNvSpPr txBox="1"/>
          <p:nvPr/>
        </p:nvSpPr>
        <p:spPr>
          <a:xfrm>
            <a:off x="973138" y="3233738"/>
            <a:ext cx="2771775" cy="457200"/>
          </a:xfrm>
          <a:prstGeom prst="rect">
            <a:avLst/>
          </a:prstGeom>
          <a:noFill/>
          <a:ln w="9525">
            <a:noFill/>
          </a:ln>
        </p:spPr>
        <p:txBody>
          <a:bodyPr>
            <a:spAutoFit/>
          </a:bodyPr>
          <a:p>
            <a:pPr>
              <a:spcBef>
                <a:spcPct val="50000"/>
              </a:spcBef>
              <a:buFont typeface="Wingdings" panose="05000000000000000000" pitchFamily="2" charset="2"/>
            </a:pPr>
            <a:r>
              <a:rPr lang="en-US" altLang="zh-CN" sz="2400" b="1" dirty="0">
                <a:solidFill>
                  <a:srgbClr val="FFFFFF"/>
                </a:solidFill>
                <a:latin typeface="Times New Roman" panose="02020603050405020304" pitchFamily="18" charset="0"/>
              </a:rPr>
              <a:t>A *pa = new B</a:t>
            </a:r>
            <a:r>
              <a:rPr lang="zh-CN" altLang="en-US" sz="2400" b="1" dirty="0">
                <a:solidFill>
                  <a:srgbClr val="FFFFFF"/>
                </a:solidFill>
                <a:latin typeface="Times New Roman" panose="02020603050405020304" pitchFamily="18" charset="0"/>
              </a:rPr>
              <a:t>；</a:t>
            </a:r>
            <a:endParaRPr lang="zh-CN" altLang="en-US" sz="2400" b="1" dirty="0">
              <a:solidFill>
                <a:srgbClr val="FFFFFF"/>
              </a:solidFill>
              <a:latin typeface="Times New Roman" panose="02020603050405020304" pitchFamily="18" charset="0"/>
            </a:endParaRPr>
          </a:p>
        </p:txBody>
      </p:sp>
      <p:sp>
        <p:nvSpPr>
          <p:cNvPr id="321559" name="Text Box 25"/>
          <p:cNvSpPr txBox="1"/>
          <p:nvPr/>
        </p:nvSpPr>
        <p:spPr>
          <a:xfrm>
            <a:off x="5018088" y="3509963"/>
            <a:ext cx="184150" cy="579437"/>
          </a:xfrm>
          <a:prstGeom prst="rect">
            <a:avLst/>
          </a:prstGeom>
          <a:noFill/>
          <a:ln w="9525">
            <a:noFill/>
          </a:ln>
        </p:spPr>
        <p:txBody>
          <a:bodyPr wrap="none">
            <a:spAutoFit/>
          </a:bodyPr>
          <a:p>
            <a:pPr eaLnBrk="1" hangingPunct="1">
              <a:buFont typeface="Wingdings" panose="05000000000000000000" pitchFamily="2" charset="2"/>
            </a:pPr>
            <a:endParaRPr lang="zh-CN" altLang="zh-CN" sz="3200" dirty="0">
              <a:solidFill>
                <a:srgbClr val="FFFFFF"/>
              </a:solidFill>
              <a:latin typeface="Times New Roman" panose="02020603050405020304" pitchFamily="18" charset="0"/>
            </a:endParaRPr>
          </a:p>
        </p:txBody>
      </p:sp>
      <p:sp>
        <p:nvSpPr>
          <p:cNvPr id="37" name="Text Box 28"/>
          <p:cNvSpPr txBox="1"/>
          <p:nvPr/>
        </p:nvSpPr>
        <p:spPr>
          <a:xfrm>
            <a:off x="5094288" y="1093788"/>
            <a:ext cx="371475" cy="534987"/>
          </a:xfrm>
          <a:prstGeom prst="rect">
            <a:avLst/>
          </a:prstGeom>
          <a:noFill/>
          <a:ln w="9525" cap="flat" cmpd="sng">
            <a:solidFill>
              <a:schemeClr val="accent1"/>
            </a:solidFill>
            <a:prstDash val="solid"/>
            <a:miter/>
            <a:headEnd type="none" w="med" len="med"/>
            <a:tailEnd type="none" w="med" len="med"/>
          </a:ln>
        </p:spPr>
        <p:txBody>
          <a:bodyPr wrap="none">
            <a:spAutoFit/>
          </a:bodyPr>
          <a:p>
            <a:pPr algn="ctr" eaLnBrk="1" hangingPunct="1">
              <a:lnSpc>
                <a:spcPct val="90000"/>
              </a:lnSpc>
              <a:buFont typeface="Wingdings" panose="05000000000000000000" pitchFamily="2" charset="2"/>
            </a:pPr>
            <a:r>
              <a:rPr lang="en-US" altLang="zh-CN" sz="3200" b="1" dirty="0">
                <a:solidFill>
                  <a:srgbClr val="FFFFFF"/>
                </a:solidFill>
                <a:latin typeface="Arial Narrow" pitchFamily="34" charset="0"/>
              </a:rPr>
              <a:t>a</a:t>
            </a:r>
            <a:endParaRPr lang="en-US" altLang="zh-CN" sz="3200" b="1" dirty="0">
              <a:solidFill>
                <a:srgbClr val="FFFFFF"/>
              </a:solidFill>
              <a:latin typeface="Arial Narrow" pitchFamily="34" charset="0"/>
            </a:endParaRPr>
          </a:p>
        </p:txBody>
      </p:sp>
      <p:sp>
        <p:nvSpPr>
          <p:cNvPr id="39" name="Line 32"/>
          <p:cNvSpPr>
            <a:spLocks noChangeShapeType="1"/>
          </p:cNvSpPr>
          <p:nvPr/>
        </p:nvSpPr>
        <p:spPr bwMode="auto">
          <a:xfrm>
            <a:off x="5508625" y="1312863"/>
            <a:ext cx="1366838" cy="28575"/>
          </a:xfrm>
          <a:prstGeom prst="line">
            <a:avLst/>
          </a:prstGeom>
          <a:noFill/>
          <a:ln w="9525">
            <a:solidFill>
              <a:schemeClr val="tx1"/>
            </a:solidFill>
            <a:round/>
            <a:headEnd type="triangle"/>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0" name="Text Box 38"/>
          <p:cNvSpPr txBox="1"/>
          <p:nvPr/>
        </p:nvSpPr>
        <p:spPr>
          <a:xfrm>
            <a:off x="5084763" y="4292600"/>
            <a:ext cx="390525" cy="1422400"/>
          </a:xfrm>
          <a:prstGeom prst="rect">
            <a:avLst/>
          </a:prstGeom>
          <a:noFill/>
          <a:ln w="9525" cap="flat" cmpd="sng">
            <a:solidFill>
              <a:schemeClr val="accent1"/>
            </a:solidFill>
            <a:prstDash val="solid"/>
            <a:miter/>
            <a:headEnd type="none" w="med" len="med"/>
            <a:tailEnd type="none" w="med" len="med"/>
          </a:ln>
        </p:spPr>
        <p:txBody>
          <a:bodyPr wrap="none">
            <a:spAutoFit/>
          </a:bodyPr>
          <a:p>
            <a:pPr algn="ctr" eaLnBrk="1" hangingPunct="1">
              <a:lnSpc>
                <a:spcPct val="90000"/>
              </a:lnSpc>
              <a:buFont typeface="Wingdings" panose="05000000000000000000" pitchFamily="2" charset="2"/>
            </a:pPr>
            <a:r>
              <a:rPr lang="en-US" altLang="zh-CN" sz="3200" b="1" dirty="0">
                <a:solidFill>
                  <a:srgbClr val="FFFFFF"/>
                </a:solidFill>
                <a:latin typeface="Arial Narrow" pitchFamily="34" charset="0"/>
              </a:rPr>
              <a:t>a</a:t>
            </a:r>
            <a:endParaRPr lang="en-US" altLang="zh-CN" sz="3200" b="1" dirty="0">
              <a:solidFill>
                <a:srgbClr val="FFFFFF"/>
              </a:solidFill>
              <a:latin typeface="Arial Narrow" pitchFamily="34" charset="0"/>
            </a:endParaRPr>
          </a:p>
          <a:p>
            <a:pPr algn="ctr" eaLnBrk="1" hangingPunct="1">
              <a:lnSpc>
                <a:spcPct val="90000"/>
              </a:lnSpc>
              <a:buFont typeface="Wingdings" panose="05000000000000000000" pitchFamily="2" charset="2"/>
            </a:pPr>
            <a:r>
              <a:rPr lang="en-US" altLang="zh-CN" sz="3200" b="1" dirty="0">
                <a:solidFill>
                  <a:srgbClr val="FF0000"/>
                </a:solidFill>
                <a:latin typeface="Arial Narrow" pitchFamily="34" charset="0"/>
              </a:rPr>
              <a:t>b</a:t>
            </a:r>
            <a:endParaRPr lang="en-US" altLang="zh-CN" sz="3200" b="1" dirty="0">
              <a:solidFill>
                <a:srgbClr val="FF0000"/>
              </a:solidFill>
              <a:latin typeface="Arial Narrow" pitchFamily="34" charset="0"/>
            </a:endParaRPr>
          </a:p>
          <a:p>
            <a:pPr algn="ctr" eaLnBrk="1" hangingPunct="1">
              <a:lnSpc>
                <a:spcPct val="90000"/>
              </a:lnSpc>
              <a:buFont typeface="Wingdings" panose="05000000000000000000" pitchFamily="2" charset="2"/>
            </a:pPr>
            <a:r>
              <a:rPr lang="en-US" altLang="zh-CN" sz="3200" b="1" dirty="0">
                <a:solidFill>
                  <a:srgbClr val="FF0000"/>
                </a:solidFill>
                <a:latin typeface="Arial Narrow" pitchFamily="34" charset="0"/>
              </a:rPr>
              <a:t>c</a:t>
            </a:r>
            <a:endParaRPr lang="en-US" altLang="zh-CN" sz="3200" b="1" dirty="0">
              <a:solidFill>
                <a:srgbClr val="FF0000"/>
              </a:solidFill>
              <a:latin typeface="Arial Narrow" pitchFamily="34" charset="0"/>
            </a:endParaRPr>
          </a:p>
        </p:txBody>
      </p:sp>
      <p:sp>
        <p:nvSpPr>
          <p:cNvPr id="42" name="Line 42"/>
          <p:cNvSpPr>
            <a:spLocks noChangeShapeType="1"/>
          </p:cNvSpPr>
          <p:nvPr/>
        </p:nvSpPr>
        <p:spPr bwMode="auto">
          <a:xfrm>
            <a:off x="5508625" y="4581525"/>
            <a:ext cx="1362075" cy="0"/>
          </a:xfrm>
          <a:prstGeom prst="line">
            <a:avLst/>
          </a:prstGeom>
          <a:noFill/>
          <a:ln w="9525">
            <a:solidFill>
              <a:schemeClr val="tx1"/>
            </a:solidFill>
            <a:round/>
            <a:headEnd type="triangle"/>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3" name="Text Box 28"/>
          <p:cNvSpPr txBox="1"/>
          <p:nvPr/>
        </p:nvSpPr>
        <p:spPr>
          <a:xfrm>
            <a:off x="5100638" y="2538413"/>
            <a:ext cx="390525" cy="979487"/>
          </a:xfrm>
          <a:prstGeom prst="rect">
            <a:avLst/>
          </a:prstGeom>
          <a:noFill/>
          <a:ln w="9525" cap="flat" cmpd="sng">
            <a:solidFill>
              <a:schemeClr val="accent1"/>
            </a:solidFill>
            <a:prstDash val="solid"/>
            <a:miter/>
            <a:headEnd type="none" w="med" len="med"/>
            <a:tailEnd type="none" w="med" len="med"/>
          </a:ln>
        </p:spPr>
        <p:txBody>
          <a:bodyPr wrap="none">
            <a:spAutoFit/>
          </a:bodyPr>
          <a:p>
            <a:pPr algn="ctr" eaLnBrk="1" hangingPunct="1">
              <a:lnSpc>
                <a:spcPct val="90000"/>
              </a:lnSpc>
              <a:buFont typeface="Wingdings" panose="05000000000000000000" pitchFamily="2" charset="2"/>
            </a:pPr>
            <a:r>
              <a:rPr lang="en-US" altLang="zh-CN" sz="3200" b="1" dirty="0">
                <a:solidFill>
                  <a:srgbClr val="FFFFFF"/>
                </a:solidFill>
                <a:latin typeface="Arial Narrow" pitchFamily="34" charset="0"/>
              </a:rPr>
              <a:t>a</a:t>
            </a:r>
            <a:endParaRPr lang="en-US" altLang="zh-CN" sz="3200" b="1" dirty="0">
              <a:solidFill>
                <a:srgbClr val="FFFFFF"/>
              </a:solidFill>
              <a:latin typeface="Arial Narrow" pitchFamily="34" charset="0"/>
            </a:endParaRPr>
          </a:p>
          <a:p>
            <a:pPr algn="ctr" eaLnBrk="1" hangingPunct="1">
              <a:lnSpc>
                <a:spcPct val="90000"/>
              </a:lnSpc>
              <a:buFont typeface="Wingdings" panose="05000000000000000000" pitchFamily="2" charset="2"/>
            </a:pPr>
            <a:r>
              <a:rPr lang="en-US" altLang="zh-CN" sz="3200" b="1" dirty="0">
                <a:solidFill>
                  <a:srgbClr val="FF0000"/>
                </a:solidFill>
                <a:latin typeface="Arial Narrow" pitchFamily="34" charset="0"/>
              </a:rPr>
              <a:t>b</a:t>
            </a:r>
            <a:endParaRPr lang="en-US" altLang="zh-CN" sz="3200" b="1" dirty="0">
              <a:solidFill>
                <a:srgbClr val="FF0000"/>
              </a:solidFill>
              <a:latin typeface="Arial Narrow" pitchFamily="34" charset="0"/>
            </a:endParaRPr>
          </a:p>
        </p:txBody>
      </p:sp>
      <p:sp>
        <p:nvSpPr>
          <p:cNvPr id="45" name="Line 32"/>
          <p:cNvSpPr>
            <a:spLocks noChangeShapeType="1"/>
          </p:cNvSpPr>
          <p:nvPr/>
        </p:nvSpPr>
        <p:spPr bwMode="auto">
          <a:xfrm>
            <a:off x="5508625" y="2843213"/>
            <a:ext cx="1362075" cy="9525"/>
          </a:xfrm>
          <a:prstGeom prst="line">
            <a:avLst/>
          </a:prstGeom>
          <a:noFill/>
          <a:ln w="9525">
            <a:solidFill>
              <a:schemeClr val="tx1"/>
            </a:solidFill>
            <a:round/>
            <a:headEnd type="triangle"/>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95"/>
                                        </p:tgtEl>
                                        <p:attrNameLst>
                                          <p:attrName>style.visibility</p:attrName>
                                        </p:attrNameLst>
                                      </p:cBhvr>
                                      <p:to>
                                        <p:strVal val="visible"/>
                                      </p:to>
                                    </p:set>
                                    <p:animEffect transition="in" filter="wipe(left)">
                                      <p:cBhvr>
                                        <p:cTn id="7" dur="500"/>
                                        <p:tgtEl>
                                          <p:spTgt spid="1556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83"/>
                                        </p:tgtEl>
                                        <p:attrNameLst>
                                          <p:attrName>style.visibility</p:attrName>
                                        </p:attrNameLst>
                                      </p:cBhvr>
                                      <p:to>
                                        <p:strVal val="visible"/>
                                      </p:to>
                                    </p:set>
                                    <p:animEffect transition="in" filter="wipe(left)">
                                      <p:cBhvr>
                                        <p:cTn id="12" dur="500"/>
                                        <p:tgtEl>
                                          <p:spTgt spid="155683"/>
                                        </p:tgtEl>
                                      </p:cBhvr>
                                    </p:animEffect>
                                  </p:childTnLst>
                                </p:cTn>
                              </p:par>
                              <p:par>
                                <p:cTn id="13" presetID="22" presetClass="entr" presetSubtype="8" fill="hold" nodeType="withEffect">
                                  <p:stCondLst>
                                    <p:cond delay="0"/>
                                  </p:stCondLst>
                                  <p:childTnLst>
                                    <p:set>
                                      <p:cBhvr>
                                        <p:cTn id="14" dur="1" fill="hold">
                                          <p:stCondLst>
                                            <p:cond delay="0"/>
                                          </p:stCondLst>
                                        </p:cTn>
                                        <p:tgtEl>
                                          <p:spTgt spid="155684"/>
                                        </p:tgtEl>
                                        <p:attrNameLst>
                                          <p:attrName>style.visibility</p:attrName>
                                        </p:attrNameLst>
                                      </p:cBhvr>
                                      <p:to>
                                        <p:strVal val="visible"/>
                                      </p:to>
                                    </p:set>
                                    <p:animEffect transition="in" filter="wipe(left)">
                                      <p:cBhvr>
                                        <p:cTn id="15" dur="500"/>
                                        <p:tgtEl>
                                          <p:spTgt spid="1556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500"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par>
                                <p:cTn id="21" presetID="22" presetClass="entr" presetSubtype="8"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left)">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par>
                                <p:cTn id="42" presetID="22" presetClass="entr" presetSubtype="8"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left)">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5696"/>
                                        </p:tgtEl>
                                        <p:attrNameLst>
                                          <p:attrName>style.visibility</p:attrName>
                                        </p:attrNameLst>
                                      </p:cBhvr>
                                      <p:to>
                                        <p:strVal val="visible"/>
                                      </p:to>
                                    </p:set>
                                    <p:animEffect transition="in" filter="wipe(left)">
                                      <p:cBhvr>
                                        <p:cTn id="49" dur="500"/>
                                        <p:tgtEl>
                                          <p:spTgt spid="15569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55693"/>
                                        </p:tgtEl>
                                        <p:attrNameLst>
                                          <p:attrName>style.visibility</p:attrName>
                                        </p:attrNameLst>
                                      </p:cBhvr>
                                      <p:to>
                                        <p:strVal val="visible"/>
                                      </p:to>
                                    </p:set>
                                    <p:animEffect transition="in" filter="wipe(left)">
                                      <p:cBhvr>
                                        <p:cTn id="54" dur="500"/>
                                        <p:tgtEl>
                                          <p:spTgt spid="155693"/>
                                        </p:tgtEl>
                                      </p:cBhvr>
                                    </p:animEffect>
                                  </p:childTnLst>
                                </p:cTn>
                              </p:par>
                              <p:par>
                                <p:cTn id="55" presetID="22" presetClass="entr" presetSubtype="8" fill="hold" nodeType="withEffect">
                                  <p:stCondLst>
                                    <p:cond delay="0"/>
                                  </p:stCondLst>
                                  <p:childTnLst>
                                    <p:set>
                                      <p:cBhvr>
                                        <p:cTn id="56" dur="1" fill="hold">
                                          <p:stCondLst>
                                            <p:cond delay="0"/>
                                          </p:stCondLst>
                                        </p:cTn>
                                        <p:tgtEl>
                                          <p:spTgt spid="155694"/>
                                        </p:tgtEl>
                                        <p:attrNameLst>
                                          <p:attrName>style.visibility</p:attrName>
                                        </p:attrNameLst>
                                      </p:cBhvr>
                                      <p:to>
                                        <p:strVal val="visible"/>
                                      </p:to>
                                    </p:set>
                                    <p:animEffect transition="in" filter="wipe(left)">
                                      <p:cBhvr>
                                        <p:cTn id="57" dur="500"/>
                                        <p:tgtEl>
                                          <p:spTgt spid="15569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par>
                                <p:cTn id="63" presetID="22" presetClass="entr" presetSubtype="8"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left)">
                                      <p:cBhvr>
                                        <p:cTn id="6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83" grpId="0" animBg="1"/>
      <p:bldP spid="155693" grpId="0" animBg="1"/>
      <p:bldP spid="155695" grpId="0"/>
      <p:bldP spid="155696" grpId="0"/>
      <p:bldP spid="6" grpId="0" animBg="1"/>
      <p:bldP spid="8" grpId="0"/>
      <p:bldP spid="37" grpId="0" animBg="1"/>
      <p:bldP spid="40" grpId="0" animBg="1"/>
      <p:bldP spid="43" grpId="0" animBg="1"/>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2" name="Rectangle 2"/>
          <p:cNvSpPr>
            <a:spLocks noGrp="1"/>
          </p:cNvSpPr>
          <p:nvPr>
            <p:ph type="title"/>
          </p:nvPr>
        </p:nvSpPr>
        <p:spPr>
          <a:xfrm>
            <a:off x="107950" y="44450"/>
            <a:ext cx="8424863" cy="828675"/>
          </a:xfrm>
          <a:ln/>
        </p:spPr>
        <p:txBody>
          <a:bodyPr vert="horz" wrap="square" lIns="92075" tIns="46037" rIns="92075" bIns="46037" anchor="ctr" anchorCtr="0"/>
          <a:p>
            <a:pPr eaLnBrk="1" hangingPunct="1"/>
            <a:r>
              <a:rPr lang="en-US" altLang="zh-CN" sz="2800" b="1" dirty="0">
                <a:ea typeface="宋体" panose="02010600030101010101" pitchFamily="2" charset="-122"/>
              </a:rPr>
              <a:t>12. </a:t>
            </a:r>
            <a:r>
              <a:rPr lang="zh-CN" altLang="en-US" sz="2800" b="1" dirty="0">
                <a:ea typeface="宋体" panose="02010600030101010101" pitchFamily="2" charset="-122"/>
              </a:rPr>
              <a:t>虚函数的工作机理（</a:t>
            </a:r>
            <a:r>
              <a:rPr lang="en-US" altLang="zh-CN" sz="2800" b="1" dirty="0">
                <a:ea typeface="宋体" panose="02010600030101010101" pitchFamily="2" charset="-122"/>
              </a:rPr>
              <a:t>4</a:t>
            </a:r>
            <a:r>
              <a:rPr lang="zh-CN" altLang="en-US" sz="2800" b="1" dirty="0">
                <a:ea typeface="宋体" panose="02010600030101010101" pitchFamily="2" charset="-122"/>
              </a:rPr>
              <a:t>）</a:t>
            </a:r>
            <a:r>
              <a:rPr lang="zh-CN" altLang="en-US" sz="2800" dirty="0">
                <a:ea typeface="宋体" panose="02010600030101010101" pitchFamily="2" charset="-122"/>
              </a:rPr>
              <a:t> </a:t>
            </a:r>
            <a:endParaRPr lang="zh-CN" altLang="en-US" sz="2800" dirty="0">
              <a:ea typeface="宋体" panose="02010600030101010101" pitchFamily="2" charset="-122"/>
            </a:endParaRPr>
          </a:p>
        </p:txBody>
      </p:sp>
      <p:sp>
        <p:nvSpPr>
          <p:cNvPr id="322563" name="Text Box 9"/>
          <p:cNvSpPr txBox="1"/>
          <p:nvPr/>
        </p:nvSpPr>
        <p:spPr>
          <a:xfrm>
            <a:off x="668338" y="1550988"/>
            <a:ext cx="184150" cy="579437"/>
          </a:xfrm>
          <a:prstGeom prst="rect">
            <a:avLst/>
          </a:prstGeom>
          <a:noFill/>
          <a:ln w="9525">
            <a:noFill/>
          </a:ln>
        </p:spPr>
        <p:txBody>
          <a:bodyPr wrap="none">
            <a:spAutoFit/>
          </a:bodyPr>
          <a:p>
            <a:pPr eaLnBrk="1" hangingPunct="1">
              <a:buFont typeface="Wingdings" panose="05000000000000000000" pitchFamily="2" charset="2"/>
            </a:pPr>
            <a:endParaRPr lang="zh-CN" altLang="zh-CN" sz="3200" dirty="0">
              <a:solidFill>
                <a:srgbClr val="FFFFFF"/>
              </a:solidFill>
              <a:latin typeface="Times New Roman" panose="02020603050405020304" pitchFamily="18" charset="0"/>
            </a:endParaRPr>
          </a:p>
        </p:txBody>
      </p:sp>
      <p:sp>
        <p:nvSpPr>
          <p:cNvPr id="322564" name="Text Box 25"/>
          <p:cNvSpPr txBox="1"/>
          <p:nvPr/>
        </p:nvSpPr>
        <p:spPr>
          <a:xfrm>
            <a:off x="5018088" y="4070350"/>
            <a:ext cx="184150" cy="579438"/>
          </a:xfrm>
          <a:prstGeom prst="rect">
            <a:avLst/>
          </a:prstGeom>
          <a:noFill/>
          <a:ln w="9525">
            <a:noFill/>
          </a:ln>
        </p:spPr>
        <p:txBody>
          <a:bodyPr wrap="none">
            <a:spAutoFit/>
          </a:bodyPr>
          <a:p>
            <a:pPr eaLnBrk="1" hangingPunct="1">
              <a:buFont typeface="Wingdings" panose="05000000000000000000" pitchFamily="2" charset="2"/>
            </a:pPr>
            <a:endParaRPr lang="zh-CN" altLang="zh-CN" sz="3200" dirty="0">
              <a:solidFill>
                <a:srgbClr val="FFFFFF"/>
              </a:solidFill>
              <a:latin typeface="Times New Roman" panose="02020603050405020304" pitchFamily="18" charset="0"/>
            </a:endParaRPr>
          </a:p>
        </p:txBody>
      </p:sp>
      <p:sp>
        <p:nvSpPr>
          <p:cNvPr id="155676" name="Text Box 28"/>
          <p:cNvSpPr txBox="1"/>
          <p:nvPr/>
        </p:nvSpPr>
        <p:spPr>
          <a:xfrm>
            <a:off x="4756150" y="1252538"/>
            <a:ext cx="1047750" cy="977900"/>
          </a:xfrm>
          <a:prstGeom prst="rect">
            <a:avLst/>
          </a:prstGeom>
          <a:noFill/>
          <a:ln w="9525" cap="flat" cmpd="sng">
            <a:solidFill>
              <a:schemeClr val="accent1"/>
            </a:solidFill>
            <a:prstDash val="solid"/>
            <a:miter/>
            <a:headEnd type="none" w="med" len="med"/>
            <a:tailEnd type="none" w="med" len="med"/>
          </a:ln>
        </p:spPr>
        <p:txBody>
          <a:bodyPr wrap="none">
            <a:spAutoFit/>
          </a:bodyPr>
          <a:p>
            <a:pPr algn="ctr" eaLnBrk="1" hangingPunct="1">
              <a:lnSpc>
                <a:spcPct val="90000"/>
              </a:lnSpc>
              <a:buFont typeface="Wingdings" panose="05000000000000000000" pitchFamily="2" charset="2"/>
            </a:pPr>
            <a:r>
              <a:rPr lang="en-US" altLang="zh-CN" sz="3200" b="1" dirty="0">
                <a:solidFill>
                  <a:srgbClr val="FFFFFF"/>
                </a:solidFill>
                <a:latin typeface="Arial Narrow" pitchFamily="34" charset="0"/>
              </a:rPr>
              <a:t>Vptr</a:t>
            </a:r>
            <a:r>
              <a:rPr lang="en-US" altLang="zh-CN" sz="3200" b="1" dirty="0">
                <a:solidFill>
                  <a:srgbClr val="FFFFFF"/>
                </a:solidFill>
                <a:latin typeface="Arial Narrow" pitchFamily="34" charset="0"/>
                <a:sym typeface="Symbol" panose="05050102010706020507" pitchFamily="18" charset="2"/>
              </a:rPr>
              <a:t></a:t>
            </a:r>
            <a:endParaRPr lang="en-US" altLang="zh-CN" sz="3200" b="1" dirty="0">
              <a:solidFill>
                <a:srgbClr val="FFFFFF"/>
              </a:solidFill>
              <a:latin typeface="Arial Narrow" pitchFamily="34" charset="0"/>
            </a:endParaRPr>
          </a:p>
          <a:p>
            <a:pPr algn="ctr" eaLnBrk="1" hangingPunct="1">
              <a:lnSpc>
                <a:spcPct val="90000"/>
              </a:lnSpc>
              <a:buFont typeface="Wingdings" panose="05000000000000000000" pitchFamily="2" charset="2"/>
            </a:pPr>
            <a:r>
              <a:rPr lang="en-US" altLang="zh-CN" sz="3200" b="1" dirty="0">
                <a:solidFill>
                  <a:srgbClr val="FFFFFF"/>
                </a:solidFill>
                <a:latin typeface="Arial Narrow" pitchFamily="34" charset="0"/>
              </a:rPr>
              <a:t>a</a:t>
            </a:r>
            <a:endParaRPr lang="en-US" altLang="zh-CN" sz="3200" b="1" dirty="0">
              <a:solidFill>
                <a:srgbClr val="FFFFFF"/>
              </a:solidFill>
              <a:latin typeface="Arial Narrow" pitchFamily="34" charset="0"/>
            </a:endParaRPr>
          </a:p>
        </p:txBody>
      </p:sp>
      <p:sp>
        <p:nvSpPr>
          <p:cNvPr id="322566" name="Text Box 29"/>
          <p:cNvSpPr txBox="1"/>
          <p:nvPr/>
        </p:nvSpPr>
        <p:spPr>
          <a:xfrm>
            <a:off x="6753225" y="1052513"/>
            <a:ext cx="857250" cy="1570037"/>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A::f</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A::g</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A::h</a:t>
            </a:r>
            <a:endParaRPr lang="en-US" altLang="zh-CN" sz="3200" b="1" dirty="0">
              <a:solidFill>
                <a:srgbClr val="FFFFFF"/>
              </a:solidFill>
              <a:latin typeface="Arial Narrow" pitchFamily="34" charset="0"/>
            </a:endParaRPr>
          </a:p>
        </p:txBody>
      </p:sp>
      <p:sp>
        <p:nvSpPr>
          <p:cNvPr id="155678" name="Line 30"/>
          <p:cNvSpPr>
            <a:spLocks noChangeShapeType="1"/>
          </p:cNvSpPr>
          <p:nvPr/>
        </p:nvSpPr>
        <p:spPr bwMode="auto">
          <a:xfrm>
            <a:off x="5997575" y="1341438"/>
            <a:ext cx="685800" cy="0"/>
          </a:xfrm>
          <a:prstGeom prst="line">
            <a:avLst/>
          </a:prstGeom>
          <a:noFill/>
          <a:ln w="9525">
            <a:solidFill>
              <a:schemeClr val="tx1"/>
            </a:solidFill>
            <a:round/>
            <a:tailEnd type="triangle" w="med" len="me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55679" name="Line 31"/>
          <p:cNvSpPr>
            <a:spLocks noChangeShapeType="1"/>
          </p:cNvSpPr>
          <p:nvPr/>
        </p:nvSpPr>
        <p:spPr bwMode="auto">
          <a:xfrm>
            <a:off x="6007100" y="1328738"/>
            <a:ext cx="0" cy="228600"/>
          </a:xfrm>
          <a:prstGeom prst="line">
            <a:avLst/>
          </a:prstGeom>
          <a:noFill/>
          <a:ln w="9525">
            <a:solidFill>
              <a:schemeClr val="tx1"/>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55680" name="Line 32"/>
          <p:cNvSpPr>
            <a:spLocks noChangeShapeType="1"/>
          </p:cNvSpPr>
          <p:nvPr/>
        </p:nvSpPr>
        <p:spPr bwMode="auto">
          <a:xfrm>
            <a:off x="5626100" y="1557338"/>
            <a:ext cx="381000" cy="0"/>
          </a:xfrm>
          <a:prstGeom prst="line">
            <a:avLst/>
          </a:prstGeom>
          <a:noFill/>
          <a:ln w="9525">
            <a:solidFill>
              <a:schemeClr val="tx1"/>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22570" name="Text Box 33"/>
          <p:cNvSpPr txBox="1"/>
          <p:nvPr/>
        </p:nvSpPr>
        <p:spPr>
          <a:xfrm>
            <a:off x="7820025" y="1016000"/>
            <a:ext cx="184150" cy="579438"/>
          </a:xfrm>
          <a:prstGeom prst="rect">
            <a:avLst/>
          </a:prstGeom>
          <a:noFill/>
          <a:ln w="9525">
            <a:noFill/>
          </a:ln>
        </p:spPr>
        <p:txBody>
          <a:bodyPr wrap="none">
            <a:spAutoFit/>
          </a:bodyPr>
          <a:p>
            <a:pPr eaLnBrk="1" hangingPunct="1">
              <a:buFont typeface="Wingdings" panose="05000000000000000000" pitchFamily="2" charset="2"/>
            </a:pPr>
            <a:endParaRPr lang="en-US" altLang="zh-CN" sz="3200" b="1" dirty="0">
              <a:solidFill>
                <a:srgbClr val="FFFFFF"/>
              </a:solidFill>
              <a:latin typeface="Times New Roman" panose="02020603050405020304" pitchFamily="18" charset="0"/>
            </a:endParaRPr>
          </a:p>
        </p:txBody>
      </p:sp>
      <p:sp>
        <p:nvSpPr>
          <p:cNvPr id="322571" name="Text Box 34"/>
          <p:cNvSpPr txBox="1"/>
          <p:nvPr/>
        </p:nvSpPr>
        <p:spPr>
          <a:xfrm>
            <a:off x="7759700" y="1023938"/>
            <a:ext cx="592138" cy="1554162"/>
          </a:xfrm>
          <a:prstGeom prst="rect">
            <a:avLst/>
          </a:prstGeom>
          <a:noFill/>
          <a:ln w="9525">
            <a:noFill/>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[0]</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[1]</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[2]</a:t>
            </a:r>
            <a:endParaRPr lang="en-US" altLang="zh-CN" sz="3200" b="1" dirty="0">
              <a:solidFill>
                <a:srgbClr val="FFFFFF"/>
              </a:solidFill>
              <a:latin typeface="Arial Narrow" pitchFamily="34" charset="0"/>
            </a:endParaRPr>
          </a:p>
        </p:txBody>
      </p:sp>
      <p:sp>
        <p:nvSpPr>
          <p:cNvPr id="155683" name="Text Box 35"/>
          <p:cNvSpPr txBox="1"/>
          <p:nvPr/>
        </p:nvSpPr>
        <p:spPr>
          <a:xfrm>
            <a:off x="3476625" y="1312863"/>
            <a:ext cx="769938" cy="588962"/>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pa</a:t>
            </a:r>
            <a:r>
              <a:rPr lang="en-US" altLang="zh-CN" sz="3200" b="1" dirty="0">
                <a:solidFill>
                  <a:srgbClr val="FFFFFF"/>
                </a:solidFill>
                <a:latin typeface="Arial Narrow" pitchFamily="34" charset="0"/>
                <a:sym typeface="Symbol" panose="05050102010706020507" pitchFamily="18" charset="2"/>
              </a:rPr>
              <a:t></a:t>
            </a:r>
            <a:endParaRPr lang="en-US" altLang="zh-CN" sz="3200" b="1" dirty="0">
              <a:solidFill>
                <a:srgbClr val="777777"/>
              </a:solidFill>
              <a:latin typeface="Arial Narrow" pitchFamily="34" charset="0"/>
              <a:sym typeface="Symbol" panose="05050102010706020507" pitchFamily="18" charset="2"/>
            </a:endParaRPr>
          </a:p>
        </p:txBody>
      </p:sp>
      <p:sp>
        <p:nvSpPr>
          <p:cNvPr id="155684" name="Line 36"/>
          <p:cNvSpPr>
            <a:spLocks noChangeShapeType="1"/>
          </p:cNvSpPr>
          <p:nvPr/>
        </p:nvSpPr>
        <p:spPr bwMode="auto">
          <a:xfrm flipV="1">
            <a:off x="4102100" y="1377950"/>
            <a:ext cx="609600" cy="228600"/>
          </a:xfrm>
          <a:prstGeom prst="line">
            <a:avLst/>
          </a:prstGeom>
          <a:noFill/>
          <a:ln w="9525">
            <a:solidFill>
              <a:schemeClr val="tx1"/>
            </a:solidFill>
            <a:round/>
            <a:tailEnd type="triangle" w="med" len="me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55686" name="Text Box 38"/>
          <p:cNvSpPr txBox="1"/>
          <p:nvPr/>
        </p:nvSpPr>
        <p:spPr>
          <a:xfrm>
            <a:off x="4756150" y="4852988"/>
            <a:ext cx="1047750" cy="1854200"/>
          </a:xfrm>
          <a:prstGeom prst="rect">
            <a:avLst/>
          </a:prstGeom>
          <a:noFill/>
          <a:ln w="9525" cap="flat" cmpd="sng">
            <a:solidFill>
              <a:schemeClr val="accent1"/>
            </a:solidFill>
            <a:prstDash val="solid"/>
            <a:miter/>
            <a:headEnd type="none" w="med" len="med"/>
            <a:tailEnd type="none" w="med" len="med"/>
          </a:ln>
        </p:spPr>
        <p:txBody>
          <a:bodyPr wrap="none">
            <a:spAutoFit/>
          </a:bodyPr>
          <a:p>
            <a:pPr algn="ctr" eaLnBrk="1" hangingPunct="1">
              <a:lnSpc>
                <a:spcPct val="90000"/>
              </a:lnSpc>
              <a:buFont typeface="Wingdings" panose="05000000000000000000" pitchFamily="2" charset="2"/>
            </a:pPr>
            <a:r>
              <a:rPr lang="en-US" altLang="zh-CN" sz="3200" b="1" dirty="0">
                <a:solidFill>
                  <a:srgbClr val="FFFFFF"/>
                </a:solidFill>
                <a:latin typeface="Arial Narrow" pitchFamily="34" charset="0"/>
              </a:rPr>
              <a:t>Vptr</a:t>
            </a:r>
            <a:r>
              <a:rPr lang="en-US" altLang="zh-CN" sz="3200" b="1" dirty="0">
                <a:solidFill>
                  <a:srgbClr val="FFFFFF"/>
                </a:solidFill>
                <a:latin typeface="Arial Narrow" pitchFamily="34" charset="0"/>
                <a:sym typeface="Symbol" panose="05050102010706020507" pitchFamily="18" charset="2"/>
              </a:rPr>
              <a:t></a:t>
            </a:r>
            <a:endParaRPr lang="en-US" altLang="zh-CN" sz="3200" b="1" dirty="0">
              <a:solidFill>
                <a:srgbClr val="FFFFFF"/>
              </a:solidFill>
              <a:latin typeface="Arial Narrow" pitchFamily="34" charset="0"/>
            </a:endParaRPr>
          </a:p>
          <a:p>
            <a:pPr algn="ctr" eaLnBrk="1" hangingPunct="1">
              <a:lnSpc>
                <a:spcPct val="90000"/>
              </a:lnSpc>
              <a:buFont typeface="Wingdings" panose="05000000000000000000" pitchFamily="2" charset="2"/>
            </a:pPr>
            <a:r>
              <a:rPr lang="en-US" altLang="zh-CN" sz="3200" b="1" dirty="0">
                <a:solidFill>
                  <a:srgbClr val="FFFFFF"/>
                </a:solidFill>
                <a:latin typeface="Arial Narrow" pitchFamily="34" charset="0"/>
              </a:rPr>
              <a:t>a</a:t>
            </a:r>
            <a:endParaRPr lang="en-US" altLang="zh-CN" sz="3200" b="1" dirty="0">
              <a:solidFill>
                <a:srgbClr val="FFFFFF"/>
              </a:solidFill>
              <a:latin typeface="Arial Narrow" pitchFamily="34" charset="0"/>
            </a:endParaRPr>
          </a:p>
          <a:p>
            <a:pPr algn="ctr" eaLnBrk="1" hangingPunct="1">
              <a:lnSpc>
                <a:spcPct val="90000"/>
              </a:lnSpc>
              <a:buFont typeface="Wingdings" panose="05000000000000000000" pitchFamily="2" charset="2"/>
            </a:pPr>
            <a:r>
              <a:rPr lang="en-US" altLang="zh-CN" sz="3200" b="1" dirty="0">
                <a:solidFill>
                  <a:srgbClr val="FF0000"/>
                </a:solidFill>
                <a:latin typeface="Arial Narrow" pitchFamily="34" charset="0"/>
              </a:rPr>
              <a:t>b</a:t>
            </a:r>
            <a:endParaRPr lang="en-US" altLang="zh-CN" sz="3200" b="1" dirty="0">
              <a:solidFill>
                <a:srgbClr val="FF0000"/>
              </a:solidFill>
              <a:latin typeface="Arial Narrow" pitchFamily="34" charset="0"/>
            </a:endParaRPr>
          </a:p>
          <a:p>
            <a:pPr algn="ctr" eaLnBrk="1" hangingPunct="1">
              <a:lnSpc>
                <a:spcPct val="90000"/>
              </a:lnSpc>
              <a:buFont typeface="Wingdings" panose="05000000000000000000" pitchFamily="2" charset="2"/>
            </a:pPr>
            <a:r>
              <a:rPr lang="en-US" altLang="zh-CN" sz="3200" b="1" dirty="0">
                <a:solidFill>
                  <a:srgbClr val="FF0000"/>
                </a:solidFill>
                <a:latin typeface="Arial Narrow" pitchFamily="34" charset="0"/>
              </a:rPr>
              <a:t>c</a:t>
            </a:r>
            <a:endParaRPr lang="en-US" altLang="zh-CN" sz="3200" b="1" dirty="0">
              <a:solidFill>
                <a:srgbClr val="FF0000"/>
              </a:solidFill>
              <a:latin typeface="Arial Narrow" pitchFamily="34" charset="0"/>
            </a:endParaRPr>
          </a:p>
        </p:txBody>
      </p:sp>
      <p:sp>
        <p:nvSpPr>
          <p:cNvPr id="322575" name="Text Box 39"/>
          <p:cNvSpPr txBox="1"/>
          <p:nvPr/>
        </p:nvSpPr>
        <p:spPr>
          <a:xfrm>
            <a:off x="6753225" y="4638675"/>
            <a:ext cx="857250" cy="1570038"/>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A::f</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B::g</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C::h</a:t>
            </a:r>
            <a:endParaRPr lang="en-US" altLang="zh-CN" sz="3200" b="1" dirty="0">
              <a:solidFill>
                <a:srgbClr val="FFFFFF"/>
              </a:solidFill>
              <a:latin typeface="Arial Narrow" pitchFamily="34" charset="0"/>
            </a:endParaRPr>
          </a:p>
        </p:txBody>
      </p:sp>
      <p:sp>
        <p:nvSpPr>
          <p:cNvPr id="155688" name="Line 40"/>
          <p:cNvSpPr>
            <a:spLocks noChangeShapeType="1"/>
          </p:cNvSpPr>
          <p:nvPr/>
        </p:nvSpPr>
        <p:spPr bwMode="auto">
          <a:xfrm>
            <a:off x="6007100" y="4929188"/>
            <a:ext cx="685800" cy="0"/>
          </a:xfrm>
          <a:prstGeom prst="line">
            <a:avLst/>
          </a:prstGeom>
          <a:noFill/>
          <a:ln w="9525">
            <a:solidFill>
              <a:schemeClr val="tx1"/>
            </a:solidFill>
            <a:round/>
            <a:tailEnd type="triangle" w="med" len="me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55689" name="Line 41"/>
          <p:cNvSpPr>
            <a:spLocks noChangeShapeType="1"/>
          </p:cNvSpPr>
          <p:nvPr/>
        </p:nvSpPr>
        <p:spPr bwMode="auto">
          <a:xfrm>
            <a:off x="6007100" y="4929188"/>
            <a:ext cx="0" cy="228600"/>
          </a:xfrm>
          <a:prstGeom prst="line">
            <a:avLst/>
          </a:prstGeom>
          <a:noFill/>
          <a:ln w="9525">
            <a:solidFill>
              <a:schemeClr val="tx1"/>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55690" name="Line 42"/>
          <p:cNvSpPr>
            <a:spLocks noChangeShapeType="1"/>
          </p:cNvSpPr>
          <p:nvPr/>
        </p:nvSpPr>
        <p:spPr bwMode="auto">
          <a:xfrm>
            <a:off x="5626100" y="5157788"/>
            <a:ext cx="381000" cy="0"/>
          </a:xfrm>
          <a:prstGeom prst="line">
            <a:avLst/>
          </a:prstGeom>
          <a:noFill/>
          <a:ln w="9525">
            <a:solidFill>
              <a:schemeClr val="tx1"/>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22579" name="Text Box 43"/>
          <p:cNvSpPr txBox="1"/>
          <p:nvPr/>
        </p:nvSpPr>
        <p:spPr>
          <a:xfrm>
            <a:off x="7820025" y="4616450"/>
            <a:ext cx="184150" cy="579438"/>
          </a:xfrm>
          <a:prstGeom prst="rect">
            <a:avLst/>
          </a:prstGeom>
          <a:noFill/>
          <a:ln w="9525">
            <a:noFill/>
          </a:ln>
        </p:spPr>
        <p:txBody>
          <a:bodyPr wrap="none">
            <a:spAutoFit/>
          </a:bodyPr>
          <a:p>
            <a:pPr eaLnBrk="1" hangingPunct="1">
              <a:buFont typeface="Wingdings" panose="05000000000000000000" pitchFamily="2" charset="2"/>
            </a:pPr>
            <a:endParaRPr lang="en-US" altLang="zh-CN" sz="3200" b="1" dirty="0">
              <a:solidFill>
                <a:srgbClr val="FFFFFF"/>
              </a:solidFill>
              <a:latin typeface="Times New Roman" panose="02020603050405020304" pitchFamily="18" charset="0"/>
            </a:endParaRPr>
          </a:p>
        </p:txBody>
      </p:sp>
      <p:sp>
        <p:nvSpPr>
          <p:cNvPr id="322580" name="Text Box 44"/>
          <p:cNvSpPr txBox="1"/>
          <p:nvPr/>
        </p:nvSpPr>
        <p:spPr>
          <a:xfrm>
            <a:off x="7759700" y="4624388"/>
            <a:ext cx="592138" cy="1554162"/>
          </a:xfrm>
          <a:prstGeom prst="rect">
            <a:avLst/>
          </a:prstGeom>
          <a:noFill/>
          <a:ln w="9525">
            <a:noFill/>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[0]</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[1]</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[2]</a:t>
            </a:r>
            <a:endParaRPr lang="en-US" altLang="zh-CN" sz="3200" b="1" dirty="0">
              <a:solidFill>
                <a:srgbClr val="FFFFFF"/>
              </a:solidFill>
              <a:latin typeface="Arial Narrow" pitchFamily="34" charset="0"/>
            </a:endParaRPr>
          </a:p>
        </p:txBody>
      </p:sp>
      <p:sp>
        <p:nvSpPr>
          <p:cNvPr id="155693" name="Text Box 45"/>
          <p:cNvSpPr txBox="1"/>
          <p:nvPr/>
        </p:nvSpPr>
        <p:spPr>
          <a:xfrm>
            <a:off x="3476625" y="4913313"/>
            <a:ext cx="769938" cy="588962"/>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pa</a:t>
            </a:r>
            <a:r>
              <a:rPr lang="en-US" altLang="zh-CN" sz="3200" b="1" dirty="0">
                <a:solidFill>
                  <a:srgbClr val="FFFFFF"/>
                </a:solidFill>
                <a:latin typeface="Arial Narrow" pitchFamily="34" charset="0"/>
                <a:sym typeface="Symbol" panose="05050102010706020507" pitchFamily="18" charset="2"/>
              </a:rPr>
              <a:t></a:t>
            </a:r>
            <a:endParaRPr lang="en-US" altLang="zh-CN" sz="3200" b="1" dirty="0">
              <a:solidFill>
                <a:srgbClr val="777777"/>
              </a:solidFill>
              <a:latin typeface="Arial Narrow" pitchFamily="34" charset="0"/>
              <a:sym typeface="Symbol" panose="05050102010706020507" pitchFamily="18" charset="2"/>
            </a:endParaRPr>
          </a:p>
        </p:txBody>
      </p:sp>
      <p:sp>
        <p:nvSpPr>
          <p:cNvPr id="155694" name="Line 46"/>
          <p:cNvSpPr>
            <a:spLocks noChangeShapeType="1"/>
          </p:cNvSpPr>
          <p:nvPr/>
        </p:nvSpPr>
        <p:spPr bwMode="auto">
          <a:xfrm flipV="1">
            <a:off x="4102100" y="4978400"/>
            <a:ext cx="609600" cy="228600"/>
          </a:xfrm>
          <a:prstGeom prst="line">
            <a:avLst/>
          </a:prstGeom>
          <a:noFill/>
          <a:ln w="9525">
            <a:solidFill>
              <a:schemeClr val="tx1"/>
            </a:solidFill>
            <a:round/>
            <a:tailEnd type="triangle" w="med" len="me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55695" name="Text Box 47"/>
          <p:cNvSpPr txBox="1"/>
          <p:nvPr/>
        </p:nvSpPr>
        <p:spPr>
          <a:xfrm>
            <a:off x="957263" y="1387475"/>
            <a:ext cx="2771775" cy="457200"/>
          </a:xfrm>
          <a:prstGeom prst="rect">
            <a:avLst/>
          </a:prstGeom>
          <a:noFill/>
          <a:ln w="9525">
            <a:noFill/>
          </a:ln>
        </p:spPr>
        <p:txBody>
          <a:bodyPr>
            <a:spAutoFit/>
          </a:bodyPr>
          <a:p>
            <a:pPr>
              <a:spcBef>
                <a:spcPct val="50000"/>
              </a:spcBef>
              <a:buFont typeface="Wingdings" panose="05000000000000000000" pitchFamily="2" charset="2"/>
            </a:pPr>
            <a:r>
              <a:rPr lang="en-US" altLang="zh-CN" sz="2400" b="1" dirty="0">
                <a:solidFill>
                  <a:srgbClr val="FFFFFF"/>
                </a:solidFill>
                <a:latin typeface="Times New Roman" panose="02020603050405020304" pitchFamily="18" charset="0"/>
              </a:rPr>
              <a:t>A *pa = new A</a:t>
            </a:r>
            <a:r>
              <a:rPr lang="zh-CN" altLang="en-US" sz="2400" b="1" dirty="0">
                <a:solidFill>
                  <a:srgbClr val="FFFFFF"/>
                </a:solidFill>
                <a:latin typeface="Times New Roman" panose="02020603050405020304" pitchFamily="18" charset="0"/>
              </a:rPr>
              <a:t>；</a:t>
            </a:r>
            <a:endParaRPr lang="zh-CN" altLang="en-US" sz="2400" b="1" dirty="0">
              <a:solidFill>
                <a:srgbClr val="FFFFFF"/>
              </a:solidFill>
              <a:latin typeface="Times New Roman" panose="02020603050405020304" pitchFamily="18" charset="0"/>
            </a:endParaRPr>
          </a:p>
        </p:txBody>
      </p:sp>
      <p:sp>
        <p:nvSpPr>
          <p:cNvPr id="155696" name="Text Box 48"/>
          <p:cNvSpPr txBox="1"/>
          <p:nvPr/>
        </p:nvSpPr>
        <p:spPr>
          <a:xfrm>
            <a:off x="920750" y="4987925"/>
            <a:ext cx="2268538" cy="457200"/>
          </a:xfrm>
          <a:prstGeom prst="rect">
            <a:avLst/>
          </a:prstGeom>
          <a:noFill/>
          <a:ln w="9525">
            <a:noFill/>
          </a:ln>
        </p:spPr>
        <p:txBody>
          <a:bodyPr>
            <a:spAutoFit/>
          </a:bodyPr>
          <a:p>
            <a:pPr>
              <a:spcBef>
                <a:spcPct val="50000"/>
              </a:spcBef>
              <a:buFont typeface="Wingdings" panose="05000000000000000000" pitchFamily="2" charset="2"/>
            </a:pPr>
            <a:r>
              <a:rPr lang="en-US" altLang="zh-CN" sz="2400" b="1" dirty="0">
                <a:solidFill>
                  <a:srgbClr val="FFFFFF"/>
                </a:solidFill>
                <a:latin typeface="Times New Roman" panose="02020603050405020304" pitchFamily="18" charset="0"/>
              </a:rPr>
              <a:t>pa</a:t>
            </a:r>
            <a:r>
              <a:rPr lang="zh-CN" altLang="en-US" sz="2400" b="1" dirty="0">
                <a:solidFill>
                  <a:srgbClr val="FFFFFF"/>
                </a:solidFill>
                <a:latin typeface="Times New Roman" panose="02020603050405020304" pitchFamily="18" charset="0"/>
              </a:rPr>
              <a:t>指向</a:t>
            </a:r>
            <a:r>
              <a:rPr lang="en-US" altLang="zh-CN" sz="2400" b="1" dirty="0">
                <a:solidFill>
                  <a:srgbClr val="FFFFFF"/>
                </a:solidFill>
                <a:latin typeface="Times New Roman" panose="02020603050405020304" pitchFamily="18" charset="0"/>
              </a:rPr>
              <a:t>C</a:t>
            </a:r>
            <a:r>
              <a:rPr lang="zh-CN" altLang="en-US" sz="2400" b="1" dirty="0">
                <a:solidFill>
                  <a:srgbClr val="FFFFFF"/>
                </a:solidFill>
                <a:latin typeface="Times New Roman" panose="02020603050405020304" pitchFamily="18" charset="0"/>
              </a:rPr>
              <a:t>类对象</a:t>
            </a:r>
            <a:endParaRPr lang="zh-CN" altLang="en-US" sz="2400" b="1" dirty="0">
              <a:solidFill>
                <a:srgbClr val="FFFFFF"/>
              </a:solidFill>
              <a:latin typeface="Times New Roman" panose="02020603050405020304" pitchFamily="18" charset="0"/>
            </a:endParaRPr>
          </a:p>
        </p:txBody>
      </p:sp>
      <p:sp>
        <p:nvSpPr>
          <p:cNvPr id="322585" name="Text Box 49"/>
          <p:cNvSpPr txBox="1"/>
          <p:nvPr/>
        </p:nvSpPr>
        <p:spPr>
          <a:xfrm>
            <a:off x="6789738" y="2838450"/>
            <a:ext cx="857250" cy="1570038"/>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A::f</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B::g</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A::h</a:t>
            </a:r>
            <a:endParaRPr lang="en-US" altLang="zh-CN" sz="3200" b="1" dirty="0">
              <a:solidFill>
                <a:srgbClr val="FFFFFF"/>
              </a:solidFill>
              <a:latin typeface="Arial Narrow" pitchFamily="34" charset="0"/>
            </a:endParaRPr>
          </a:p>
        </p:txBody>
      </p:sp>
      <p:sp>
        <p:nvSpPr>
          <p:cNvPr id="322586" name="Text Box 50"/>
          <p:cNvSpPr txBox="1"/>
          <p:nvPr/>
        </p:nvSpPr>
        <p:spPr>
          <a:xfrm>
            <a:off x="7856538" y="2816225"/>
            <a:ext cx="184150" cy="579438"/>
          </a:xfrm>
          <a:prstGeom prst="rect">
            <a:avLst/>
          </a:prstGeom>
          <a:noFill/>
          <a:ln w="9525">
            <a:noFill/>
          </a:ln>
        </p:spPr>
        <p:txBody>
          <a:bodyPr wrap="none">
            <a:spAutoFit/>
          </a:bodyPr>
          <a:p>
            <a:pPr eaLnBrk="1" hangingPunct="1">
              <a:buFont typeface="Wingdings" panose="05000000000000000000" pitchFamily="2" charset="2"/>
            </a:pPr>
            <a:endParaRPr lang="en-US" altLang="zh-CN" sz="3200" b="1" dirty="0">
              <a:solidFill>
                <a:srgbClr val="FFFFFF"/>
              </a:solidFill>
              <a:latin typeface="Times New Roman" panose="02020603050405020304" pitchFamily="18" charset="0"/>
            </a:endParaRPr>
          </a:p>
        </p:txBody>
      </p:sp>
      <p:sp>
        <p:nvSpPr>
          <p:cNvPr id="322587" name="Text Box 51"/>
          <p:cNvSpPr txBox="1"/>
          <p:nvPr/>
        </p:nvSpPr>
        <p:spPr>
          <a:xfrm>
            <a:off x="7796213" y="2824163"/>
            <a:ext cx="592137" cy="1554162"/>
          </a:xfrm>
          <a:prstGeom prst="rect">
            <a:avLst/>
          </a:prstGeom>
          <a:noFill/>
          <a:ln w="9525">
            <a:noFill/>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[0]</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[1]</a:t>
            </a:r>
            <a:endParaRPr lang="en-US" altLang="zh-CN" sz="3200" b="1" dirty="0">
              <a:solidFill>
                <a:srgbClr val="FFFFFF"/>
              </a:solidFill>
              <a:latin typeface="Arial Narrow" pitchFamily="34" charset="0"/>
            </a:endParaRPr>
          </a:p>
          <a:p>
            <a:pPr eaLnBrk="1" hangingPunct="1">
              <a:buFont typeface="Wingdings" panose="05000000000000000000" pitchFamily="2" charset="2"/>
            </a:pPr>
            <a:r>
              <a:rPr lang="en-US" altLang="zh-CN" sz="3200" b="1" dirty="0">
                <a:solidFill>
                  <a:srgbClr val="FFFFFF"/>
                </a:solidFill>
                <a:latin typeface="Arial Narrow" pitchFamily="34" charset="0"/>
              </a:rPr>
              <a:t>[2]</a:t>
            </a:r>
            <a:endParaRPr lang="en-US" altLang="zh-CN" sz="3200" b="1" dirty="0">
              <a:solidFill>
                <a:srgbClr val="FFFFFF"/>
              </a:solidFill>
              <a:latin typeface="Arial Narrow" pitchFamily="34" charset="0"/>
            </a:endParaRPr>
          </a:p>
        </p:txBody>
      </p:sp>
      <p:sp>
        <p:nvSpPr>
          <p:cNvPr id="322588" name="Text Box 52"/>
          <p:cNvSpPr txBox="1"/>
          <p:nvPr/>
        </p:nvSpPr>
        <p:spPr>
          <a:xfrm>
            <a:off x="6300788" y="368300"/>
            <a:ext cx="2519362" cy="457200"/>
          </a:xfrm>
          <a:prstGeom prst="rect">
            <a:avLst/>
          </a:prstGeom>
          <a:noFill/>
          <a:ln w="9525">
            <a:noFill/>
          </a:ln>
        </p:spPr>
        <p:txBody>
          <a:bodyPr>
            <a:spAutoFit/>
          </a:bodyPr>
          <a:p>
            <a:pPr>
              <a:spcBef>
                <a:spcPct val="50000"/>
              </a:spcBef>
              <a:buFont typeface="Wingdings" panose="05000000000000000000" pitchFamily="2" charset="2"/>
            </a:pPr>
            <a:r>
              <a:rPr lang="en-US" altLang="zh-CN" sz="2400" b="1" dirty="0">
                <a:solidFill>
                  <a:srgbClr val="FFFFFF"/>
                </a:solidFill>
                <a:latin typeface="Times New Roman" panose="02020603050405020304" pitchFamily="18" charset="0"/>
              </a:rPr>
              <a:t>A</a:t>
            </a:r>
            <a:r>
              <a:rPr lang="zh-CN" altLang="en-US" sz="2400" b="1" dirty="0">
                <a:solidFill>
                  <a:srgbClr val="FFFFFF"/>
                </a:solidFill>
                <a:latin typeface="Times New Roman" panose="02020603050405020304" pitchFamily="18" charset="0"/>
              </a:rPr>
              <a:t>、</a:t>
            </a:r>
            <a:r>
              <a:rPr lang="en-US" altLang="zh-CN" sz="2400" b="1" dirty="0">
                <a:solidFill>
                  <a:srgbClr val="FFFFFF"/>
                </a:solidFill>
                <a:latin typeface="Times New Roman" panose="02020603050405020304" pitchFamily="18" charset="0"/>
              </a:rPr>
              <a:t>B</a:t>
            </a:r>
            <a:r>
              <a:rPr lang="zh-CN" altLang="en-US" sz="2400" b="1" dirty="0">
                <a:solidFill>
                  <a:srgbClr val="FFFFFF"/>
                </a:solidFill>
                <a:latin typeface="Times New Roman" panose="02020603050405020304" pitchFamily="18" charset="0"/>
              </a:rPr>
              <a:t>、</a:t>
            </a:r>
            <a:r>
              <a:rPr lang="en-US" altLang="zh-CN" sz="2400" b="1" dirty="0">
                <a:solidFill>
                  <a:srgbClr val="FFFFFF"/>
                </a:solidFill>
                <a:latin typeface="Times New Roman" panose="02020603050405020304" pitchFamily="18" charset="0"/>
              </a:rPr>
              <a:t>C</a:t>
            </a:r>
            <a:r>
              <a:rPr lang="zh-CN" altLang="en-US" sz="2400" b="1" dirty="0">
                <a:solidFill>
                  <a:srgbClr val="FFFFFF"/>
                </a:solidFill>
                <a:latin typeface="Times New Roman" panose="02020603050405020304" pitchFamily="18" charset="0"/>
              </a:rPr>
              <a:t>的虚表</a:t>
            </a:r>
            <a:endParaRPr lang="zh-CN" altLang="en-US" sz="2400" b="1" dirty="0">
              <a:solidFill>
                <a:srgbClr val="FFFFFF"/>
              </a:solidFill>
              <a:latin typeface="Times New Roman" panose="02020603050405020304" pitchFamily="18" charset="0"/>
            </a:endParaRPr>
          </a:p>
        </p:txBody>
      </p:sp>
      <p:sp>
        <p:nvSpPr>
          <p:cNvPr id="2" name="Text Box 28"/>
          <p:cNvSpPr txBox="1"/>
          <p:nvPr/>
        </p:nvSpPr>
        <p:spPr>
          <a:xfrm>
            <a:off x="4772025" y="3098800"/>
            <a:ext cx="1047750" cy="1416050"/>
          </a:xfrm>
          <a:prstGeom prst="rect">
            <a:avLst/>
          </a:prstGeom>
          <a:noFill/>
          <a:ln w="9525" cap="flat" cmpd="sng">
            <a:solidFill>
              <a:schemeClr val="accent1"/>
            </a:solidFill>
            <a:prstDash val="solid"/>
            <a:miter/>
            <a:headEnd type="none" w="med" len="med"/>
            <a:tailEnd type="none" w="med" len="med"/>
          </a:ln>
        </p:spPr>
        <p:txBody>
          <a:bodyPr wrap="none">
            <a:spAutoFit/>
          </a:bodyPr>
          <a:p>
            <a:pPr algn="ctr" eaLnBrk="1" hangingPunct="1">
              <a:lnSpc>
                <a:spcPct val="90000"/>
              </a:lnSpc>
              <a:buFont typeface="Wingdings" panose="05000000000000000000" pitchFamily="2" charset="2"/>
            </a:pPr>
            <a:r>
              <a:rPr lang="en-US" altLang="zh-CN" sz="3200" b="1" dirty="0">
                <a:solidFill>
                  <a:srgbClr val="FFFFFF"/>
                </a:solidFill>
                <a:latin typeface="Arial Narrow" pitchFamily="34" charset="0"/>
              </a:rPr>
              <a:t>Vptr</a:t>
            </a:r>
            <a:r>
              <a:rPr lang="en-US" altLang="zh-CN" sz="3200" b="1" dirty="0">
                <a:solidFill>
                  <a:srgbClr val="FFFFFF"/>
                </a:solidFill>
                <a:latin typeface="Arial Narrow" pitchFamily="34" charset="0"/>
                <a:sym typeface="Symbol" panose="05050102010706020507" pitchFamily="18" charset="2"/>
              </a:rPr>
              <a:t></a:t>
            </a:r>
            <a:endParaRPr lang="en-US" altLang="zh-CN" sz="3200" b="1" dirty="0">
              <a:solidFill>
                <a:srgbClr val="FFFFFF"/>
              </a:solidFill>
              <a:latin typeface="Arial Narrow" pitchFamily="34" charset="0"/>
            </a:endParaRPr>
          </a:p>
          <a:p>
            <a:pPr algn="ctr" eaLnBrk="1" hangingPunct="1">
              <a:lnSpc>
                <a:spcPct val="90000"/>
              </a:lnSpc>
              <a:buFont typeface="Wingdings" panose="05000000000000000000" pitchFamily="2" charset="2"/>
            </a:pPr>
            <a:r>
              <a:rPr lang="en-US" altLang="zh-CN" sz="3200" b="1" dirty="0">
                <a:solidFill>
                  <a:srgbClr val="FFFFFF"/>
                </a:solidFill>
                <a:latin typeface="Arial Narrow" pitchFamily="34" charset="0"/>
              </a:rPr>
              <a:t>a</a:t>
            </a:r>
            <a:endParaRPr lang="en-US" altLang="zh-CN" sz="3200" b="1" dirty="0">
              <a:solidFill>
                <a:srgbClr val="FFFFFF"/>
              </a:solidFill>
              <a:latin typeface="Arial Narrow" pitchFamily="34" charset="0"/>
            </a:endParaRPr>
          </a:p>
          <a:p>
            <a:pPr algn="ctr" eaLnBrk="1" hangingPunct="1">
              <a:lnSpc>
                <a:spcPct val="90000"/>
              </a:lnSpc>
              <a:buFont typeface="Wingdings" panose="05000000000000000000" pitchFamily="2" charset="2"/>
            </a:pPr>
            <a:r>
              <a:rPr lang="en-US" altLang="zh-CN" sz="3200" b="1" dirty="0">
                <a:solidFill>
                  <a:srgbClr val="FF0000"/>
                </a:solidFill>
                <a:latin typeface="Arial Narrow" pitchFamily="34" charset="0"/>
              </a:rPr>
              <a:t>b</a:t>
            </a:r>
            <a:endParaRPr lang="en-US" altLang="zh-CN" sz="3200" b="1" dirty="0">
              <a:solidFill>
                <a:srgbClr val="FF0000"/>
              </a:solidFill>
              <a:latin typeface="Arial Narrow" pitchFamily="34" charset="0"/>
            </a:endParaRPr>
          </a:p>
        </p:txBody>
      </p:sp>
      <p:sp>
        <p:nvSpPr>
          <p:cNvPr id="3" name="Line 30"/>
          <p:cNvSpPr>
            <a:spLocks noChangeShapeType="1"/>
          </p:cNvSpPr>
          <p:nvPr/>
        </p:nvSpPr>
        <p:spPr bwMode="auto">
          <a:xfrm>
            <a:off x="6013450" y="3187700"/>
            <a:ext cx="685800" cy="0"/>
          </a:xfrm>
          <a:prstGeom prst="line">
            <a:avLst/>
          </a:prstGeom>
          <a:noFill/>
          <a:ln w="9525">
            <a:solidFill>
              <a:schemeClr val="tx1"/>
            </a:solidFill>
            <a:round/>
            <a:tailEnd type="triangle" w="med" len="me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 name="Line 31"/>
          <p:cNvSpPr>
            <a:spLocks noChangeShapeType="1"/>
          </p:cNvSpPr>
          <p:nvPr/>
        </p:nvSpPr>
        <p:spPr bwMode="auto">
          <a:xfrm>
            <a:off x="6022975" y="3175000"/>
            <a:ext cx="0" cy="228600"/>
          </a:xfrm>
          <a:prstGeom prst="line">
            <a:avLst/>
          </a:prstGeom>
          <a:noFill/>
          <a:ln w="9525">
            <a:solidFill>
              <a:schemeClr val="tx1"/>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 name="Line 32"/>
          <p:cNvSpPr>
            <a:spLocks noChangeShapeType="1"/>
          </p:cNvSpPr>
          <p:nvPr/>
        </p:nvSpPr>
        <p:spPr bwMode="auto">
          <a:xfrm>
            <a:off x="5641975" y="3403600"/>
            <a:ext cx="381000" cy="0"/>
          </a:xfrm>
          <a:prstGeom prst="line">
            <a:avLst/>
          </a:prstGeom>
          <a:noFill/>
          <a:ln w="9525">
            <a:solidFill>
              <a:schemeClr val="tx1"/>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 name="Text Box 35"/>
          <p:cNvSpPr txBox="1"/>
          <p:nvPr/>
        </p:nvSpPr>
        <p:spPr>
          <a:xfrm>
            <a:off x="3492500" y="3159125"/>
            <a:ext cx="769938" cy="588963"/>
          </a:xfrm>
          <a:prstGeom prst="rect">
            <a:avLst/>
          </a:prstGeom>
          <a:noFill/>
          <a:ln w="9525" cap="flat" cmpd="sng">
            <a:solidFill>
              <a:schemeClr val="accent1"/>
            </a:solidFill>
            <a:prstDash val="solid"/>
            <a:miter/>
            <a:headEnd type="none" w="med" len="med"/>
            <a:tailEnd type="none" w="med" len="med"/>
          </a:ln>
        </p:spPr>
        <p:txBody>
          <a:bodyPr wrap="none">
            <a:spAutoFit/>
          </a:bodyPr>
          <a:p>
            <a:pPr eaLnBrk="1" hangingPunct="1">
              <a:buFont typeface="Wingdings" panose="05000000000000000000" pitchFamily="2" charset="2"/>
            </a:pPr>
            <a:r>
              <a:rPr lang="en-US" altLang="zh-CN" sz="3200" b="1" dirty="0">
                <a:solidFill>
                  <a:srgbClr val="FFFFFF"/>
                </a:solidFill>
                <a:latin typeface="Arial Narrow" pitchFamily="34" charset="0"/>
              </a:rPr>
              <a:t>pa</a:t>
            </a:r>
            <a:r>
              <a:rPr lang="en-US" altLang="zh-CN" sz="3200" b="1" dirty="0">
                <a:solidFill>
                  <a:srgbClr val="FFFFFF"/>
                </a:solidFill>
                <a:latin typeface="Arial Narrow" pitchFamily="34" charset="0"/>
                <a:sym typeface="Symbol" panose="05050102010706020507" pitchFamily="18" charset="2"/>
              </a:rPr>
              <a:t></a:t>
            </a:r>
            <a:endParaRPr lang="en-US" altLang="zh-CN" sz="3200" b="1" dirty="0">
              <a:solidFill>
                <a:srgbClr val="777777"/>
              </a:solidFill>
              <a:latin typeface="Arial Narrow" pitchFamily="34" charset="0"/>
              <a:sym typeface="Symbol" panose="05050102010706020507" pitchFamily="18" charset="2"/>
            </a:endParaRPr>
          </a:p>
        </p:txBody>
      </p:sp>
      <p:sp>
        <p:nvSpPr>
          <p:cNvPr id="7" name="Line 36"/>
          <p:cNvSpPr>
            <a:spLocks noChangeShapeType="1"/>
          </p:cNvSpPr>
          <p:nvPr/>
        </p:nvSpPr>
        <p:spPr bwMode="auto">
          <a:xfrm flipV="1">
            <a:off x="4117975" y="3224213"/>
            <a:ext cx="609600" cy="228600"/>
          </a:xfrm>
          <a:prstGeom prst="line">
            <a:avLst/>
          </a:prstGeom>
          <a:noFill/>
          <a:ln w="9525">
            <a:solidFill>
              <a:schemeClr val="tx1"/>
            </a:solidFill>
            <a:round/>
            <a:tailEnd type="triangle" w="med" len="me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 name="Text Box 47"/>
          <p:cNvSpPr txBox="1"/>
          <p:nvPr/>
        </p:nvSpPr>
        <p:spPr>
          <a:xfrm>
            <a:off x="973138" y="3233738"/>
            <a:ext cx="2771775" cy="457200"/>
          </a:xfrm>
          <a:prstGeom prst="rect">
            <a:avLst/>
          </a:prstGeom>
          <a:noFill/>
          <a:ln w="9525">
            <a:noFill/>
          </a:ln>
        </p:spPr>
        <p:txBody>
          <a:bodyPr>
            <a:spAutoFit/>
          </a:bodyPr>
          <a:p>
            <a:pPr>
              <a:spcBef>
                <a:spcPct val="50000"/>
              </a:spcBef>
              <a:buFont typeface="Wingdings" panose="05000000000000000000" pitchFamily="2" charset="2"/>
            </a:pPr>
            <a:r>
              <a:rPr lang="en-US" altLang="zh-CN" sz="2400" b="1" dirty="0">
                <a:solidFill>
                  <a:srgbClr val="FFFFFF"/>
                </a:solidFill>
                <a:latin typeface="Times New Roman" panose="02020603050405020304" pitchFamily="18" charset="0"/>
              </a:rPr>
              <a:t>A *pa = new B</a:t>
            </a:r>
            <a:r>
              <a:rPr lang="zh-CN" altLang="en-US" sz="2400" b="1" dirty="0">
                <a:solidFill>
                  <a:srgbClr val="FFFFFF"/>
                </a:solidFill>
                <a:latin typeface="Times New Roman" panose="02020603050405020304" pitchFamily="18" charset="0"/>
              </a:rPr>
              <a:t>；</a:t>
            </a:r>
            <a:endParaRPr lang="zh-CN" altLang="en-US" sz="2400" b="1" dirty="0">
              <a:solidFill>
                <a:srgbClr val="FFFFFF"/>
              </a:solidFill>
              <a:latin typeface="Times New Roman" panose="02020603050405020304"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95"/>
                                        </p:tgtEl>
                                        <p:attrNameLst>
                                          <p:attrName>style.visibility</p:attrName>
                                        </p:attrNameLst>
                                      </p:cBhvr>
                                      <p:to>
                                        <p:strVal val="visible"/>
                                      </p:to>
                                    </p:set>
                                    <p:animEffect transition="in" filter="wipe(left)">
                                      <p:cBhvr>
                                        <p:cTn id="7" dur="500"/>
                                        <p:tgtEl>
                                          <p:spTgt spid="1556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76"/>
                                        </p:tgtEl>
                                        <p:attrNameLst>
                                          <p:attrName>style.visibility</p:attrName>
                                        </p:attrNameLst>
                                      </p:cBhvr>
                                      <p:to>
                                        <p:strVal val="visible"/>
                                      </p:to>
                                    </p:set>
                                    <p:animEffect transition="in" filter="wipe(left)">
                                      <p:cBhvr>
                                        <p:cTn id="12" dur="500"/>
                                        <p:tgtEl>
                                          <p:spTgt spid="155676"/>
                                        </p:tgtEl>
                                      </p:cBhvr>
                                    </p:animEffect>
                                  </p:childTnLst>
                                </p:cTn>
                              </p:par>
                              <p:par>
                                <p:cTn id="13" presetID="22" presetClass="entr" presetSubtype="8" fill="hold" nodeType="withEffect">
                                  <p:stCondLst>
                                    <p:cond delay="0"/>
                                  </p:stCondLst>
                                  <p:childTnLst>
                                    <p:set>
                                      <p:cBhvr>
                                        <p:cTn id="14" dur="1" fill="hold">
                                          <p:stCondLst>
                                            <p:cond delay="0"/>
                                          </p:stCondLst>
                                        </p:cTn>
                                        <p:tgtEl>
                                          <p:spTgt spid="155678"/>
                                        </p:tgtEl>
                                        <p:attrNameLst>
                                          <p:attrName>style.visibility</p:attrName>
                                        </p:attrNameLst>
                                      </p:cBhvr>
                                      <p:to>
                                        <p:strVal val="visible"/>
                                      </p:to>
                                    </p:set>
                                    <p:animEffect transition="in" filter="wipe(left)">
                                      <p:cBhvr>
                                        <p:cTn id="15" dur="500"/>
                                        <p:tgtEl>
                                          <p:spTgt spid="155678"/>
                                        </p:tgtEl>
                                      </p:cBhvr>
                                    </p:animEffect>
                                  </p:childTnLst>
                                </p:cTn>
                              </p:par>
                              <p:par>
                                <p:cTn id="16" presetID="22" presetClass="entr" presetSubtype="8" fill="hold" nodeType="withEffect">
                                  <p:stCondLst>
                                    <p:cond delay="0"/>
                                  </p:stCondLst>
                                  <p:childTnLst>
                                    <p:set>
                                      <p:cBhvr>
                                        <p:cTn id="17" dur="1" fill="hold">
                                          <p:stCondLst>
                                            <p:cond delay="0"/>
                                          </p:stCondLst>
                                        </p:cTn>
                                        <p:tgtEl>
                                          <p:spTgt spid="155679"/>
                                        </p:tgtEl>
                                        <p:attrNameLst>
                                          <p:attrName>style.visibility</p:attrName>
                                        </p:attrNameLst>
                                      </p:cBhvr>
                                      <p:to>
                                        <p:strVal val="visible"/>
                                      </p:to>
                                    </p:set>
                                    <p:animEffect transition="in" filter="wipe(left)">
                                      <p:cBhvr>
                                        <p:cTn id="18" dur="500"/>
                                        <p:tgtEl>
                                          <p:spTgt spid="155679"/>
                                        </p:tgtEl>
                                      </p:cBhvr>
                                    </p:animEffect>
                                  </p:childTnLst>
                                </p:cTn>
                              </p:par>
                              <p:par>
                                <p:cTn id="19" presetID="22" presetClass="entr" presetSubtype="8" fill="hold" nodeType="withEffect">
                                  <p:stCondLst>
                                    <p:cond delay="0"/>
                                  </p:stCondLst>
                                  <p:childTnLst>
                                    <p:set>
                                      <p:cBhvr>
                                        <p:cTn id="20" dur="1" fill="hold">
                                          <p:stCondLst>
                                            <p:cond delay="0"/>
                                          </p:stCondLst>
                                        </p:cTn>
                                        <p:tgtEl>
                                          <p:spTgt spid="155680"/>
                                        </p:tgtEl>
                                        <p:attrNameLst>
                                          <p:attrName>style.visibility</p:attrName>
                                        </p:attrNameLst>
                                      </p:cBhvr>
                                      <p:to>
                                        <p:strVal val="visible"/>
                                      </p:to>
                                    </p:set>
                                    <p:animEffect transition="in" filter="wipe(left)">
                                      <p:cBhvr>
                                        <p:cTn id="21" dur="500"/>
                                        <p:tgtEl>
                                          <p:spTgt spid="15568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5683"/>
                                        </p:tgtEl>
                                        <p:attrNameLst>
                                          <p:attrName>style.visibility</p:attrName>
                                        </p:attrNameLst>
                                      </p:cBhvr>
                                      <p:to>
                                        <p:strVal val="visible"/>
                                      </p:to>
                                    </p:set>
                                    <p:animEffect transition="in" filter="wipe(left)">
                                      <p:cBhvr>
                                        <p:cTn id="26" dur="500"/>
                                        <p:tgtEl>
                                          <p:spTgt spid="155683"/>
                                        </p:tgtEl>
                                      </p:cBhvr>
                                    </p:animEffect>
                                  </p:childTnLst>
                                </p:cTn>
                              </p:par>
                              <p:par>
                                <p:cTn id="27" presetID="22" presetClass="entr" presetSubtype="8" fill="hold" nodeType="withEffect">
                                  <p:stCondLst>
                                    <p:cond delay="0"/>
                                  </p:stCondLst>
                                  <p:childTnLst>
                                    <p:set>
                                      <p:cBhvr>
                                        <p:cTn id="28" dur="1" fill="hold">
                                          <p:stCondLst>
                                            <p:cond delay="0"/>
                                          </p:stCondLst>
                                        </p:cTn>
                                        <p:tgtEl>
                                          <p:spTgt spid="155684"/>
                                        </p:tgtEl>
                                        <p:attrNameLst>
                                          <p:attrName>style.visibility</p:attrName>
                                        </p:attrNameLst>
                                      </p:cBhvr>
                                      <p:to>
                                        <p:strVal val="visible"/>
                                      </p:to>
                                    </p:set>
                                    <p:animEffect transition="in" filter="wipe(left)">
                                      <p:cBhvr>
                                        <p:cTn id="29" dur="500"/>
                                        <p:tgtEl>
                                          <p:spTgt spid="15568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par>
                                <p:cTn id="40" presetID="22" presetClass="entr" presetSubtype="8"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par>
                                <p:cTn id="43" presetID="22" presetClass="entr" presetSubtype="8"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500"/>
                                        <p:tgtEl>
                                          <p:spTgt spid="4"/>
                                        </p:tgtEl>
                                      </p:cBhvr>
                                    </p:animEffect>
                                  </p:childTnLst>
                                </p:cTn>
                              </p:par>
                              <p:par>
                                <p:cTn id="46" presetID="22" presetClass="entr" presetSubtype="8"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par>
                                <p:cTn id="54" presetID="22" presetClass="entr" presetSubtype="8"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55696"/>
                                        </p:tgtEl>
                                        <p:attrNameLst>
                                          <p:attrName>style.visibility</p:attrName>
                                        </p:attrNameLst>
                                      </p:cBhvr>
                                      <p:to>
                                        <p:strVal val="visible"/>
                                      </p:to>
                                    </p:set>
                                    <p:animEffect transition="in" filter="wipe(left)">
                                      <p:cBhvr>
                                        <p:cTn id="61" dur="500"/>
                                        <p:tgtEl>
                                          <p:spTgt spid="15569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55686"/>
                                        </p:tgtEl>
                                        <p:attrNameLst>
                                          <p:attrName>style.visibility</p:attrName>
                                        </p:attrNameLst>
                                      </p:cBhvr>
                                      <p:to>
                                        <p:strVal val="visible"/>
                                      </p:to>
                                    </p:set>
                                    <p:animEffect transition="in" filter="wipe(left)">
                                      <p:cBhvr>
                                        <p:cTn id="66" dur="500"/>
                                        <p:tgtEl>
                                          <p:spTgt spid="155686"/>
                                        </p:tgtEl>
                                      </p:cBhvr>
                                    </p:animEffect>
                                  </p:childTnLst>
                                </p:cTn>
                              </p:par>
                              <p:par>
                                <p:cTn id="67" presetID="22" presetClass="entr" presetSubtype="8" fill="hold" nodeType="withEffect">
                                  <p:stCondLst>
                                    <p:cond delay="0"/>
                                  </p:stCondLst>
                                  <p:childTnLst>
                                    <p:set>
                                      <p:cBhvr>
                                        <p:cTn id="68" dur="1" fill="hold">
                                          <p:stCondLst>
                                            <p:cond delay="0"/>
                                          </p:stCondLst>
                                        </p:cTn>
                                        <p:tgtEl>
                                          <p:spTgt spid="155688"/>
                                        </p:tgtEl>
                                        <p:attrNameLst>
                                          <p:attrName>style.visibility</p:attrName>
                                        </p:attrNameLst>
                                      </p:cBhvr>
                                      <p:to>
                                        <p:strVal val="visible"/>
                                      </p:to>
                                    </p:set>
                                    <p:animEffect transition="in" filter="wipe(left)">
                                      <p:cBhvr>
                                        <p:cTn id="69" dur="500"/>
                                        <p:tgtEl>
                                          <p:spTgt spid="155688"/>
                                        </p:tgtEl>
                                      </p:cBhvr>
                                    </p:animEffect>
                                  </p:childTnLst>
                                </p:cTn>
                              </p:par>
                              <p:par>
                                <p:cTn id="70" presetID="22" presetClass="entr" presetSubtype="8" fill="hold" nodeType="withEffect">
                                  <p:stCondLst>
                                    <p:cond delay="0"/>
                                  </p:stCondLst>
                                  <p:childTnLst>
                                    <p:set>
                                      <p:cBhvr>
                                        <p:cTn id="71" dur="1" fill="hold">
                                          <p:stCondLst>
                                            <p:cond delay="0"/>
                                          </p:stCondLst>
                                        </p:cTn>
                                        <p:tgtEl>
                                          <p:spTgt spid="155689"/>
                                        </p:tgtEl>
                                        <p:attrNameLst>
                                          <p:attrName>style.visibility</p:attrName>
                                        </p:attrNameLst>
                                      </p:cBhvr>
                                      <p:to>
                                        <p:strVal val="visible"/>
                                      </p:to>
                                    </p:set>
                                    <p:animEffect transition="in" filter="wipe(left)">
                                      <p:cBhvr>
                                        <p:cTn id="72" dur="500"/>
                                        <p:tgtEl>
                                          <p:spTgt spid="155689"/>
                                        </p:tgtEl>
                                      </p:cBhvr>
                                    </p:animEffect>
                                  </p:childTnLst>
                                </p:cTn>
                              </p:par>
                              <p:par>
                                <p:cTn id="73" presetID="22" presetClass="entr" presetSubtype="8" fill="hold" nodeType="withEffect">
                                  <p:stCondLst>
                                    <p:cond delay="0"/>
                                  </p:stCondLst>
                                  <p:childTnLst>
                                    <p:set>
                                      <p:cBhvr>
                                        <p:cTn id="74" dur="1" fill="hold">
                                          <p:stCondLst>
                                            <p:cond delay="0"/>
                                          </p:stCondLst>
                                        </p:cTn>
                                        <p:tgtEl>
                                          <p:spTgt spid="155690"/>
                                        </p:tgtEl>
                                        <p:attrNameLst>
                                          <p:attrName>style.visibility</p:attrName>
                                        </p:attrNameLst>
                                      </p:cBhvr>
                                      <p:to>
                                        <p:strVal val="visible"/>
                                      </p:to>
                                    </p:set>
                                    <p:animEffect transition="in" filter="wipe(left)">
                                      <p:cBhvr>
                                        <p:cTn id="75" dur="500"/>
                                        <p:tgtEl>
                                          <p:spTgt spid="15569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55693"/>
                                        </p:tgtEl>
                                        <p:attrNameLst>
                                          <p:attrName>style.visibility</p:attrName>
                                        </p:attrNameLst>
                                      </p:cBhvr>
                                      <p:to>
                                        <p:strVal val="visible"/>
                                      </p:to>
                                    </p:set>
                                    <p:animEffect transition="in" filter="wipe(left)">
                                      <p:cBhvr>
                                        <p:cTn id="80" dur="500"/>
                                        <p:tgtEl>
                                          <p:spTgt spid="155693"/>
                                        </p:tgtEl>
                                      </p:cBhvr>
                                    </p:animEffect>
                                  </p:childTnLst>
                                </p:cTn>
                              </p:par>
                              <p:par>
                                <p:cTn id="81" presetID="22" presetClass="entr" presetSubtype="8" fill="hold" nodeType="withEffect">
                                  <p:stCondLst>
                                    <p:cond delay="0"/>
                                  </p:stCondLst>
                                  <p:childTnLst>
                                    <p:set>
                                      <p:cBhvr>
                                        <p:cTn id="82" dur="1" fill="hold">
                                          <p:stCondLst>
                                            <p:cond delay="0"/>
                                          </p:stCondLst>
                                        </p:cTn>
                                        <p:tgtEl>
                                          <p:spTgt spid="155694"/>
                                        </p:tgtEl>
                                        <p:attrNameLst>
                                          <p:attrName>style.visibility</p:attrName>
                                        </p:attrNameLst>
                                      </p:cBhvr>
                                      <p:to>
                                        <p:strVal val="visible"/>
                                      </p:to>
                                    </p:set>
                                    <p:animEffect transition="in" filter="wipe(left)">
                                      <p:cBhvr>
                                        <p:cTn id="83" dur="500"/>
                                        <p:tgtEl>
                                          <p:spTgt spid="155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6" grpId="0" animBg="1"/>
      <p:bldP spid="155683" grpId="0" animBg="1"/>
      <p:bldP spid="155686" grpId="0" animBg="1"/>
      <p:bldP spid="155693" grpId="0" animBg="1"/>
      <p:bldP spid="155695" grpId="0"/>
      <p:bldP spid="155696" grpId="0"/>
      <p:bldP spid="2" grpId="0" animBg="1"/>
      <p:bldP spid="6" grpId="0" animBg="1"/>
      <p:bldP spid="8" grpId="0"/>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3586" name="Rectangle 2"/>
          <p:cNvSpPr>
            <a:spLocks noGrp="1"/>
          </p:cNvSpPr>
          <p:nvPr>
            <p:ph type="title"/>
          </p:nvPr>
        </p:nvSpPr>
        <p:spPr>
          <a:xfrm>
            <a:off x="107950" y="44450"/>
            <a:ext cx="8424863" cy="828675"/>
          </a:xfrm>
          <a:ln/>
        </p:spPr>
        <p:txBody>
          <a:bodyPr vert="horz" wrap="square" lIns="92075" tIns="46037" rIns="92075" bIns="46037" anchor="ctr" anchorCtr="0"/>
          <a:p>
            <a:pPr eaLnBrk="1" hangingPunct="1"/>
            <a:r>
              <a:rPr lang="en-US" altLang="zh-CN" sz="2800" b="1" dirty="0">
                <a:ea typeface="宋体" panose="02010600030101010101" pitchFamily="2" charset="-122"/>
              </a:rPr>
              <a:t>12. </a:t>
            </a:r>
            <a:r>
              <a:rPr lang="zh-CN" altLang="en-US" sz="2800" b="1" dirty="0">
                <a:ea typeface="宋体" panose="02010600030101010101" pitchFamily="2" charset="-122"/>
              </a:rPr>
              <a:t>虚函数的工作机理（</a:t>
            </a:r>
            <a:r>
              <a:rPr lang="en-US" altLang="zh-CN" sz="2800" b="1" dirty="0">
                <a:ea typeface="宋体" panose="02010600030101010101" pitchFamily="2" charset="-122"/>
              </a:rPr>
              <a:t>5</a:t>
            </a:r>
            <a:r>
              <a:rPr lang="zh-CN" altLang="en-US" sz="2800" b="1" dirty="0">
                <a:ea typeface="宋体" panose="02010600030101010101" pitchFamily="2" charset="-122"/>
              </a:rPr>
              <a:t>）</a:t>
            </a:r>
            <a:r>
              <a:rPr lang="zh-CN" altLang="en-US" sz="2800" dirty="0">
                <a:ea typeface="宋体" panose="02010600030101010101" pitchFamily="2" charset="-122"/>
              </a:rPr>
              <a:t> </a:t>
            </a:r>
            <a:endParaRPr lang="zh-CN" altLang="en-US" sz="2800" dirty="0">
              <a:ea typeface="宋体" panose="02010600030101010101" pitchFamily="2" charset="-122"/>
            </a:endParaRPr>
          </a:p>
        </p:txBody>
      </p:sp>
      <p:sp>
        <p:nvSpPr>
          <p:cNvPr id="37" name="Text Box 79"/>
          <p:cNvSpPr txBox="1"/>
          <p:nvPr/>
        </p:nvSpPr>
        <p:spPr>
          <a:xfrm>
            <a:off x="34925" y="692150"/>
            <a:ext cx="9432925" cy="6002338"/>
          </a:xfrm>
          <a:prstGeom prst="rect">
            <a:avLst/>
          </a:prstGeom>
          <a:noFill/>
          <a:ln w="9525">
            <a:noFill/>
          </a:ln>
        </p:spPr>
        <p:txBody>
          <a:bodyPr>
            <a:spAutoFit/>
          </a:bodyPr>
          <a:p>
            <a:pPr>
              <a:spcBef>
                <a:spcPct val="50000"/>
              </a:spcBef>
            </a:pPr>
            <a:r>
              <a:rPr lang="en-US" altLang="zh-CN" sz="2400" dirty="0">
                <a:solidFill>
                  <a:srgbClr val="FFFFFF"/>
                </a:solidFill>
                <a:latin typeface="Times New Roman" panose="02020603050405020304" pitchFamily="18" charset="0"/>
              </a:rPr>
              <a:t>A   objA</a:t>
            </a:r>
            <a:r>
              <a:rPr lang="zh-CN" altLang="en-US" sz="2400" dirty="0">
                <a:solidFill>
                  <a:srgbClr val="FFFFFF"/>
                </a:solidFill>
                <a:latin typeface="Times New Roman" panose="02020603050405020304" pitchFamily="18" charset="0"/>
              </a:rPr>
              <a:t>；</a:t>
            </a:r>
            <a:endParaRPr lang="en-US" altLang="zh-CN" sz="2400" dirty="0">
              <a:solidFill>
                <a:srgbClr val="FFFFFF"/>
              </a:solidFill>
              <a:latin typeface="Times New Roman" panose="02020603050405020304" pitchFamily="18" charset="0"/>
            </a:endParaRPr>
          </a:p>
          <a:p>
            <a:pPr>
              <a:spcBef>
                <a:spcPct val="50000"/>
              </a:spcBef>
            </a:pPr>
            <a:r>
              <a:rPr lang="en-US" altLang="zh-CN" sz="2400" dirty="0">
                <a:solidFill>
                  <a:srgbClr val="FFFFFF"/>
                </a:solidFill>
                <a:latin typeface="Times New Roman" panose="02020603050405020304" pitchFamily="18" charset="0"/>
              </a:rPr>
              <a:t>B   objB</a:t>
            </a:r>
            <a:r>
              <a:rPr lang="zh-CN" altLang="en-US" sz="2400" dirty="0">
                <a:solidFill>
                  <a:srgbClr val="FFFFFF"/>
                </a:solidFill>
                <a:latin typeface="Times New Roman" panose="02020603050405020304" pitchFamily="18" charset="0"/>
              </a:rPr>
              <a:t>；</a:t>
            </a:r>
            <a:endParaRPr lang="en-US" altLang="zh-CN" sz="2400" dirty="0">
              <a:solidFill>
                <a:srgbClr val="FFFFFF"/>
              </a:solidFill>
              <a:latin typeface="Times New Roman" panose="02020603050405020304" pitchFamily="18" charset="0"/>
            </a:endParaRPr>
          </a:p>
          <a:p>
            <a:pPr>
              <a:spcBef>
                <a:spcPct val="50000"/>
              </a:spcBef>
            </a:pPr>
            <a:r>
              <a:rPr lang="en-US" altLang="zh-CN" sz="2400" dirty="0">
                <a:solidFill>
                  <a:srgbClr val="FFFFFF"/>
                </a:solidFill>
                <a:latin typeface="Times New Roman" panose="02020603050405020304" pitchFamily="18" charset="0"/>
              </a:rPr>
              <a:t>objA = objB</a:t>
            </a:r>
            <a:r>
              <a:rPr lang="zh-CN" altLang="en-US" sz="2400" dirty="0">
                <a:solidFill>
                  <a:srgbClr val="FFFFFF"/>
                </a:solidFill>
                <a:latin typeface="Times New Roman" panose="02020603050405020304" pitchFamily="18" charset="0"/>
              </a:rPr>
              <a:t>；</a:t>
            </a:r>
            <a:endParaRPr lang="en-US" altLang="zh-CN" sz="2400" dirty="0">
              <a:solidFill>
                <a:srgbClr val="FFFFFF"/>
              </a:solidFill>
              <a:latin typeface="Times New Roman" panose="02020603050405020304" pitchFamily="18" charset="0"/>
            </a:endParaRPr>
          </a:p>
          <a:p>
            <a:pPr>
              <a:spcBef>
                <a:spcPct val="50000"/>
              </a:spcBef>
            </a:pPr>
            <a:r>
              <a:rPr lang="en-US" altLang="zh-CN" sz="2400" dirty="0">
                <a:solidFill>
                  <a:srgbClr val="FFFFFF"/>
                </a:solidFill>
                <a:latin typeface="Times New Roman" panose="02020603050405020304" pitchFamily="18" charset="0"/>
              </a:rPr>
              <a:t>objB = objA</a:t>
            </a:r>
            <a:r>
              <a:rPr lang="zh-CN" altLang="en-US" sz="2400" dirty="0">
                <a:solidFill>
                  <a:srgbClr val="FFFFFF"/>
                </a:solidFill>
                <a:latin typeface="Times New Roman" panose="02020603050405020304" pitchFamily="18" charset="0"/>
              </a:rPr>
              <a:t>；          错误 </a:t>
            </a:r>
            <a:endParaRPr lang="en-US" altLang="zh-CN" sz="2400" dirty="0">
              <a:solidFill>
                <a:srgbClr val="FFFFFF"/>
              </a:solidFill>
              <a:latin typeface="Times New Roman" panose="02020603050405020304" pitchFamily="18" charset="0"/>
            </a:endParaRPr>
          </a:p>
          <a:p>
            <a:pPr>
              <a:spcBef>
                <a:spcPct val="50000"/>
              </a:spcBef>
            </a:pPr>
            <a:r>
              <a:rPr lang="en-US" altLang="zh-CN" sz="2400" dirty="0">
                <a:solidFill>
                  <a:srgbClr val="FFFFFF"/>
                </a:solidFill>
                <a:latin typeface="Times New Roman" panose="02020603050405020304" pitchFamily="18" charset="0"/>
              </a:rPr>
              <a:t>A  * pA =  new B</a:t>
            </a:r>
            <a:r>
              <a:rPr lang="zh-CN" altLang="en-US" sz="2400" dirty="0">
                <a:solidFill>
                  <a:srgbClr val="FFFFFF"/>
                </a:solidFill>
                <a:latin typeface="Times New Roman" panose="02020603050405020304" pitchFamily="18" charset="0"/>
              </a:rPr>
              <a:t>；</a:t>
            </a:r>
            <a:endParaRPr lang="en-US" altLang="zh-CN" sz="2400" dirty="0">
              <a:solidFill>
                <a:srgbClr val="FFFFFF"/>
              </a:solidFill>
              <a:latin typeface="Times New Roman" panose="02020603050405020304" pitchFamily="18" charset="0"/>
            </a:endParaRPr>
          </a:p>
          <a:p>
            <a:pPr>
              <a:spcBef>
                <a:spcPct val="50000"/>
              </a:spcBef>
            </a:pPr>
            <a:r>
              <a:rPr lang="en-US" altLang="zh-CN" sz="2400" dirty="0">
                <a:solidFill>
                  <a:srgbClr val="FFFFFF"/>
                </a:solidFill>
                <a:latin typeface="Times New Roman" panose="02020603050405020304" pitchFamily="18" charset="0"/>
              </a:rPr>
              <a:t>B *  pB =  new A</a:t>
            </a:r>
            <a:r>
              <a:rPr lang="zh-CN" altLang="en-US" sz="2400" dirty="0">
                <a:solidFill>
                  <a:srgbClr val="FFFFFF"/>
                </a:solidFill>
                <a:latin typeface="Times New Roman" panose="02020603050405020304" pitchFamily="18" charset="0"/>
              </a:rPr>
              <a:t>；  错误</a:t>
            </a:r>
            <a:endParaRPr lang="en-US" altLang="zh-CN" sz="2400" dirty="0">
              <a:solidFill>
                <a:srgbClr val="FFFFFF"/>
              </a:solidFill>
              <a:latin typeface="Times New Roman" panose="02020603050405020304" pitchFamily="18" charset="0"/>
            </a:endParaRPr>
          </a:p>
          <a:p>
            <a:pPr>
              <a:spcBef>
                <a:spcPct val="50000"/>
              </a:spcBef>
            </a:pPr>
            <a:r>
              <a:rPr lang="en-US" altLang="zh-CN" sz="2400" dirty="0">
                <a:solidFill>
                  <a:srgbClr val="FFFFFF"/>
                </a:solidFill>
                <a:latin typeface="Times New Roman" panose="02020603050405020304" pitchFamily="18" charset="0"/>
              </a:rPr>
              <a:t>pB = new B</a:t>
            </a:r>
            <a:r>
              <a:rPr lang="zh-CN" altLang="en-US" sz="2400" dirty="0">
                <a:solidFill>
                  <a:srgbClr val="FFFFFF"/>
                </a:solidFill>
                <a:latin typeface="Times New Roman" panose="02020603050405020304" pitchFamily="18" charset="0"/>
              </a:rPr>
              <a:t>；</a:t>
            </a:r>
            <a:endParaRPr lang="en-US" altLang="zh-CN" sz="2400" dirty="0">
              <a:solidFill>
                <a:srgbClr val="FFFFFF"/>
              </a:solidFill>
              <a:latin typeface="Times New Roman" panose="02020603050405020304" pitchFamily="18" charset="0"/>
            </a:endParaRPr>
          </a:p>
          <a:p>
            <a:pPr>
              <a:spcBef>
                <a:spcPct val="50000"/>
              </a:spcBef>
            </a:pPr>
            <a:r>
              <a:rPr lang="en-US" altLang="zh-CN" sz="2400" dirty="0">
                <a:solidFill>
                  <a:srgbClr val="FFFFFF"/>
                </a:solidFill>
                <a:latin typeface="Times New Roman" panose="02020603050405020304" pitchFamily="18" charset="0"/>
              </a:rPr>
              <a:t>pA = pB</a:t>
            </a:r>
            <a:r>
              <a:rPr lang="zh-CN" altLang="en-US" sz="2400" dirty="0">
                <a:solidFill>
                  <a:srgbClr val="FFFFFF"/>
                </a:solidFill>
                <a:latin typeface="Times New Roman" panose="02020603050405020304" pitchFamily="18" charset="0"/>
              </a:rPr>
              <a:t>；</a:t>
            </a:r>
            <a:endParaRPr lang="en-US" altLang="zh-CN" sz="2400" dirty="0">
              <a:solidFill>
                <a:srgbClr val="FFFFFF"/>
              </a:solidFill>
              <a:latin typeface="Times New Roman" panose="02020603050405020304" pitchFamily="18" charset="0"/>
            </a:endParaRPr>
          </a:p>
          <a:p>
            <a:pPr>
              <a:spcBef>
                <a:spcPct val="50000"/>
              </a:spcBef>
            </a:pPr>
            <a:r>
              <a:rPr lang="en-US" altLang="zh-CN" sz="2400" dirty="0">
                <a:solidFill>
                  <a:srgbClr val="FFFFFF"/>
                </a:solidFill>
                <a:latin typeface="Times New Roman" panose="02020603050405020304" pitchFamily="18" charset="0"/>
              </a:rPr>
              <a:t>pB = pA</a:t>
            </a:r>
            <a:r>
              <a:rPr lang="zh-CN" altLang="en-US" sz="2400" dirty="0">
                <a:solidFill>
                  <a:srgbClr val="FFFFFF"/>
                </a:solidFill>
                <a:latin typeface="Times New Roman" panose="02020603050405020304" pitchFamily="18" charset="0"/>
              </a:rPr>
              <a:t>；                错误</a:t>
            </a:r>
            <a:endParaRPr lang="en-US" altLang="zh-CN" sz="2400" dirty="0">
              <a:solidFill>
                <a:srgbClr val="FFFFFF"/>
              </a:solidFill>
              <a:latin typeface="Times New Roman" panose="02020603050405020304" pitchFamily="18" charset="0"/>
            </a:endParaRPr>
          </a:p>
          <a:p>
            <a:pPr>
              <a:spcBef>
                <a:spcPct val="50000"/>
              </a:spcBef>
            </a:pPr>
            <a:r>
              <a:rPr lang="en-US" altLang="zh-CN" sz="2400" dirty="0">
                <a:solidFill>
                  <a:srgbClr val="FFFFFF"/>
                </a:solidFill>
                <a:latin typeface="Times New Roman" panose="02020603050405020304" pitchFamily="18" charset="0"/>
              </a:rPr>
              <a:t>pA-&gt;g()</a:t>
            </a:r>
            <a:r>
              <a:rPr lang="zh-CN" altLang="en-US" sz="2400" dirty="0">
                <a:solidFill>
                  <a:srgbClr val="FFFFFF"/>
                </a:solidFill>
                <a:latin typeface="Times New Roman" panose="02020603050405020304" pitchFamily="18" charset="0"/>
              </a:rPr>
              <a:t>；  </a:t>
            </a:r>
            <a:r>
              <a:rPr lang="en-US" altLang="zh-CN" sz="2400" dirty="0">
                <a:solidFill>
                  <a:srgbClr val="FFFFFF"/>
                </a:solidFill>
                <a:latin typeface="Times New Roman" panose="02020603050405020304" pitchFamily="18" charset="0"/>
              </a:rPr>
              <a:t>//</a:t>
            </a:r>
            <a:r>
              <a:rPr lang="zh-CN" altLang="en-US" sz="2400" dirty="0">
                <a:solidFill>
                  <a:srgbClr val="FFFFFF"/>
                </a:solidFill>
                <a:latin typeface="Times New Roman" panose="02020603050405020304" pitchFamily="18" charset="0"/>
              </a:rPr>
              <a:t>虚函数</a:t>
            </a:r>
            <a:r>
              <a:rPr lang="en-US" altLang="zh-CN" sz="2400" dirty="0">
                <a:solidFill>
                  <a:srgbClr val="FFFFFF"/>
                </a:solidFill>
                <a:latin typeface="Times New Roman" panose="02020603050405020304" pitchFamily="18" charset="0"/>
              </a:rPr>
              <a:t>g</a:t>
            </a:r>
            <a:r>
              <a:rPr lang="zh-CN" altLang="en-US" sz="2400" dirty="0">
                <a:solidFill>
                  <a:srgbClr val="FFFFFF"/>
                </a:solidFill>
                <a:latin typeface="Times New Roman" panose="02020603050405020304" pitchFamily="18" charset="0"/>
              </a:rPr>
              <a:t>中的</a:t>
            </a:r>
            <a:r>
              <a:rPr lang="en-US" altLang="zh-CN" sz="2400" dirty="0">
                <a:solidFill>
                  <a:srgbClr val="FFFFFF"/>
                </a:solidFill>
                <a:latin typeface="Times New Roman" panose="02020603050405020304" pitchFamily="18" charset="0"/>
              </a:rPr>
              <a:t>this</a:t>
            </a:r>
            <a:r>
              <a:rPr lang="zh-CN" altLang="en-US" sz="2400" dirty="0">
                <a:solidFill>
                  <a:srgbClr val="FFFFFF"/>
                </a:solidFill>
                <a:latin typeface="Times New Roman" panose="02020603050405020304" pitchFamily="18" charset="0"/>
              </a:rPr>
              <a:t>是</a:t>
            </a:r>
            <a:r>
              <a:rPr lang="en-US" altLang="zh-CN" sz="2400" dirty="0">
                <a:solidFill>
                  <a:srgbClr val="FFFFFF"/>
                </a:solidFill>
                <a:latin typeface="Times New Roman" panose="02020603050405020304" pitchFamily="18" charset="0"/>
              </a:rPr>
              <a:t>B*const</a:t>
            </a:r>
            <a:r>
              <a:rPr lang="zh-CN" altLang="en-US" sz="2400" dirty="0">
                <a:solidFill>
                  <a:srgbClr val="FFFFFF"/>
                </a:solidFill>
                <a:latin typeface="Times New Roman" panose="02020603050405020304" pitchFamily="18" charset="0"/>
              </a:rPr>
              <a:t>类型，如何接受</a:t>
            </a:r>
            <a:r>
              <a:rPr lang="en-US" altLang="zh-CN" sz="2400" dirty="0">
                <a:solidFill>
                  <a:srgbClr val="FFFFFF"/>
                </a:solidFill>
                <a:latin typeface="Times New Roman" panose="02020603050405020304" pitchFamily="18" charset="0"/>
              </a:rPr>
              <a:t>pA</a:t>
            </a:r>
            <a:r>
              <a:rPr lang="zh-CN" altLang="en-US" sz="2400" dirty="0">
                <a:solidFill>
                  <a:srgbClr val="FFFFFF"/>
                </a:solidFill>
                <a:latin typeface="Times New Roman" panose="02020603050405020304" pitchFamily="18" charset="0"/>
              </a:rPr>
              <a:t>的</a:t>
            </a:r>
            <a:r>
              <a:rPr lang="en-US" altLang="zh-CN" sz="2400" dirty="0">
                <a:solidFill>
                  <a:srgbClr val="FFFFFF"/>
                </a:solidFill>
                <a:latin typeface="Times New Roman" panose="02020603050405020304" pitchFamily="18" charset="0"/>
              </a:rPr>
              <a:t>A*</a:t>
            </a:r>
            <a:r>
              <a:rPr lang="zh-CN" altLang="en-US" sz="2400" dirty="0">
                <a:solidFill>
                  <a:srgbClr val="FFFFFF"/>
                </a:solidFill>
                <a:latin typeface="Times New Roman" panose="02020603050405020304" pitchFamily="18" charset="0"/>
              </a:rPr>
              <a:t>类型？</a:t>
            </a:r>
            <a:endParaRPr lang="en-US" altLang="zh-CN" sz="2400" dirty="0">
              <a:solidFill>
                <a:srgbClr val="FFFFFF"/>
              </a:solidFill>
              <a:latin typeface="Times New Roman" panose="02020603050405020304" pitchFamily="18" charset="0"/>
            </a:endParaRPr>
          </a:p>
          <a:p>
            <a:pPr>
              <a:spcBef>
                <a:spcPct val="50000"/>
              </a:spcBef>
            </a:pPr>
            <a:r>
              <a:rPr lang="zh-CN" altLang="en-US" sz="2400" dirty="0">
                <a:solidFill>
                  <a:srgbClr val="FFFFFF"/>
                </a:solidFill>
                <a:latin typeface="Times New Roman" panose="02020603050405020304" pitchFamily="18" charset="0"/>
              </a:rPr>
              <a:t>虚函数在不同层次权限发生了变化会如何？</a:t>
            </a:r>
            <a:endParaRPr lang="zh-CN" altLang="en-US" sz="2400" dirty="0">
              <a:solidFill>
                <a:srgbClr val="FFFFFF"/>
              </a:solidFill>
              <a:latin typeface="Times New Roman" panose="02020603050405020304" pitchFamily="18" charset="0"/>
            </a:endParaRPr>
          </a:p>
        </p:txBody>
      </p:sp>
      <p:sp>
        <p:nvSpPr>
          <p:cNvPr id="38" name="Text Box 79"/>
          <p:cNvSpPr txBox="1"/>
          <p:nvPr/>
        </p:nvSpPr>
        <p:spPr>
          <a:xfrm>
            <a:off x="3419475" y="765175"/>
            <a:ext cx="5689600" cy="3786188"/>
          </a:xfrm>
          <a:prstGeom prst="rect">
            <a:avLst/>
          </a:prstGeom>
          <a:noFill/>
          <a:ln w="9525" cap="flat" cmpd="sng">
            <a:solidFill>
              <a:srgbClr val="FFFF00"/>
            </a:solidFill>
            <a:prstDash val="dash"/>
            <a:round/>
            <a:headEnd type="none" w="med" len="med"/>
            <a:tailEnd type="none" w="med" len="med"/>
          </a:ln>
        </p:spPr>
        <p:txBody>
          <a:bodyPr>
            <a:spAutoFit/>
          </a:bodyPr>
          <a:p>
            <a:pPr>
              <a:spcBef>
                <a:spcPct val="50000"/>
              </a:spcBef>
            </a:pPr>
            <a:r>
              <a:rPr lang="en-US" altLang="zh-CN" sz="2400" dirty="0">
                <a:solidFill>
                  <a:srgbClr val="FFFFFF"/>
                </a:solidFill>
                <a:latin typeface="Times New Roman" panose="02020603050405020304" pitchFamily="18" charset="0"/>
              </a:rPr>
              <a:t>1</a:t>
            </a:r>
            <a:r>
              <a:rPr lang="zh-CN" altLang="en-US" sz="2400" dirty="0">
                <a:solidFill>
                  <a:srgbClr val="FFFFFF"/>
                </a:solidFill>
                <a:latin typeface="Times New Roman" panose="02020603050405020304" pitchFamily="18" charset="0"/>
              </a:rPr>
              <a:t>、调用者地址</a:t>
            </a:r>
            <a:r>
              <a:rPr lang="en-US" altLang="zh-CN" sz="2400" dirty="0">
                <a:solidFill>
                  <a:srgbClr val="FFFFFF"/>
                </a:solidFill>
                <a:latin typeface="Times New Roman" panose="02020603050405020304" pitchFamily="18" charset="0"/>
              </a:rPr>
              <a:t>+</a:t>
            </a:r>
            <a:r>
              <a:rPr lang="zh-CN" altLang="en-US" sz="2400" dirty="0">
                <a:solidFill>
                  <a:srgbClr val="FFFFFF"/>
                </a:solidFill>
                <a:latin typeface="Times New Roman" panose="02020603050405020304" pitchFamily="18" charset="0"/>
              </a:rPr>
              <a:t>实现者长度（哪个类？）</a:t>
            </a:r>
            <a:endParaRPr lang="en-US" altLang="zh-CN" sz="2400" dirty="0">
              <a:solidFill>
                <a:srgbClr val="FFFFFF"/>
              </a:solidFill>
              <a:latin typeface="Times New Roman" panose="02020603050405020304" pitchFamily="18" charset="0"/>
            </a:endParaRPr>
          </a:p>
          <a:p>
            <a:pPr>
              <a:spcBef>
                <a:spcPct val="50000"/>
              </a:spcBef>
            </a:pPr>
            <a:r>
              <a:rPr lang="zh-CN" altLang="en-US" sz="2400" dirty="0">
                <a:solidFill>
                  <a:srgbClr val="FFFFFF"/>
                </a:solidFill>
                <a:latin typeface="Times New Roman" panose="02020603050405020304" pitchFamily="18" charset="0"/>
              </a:rPr>
              <a:t>非虚函数</a:t>
            </a:r>
            <a:r>
              <a:rPr lang="en-US" altLang="zh-CN" sz="2400" dirty="0">
                <a:solidFill>
                  <a:srgbClr val="FFFFFF"/>
                </a:solidFill>
                <a:latin typeface="Times New Roman" panose="02020603050405020304" pitchFamily="18" charset="0"/>
              </a:rPr>
              <a:t>this</a:t>
            </a:r>
            <a:r>
              <a:rPr lang="zh-CN" altLang="en-US" sz="2400" dirty="0">
                <a:solidFill>
                  <a:srgbClr val="FFFFFF"/>
                </a:solidFill>
                <a:latin typeface="Times New Roman" panose="02020603050405020304" pitchFamily="18" charset="0"/>
              </a:rPr>
              <a:t>指针自调用者开始，</a:t>
            </a:r>
            <a:r>
              <a:rPr lang="en-US" altLang="zh-CN" sz="2400" dirty="0">
                <a:solidFill>
                  <a:srgbClr val="FFFFFF"/>
                </a:solidFill>
                <a:latin typeface="Times New Roman" panose="02020603050405020304" pitchFamily="18" charset="0"/>
              </a:rPr>
              <a:t>+</a:t>
            </a:r>
            <a:r>
              <a:rPr lang="zh-CN" altLang="en-US" sz="2400" dirty="0">
                <a:solidFill>
                  <a:srgbClr val="FFFFFF"/>
                </a:solidFill>
                <a:latin typeface="Times New Roman" panose="02020603050405020304" pitchFamily="18" charset="0"/>
              </a:rPr>
              <a:t>调用者类型长度止（实现者</a:t>
            </a:r>
            <a:r>
              <a:rPr lang="en-US" altLang="zh-CN" sz="2400" dirty="0">
                <a:solidFill>
                  <a:srgbClr val="FFFFFF"/>
                </a:solidFill>
                <a:latin typeface="Times New Roman" panose="02020603050405020304" pitchFamily="18" charset="0"/>
              </a:rPr>
              <a:t>=</a:t>
            </a:r>
            <a:r>
              <a:rPr lang="zh-CN" altLang="en-US" sz="2400" dirty="0">
                <a:solidFill>
                  <a:srgbClr val="FFFFFF"/>
                </a:solidFill>
                <a:latin typeface="Times New Roman" panose="02020603050405020304" pitchFamily="18" charset="0"/>
              </a:rPr>
              <a:t>调用者）</a:t>
            </a:r>
            <a:endParaRPr lang="en-US" altLang="zh-CN" sz="2400" dirty="0">
              <a:solidFill>
                <a:srgbClr val="FFFFFF"/>
              </a:solidFill>
              <a:latin typeface="Times New Roman" panose="02020603050405020304" pitchFamily="18" charset="0"/>
            </a:endParaRPr>
          </a:p>
          <a:p>
            <a:pPr>
              <a:spcBef>
                <a:spcPct val="50000"/>
              </a:spcBef>
            </a:pPr>
            <a:r>
              <a:rPr lang="zh-CN" altLang="en-US" sz="2400" dirty="0">
                <a:solidFill>
                  <a:srgbClr val="FFFFFF"/>
                </a:solidFill>
                <a:latin typeface="Times New Roman" panose="02020603050405020304" pitchFamily="18" charset="0"/>
              </a:rPr>
              <a:t>虚函数</a:t>
            </a:r>
            <a:r>
              <a:rPr lang="en-US" altLang="zh-CN" sz="2400" dirty="0">
                <a:solidFill>
                  <a:srgbClr val="FFFFFF"/>
                </a:solidFill>
                <a:latin typeface="Times New Roman" panose="02020603050405020304" pitchFamily="18" charset="0"/>
              </a:rPr>
              <a:t>this</a:t>
            </a:r>
            <a:r>
              <a:rPr lang="zh-CN" altLang="en-US" sz="2400" dirty="0">
                <a:solidFill>
                  <a:srgbClr val="FFFFFF"/>
                </a:solidFill>
                <a:latin typeface="Times New Roman" panose="02020603050405020304" pitchFamily="18" charset="0"/>
              </a:rPr>
              <a:t>指针自调用者开始，</a:t>
            </a:r>
            <a:r>
              <a:rPr lang="en-US" altLang="zh-CN" sz="2400" dirty="0">
                <a:solidFill>
                  <a:srgbClr val="FFFFFF"/>
                </a:solidFill>
                <a:latin typeface="Times New Roman" panose="02020603050405020304" pitchFamily="18" charset="0"/>
              </a:rPr>
              <a:t>+</a:t>
            </a:r>
            <a:r>
              <a:rPr lang="zh-CN" altLang="en-US" sz="2400" dirty="0">
                <a:solidFill>
                  <a:srgbClr val="FFFFFF"/>
                </a:solidFill>
                <a:latin typeface="Times New Roman" panose="02020603050405020304" pitchFamily="18" charset="0"/>
              </a:rPr>
              <a:t>实现者类型长度止（实现者</a:t>
            </a:r>
            <a:r>
              <a:rPr lang="en-US" altLang="zh-CN" sz="2400" dirty="0">
                <a:solidFill>
                  <a:srgbClr val="FFFFFF"/>
                </a:solidFill>
                <a:latin typeface="Times New Roman" panose="02020603050405020304" pitchFamily="18" charset="0"/>
              </a:rPr>
              <a:t>=</a:t>
            </a:r>
            <a:r>
              <a:rPr lang="zh-CN" altLang="en-US" sz="2400" dirty="0">
                <a:solidFill>
                  <a:srgbClr val="FFFFFF"/>
                </a:solidFill>
                <a:latin typeface="Times New Roman" panose="02020603050405020304" pitchFamily="18" charset="0"/>
              </a:rPr>
              <a:t>对象的类型）</a:t>
            </a:r>
            <a:endParaRPr lang="en-US" altLang="zh-CN" sz="2400" dirty="0">
              <a:solidFill>
                <a:srgbClr val="FFFFFF"/>
              </a:solidFill>
              <a:latin typeface="Times New Roman" panose="02020603050405020304" pitchFamily="18" charset="0"/>
            </a:endParaRPr>
          </a:p>
          <a:p>
            <a:pPr>
              <a:spcBef>
                <a:spcPct val="50000"/>
              </a:spcBef>
            </a:pPr>
            <a:r>
              <a:rPr lang="en-US" altLang="zh-CN" sz="2400" dirty="0">
                <a:solidFill>
                  <a:srgbClr val="FFFFFF"/>
                </a:solidFill>
                <a:latin typeface="Times New Roman" panose="02020603050405020304" pitchFamily="18" charset="0"/>
              </a:rPr>
              <a:t>2</a:t>
            </a:r>
            <a:r>
              <a:rPr lang="zh-CN" altLang="en-US" sz="2400" dirty="0">
                <a:solidFill>
                  <a:srgbClr val="FFFFFF"/>
                </a:solidFill>
                <a:latin typeface="Times New Roman" panose="02020603050405020304" pitchFamily="18" charset="0"/>
              </a:rPr>
              <a:t>、虚函数不予编译检查（虚指针的值无法确认而无法检查），因此无错</a:t>
            </a:r>
            <a:endParaRPr lang="en-US" altLang="zh-CN" sz="2400" dirty="0">
              <a:solidFill>
                <a:srgbClr val="FFFFFF"/>
              </a:solidFill>
              <a:latin typeface="Times New Roman" panose="02020603050405020304" pitchFamily="18" charset="0"/>
            </a:endParaRPr>
          </a:p>
          <a:p>
            <a:pPr>
              <a:spcBef>
                <a:spcPct val="50000"/>
              </a:spcBef>
            </a:pPr>
            <a:r>
              <a:rPr lang="zh-CN" altLang="en-US" sz="2400" dirty="0">
                <a:solidFill>
                  <a:srgbClr val="FFFFFF"/>
                </a:solidFill>
                <a:latin typeface="Times New Roman" panose="02020603050405020304" pitchFamily="18" charset="0"/>
              </a:rPr>
              <a:t>执行时则实现者类型已知（虚表）</a:t>
            </a:r>
            <a:endParaRPr lang="en-US" altLang="zh-CN" sz="2400" dirty="0">
              <a:solidFill>
                <a:srgbClr val="FFFFFF"/>
              </a:solidFill>
              <a:latin typeface="Times New Roman" panose="02020603050405020304" pitchFamily="18" charset="0"/>
            </a:endParaRPr>
          </a:p>
        </p:txBody>
      </p:sp>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linds(horizontal)">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0" y="533400"/>
            <a:ext cx="9144000" cy="1143000"/>
          </a:xfrm>
          <a:ln/>
        </p:spPr>
        <p:txBody>
          <a:bodyPr vert="horz" wrap="square" lIns="91440" tIns="45720" rIns="91440" bIns="45720" anchor="ctr" anchorCtr="0"/>
          <a:p>
            <a:pPr eaLnBrk="1" hangingPunct="1"/>
            <a:r>
              <a:rPr lang="en-US" altLang="zh-CN" b="1" dirty="0">
                <a:solidFill>
                  <a:srgbClr val="FFFF00"/>
                </a:solidFill>
                <a:ea typeface="华文行楷" pitchFamily="2" charset="-122"/>
              </a:rPr>
              <a:t> </a:t>
            </a:r>
            <a:r>
              <a:rPr lang="zh-CN" altLang="en-US" b="1" dirty="0">
                <a:solidFill>
                  <a:srgbClr val="FFFF00"/>
                </a:solidFill>
                <a:ea typeface="华文行楷" pitchFamily="2" charset="-122"/>
              </a:rPr>
              <a:t>几个问题</a:t>
            </a:r>
            <a:endParaRPr lang="zh-CN" altLang="en-US" dirty="0">
              <a:solidFill>
                <a:srgbClr val="FFFF00"/>
              </a:solidFill>
              <a:ea typeface="华文行楷" pitchFamily="2" charset="-122"/>
            </a:endParaRPr>
          </a:p>
        </p:txBody>
      </p:sp>
      <p:sp>
        <p:nvSpPr>
          <p:cNvPr id="20483" name="Rectangle 3"/>
          <p:cNvSpPr>
            <a:spLocks noGrp="1"/>
          </p:cNvSpPr>
          <p:nvPr>
            <p:ph idx="1"/>
          </p:nvPr>
        </p:nvSpPr>
        <p:spPr>
          <a:ln/>
        </p:spPr>
        <p:txBody>
          <a:bodyPr vert="horz" wrap="square" lIns="91440" tIns="45720" rIns="91440" bIns="45720" anchor="t" anchorCtr="0"/>
          <a:p>
            <a:pPr eaLnBrk="1" hangingPunct="1">
              <a:buNone/>
            </a:pPr>
            <a:r>
              <a:rPr lang="en-US" altLang="zh-CN" dirty="0"/>
              <a:t> </a:t>
            </a:r>
            <a:endParaRPr lang="en-US" altLang="zh-CN" dirty="0"/>
          </a:p>
          <a:p>
            <a:pPr eaLnBrk="1" hangingPunct="1"/>
            <a:endParaRPr lang="en-US" altLang="zh-CN" dirty="0"/>
          </a:p>
        </p:txBody>
      </p:sp>
      <p:sp>
        <p:nvSpPr>
          <p:cNvPr id="122884" name="Text Box 4"/>
          <p:cNvSpPr txBox="1">
            <a:spLocks noChangeArrowheads="1"/>
          </p:cNvSpPr>
          <p:nvPr/>
        </p:nvSpPr>
        <p:spPr bwMode="auto">
          <a:xfrm>
            <a:off x="990600" y="2209800"/>
            <a:ext cx="533400" cy="3752850"/>
          </a:xfrm>
          <a:prstGeom prst="rect">
            <a:avLst/>
          </a:prstGeom>
          <a:gradFill rotWithShape="0">
            <a:gsLst>
              <a:gs pos="0">
                <a:srgbClr val="FFC800">
                  <a:gamma/>
                  <a:shade val="46275"/>
                  <a:invGamma/>
                </a:srgbClr>
              </a:gs>
              <a:gs pos="100000">
                <a:srgbClr val="FFC800"/>
              </a:gs>
            </a:gsLst>
            <a:lin ang="0" scaled="1"/>
          </a:gradFill>
          <a:ln w="9525">
            <a:solidFill>
              <a:schemeClr val="tx1"/>
            </a:solidFill>
            <a:miter lim="800000"/>
            <a:tailEnd type="none" w="lg" len="lg"/>
          </a:ln>
          <a:effectLst/>
        </p:spPr>
        <p:txBody>
          <a:bodyPr>
            <a:spAutoFit/>
          </a:bodyPr>
          <a:lstStyle/>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122885" name="Rectangle 5"/>
          <p:cNvSpPr>
            <a:spLocks noChangeArrowheads="1"/>
          </p:cNvSpPr>
          <p:nvPr/>
        </p:nvSpPr>
        <p:spPr bwMode="auto">
          <a:xfrm>
            <a:off x="1600200" y="2286000"/>
            <a:ext cx="6858000" cy="814388"/>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1</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、专业就业前景如何？</a:t>
            </a:r>
            <a:r>
              <a:rPr kumimoji="0" lang="zh-CN" altLang="en-US" sz="2400" b="1" i="0" u="none" strike="noStrike" kern="1200" cap="none" spc="0" normalizeH="0" baseline="0" noProof="0" dirty="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dirty="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22886" name="Rectangle 6"/>
          <p:cNvSpPr>
            <a:spLocks noChangeArrowheads="1"/>
          </p:cNvSpPr>
          <p:nvPr/>
        </p:nvSpPr>
        <p:spPr bwMode="auto">
          <a:xfrm>
            <a:off x="1600200" y="3176588"/>
            <a:ext cx="6858000" cy="838200"/>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2</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．不热爱这个专业怎么办？教育</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技能</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方法论</a:t>
            </a:r>
            <a:r>
              <a:rPr kumimoji="0" lang="zh-CN" altLang="en-US" sz="2400" b="1" i="0" u="none" strike="noStrike" kern="1200" cap="none" spc="0" normalizeH="0" baseline="0" noProof="0" dirty="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dirty="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22887" name="Rectangle 7"/>
          <p:cNvSpPr>
            <a:spLocks noChangeArrowheads="1"/>
          </p:cNvSpPr>
          <p:nvPr/>
        </p:nvSpPr>
        <p:spPr bwMode="auto">
          <a:xfrm>
            <a:off x="1600200" y="4090988"/>
            <a:ext cx="6858000" cy="838200"/>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3</a:t>
            </a:r>
            <a:r>
              <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．怎样学好</a:t>
            </a: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OOP</a:t>
            </a:r>
            <a:r>
              <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？理论</a:t>
            </a:r>
            <a:r>
              <a:rPr kumimoji="0"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+DIY</a:t>
            </a:r>
            <a:endPar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122888" name="Rectangle 8"/>
          <p:cNvSpPr>
            <a:spLocks noChangeArrowheads="1"/>
          </p:cNvSpPr>
          <p:nvPr/>
        </p:nvSpPr>
        <p:spPr bwMode="auto">
          <a:xfrm>
            <a:off x="1600200" y="5029200"/>
            <a:ext cx="6858000" cy="838200"/>
          </a:xfrm>
          <a:prstGeom prst="rect">
            <a:avLst/>
          </a:prstGeom>
          <a:gradFill rotWithShape="0">
            <a:gsLst>
              <a:gs pos="0">
                <a:srgbClr val="FF9900">
                  <a:gamma/>
                  <a:shade val="46275"/>
                  <a:invGamma/>
                </a:srgbClr>
              </a:gs>
              <a:gs pos="100000">
                <a:srgbClr val="FF9900"/>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4</a:t>
            </a: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．知识与文化   树立愿景</a:t>
            </a:r>
            <a:endParaRPr kumimoji="0" lang="zh-CN" altLang="en-US" sz="2400" b="1" i="0" u="none" strike="noStrike" kern="1200" cap="none" spc="0" normalizeH="0" baseline="0" noProof="0" dirty="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2884"/>
                                        </p:tgtEl>
                                        <p:attrNameLst>
                                          <p:attrName>style.visibility</p:attrName>
                                        </p:attrNameLst>
                                      </p:cBhvr>
                                      <p:to>
                                        <p:strVal val="visible"/>
                                      </p:to>
                                    </p:set>
                                    <p:anim calcmode="lin" valueType="num">
                                      <p:cBhvr>
                                        <p:cTn id="7" dur="500" fill="hold"/>
                                        <p:tgtEl>
                                          <p:spTgt spid="122884"/>
                                        </p:tgtEl>
                                        <p:attrNameLst>
                                          <p:attrName>ppt_x</p:attrName>
                                        </p:attrNameLst>
                                      </p:cBhvr>
                                      <p:tavLst>
                                        <p:tav tm="0">
                                          <p:val>
                                            <p:strVal val="0-#ppt_w/2"/>
                                          </p:val>
                                        </p:tav>
                                        <p:tav tm="100000">
                                          <p:val>
                                            <p:strVal val="#ppt_x"/>
                                          </p:val>
                                        </p:tav>
                                      </p:tavLst>
                                    </p:anim>
                                    <p:anim calcmode="lin" valueType="num">
                                      <p:cBhvr>
                                        <p:cTn id="8" dur="500" fill="hold"/>
                                        <p:tgtEl>
                                          <p:spTgt spid="12288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22885"/>
                                        </p:tgtEl>
                                        <p:attrNameLst>
                                          <p:attrName>style.visibility</p:attrName>
                                        </p:attrNameLst>
                                      </p:cBhvr>
                                      <p:to>
                                        <p:strVal val="visible"/>
                                      </p:to>
                                    </p:set>
                                    <p:animEffect transition="in" filter="slide(fromLeft)">
                                      <p:cBhvr>
                                        <p:cTn id="12" dur="500"/>
                                        <p:tgtEl>
                                          <p:spTgt spid="12288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22886"/>
                                        </p:tgtEl>
                                        <p:attrNameLst>
                                          <p:attrName>style.visibility</p:attrName>
                                        </p:attrNameLst>
                                      </p:cBhvr>
                                      <p:to>
                                        <p:strVal val="visible"/>
                                      </p:to>
                                    </p:set>
                                    <p:animEffect transition="in" filter="slide(fromLeft)">
                                      <p:cBhvr>
                                        <p:cTn id="17" dur="500"/>
                                        <p:tgtEl>
                                          <p:spTgt spid="12288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22887"/>
                                        </p:tgtEl>
                                        <p:attrNameLst>
                                          <p:attrName>style.visibility</p:attrName>
                                        </p:attrNameLst>
                                      </p:cBhvr>
                                      <p:to>
                                        <p:strVal val="visible"/>
                                      </p:to>
                                    </p:set>
                                    <p:animEffect transition="in" filter="slide(fromLeft)">
                                      <p:cBhvr>
                                        <p:cTn id="22" dur="500"/>
                                        <p:tgtEl>
                                          <p:spTgt spid="12288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22888"/>
                                        </p:tgtEl>
                                        <p:attrNameLst>
                                          <p:attrName>style.visibility</p:attrName>
                                        </p:attrNameLst>
                                      </p:cBhvr>
                                      <p:to>
                                        <p:strVal val="visible"/>
                                      </p:to>
                                    </p:set>
                                    <p:animEffect transition="in" filter="slide(fromLeft)">
                                      <p:cBhvr>
                                        <p:cTn id="27" dur="500"/>
                                        <p:tgtEl>
                                          <p:spTgt spid="12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p:bldP spid="122885" grpId="0" animBg="1"/>
      <p:bldP spid="122886" grpId="0" animBg="1"/>
      <p:bldP spid="122887" grpId="0" animBg="1"/>
      <p:bldP spid="12288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idx="1"/>
          </p:nvPr>
        </p:nvSpPr>
        <p:spPr>
          <a:xfrm>
            <a:off x="182563" y="404813"/>
            <a:ext cx="8961437" cy="5832475"/>
          </a:xfrm>
          <a:ln/>
        </p:spPr>
        <p:txBody>
          <a:bodyPr vert="horz" wrap="square" lIns="91440" tIns="45720" rIns="91440" bIns="45720" anchor="t" anchorCtr="0"/>
          <a:p>
            <a:pPr eaLnBrk="1" hangingPunct="1">
              <a:buNone/>
            </a:pPr>
            <a:r>
              <a:rPr lang="en-US" altLang="zh-CN" sz="3600" b="1" dirty="0">
                <a:solidFill>
                  <a:schemeClr val="bg1"/>
                </a:solidFill>
              </a:rPr>
              <a:t>const</a:t>
            </a:r>
            <a:r>
              <a:rPr lang="zh-CN" altLang="en-US" sz="3600" b="1" dirty="0">
                <a:solidFill>
                  <a:schemeClr val="bg1"/>
                </a:solidFill>
              </a:rPr>
              <a:t>的另外重要用法：常成员函数</a:t>
            </a:r>
            <a:endParaRPr lang="en-US" altLang="zh-CN" sz="3600" b="1" dirty="0">
              <a:solidFill>
                <a:schemeClr val="bg1"/>
              </a:solidFill>
            </a:endParaRPr>
          </a:p>
          <a:p>
            <a:pPr eaLnBrk="1" hangingPunct="1">
              <a:buNone/>
            </a:pPr>
            <a:r>
              <a:rPr lang="en-US" altLang="zh-CN" sz="3600" b="1" dirty="0">
                <a:solidFill>
                  <a:schemeClr val="bg1"/>
                </a:solidFill>
              </a:rPr>
              <a:t>int f(int b) const</a:t>
            </a:r>
            <a:endParaRPr lang="en-US" altLang="zh-CN" sz="3600" b="1" dirty="0">
              <a:solidFill>
                <a:schemeClr val="bg1"/>
              </a:solidFill>
            </a:endParaRPr>
          </a:p>
          <a:p>
            <a:pPr eaLnBrk="1" hangingPunct="1">
              <a:buNone/>
            </a:pPr>
            <a:r>
              <a:rPr lang="zh-CN" altLang="en-US" sz="3600" b="1" dirty="0">
                <a:solidFill>
                  <a:schemeClr val="bg1"/>
                </a:solidFill>
              </a:rPr>
              <a:t>契约作用                    （后续会详细介绍）</a:t>
            </a:r>
            <a:endParaRPr lang="en-US" altLang="zh-CN" sz="3600" b="1" dirty="0">
              <a:solidFill>
                <a:schemeClr val="bg1"/>
              </a:solidFill>
            </a:endParaRPr>
          </a:p>
        </p:txBody>
      </p:sp>
      <p:sp>
        <p:nvSpPr>
          <p:cNvPr id="48131" name="Rectangle 3"/>
          <p:cNvSpPr/>
          <p:nvPr/>
        </p:nvSpPr>
        <p:spPr>
          <a:xfrm>
            <a:off x="-252412" y="-315912"/>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指针</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10" name="Rectangle 2"/>
          <p:cNvSpPr>
            <a:spLocks noGrp="1"/>
          </p:cNvSpPr>
          <p:nvPr>
            <p:ph type="title"/>
          </p:nvPr>
        </p:nvSpPr>
        <p:spPr>
          <a:xfrm>
            <a:off x="107950" y="44450"/>
            <a:ext cx="8424863" cy="828675"/>
          </a:xfrm>
          <a:ln/>
        </p:spPr>
        <p:txBody>
          <a:bodyPr vert="horz" wrap="square" lIns="92075" tIns="46037" rIns="92075" bIns="46037" anchor="ctr" anchorCtr="0"/>
          <a:p>
            <a:pPr eaLnBrk="1" hangingPunct="1"/>
            <a:r>
              <a:rPr lang="en-US" altLang="zh-CN" sz="2800" b="1" dirty="0">
                <a:ea typeface="宋体" panose="02010600030101010101" pitchFamily="2" charset="-122"/>
              </a:rPr>
              <a:t>12. </a:t>
            </a:r>
            <a:r>
              <a:rPr lang="zh-CN" altLang="en-US" sz="2800" b="1" dirty="0">
                <a:ea typeface="宋体" panose="02010600030101010101" pitchFamily="2" charset="-122"/>
              </a:rPr>
              <a:t>虚函数的工作机理（</a:t>
            </a:r>
            <a:r>
              <a:rPr lang="en-US" altLang="zh-CN" sz="2800" b="1" dirty="0">
                <a:ea typeface="宋体" panose="02010600030101010101" pitchFamily="2" charset="-122"/>
              </a:rPr>
              <a:t>6</a:t>
            </a:r>
            <a:r>
              <a:rPr lang="zh-CN" altLang="en-US" sz="2800" b="1" dirty="0">
                <a:ea typeface="宋体" panose="02010600030101010101" pitchFamily="2" charset="-122"/>
              </a:rPr>
              <a:t>）</a:t>
            </a:r>
            <a:r>
              <a:rPr lang="zh-CN" altLang="en-US" sz="2800" dirty="0">
                <a:ea typeface="宋体" panose="02010600030101010101" pitchFamily="2" charset="-122"/>
              </a:rPr>
              <a:t> </a:t>
            </a:r>
            <a:endParaRPr lang="zh-CN" altLang="en-US" sz="2800" dirty="0">
              <a:ea typeface="宋体" panose="02010600030101010101" pitchFamily="2" charset="-122"/>
            </a:endParaRPr>
          </a:p>
        </p:txBody>
      </p:sp>
      <p:sp>
        <p:nvSpPr>
          <p:cNvPr id="38" name="Text Box 79"/>
          <p:cNvSpPr txBox="1"/>
          <p:nvPr/>
        </p:nvSpPr>
        <p:spPr>
          <a:xfrm>
            <a:off x="1112838" y="814388"/>
            <a:ext cx="6550025" cy="5916612"/>
          </a:xfrm>
          <a:prstGeom prst="rect">
            <a:avLst/>
          </a:prstGeom>
          <a:noFill/>
          <a:ln w="9525" cap="flat" cmpd="sng">
            <a:solidFill>
              <a:srgbClr val="FFFF00"/>
            </a:solidFill>
            <a:prstDash val="dash"/>
            <a:round/>
            <a:headEnd type="none" w="med" len="med"/>
            <a:tailEnd type="none" w="med" len="med"/>
          </a:ln>
        </p:spPr>
        <p:txBody>
          <a:bodyPr>
            <a:spAutoFit/>
          </a:bodyPr>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class A{</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      int a; </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   public:</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      virtual void f(int s=1){a = s;}    </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       void g(){}</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class B:public A{</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       int b; </a:t>
            </a:r>
            <a:endParaRPr lang="en-US" altLang="zh-CN" sz="2400" b="1" dirty="0">
              <a:solidFill>
                <a:schemeClr val="tx1"/>
              </a:solidFill>
              <a:latin typeface="Arial" panose="020B0604020202020204" pitchFamily="34" charset="0"/>
              <a:sym typeface="+mn-ea"/>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       void h(){}</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   public:</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       virtual void f(int s=2){b = s; g();h();}</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sym typeface="+mn-ea"/>
              </a:rPr>
              <a:t>};</a:t>
            </a:r>
            <a:endParaRPr lang="en-US" altLang="zh-CN" sz="2400" b="1" dirty="0">
              <a:solidFill>
                <a:schemeClr val="tx1"/>
              </a:solidFill>
              <a:latin typeface="Arial" panose="020B0604020202020204" pitchFamily="34" charset="0"/>
              <a:sym typeface="+mn-ea"/>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rPr>
              <a:t>void main(){</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rPr>
              <a:t>   A * p = new B;</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rPr>
              <a:t>   p-&gt;f();</a:t>
            </a:r>
            <a:endParaRPr lang="en-US" altLang="zh-CN" sz="2400" b="1" dirty="0">
              <a:solidFill>
                <a:schemeClr val="tx1"/>
              </a:solidFill>
              <a:latin typeface="Arial" panose="020B0604020202020204" pitchFamily="34" charset="0"/>
            </a:endParaRPr>
          </a:p>
          <a:p>
            <a:pPr eaLnBrk="1" hangingPunct="1">
              <a:lnSpc>
                <a:spcPct val="80000"/>
              </a:lnSpc>
              <a:spcBef>
                <a:spcPct val="20000"/>
              </a:spcBef>
              <a:buClr>
                <a:schemeClr val="hlink"/>
              </a:buClr>
              <a:buSzPct val="60000"/>
              <a:buFont typeface="Wingdings" panose="05000000000000000000" pitchFamily="2" charset="2"/>
            </a:pPr>
            <a:r>
              <a:rPr lang="en-US" altLang="zh-CN" sz="2400" b="1" dirty="0">
                <a:solidFill>
                  <a:schemeClr val="tx1"/>
                </a:solidFill>
                <a:latin typeface="Arial" panose="020B0604020202020204" pitchFamily="34" charset="0"/>
              </a:rPr>
              <a:t>}//B</a:t>
            </a:r>
            <a:r>
              <a:rPr lang="zh-CN" altLang="en-US" sz="2400" b="1" dirty="0">
                <a:solidFill>
                  <a:schemeClr val="tx1"/>
                </a:solidFill>
                <a:latin typeface="Arial" panose="020B0604020202020204" pitchFamily="34" charset="0"/>
              </a:rPr>
              <a:t>类的</a:t>
            </a:r>
            <a:r>
              <a:rPr lang="en-US" altLang="zh-CN" sz="2400" b="1" dirty="0">
                <a:solidFill>
                  <a:schemeClr val="tx1"/>
                </a:solidFill>
                <a:latin typeface="Arial" panose="020B0604020202020204" pitchFamily="34" charset="0"/>
              </a:rPr>
              <a:t>f</a:t>
            </a:r>
            <a:r>
              <a:rPr lang="zh-CN" altLang="en-US" sz="2400" b="1" dirty="0">
                <a:solidFill>
                  <a:schemeClr val="tx1"/>
                </a:solidFill>
                <a:latin typeface="Arial" panose="020B0604020202020204" pitchFamily="34" charset="0"/>
              </a:rPr>
              <a:t>可以是非</a:t>
            </a:r>
            <a:r>
              <a:rPr lang="en-US" altLang="zh-CN" sz="2400" b="1" dirty="0">
                <a:solidFill>
                  <a:schemeClr val="tx1"/>
                </a:solidFill>
                <a:latin typeface="Arial" panose="020B0604020202020204" pitchFamily="34" charset="0"/>
              </a:rPr>
              <a:t>public</a:t>
            </a:r>
            <a:r>
              <a:rPr lang="zh-CN" altLang="en-US" sz="2400" b="1" dirty="0">
                <a:solidFill>
                  <a:schemeClr val="tx1"/>
                </a:solidFill>
                <a:latin typeface="Arial" panose="020B0604020202020204" pitchFamily="34" charset="0"/>
              </a:rPr>
              <a:t>；</a:t>
            </a:r>
            <a:r>
              <a:rPr lang="en-US" altLang="zh-CN" sz="2400" b="1" dirty="0">
                <a:solidFill>
                  <a:schemeClr val="tx1"/>
                </a:solidFill>
                <a:latin typeface="Arial" panose="020B0604020202020204" pitchFamily="34" charset="0"/>
              </a:rPr>
              <a:t>f</a:t>
            </a:r>
            <a:r>
              <a:rPr lang="zh-CN" altLang="en-US" sz="2400" b="1" dirty="0">
                <a:solidFill>
                  <a:schemeClr val="tx1"/>
                </a:solidFill>
                <a:latin typeface="Arial" panose="020B0604020202020204" pitchFamily="34" charset="0"/>
              </a:rPr>
              <a:t>可以混合调用</a:t>
            </a:r>
            <a:r>
              <a:rPr lang="en-US" altLang="zh-CN" sz="2400" b="1" dirty="0">
                <a:solidFill>
                  <a:schemeClr val="tx1"/>
                </a:solidFill>
                <a:latin typeface="Arial" panose="020B0604020202020204" pitchFamily="34" charset="0"/>
              </a:rPr>
              <a:t>g</a:t>
            </a:r>
            <a:r>
              <a:rPr lang="zh-CN" altLang="en-US" sz="2400" b="1" dirty="0">
                <a:solidFill>
                  <a:schemeClr val="tx1"/>
                </a:solidFill>
                <a:latin typeface="Arial" panose="020B0604020202020204" pitchFamily="34" charset="0"/>
              </a:rPr>
              <a:t>和</a:t>
            </a:r>
            <a:r>
              <a:rPr lang="en-US" altLang="zh-CN" sz="2400" b="1" dirty="0">
                <a:solidFill>
                  <a:schemeClr val="tx1"/>
                </a:solidFill>
                <a:latin typeface="Arial" panose="020B0604020202020204" pitchFamily="34" charset="0"/>
              </a:rPr>
              <a:t>h</a:t>
            </a:r>
            <a:endParaRPr lang="en-US" altLang="zh-CN" sz="2400" b="1" dirty="0">
              <a:solidFill>
                <a:schemeClr val="tx1"/>
              </a:solidFill>
              <a:latin typeface="Arial" panose="020B0604020202020204" pitchFamily="34" charset="0"/>
            </a:endParaRPr>
          </a:p>
        </p:txBody>
      </p:sp>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5634" name="Rectangle 2"/>
          <p:cNvSpPr>
            <a:spLocks noGrp="1"/>
          </p:cNvSpPr>
          <p:nvPr>
            <p:ph type="title"/>
          </p:nvPr>
        </p:nvSpPr>
        <p:spPr>
          <a:xfrm>
            <a:off x="395288" y="152400"/>
            <a:ext cx="8424862" cy="828675"/>
          </a:xfrm>
          <a:ln/>
        </p:spPr>
        <p:txBody>
          <a:bodyPr vert="horz" wrap="square" lIns="92075" tIns="46037" rIns="92075" bIns="46037" anchor="ctr" anchorCtr="0"/>
          <a:p>
            <a:pPr eaLnBrk="1" hangingPunct="1"/>
            <a:r>
              <a:rPr lang="en-US" altLang="zh-CN" sz="2800" b="1" dirty="0">
                <a:ea typeface="宋体" panose="02010600030101010101" pitchFamily="2" charset="-122"/>
              </a:rPr>
              <a:t>13. </a:t>
            </a:r>
            <a:r>
              <a:rPr lang="zh-CN" altLang="en-US" sz="2800" b="1" dirty="0">
                <a:ea typeface="宋体" panose="02010600030101010101" pitchFamily="2" charset="-122"/>
              </a:rPr>
              <a:t>多态应用的三种场景</a:t>
            </a:r>
            <a:endParaRPr lang="zh-CN" altLang="en-US" sz="2800" dirty="0">
              <a:ea typeface="宋体" panose="02010600030101010101" pitchFamily="2" charset="-122"/>
            </a:endParaRPr>
          </a:p>
        </p:txBody>
      </p:sp>
      <p:sp>
        <p:nvSpPr>
          <p:cNvPr id="325635" name="Rectangle 3"/>
          <p:cNvSpPr>
            <a:spLocks noGrp="1"/>
          </p:cNvSpPr>
          <p:nvPr>
            <p:ph idx="1"/>
          </p:nvPr>
        </p:nvSpPr>
        <p:spPr>
          <a:xfrm>
            <a:off x="503238" y="944563"/>
            <a:ext cx="8532812" cy="6264275"/>
          </a:xfrm>
          <a:ln/>
        </p:spPr>
        <p:txBody>
          <a:bodyPr vert="horz" wrap="square" lIns="92075" tIns="46037" rIns="92075" bIns="46037" anchor="t" anchorCtr="0"/>
          <a:p>
            <a:pPr marL="533400" indent="-533400" algn="just" eaLnBrk="1" hangingPunct="1">
              <a:lnSpc>
                <a:spcPct val="80000"/>
              </a:lnSpc>
              <a:buNone/>
            </a:pPr>
            <a:r>
              <a:rPr lang="en-US" altLang="zh-CN" sz="2400" b="1" dirty="0">
                <a:ea typeface="宋体" panose="02010600030101010101" pitchFamily="2" charset="-122"/>
              </a:rPr>
              <a:t>class X{</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public:</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	virtual void f1(){cout&lt;&lt;"Running </a:t>
            </a:r>
            <a:r>
              <a:rPr lang="en-US" altLang="zh-CN" sz="2400" b="1" dirty="0">
                <a:solidFill>
                  <a:srgbClr val="FFFF00"/>
                </a:solidFill>
                <a:ea typeface="宋体" panose="02010600030101010101" pitchFamily="2" charset="-122"/>
              </a:rPr>
              <a:t>X</a:t>
            </a:r>
            <a:r>
              <a:rPr lang="en-US" altLang="zh-CN" sz="2400" b="1" dirty="0">
                <a:ea typeface="宋体" panose="02010600030101010101" pitchFamily="2" charset="-122"/>
              </a:rPr>
              <a:t>::f1()"&lt;&lt;endl;  f4();}</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	virtual void f2(){cout&lt;&lt;"Running </a:t>
            </a:r>
            <a:r>
              <a:rPr lang="en-US" altLang="zh-CN" sz="2400" b="1" dirty="0">
                <a:solidFill>
                  <a:srgbClr val="FFFF00"/>
                </a:solidFill>
                <a:ea typeface="宋体" panose="02010600030101010101" pitchFamily="2" charset="-122"/>
              </a:rPr>
              <a:t>X</a:t>
            </a:r>
            <a:r>
              <a:rPr lang="en-US" altLang="zh-CN" sz="2400" b="1" dirty="0">
                <a:ea typeface="宋体" panose="02010600030101010101" pitchFamily="2" charset="-122"/>
              </a:rPr>
              <a:t>::f2()"&lt;&lt;endl;  f3();}</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	virtual void f3(){cout&lt;&lt;"Running </a:t>
            </a:r>
            <a:r>
              <a:rPr lang="en-US" altLang="zh-CN" sz="2400" b="1" dirty="0">
                <a:solidFill>
                  <a:srgbClr val="FFFF00"/>
                </a:solidFill>
                <a:ea typeface="宋体" panose="02010600030101010101" pitchFamily="2" charset="-122"/>
              </a:rPr>
              <a:t>X</a:t>
            </a:r>
            <a:r>
              <a:rPr lang="en-US" altLang="zh-CN" sz="2400" b="1" dirty="0">
                <a:ea typeface="宋体" panose="02010600030101010101" pitchFamily="2" charset="-122"/>
              </a:rPr>
              <a:t>::f3()"&lt;&lt;endl;  f4();}</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	virtual void f4(){cout&lt;&lt;"Running </a:t>
            </a:r>
            <a:r>
              <a:rPr lang="en-US" altLang="zh-CN" sz="2400" b="1" dirty="0">
                <a:solidFill>
                  <a:srgbClr val="FFFF00"/>
                </a:solidFill>
                <a:ea typeface="宋体" panose="02010600030101010101" pitchFamily="2" charset="-122"/>
              </a:rPr>
              <a:t>X</a:t>
            </a:r>
            <a:r>
              <a:rPr lang="en-US" altLang="zh-CN" sz="2400" b="1" dirty="0">
                <a:ea typeface="宋体" panose="02010600030101010101" pitchFamily="2" charset="-122"/>
              </a:rPr>
              <a:t>::f4()"&lt;&lt;endl;}</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class Y:public X{</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public:</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	void f1(){cout&lt;&lt;"Running </a:t>
            </a:r>
            <a:r>
              <a:rPr lang="en-US" altLang="zh-CN" sz="2400" b="1" dirty="0">
                <a:solidFill>
                  <a:srgbClr val="FFFF00"/>
                </a:solidFill>
                <a:ea typeface="宋体" panose="02010600030101010101" pitchFamily="2" charset="-122"/>
              </a:rPr>
              <a:t>Y</a:t>
            </a:r>
            <a:r>
              <a:rPr lang="en-US" altLang="zh-CN" sz="2400" b="1" dirty="0">
                <a:ea typeface="宋体" panose="02010600030101010101" pitchFamily="2" charset="-122"/>
              </a:rPr>
              <a:t>::f1()"&lt;&lt;endl;   f2();}</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	void f3(){cout&lt;&lt;"Running </a:t>
            </a:r>
            <a:r>
              <a:rPr lang="en-US" altLang="zh-CN" sz="2400" b="1" dirty="0">
                <a:solidFill>
                  <a:srgbClr val="FFFF00"/>
                </a:solidFill>
                <a:ea typeface="宋体" panose="02010600030101010101" pitchFamily="2" charset="-122"/>
              </a:rPr>
              <a:t>Y</a:t>
            </a:r>
            <a:r>
              <a:rPr lang="en-US" altLang="zh-CN" sz="2400" b="1" dirty="0">
                <a:ea typeface="宋体" panose="02010600030101010101" pitchFamily="2" charset="-122"/>
              </a:rPr>
              <a:t>::f3()"&lt;&lt;endl;   f4();}</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void main(){</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   X &amp;p = *(new Y);</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   p.f1();</a:t>
            </a:r>
            <a:endParaRPr lang="en-US" altLang="zh-CN" sz="2400" b="1" dirty="0">
              <a:ea typeface="宋体" panose="02010600030101010101" pitchFamily="2" charset="-122"/>
            </a:endParaRPr>
          </a:p>
          <a:p>
            <a:pPr marL="533400" indent="-533400" algn="just" eaLnBrk="1" hangingPunct="1">
              <a:lnSpc>
                <a:spcPct val="80000"/>
              </a:lnSpc>
              <a:buNone/>
            </a:pPr>
            <a:r>
              <a:rPr lang="en-US" altLang="zh-CN" sz="2400" b="1" dirty="0">
                <a:ea typeface="宋体" panose="02010600030101010101" pitchFamily="2" charset="-122"/>
              </a:rPr>
              <a:t>}</a:t>
            </a:r>
            <a:endParaRPr lang="en-US" altLang="zh-CN" sz="2400" b="1" dirty="0">
              <a:ea typeface="宋体" panose="02010600030101010101" pitchFamily="2" charset="-122"/>
            </a:endParaRPr>
          </a:p>
        </p:txBody>
      </p:sp>
      <p:pic>
        <p:nvPicPr>
          <p:cNvPr id="135173" name="Picture 5"/>
          <p:cNvPicPr>
            <a:picLocks noChangeAspect="1"/>
          </p:cNvPicPr>
          <p:nvPr/>
        </p:nvPicPr>
        <p:blipFill>
          <a:blip r:embed="rId1"/>
          <a:srcRect t="9322" r="69627" b="75302"/>
          <a:stretch>
            <a:fillRect/>
          </a:stretch>
        </p:blipFill>
        <p:spPr>
          <a:xfrm>
            <a:off x="5867400" y="5408613"/>
            <a:ext cx="3276600" cy="1006475"/>
          </a:xfrm>
          <a:prstGeom prst="rect">
            <a:avLst/>
          </a:prstGeom>
          <a:noFill/>
          <a:ln w="9525">
            <a:noFill/>
          </a:ln>
        </p:spPr>
      </p:pic>
      <p:sp>
        <p:nvSpPr>
          <p:cNvPr id="135174" name="Text Box 6"/>
          <p:cNvSpPr txBox="1"/>
          <p:nvPr/>
        </p:nvSpPr>
        <p:spPr>
          <a:xfrm>
            <a:off x="5184775" y="296863"/>
            <a:ext cx="3959225" cy="457200"/>
          </a:xfrm>
          <a:prstGeom prst="rect">
            <a:avLst/>
          </a:prstGeom>
          <a:noFill/>
          <a:ln w="9525">
            <a:noFill/>
          </a:ln>
        </p:spPr>
        <p:txBody>
          <a:bodyPr>
            <a:spAutoFit/>
          </a:bodyPr>
          <a:p>
            <a:pPr>
              <a:spcBef>
                <a:spcPct val="50000"/>
              </a:spcBef>
              <a:buFont typeface="Wingdings" panose="05000000000000000000" pitchFamily="2" charset="2"/>
            </a:pPr>
            <a:r>
              <a:rPr lang="zh-CN" altLang="en-US" sz="2400" dirty="0">
                <a:solidFill>
                  <a:srgbClr val="FFFFFF"/>
                </a:solidFill>
                <a:latin typeface="Times New Roman" panose="02020603050405020304" pitchFamily="18" charset="0"/>
              </a:rPr>
              <a:t>（指针、引用、成员函数）</a:t>
            </a:r>
            <a:endParaRPr lang="zh-CN" altLang="en-US" sz="2400" dirty="0">
              <a:solidFill>
                <a:srgbClr val="FFFFFF"/>
              </a:solidFill>
              <a:latin typeface="Times New Roman" panose="02020603050405020304"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5173"/>
                                        </p:tgtEl>
                                        <p:attrNameLst>
                                          <p:attrName>style.visibility</p:attrName>
                                        </p:attrNameLst>
                                      </p:cBhvr>
                                      <p:to>
                                        <p:strVal val="visible"/>
                                      </p:to>
                                    </p:set>
                                    <p:animEffect transition="in" filter="diamond(in)">
                                      <p:cBhvr>
                                        <p:cTn id="7" dur="2000"/>
                                        <p:tgtEl>
                                          <p:spTgt spid="1351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174"/>
                                        </p:tgtEl>
                                        <p:attrNameLst>
                                          <p:attrName>style.visibility</p:attrName>
                                        </p:attrNameLst>
                                      </p:cBhvr>
                                      <p:to>
                                        <p:strVal val="visible"/>
                                      </p:to>
                                    </p:set>
                                    <p:animEffect transition="in" filter="blinds(horizontal)">
                                      <p:cBhvr>
                                        <p:cTn id="12" dur="500"/>
                                        <p:tgtEl>
                                          <p:spTgt spid="135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4" grpId="0"/>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0" y="195263"/>
            <a:ext cx="9036050" cy="6186488"/>
          </a:xfrm>
          <a:prstGeom prst="rect">
            <a:avLst/>
          </a:prstGeom>
          <a:noFill/>
          <a:ln>
            <a:noFill/>
          </a:ln>
          <a:effectLst/>
        </p:spPr>
        <p:txBody>
          <a:bodyPr>
            <a:spAutoFit/>
          </a:bodyPr>
          <a:lstStyle/>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Fish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KindName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void operation(){</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KindName.c_str</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做菜</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Fish(string name="</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鲤鱼</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KindName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(name){}</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Cook:public</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Fish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protected:</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Fish * process;</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Cook(Fish *p):process (p) {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operation(){ process-&gt;operation();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CookA</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Cook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CookA</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(Fish *p):Cook(p) {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operation(){ process-&gt;operation();</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煎</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11113" y="-26987"/>
            <a:ext cx="8107363" cy="7202488"/>
          </a:xfrm>
          <a:prstGeom prst="rect">
            <a:avLst/>
          </a:prstGeom>
          <a:noFill/>
          <a:ln>
            <a:noFill/>
          </a:ln>
          <a:effectLst/>
        </p:spPr>
        <p:txBody>
          <a:bodyPr>
            <a:spAutoFit/>
          </a:bodyPr>
          <a:lstStyle/>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CookB</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Cook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CookB</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(Fish *p) :Cook(p) {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operation(){ process-&gt;operation();</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炒</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CookC</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Cook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CookC</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(Fish *p) :Cook(p) {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operation(){ process-&gt;operation();</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烹</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Fish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Dish_Factory</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Fish *p = new Fish;</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Cook *qA1 = 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CookA</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Cook *qC1 = 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CookC</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(qA1);</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Cook *qA2 = 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CookA</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(qC1);</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 typeface="Arial" panose="020B0604020202020204" pitchFamily="34" charset="0"/>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  qA2;</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//Cook *qA2 = 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CookA</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CookC</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CookA</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chef(){</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Fish *</a:t>
            </a:r>
            <a:r>
              <a:rPr kumimoji="0" lang="en-US" altLang="zh-CN" sz="2200" b="1" kern="0" cap="none" spc="0" normalizeH="0" baseline="0" noProof="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 =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Dish_Factory</a:t>
            </a:r>
            <a:r>
              <a:rPr kumimoji="0" lang="en-US" altLang="zh-CN" sz="2200" b="1" kern="0" cap="none" spc="0" normalizeH="0" baseline="0" noProof="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200" b="1" kern="0" cap="none" spc="0" normalizeH="0" baseline="0" noProof="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200" b="1" kern="0" cap="none" spc="0" normalizeH="0" baseline="0" noProof="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p-&gt;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operation</a:t>
            </a:r>
            <a:r>
              <a:rPr kumimoji="0" lang="en-US" altLang="zh-CN" sz="2200" b="1" kern="0" cap="none" spc="0" normalizeH="0" baseline="0" noProof="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delete p;</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fontAlgn="auto">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7937" y="-100012"/>
            <a:ext cx="9180513" cy="7202488"/>
          </a:xfrm>
          <a:prstGeom prst="rect">
            <a:avLst/>
          </a:prstGeom>
          <a:noFill/>
          <a:ln>
            <a:noFill/>
          </a:ln>
          <a:effectLst/>
        </p:spPr>
        <p:txBody>
          <a:bodyPr>
            <a:spAutoFit/>
          </a:bodyPr>
          <a:lstStyle/>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Case;</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State{</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void Turn(Case *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pCase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StateA</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State{</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Turn(Case *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pCase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春</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pCase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ChangeState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StateB</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StateB</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State{</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Turn(Case *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pCase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夏</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pCase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ChangeState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StateC</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StateC</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State{</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Turn(Case *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pCase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秋</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pCase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ChangeState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StateD</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StateD</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State{</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Turn(Case *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pCase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冬</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pCase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ChangeState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StateA</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0" y="-100012"/>
            <a:ext cx="9180513" cy="7202488"/>
          </a:xfrm>
          <a:prstGeom prst="rect">
            <a:avLst/>
          </a:prstGeom>
          <a:noFill/>
          <a:ln>
            <a:noFill/>
          </a:ln>
          <a:effectLst/>
        </p:spPr>
        <p:txBody>
          <a:bodyPr>
            <a:spAutoFit/>
          </a:bodyPr>
          <a:lstStyle/>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Case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State *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m_pState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Case(State *p = 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StateA</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m_pState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 typeface="Arial" panose="020B0604020202020204" pitchFamily="34" charset="0"/>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ChangeState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(State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pState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Run(){</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m_pState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-&gt;Turn(this);}</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Case::</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ChangeState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(State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pState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if (</a:t>
            </a:r>
            <a:r>
              <a:rPr kumimoji="0" lang="en-US" altLang="zh-CN" sz="2200" b="1" i="0" u="none" strike="noStrike" kern="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nullptr</a:t>
            </a: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 </a:t>
            </a:r>
            <a:r>
              <a:rPr kumimoji="0" lang="en-US" altLang="zh-CN" sz="2200" b="1" i="0" u="none" strike="noStrike" kern="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m_pState</a:t>
            </a: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delete </a:t>
            </a:r>
            <a:r>
              <a:rPr kumimoji="0" lang="en-US" altLang="zh-CN" sz="2200" b="1" i="0" u="none" strike="noStrike" kern="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m_pState</a:t>
            </a: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en-US" altLang="zh-CN" sz="2200" b="1" i="0" u="none" strike="noStrike" kern="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m_pState</a:t>
            </a: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 </a:t>
            </a:r>
            <a:r>
              <a:rPr kumimoji="0" lang="en-US" altLang="zh-CN" sz="2200" b="1" i="0" u="none" strike="noStrike" kern="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nullptr</a:t>
            </a: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m_pState</a:t>
            </a: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 </a:t>
            </a:r>
            <a:r>
              <a:rPr kumimoji="0" lang="en-US" altLang="zh-CN" sz="2200" b="1" i="0" u="none" strike="noStrike" kern="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pState</a:t>
            </a: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main(){</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457200" marR="0" lvl="1" indent="0" algn="ju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Case *p = new Case(new </a:t>
            </a:r>
            <a:r>
              <a:rPr kumimoji="0" lang="en-US" altLang="zh-CN" sz="2200" b="1" i="0" u="none" strike="noStrike" kern="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StateA</a:t>
            </a: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for(</a:t>
            </a:r>
            <a:r>
              <a:rPr kumimoji="0" lang="en-US" altLang="zh-CN" sz="2200" b="1" i="0" u="none" strike="noStrike" kern="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en-US" altLang="zh-CN" sz="2200" b="1" i="0" u="none" strike="noStrike" kern="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=0;i&lt;9;i++)	</a:t>
            </a:r>
            <a:endPar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p-&gt;Run();</a:t>
            </a:r>
            <a:endPar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457200" marR="0" lvl="1" indent="0" algn="ju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delete p;</a:t>
            </a:r>
            <a:endParaRPr kumimoji="0" lang="en-US" altLang="zh-CN" sz="22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807" name="Group 15"/>
          <p:cNvGraphicFramePr>
            <a:graphicFrameLocks noGrp="1"/>
          </p:cNvGraphicFramePr>
          <p:nvPr>
            <p:ph idx="4294967295"/>
          </p:nvPr>
        </p:nvGraphicFramePr>
        <p:xfrm>
          <a:off x="285750" y="1196975"/>
          <a:ext cx="8858250" cy="4968875"/>
        </p:xfrm>
        <a:graphic>
          <a:graphicData uri="http://schemas.openxmlformats.org/drawingml/2006/table">
            <a:tbl>
              <a:tblPr/>
              <a:tblGrid>
                <a:gridCol w="4322763"/>
                <a:gridCol w="4535487"/>
              </a:tblGrid>
              <a:tr h="4968875">
                <a:tc>
                  <a:txBody>
                    <a:bodyPr/>
                    <a:lstStyle/>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Shape{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virtual double area(){}</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Circle:public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Shape{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double area(){…}</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Triangle:public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Shape{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double area(){…}</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Manage{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shape  *a[100];</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要求完成</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Manage</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类的拷贝构造函数，实现深度拷贝；可以改动所有的类</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0762" name="Rectangle 10"/>
          <p:cNvSpPr>
            <a:spLocks noGrp="1"/>
          </p:cNvSpPr>
          <p:nvPr>
            <p:ph type="title"/>
          </p:nvPr>
        </p:nvSpPr>
        <p:spPr>
          <a:xfrm>
            <a:off x="358775" y="476250"/>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14.  </a:t>
            </a:r>
            <a:r>
              <a:rPr lang="zh-CN" altLang="en-US" sz="2800" b="1" dirty="0">
                <a:ea typeface="宋体" panose="02010600030101010101" pitchFamily="2" charset="-122"/>
              </a:rPr>
              <a:t>一个拷贝的例子</a:t>
            </a:r>
            <a:endParaRPr lang="zh-CN" altLang="en-US" sz="2800" b="1" dirty="0">
              <a:ea typeface="宋体" panose="02010600030101010101" pitchFamily="2" charset="-122"/>
            </a:endParaRPr>
          </a:p>
        </p:txBody>
      </p:sp>
      <p:sp>
        <p:nvSpPr>
          <p:cNvPr id="266251" name="Line 11"/>
          <p:cNvSpPr>
            <a:spLocks noChangeShapeType="1"/>
          </p:cNvSpPr>
          <p:nvPr/>
        </p:nvSpPr>
        <p:spPr bwMode="auto">
          <a:xfrm>
            <a:off x="4608513" y="3752850"/>
            <a:ext cx="4535488"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807" name="Group 15"/>
          <p:cNvGraphicFramePr>
            <a:graphicFrameLocks noGrp="1"/>
          </p:cNvGraphicFramePr>
          <p:nvPr>
            <p:ph idx="4294967295"/>
          </p:nvPr>
        </p:nvGraphicFramePr>
        <p:xfrm>
          <a:off x="285750" y="44450"/>
          <a:ext cx="8858250" cy="6797675"/>
        </p:xfrm>
        <a:graphic>
          <a:graphicData uri="http://schemas.openxmlformats.org/drawingml/2006/table">
            <a:tbl>
              <a:tblPr/>
              <a:tblGrid>
                <a:gridCol w="4322763"/>
                <a:gridCol w="4535487"/>
              </a:tblGrid>
              <a:tr h="6797675">
                <a:tc>
                  <a:txBody>
                    <a:bodyPr/>
                    <a:lstStyle/>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Shape{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virtual double area(){}</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virtual Shape *copy(){}</a:t>
                      </a:r>
                      <a:endPar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Circle:public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Shape{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double r;</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double area(){…}</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   Shape *copy(){</a:t>
                      </a:r>
                      <a:endPar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      return new Circle(*this)</a:t>
                      </a:r>
                      <a:endPar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Triangle:public</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Shape{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double </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x,y,z</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double area(){…}</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class Manage{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shape  *a[100];</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public: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Manage(Manage </a:t>
                      </a:r>
                      <a:r>
                        <a:rPr kumimoji="0" lang="en-US" altLang="zh-CN" sz="2000" b="1" i="0" u="none" strike="noStrike" cap="none" normalizeH="0" baseline="0" dirty="0" err="1">
                          <a:ln>
                            <a:noFill/>
                          </a:ln>
                          <a:solidFill>
                            <a:srgbClr val="FFFF00"/>
                          </a:solidFill>
                          <a:effectLst/>
                          <a:latin typeface="Arial" panose="020B0604020202020204" pitchFamily="34" charset="0"/>
                          <a:ea typeface="宋体" panose="02010600030101010101" pitchFamily="2" charset="-122"/>
                        </a:rPr>
                        <a:t>const</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 &amp;s ){</a:t>
                      </a:r>
                      <a:endPar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   for(</a:t>
                      </a:r>
                      <a:r>
                        <a:rPr kumimoji="0" lang="en-US" altLang="zh-CN" sz="2000" b="1" i="0" u="none" strike="noStrike" cap="none" normalizeH="0" baseline="0" dirty="0" err="1">
                          <a:ln>
                            <a:noFill/>
                          </a:ln>
                          <a:solidFill>
                            <a:srgbClr val="FFFF00"/>
                          </a:solidFill>
                          <a:effectLst/>
                          <a:latin typeface="Arial" panose="020B0604020202020204" pitchFamily="34" charset="0"/>
                          <a:ea typeface="宋体" panose="02010600030101010101" pitchFamily="2" charset="-122"/>
                        </a:rPr>
                        <a:t>int</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a:ln>
                            <a:noFill/>
                          </a:ln>
                          <a:solidFill>
                            <a:srgbClr val="FFFF00"/>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=0;i&lt;100;i++)</a:t>
                      </a:r>
                      <a:endPar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      a[</a:t>
                      </a:r>
                      <a:r>
                        <a:rPr kumimoji="0" lang="en-US" altLang="zh-CN" sz="2000" b="1" i="0" u="none" strike="noStrike" cap="none" normalizeH="0" baseline="0" dirty="0" err="1">
                          <a:ln>
                            <a:noFill/>
                          </a:ln>
                          <a:solidFill>
                            <a:srgbClr val="FFFF00"/>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 = </a:t>
                      </a:r>
                      <a:r>
                        <a:rPr kumimoji="0" lang="en-US" altLang="zh-CN" sz="2000" b="1" i="0" u="none" strike="noStrike" cap="none" normalizeH="0" baseline="0" dirty="0" err="1">
                          <a:ln>
                            <a:noFill/>
                          </a:ln>
                          <a:solidFill>
                            <a:srgbClr val="FFFF00"/>
                          </a:solidFill>
                          <a:effectLst/>
                          <a:latin typeface="Arial" panose="020B0604020202020204" pitchFamily="34" charset="0"/>
                          <a:ea typeface="宋体" panose="02010600030101010101" pitchFamily="2" charset="-122"/>
                        </a:rPr>
                        <a:t>s.a</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err="1">
                          <a:ln>
                            <a:noFill/>
                          </a:ln>
                          <a:solidFill>
                            <a:srgbClr val="FFFF00"/>
                          </a:solidFill>
                          <a:effectLst/>
                          <a:latin typeface="Arial" panose="020B0604020202020204" pitchFamily="34" charset="0"/>
                          <a:ea typeface="宋体" panose="02010600030101010101" pitchFamily="2" charset="-122"/>
                        </a:rPr>
                        <a:t>i</a:t>
                      </a:r>
                      <a:r>
                        <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]-&gt;copy();</a:t>
                      </a:r>
                      <a:endParaRPr kumimoji="0" lang="en-US" altLang="zh-CN" sz="20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 . .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要求完成</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Manage</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类的拷贝构造函数，实现深度拷贝；可以改动所有的类</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251" name="Line 11"/>
          <p:cNvSpPr>
            <a:spLocks noChangeShapeType="1"/>
          </p:cNvSpPr>
          <p:nvPr/>
        </p:nvSpPr>
        <p:spPr bwMode="auto">
          <a:xfrm>
            <a:off x="4608513" y="3789363"/>
            <a:ext cx="4535488"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2" name="Rectangle 10"/>
          <p:cNvSpPr>
            <a:spLocks noGrp="1"/>
          </p:cNvSpPr>
          <p:nvPr>
            <p:ph type="title"/>
          </p:nvPr>
        </p:nvSpPr>
        <p:spPr>
          <a:xfrm>
            <a:off x="215900" y="188913"/>
            <a:ext cx="8461375" cy="720725"/>
          </a:xfrm>
          <a:ln/>
        </p:spPr>
        <p:txBody>
          <a:bodyPr vert="horz" wrap="square" lIns="92075" tIns="46037" rIns="92075" bIns="46037" anchor="ctr" anchorCtr="0"/>
          <a:p>
            <a:pPr eaLnBrk="1" hangingPunct="1"/>
            <a:r>
              <a:rPr lang="en-US" altLang="zh-CN" sz="2800" b="1" dirty="0">
                <a:ea typeface="宋体" panose="02010600030101010101" pitchFamily="2" charset="-122"/>
              </a:rPr>
              <a:t>15.</a:t>
            </a:r>
            <a:r>
              <a:rPr lang="zh-CN" altLang="en-US" sz="2800" b="1" dirty="0">
                <a:ea typeface="宋体" panose="02010600030101010101" pitchFamily="2" charset="-122"/>
              </a:rPr>
              <a:t>关于析构函数</a:t>
            </a:r>
            <a:endParaRPr lang="zh-CN" altLang="en-US" sz="2800" b="1" dirty="0">
              <a:ea typeface="宋体" panose="02010600030101010101" pitchFamily="2" charset="-122"/>
            </a:endParaRPr>
          </a:p>
        </p:txBody>
      </p:sp>
      <p:sp>
        <p:nvSpPr>
          <p:cNvPr id="167950" name="Text Box 14"/>
          <p:cNvSpPr txBox="1">
            <a:spLocks noChangeArrowheads="1"/>
          </p:cNvSpPr>
          <p:nvPr/>
        </p:nvSpPr>
        <p:spPr bwMode="auto">
          <a:xfrm>
            <a:off x="2124075" y="765175"/>
            <a:ext cx="5292725" cy="60023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class A{</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         char *p;</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      public:</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	A():p(new char[5]){}</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	~A(){delete [] p;}</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class B:public A{</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	char *q;</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      public:</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	B():q(new char[500]) {}</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	~B(){delete [] q;}</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void f(){A *</a:t>
            </a:r>
            <a:r>
              <a:rPr kumimoji="1" lang="en-US" altLang="zh-CN" sz="2400" b="1" kern="1200" cap="none" spc="0" normalizeH="0" baseline="0" noProof="0" dirty="0" err="1">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p;p</a:t>
            </a: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=new </a:t>
            </a:r>
            <a:r>
              <a:rPr kumimoji="1" lang="en-US" altLang="zh-CN" sz="2400" b="1" kern="1200" cap="none" spc="0" normalizeH="0" baseline="0" noProof="0" dirty="0" err="1">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B;delete</a:t>
            </a: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 p;}</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void main(){</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  f(); f(); f();… …</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800000"/>
                </a:outerShdw>
              </a:effectLst>
              <a:latin typeface="Arial" panose="020B0604020202020204" pitchFamily="34" charset="0"/>
              <a:ea typeface="宋体" panose="02010600030101010101" pitchFamily="2" charset="-122"/>
              <a:cs typeface="+mn-cs"/>
            </a:endParaRPr>
          </a:p>
        </p:txBody>
      </p:sp>
      <p:sp>
        <p:nvSpPr>
          <p:cNvPr id="275461" name="AutoShape 5"/>
          <p:cNvSpPr>
            <a:spLocks noChangeArrowheads="1"/>
          </p:cNvSpPr>
          <p:nvPr/>
        </p:nvSpPr>
        <p:spPr bwMode="auto">
          <a:xfrm>
            <a:off x="4103688" y="6497638"/>
            <a:ext cx="5040313" cy="360363"/>
          </a:xfrm>
          <a:prstGeom prst="wedgeRoundRectCallout">
            <a:avLst>
              <a:gd name="adj1" fmla="val -27606"/>
              <a:gd name="adj2" fmla="val -215199"/>
              <a:gd name="adj3" fmla="val 16667"/>
            </a:avLst>
          </a:prstGeom>
          <a:solidFill>
            <a:schemeClr val="accent1">
              <a:alpha val="0"/>
            </a:schemeClr>
          </a:solidFill>
          <a:ln w="9525" algn="ctr">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析构函数要尽可能的设置为虚函数</a:t>
            </a:r>
            <a:endParaRPr kumimoji="1" lang="zh-CN" alt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67950"/>
                                        </p:tgtEl>
                                        <p:attrNameLst>
                                          <p:attrName>style.visibility</p:attrName>
                                        </p:attrNameLst>
                                      </p:cBhvr>
                                      <p:to>
                                        <p:strVal val="visible"/>
                                      </p:to>
                                    </p:set>
                                    <p:animEffect transition="in" filter="barn(inHorizontal)">
                                      <p:cBhvr>
                                        <p:cTn id="7" dur="500"/>
                                        <p:tgtEl>
                                          <p:spTgt spid="1679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5461"/>
                                        </p:tgtEl>
                                        <p:attrNameLst>
                                          <p:attrName>style.visibility</p:attrName>
                                        </p:attrNameLst>
                                      </p:cBhvr>
                                      <p:to>
                                        <p:strVal val="visible"/>
                                      </p:to>
                                    </p:set>
                                    <p:animEffect transition="in" filter="checkerboard(across)">
                                      <p:cBhvr>
                                        <p:cTn id="12" dur="500"/>
                                        <p:tgtEl>
                                          <p:spTgt spid="275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0" grpId="0"/>
      <p:bldP spid="275461" grpId="0" animBg="1"/>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6" name="Rectangle 2"/>
          <p:cNvSpPr>
            <a:spLocks noGrp="1"/>
          </p:cNvSpPr>
          <p:nvPr>
            <p:ph type="title"/>
          </p:nvPr>
        </p:nvSpPr>
        <p:spPr>
          <a:xfrm>
            <a:off x="395288" y="-100012"/>
            <a:ext cx="8424862" cy="828675"/>
          </a:xfrm>
          <a:ln/>
        </p:spPr>
        <p:txBody>
          <a:bodyPr vert="horz" wrap="square" lIns="92075" tIns="46037" rIns="92075" bIns="46037" anchor="ctr" anchorCtr="0"/>
          <a:p>
            <a:pPr eaLnBrk="1" hangingPunct="1"/>
            <a:r>
              <a:rPr lang="en-US" altLang="zh-CN" sz="2800" b="1" dirty="0">
                <a:ea typeface="宋体" panose="02010600030101010101" pitchFamily="2" charset="-122"/>
              </a:rPr>
              <a:t>16. </a:t>
            </a:r>
            <a:r>
              <a:rPr lang="zh-CN" altLang="en-US" sz="2800" b="1" dirty="0">
                <a:ea typeface="宋体" panose="02010600030101010101" pitchFamily="2" charset="-122"/>
              </a:rPr>
              <a:t>构造函数、析构函数调用虚函数不支持多态</a:t>
            </a:r>
            <a:endParaRPr lang="zh-CN" altLang="en-US" sz="2800" dirty="0">
              <a:ea typeface="宋体" panose="02010600030101010101" pitchFamily="2" charset="-122"/>
            </a:endParaRPr>
          </a:p>
        </p:txBody>
      </p:sp>
      <p:sp>
        <p:nvSpPr>
          <p:cNvPr id="296963" name="Rectangle 3"/>
          <p:cNvSpPr>
            <a:spLocks noGrp="1" noChangeArrowheads="1"/>
          </p:cNvSpPr>
          <p:nvPr>
            <p:ph idx="1"/>
          </p:nvPr>
        </p:nvSpPr>
        <p:spPr>
          <a:xfrm>
            <a:off x="503238" y="476250"/>
            <a:ext cx="8388350" cy="6264275"/>
          </a:xfrm>
        </p:spPr>
        <p:txBody>
          <a:bodyPr vert="horz" wrap="square" lIns="92075" tIns="46037" rIns="92075" bIns="46037" numCol="1" anchor="t" anchorCtr="0" compatLnSpc="1"/>
          <a:lstStyle/>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class A {</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400" b="1" i="0" u="none" strike="noStrike" kern="0" cap="none" spc="0" normalizeH="0" baseline="0" noProof="0" dirty="0" err="1">
                <a:ln>
                  <a:noFill/>
                </a:ln>
                <a:solidFill>
                  <a:schemeClr val="tx1"/>
                </a:solidFill>
                <a:effectLst/>
                <a:uLnTx/>
                <a:uFillTx/>
                <a:latin typeface="+mn-lt"/>
                <a:ea typeface="宋体" panose="02010600030101010101" pitchFamily="2" charset="-122"/>
                <a:cs typeface="+mn-cs"/>
              </a:rPr>
              <a:t>int</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i;</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public:</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virtual void f(){ </a:t>
            </a:r>
            <a:r>
              <a:rPr kumimoji="0" lang="en-US" altLang="zh-CN" sz="2400" b="1" i="0" u="none" strike="noStrike" kern="0" cap="none" spc="0" normalizeH="0" baseline="0" noProof="0" dirty="0" err="1">
                <a:ln>
                  <a:noFill/>
                </a:ln>
                <a:solidFill>
                  <a:schemeClr val="tx1"/>
                </a:solidFill>
                <a:effectLst/>
                <a:uLnTx/>
                <a:uFillTx/>
                <a:latin typeface="+mn-lt"/>
                <a:ea typeface="宋体" panose="02010600030101010101" pitchFamily="2" charset="-122"/>
                <a:cs typeface="+mn-cs"/>
              </a:rPr>
              <a:t>cout</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&lt;&lt; "</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父类</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&lt;&lt; </a:t>
            </a:r>
            <a:r>
              <a:rPr kumimoji="0" lang="en-US" altLang="zh-CN" sz="2400" b="1" i="0" u="none" strike="noStrike" kern="0" cap="none" spc="0" normalizeH="0" baseline="0" noProof="0" dirty="0" err="1">
                <a:ln>
                  <a:noFill/>
                </a:ln>
                <a:solidFill>
                  <a:schemeClr val="tx1"/>
                </a:solidFill>
                <a:effectLst/>
                <a:uLnTx/>
                <a:uFillTx/>
                <a:latin typeface="+mn-lt"/>
                <a:ea typeface="宋体" panose="02010600030101010101" pitchFamily="2" charset="-122"/>
                <a:cs typeface="+mn-cs"/>
              </a:rPr>
              <a:t>endl</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void X(){ f(); }</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 f(); }</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class B:public A {</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400" b="1" i="0" u="none" strike="noStrike" kern="0" cap="none" spc="0" normalizeH="0" baseline="0" noProof="0" dirty="0" err="1">
                <a:ln>
                  <a:noFill/>
                </a:ln>
                <a:solidFill>
                  <a:schemeClr val="tx1"/>
                </a:solidFill>
                <a:effectLst/>
                <a:uLnTx/>
                <a:uFillTx/>
                <a:latin typeface="+mn-lt"/>
                <a:ea typeface="宋体" panose="02010600030101010101" pitchFamily="2" charset="-122"/>
                <a:cs typeface="+mn-cs"/>
              </a:rPr>
              <a:t>int</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*y</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public:</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void f(){ </a:t>
            </a:r>
            <a:r>
              <a:rPr kumimoji="0" lang="en-US" altLang="zh-CN" sz="2400" b="1" i="0" u="none" strike="noStrike" kern="0" cap="none" spc="0" normalizeH="0" baseline="0" noProof="0" dirty="0" err="1">
                <a:ln>
                  <a:noFill/>
                </a:ln>
                <a:solidFill>
                  <a:schemeClr val="tx1"/>
                </a:solidFill>
                <a:effectLst/>
                <a:uLnTx/>
                <a:uFillTx/>
                <a:latin typeface="+mn-lt"/>
                <a:ea typeface="宋体" panose="02010600030101010101" pitchFamily="2" charset="-122"/>
                <a:cs typeface="+mn-cs"/>
              </a:rPr>
              <a:t>cout</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&lt;&lt; "</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子类</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&lt;&lt; </a:t>
            </a:r>
            <a:r>
              <a:rPr kumimoji="0" lang="en-US" altLang="zh-CN" sz="2400" b="1" i="0" u="none" strike="noStrike" kern="0" cap="none" spc="0" normalizeH="0" baseline="0" noProof="0" dirty="0" err="1">
                <a:ln>
                  <a:noFill/>
                </a:ln>
                <a:solidFill>
                  <a:schemeClr val="tx1"/>
                </a:solidFill>
                <a:effectLst/>
                <a:uLnTx/>
                <a:uFillTx/>
                <a:latin typeface="+mn-lt"/>
                <a:ea typeface="宋体" panose="02010600030101010101" pitchFamily="2" charset="-122"/>
                <a:cs typeface="+mn-cs"/>
              </a:rPr>
              <a:t>endl</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void X(){ f(); </a:t>
            </a:r>
            <a:r>
              <a:rPr kumimoji="0" lang="en-US" altLang="zh-CN" sz="2400" b="1" i="0" u="none" strike="noStrike" kern="0" cap="none" spc="0" normalizeH="0" baseline="0" noProof="0" dirty="0" err="1">
                <a:ln>
                  <a:noFill/>
                </a:ln>
                <a:solidFill>
                  <a:schemeClr val="tx1"/>
                </a:solidFill>
                <a:effectLst/>
                <a:uLnTx/>
                <a:uFillTx/>
                <a:latin typeface="+mn-lt"/>
                <a:ea typeface="宋体" panose="02010600030101010101" pitchFamily="2" charset="-122"/>
                <a:cs typeface="+mn-cs"/>
              </a:rPr>
              <a:t>cout</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&lt;&lt; "</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子类</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X"</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&lt;&lt; </a:t>
            </a:r>
            <a:r>
              <a:rPr kumimoji="0" lang="en-US" altLang="zh-CN" sz="2400" b="1" i="0" u="none" strike="noStrike" kern="0" cap="none" spc="0" normalizeH="0" baseline="0" noProof="0" dirty="0" err="1">
                <a:ln>
                  <a:noFill/>
                </a:ln>
                <a:solidFill>
                  <a:schemeClr val="tx1"/>
                </a:solidFill>
                <a:effectLst/>
                <a:uLnTx/>
                <a:uFillTx/>
                <a:latin typeface="+mn-lt"/>
                <a:ea typeface="宋体" panose="02010600030101010101" pitchFamily="2" charset="-122"/>
                <a:cs typeface="+mn-cs"/>
              </a:rPr>
              <a:t>endl</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~B(){ f(); }</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void </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main(){</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533400" marR="0" lvl="0" indent="-533400" algn="just"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 </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p = new B;         p-&gt; X();           delete p;</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533400" marR="0" lvl="0" indent="-533400" algn="just"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idx="1"/>
          </p:nvPr>
        </p:nvSpPr>
        <p:spPr>
          <a:xfrm>
            <a:off x="1042988" y="692150"/>
            <a:ext cx="7705725" cy="5903913"/>
          </a:xfrm>
          <a:ln/>
        </p:spPr>
        <p:txBody>
          <a:bodyPr vert="horz" wrap="square" lIns="91440" tIns="45720" rIns="91440" bIns="45720" anchor="t" anchorCtr="0"/>
          <a:p>
            <a:pPr eaLnBrk="1" hangingPunct="1">
              <a:lnSpc>
                <a:spcPct val="80000"/>
              </a:lnSpc>
              <a:buNone/>
            </a:pPr>
            <a:r>
              <a:rPr lang="zh-CN" altLang="en-US" sz="2400" b="1" dirty="0">
                <a:solidFill>
                  <a:schemeClr val="bg1"/>
                </a:solidFill>
              </a:rPr>
              <a:t>引用的引出（形式歧义）</a:t>
            </a:r>
            <a:endParaRPr lang="zh-CN" altLang="en-US" sz="2400" b="1" dirty="0">
              <a:solidFill>
                <a:schemeClr val="bg1"/>
              </a:solidFill>
            </a:endParaRPr>
          </a:p>
          <a:p>
            <a:pPr eaLnBrk="1" hangingPunct="1">
              <a:lnSpc>
                <a:spcPct val="80000"/>
              </a:lnSpc>
              <a:buNone/>
            </a:pPr>
            <a:r>
              <a:rPr lang="en-US" altLang="zh-CN" sz="2400" b="1" dirty="0">
                <a:solidFill>
                  <a:schemeClr val="bg1"/>
                </a:solidFill>
              </a:rPr>
              <a:t>void swap(int a,int 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c=a; a=b;  b=c;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swap1(int *a,int *b){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c=*a; *a=*b;  *b=c;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a=1,b=2;</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swap(a,b);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cout&lt;&lt;a&lt;&lt;b&lt;&lt;endl;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swap1(&amp;a,&amp;b);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cout&lt;&lt;a&lt;&lt;b</a:t>
            </a:r>
            <a:r>
              <a:rPr lang="en-US" altLang="zh-CN" sz="2400" b="1" dirty="0">
                <a:solidFill>
                  <a:schemeClr val="bg1"/>
                </a:solidFill>
                <a:sym typeface="宋体" panose="02010600030101010101" pitchFamily="2" charset="-122"/>
              </a:rPr>
              <a:t>&lt;&lt;endl</a:t>
            </a: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
        <p:nvSpPr>
          <p:cNvPr id="4915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grpSp>
        <p:nvGrpSpPr>
          <p:cNvPr id="49156" name="组合 1"/>
          <p:cNvGrpSpPr/>
          <p:nvPr/>
        </p:nvGrpSpPr>
        <p:grpSpPr>
          <a:xfrm>
            <a:off x="5724525" y="2205038"/>
            <a:ext cx="2951163" cy="4149725"/>
            <a:chOff x="5724525" y="2204915"/>
            <a:chExt cx="2951163" cy="4149725"/>
          </a:xfrm>
        </p:grpSpPr>
        <p:cxnSp>
          <p:nvCxnSpPr>
            <p:cNvPr id="49157" name="直接连接符 4"/>
            <p:cNvCxnSpPr/>
            <p:nvPr/>
          </p:nvCxnSpPr>
          <p:spPr>
            <a:xfrm>
              <a:off x="7164388" y="2204915"/>
              <a:ext cx="71437" cy="4149725"/>
            </a:xfrm>
            <a:prstGeom prst="line">
              <a:avLst/>
            </a:prstGeom>
            <a:ln w="9525" cap="flat" cmpd="sng">
              <a:solidFill>
                <a:schemeClr val="bg1"/>
              </a:solidFill>
              <a:prstDash val="solid"/>
              <a:headEnd type="none" w="med" len="med"/>
              <a:tailEnd type="none" w="med" len="med"/>
            </a:ln>
          </p:spPr>
        </p:cxnSp>
        <p:sp>
          <p:nvSpPr>
            <p:cNvPr id="14" name="矩形 13"/>
            <p:cNvSpPr/>
            <p:nvPr/>
          </p:nvSpPr>
          <p:spPr bwMode="auto">
            <a:xfrm>
              <a:off x="6300788" y="3933702"/>
              <a:ext cx="574675"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5" name="矩形 14"/>
            <p:cNvSpPr/>
            <p:nvPr/>
          </p:nvSpPr>
          <p:spPr bwMode="auto">
            <a:xfrm>
              <a:off x="6300788" y="4509965"/>
              <a:ext cx="574675" cy="360362"/>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9160" name="TextBox 9"/>
            <p:cNvSpPr txBox="1"/>
            <p:nvPr/>
          </p:nvSpPr>
          <p:spPr>
            <a:xfrm>
              <a:off x="5724525" y="3781303"/>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a</a:t>
              </a:r>
              <a:endParaRPr lang="zh-CN" altLang="en-US" sz="3200" dirty="0">
                <a:latin typeface="Times New Roman" panose="02020603050405020304" pitchFamily="18" charset="0"/>
              </a:endParaRPr>
            </a:p>
          </p:txBody>
        </p:sp>
        <p:sp>
          <p:nvSpPr>
            <p:cNvPr id="49161" name="TextBox 10"/>
            <p:cNvSpPr txBox="1"/>
            <p:nvPr/>
          </p:nvSpPr>
          <p:spPr>
            <a:xfrm>
              <a:off x="5724525" y="4357565"/>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b</a:t>
              </a:r>
              <a:endParaRPr lang="zh-CN" altLang="en-US" sz="3200" dirty="0">
                <a:latin typeface="Times New Roman" panose="02020603050405020304" pitchFamily="18" charset="0"/>
              </a:endParaRPr>
            </a:p>
          </p:txBody>
        </p:sp>
        <p:sp>
          <p:nvSpPr>
            <p:cNvPr id="18" name="矩形 17"/>
            <p:cNvSpPr/>
            <p:nvPr/>
          </p:nvSpPr>
          <p:spPr bwMode="auto">
            <a:xfrm>
              <a:off x="7524750" y="3933702"/>
              <a:ext cx="576263"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9" name="矩形 18"/>
            <p:cNvSpPr/>
            <p:nvPr/>
          </p:nvSpPr>
          <p:spPr bwMode="auto">
            <a:xfrm>
              <a:off x="7524750" y="4509965"/>
              <a:ext cx="576263" cy="360362"/>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49164" name="TextBox 13"/>
            <p:cNvSpPr txBox="1"/>
            <p:nvPr/>
          </p:nvSpPr>
          <p:spPr>
            <a:xfrm>
              <a:off x="8243888" y="3781303"/>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a</a:t>
              </a:r>
              <a:endParaRPr lang="zh-CN" altLang="en-US" sz="3200" dirty="0">
                <a:latin typeface="Times New Roman" panose="02020603050405020304" pitchFamily="18" charset="0"/>
              </a:endParaRPr>
            </a:p>
          </p:txBody>
        </p:sp>
        <p:sp>
          <p:nvSpPr>
            <p:cNvPr id="49165" name="TextBox 14"/>
            <p:cNvSpPr txBox="1"/>
            <p:nvPr/>
          </p:nvSpPr>
          <p:spPr>
            <a:xfrm>
              <a:off x="8243888" y="4357565"/>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b</a:t>
              </a:r>
              <a:endParaRPr lang="zh-CN" altLang="en-US" sz="3200" dirty="0">
                <a:latin typeface="Times New Roman" panose="02020603050405020304" pitchFamily="18" charset="0"/>
              </a:endParaRPr>
            </a:p>
          </p:txBody>
        </p:sp>
      </p:gr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3" name="Rectangle 3"/>
          <p:cNvSpPr>
            <a:spLocks noChangeArrowheads="1"/>
          </p:cNvSpPr>
          <p:nvPr/>
        </p:nvSpPr>
        <p:spPr bwMode="auto">
          <a:xfrm>
            <a:off x="107950" y="2733675"/>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构造函数不能是虚函数</a:t>
            </a:r>
            <a:r>
              <a:rPr kumimoji="0"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endParaRPr kumimoji="0" lang="zh-CN" altLang="en-US" sz="4000" b="1" i="0" u="none" strike="noStrike" kern="1200" cap="none" spc="0" normalizeH="0" baseline="0" noProof="0">
              <a:ln>
                <a:noFill/>
              </a:ln>
              <a:solidFill>
                <a:srgbClr val="3333CC"/>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286724" name="Rectangle 4"/>
          <p:cNvSpPr>
            <a:spLocks noChangeArrowheads="1"/>
          </p:cNvSpPr>
          <p:nvPr/>
        </p:nvSpPr>
        <p:spPr bwMode="auto">
          <a:xfrm>
            <a:off x="107950" y="1547813"/>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非成员、静态成员、内联函数不能是虚函数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34852" name="Rectangle 5"/>
          <p:cNvSpPr/>
          <p:nvPr/>
        </p:nvSpPr>
        <p:spPr>
          <a:xfrm>
            <a:off x="-252412" y="115888"/>
            <a:ext cx="9144000" cy="649287"/>
          </a:xfrm>
          <a:prstGeom prst="rect">
            <a:avLst/>
          </a:prstGeom>
          <a:noFill/>
          <a:ln w="9525">
            <a:noFill/>
          </a:ln>
        </p:spPr>
        <p:txBody>
          <a:bodyPr anchor="ctr" anchorCtr="0"/>
          <a:p>
            <a:pPr algn="ctr" eaLnBrk="1" hangingPunct="1"/>
            <a:r>
              <a:rPr lang="zh-CN" altLang="en-US" sz="4400" dirty="0">
                <a:solidFill>
                  <a:srgbClr val="FFFF00"/>
                </a:solidFill>
                <a:latin typeface="Times New Roman" panose="02020603050405020304" pitchFamily="18" charset="0"/>
                <a:ea typeface="华文行楷" pitchFamily="2" charset="-122"/>
              </a:rPr>
              <a:t>多态注意事项</a:t>
            </a:r>
            <a:endParaRPr lang="zh-CN" altLang="en-US" sz="4400" dirty="0">
              <a:solidFill>
                <a:srgbClr val="FFFF00"/>
              </a:solidFill>
              <a:latin typeface="Times New Roman" panose="02020603050405020304" pitchFamily="18" charset="0"/>
              <a:ea typeface="华文行楷" pitchFamily="2" charset="-122"/>
            </a:endParaRPr>
          </a:p>
        </p:txBody>
      </p:sp>
      <p:sp>
        <p:nvSpPr>
          <p:cNvPr id="286727" name="Rectangle 7"/>
          <p:cNvSpPr>
            <a:spLocks noChangeArrowheads="1"/>
          </p:cNvSpPr>
          <p:nvPr/>
        </p:nvSpPr>
        <p:spPr bwMode="auto">
          <a:xfrm>
            <a:off x="107950" y="3957638"/>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析构函数经常定义成虚函数  </a:t>
            </a: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delete p;</a:t>
            </a:r>
            <a:endPar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24"/>
                                        </p:tgtEl>
                                        <p:attrNameLst>
                                          <p:attrName>style.visibility</p:attrName>
                                        </p:attrNameLst>
                                      </p:cBhvr>
                                      <p:to>
                                        <p:strVal val="visible"/>
                                      </p:to>
                                    </p:set>
                                    <p:anim calcmode="lin" valueType="num">
                                      <p:cBhvr>
                                        <p:cTn id="7" dur="2000" fill="hold"/>
                                        <p:tgtEl>
                                          <p:spTgt spid="286724"/>
                                        </p:tgtEl>
                                        <p:attrNameLst>
                                          <p:attrName>ppt_x</p:attrName>
                                        </p:attrNameLst>
                                      </p:cBhvr>
                                      <p:tavLst>
                                        <p:tav tm="0">
                                          <p:val>
                                            <p:strVal val="#ppt_x"/>
                                          </p:val>
                                        </p:tav>
                                        <p:tav tm="100000">
                                          <p:val>
                                            <p:strVal val="#ppt_x"/>
                                          </p:val>
                                        </p:tav>
                                      </p:tavLst>
                                    </p:anim>
                                    <p:anim calcmode="lin" valueType="num">
                                      <p:cBhvr>
                                        <p:cTn id="8" dur="2000" fill="hold"/>
                                        <p:tgtEl>
                                          <p:spTgt spid="2867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86723"/>
                                        </p:tgtEl>
                                        <p:attrNameLst>
                                          <p:attrName>style.visibility</p:attrName>
                                        </p:attrNameLst>
                                      </p:cBhvr>
                                      <p:to>
                                        <p:strVal val="visible"/>
                                      </p:to>
                                    </p:set>
                                    <p:anim by="(-#ppt_w*2)" calcmode="lin" valueType="num">
                                      <p:cBhvr rctx="PPT">
                                        <p:cTn id="13" dur="500" autoRev="1" fill="hold">
                                          <p:stCondLst>
                                            <p:cond delay="0"/>
                                          </p:stCondLst>
                                        </p:cTn>
                                        <p:tgtEl>
                                          <p:spTgt spid="286723"/>
                                        </p:tgtEl>
                                        <p:attrNameLst>
                                          <p:attrName>ppt_w</p:attrName>
                                        </p:attrNameLst>
                                      </p:cBhvr>
                                    </p:anim>
                                    <p:anim by="(#ppt_w*0.50)" calcmode="lin" valueType="num">
                                      <p:cBhvr>
                                        <p:cTn id="14" dur="500" decel="50000" autoRev="1" fill="hold">
                                          <p:stCondLst>
                                            <p:cond delay="0"/>
                                          </p:stCondLst>
                                        </p:cTn>
                                        <p:tgtEl>
                                          <p:spTgt spid="286723"/>
                                        </p:tgtEl>
                                        <p:attrNameLst>
                                          <p:attrName>ppt_x</p:attrName>
                                        </p:attrNameLst>
                                      </p:cBhvr>
                                    </p:anim>
                                    <p:anim from="(-#ppt_h/2)" to="(#ppt_y)" calcmode="lin" valueType="num">
                                      <p:cBhvr>
                                        <p:cTn id="15" dur="1000" fill="hold">
                                          <p:stCondLst>
                                            <p:cond delay="0"/>
                                          </p:stCondLst>
                                        </p:cTn>
                                        <p:tgtEl>
                                          <p:spTgt spid="286723"/>
                                        </p:tgtEl>
                                        <p:attrNameLst>
                                          <p:attrName>ppt_y</p:attrName>
                                        </p:attrNameLst>
                                      </p:cBhvr>
                                    </p:anim>
                                    <p:animRot by="21600000">
                                      <p:cBhvr>
                                        <p:cTn id="16" dur="1000" fill="hold">
                                          <p:stCondLst>
                                            <p:cond delay="0"/>
                                          </p:stCondLst>
                                        </p:cTn>
                                        <p:tgtEl>
                                          <p:spTgt spid="28672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6727"/>
                                        </p:tgtEl>
                                        <p:attrNameLst>
                                          <p:attrName>style.visibility</p:attrName>
                                        </p:attrNameLst>
                                      </p:cBhvr>
                                      <p:to>
                                        <p:strVal val="visible"/>
                                      </p:to>
                                    </p:set>
                                    <p:anim calcmode="lin" valueType="num">
                                      <p:cBhvr>
                                        <p:cTn id="21" dur="2000" fill="hold"/>
                                        <p:tgtEl>
                                          <p:spTgt spid="286727"/>
                                        </p:tgtEl>
                                        <p:attrNameLst>
                                          <p:attrName>ppt_x</p:attrName>
                                        </p:attrNameLst>
                                      </p:cBhvr>
                                      <p:tavLst>
                                        <p:tav tm="0">
                                          <p:val>
                                            <p:strVal val="#ppt_x"/>
                                          </p:val>
                                        </p:tav>
                                        <p:tav tm="100000">
                                          <p:val>
                                            <p:strVal val="#ppt_x"/>
                                          </p:val>
                                        </p:tav>
                                      </p:tavLst>
                                    </p:anim>
                                    <p:anim calcmode="lin" valueType="num">
                                      <p:cBhvr>
                                        <p:cTn id="22" dur="2000" fill="hold"/>
                                        <p:tgtEl>
                                          <p:spTgt spid="2867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animBg="1"/>
      <p:bldP spid="286724" grpId="0" animBg="1"/>
      <p:bldP spid="286727" grpId="0" animBg="1"/>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4" name="Text Box 3"/>
          <p:cNvSpPr txBox="1"/>
          <p:nvPr/>
        </p:nvSpPr>
        <p:spPr>
          <a:xfrm>
            <a:off x="250825" y="404813"/>
            <a:ext cx="854075" cy="5976937"/>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上机练习</a:t>
            </a:r>
            <a:endParaRPr lang="zh-CN" altLang="en-US" sz="4400" b="1" dirty="0">
              <a:solidFill>
                <a:srgbClr val="FFFF00"/>
              </a:solidFill>
              <a:latin typeface="Times New Roman" panose="02020603050405020304" pitchFamily="18" charset="0"/>
              <a:ea typeface="华文行楷" pitchFamily="2" charset="-122"/>
            </a:endParaRPr>
          </a:p>
        </p:txBody>
      </p:sp>
      <p:sp>
        <p:nvSpPr>
          <p:cNvPr id="588804" name="Text Box 4"/>
          <p:cNvSpPr txBox="1">
            <a:spLocks noChangeArrowheads="1"/>
          </p:cNvSpPr>
          <p:nvPr/>
        </p:nvSpPr>
        <p:spPr bwMode="auto">
          <a:xfrm>
            <a:off x="1476375" y="796925"/>
            <a:ext cx="7343775" cy="4032250"/>
          </a:xfrm>
          <a:prstGeom prst="rect">
            <a:avLst/>
          </a:prstGeom>
          <a:noFill/>
          <a:ln>
            <a:noFill/>
          </a:ln>
          <a:effectLst/>
        </p:spPr>
        <p:txBody>
          <a:bodyPr>
            <a:spAutoFit/>
          </a:bodyPr>
          <a:lstStyle>
            <a:lvl1pPr eaLnBrk="0" hangingPunct="0">
              <a:defRPr kumimoji="1" sz="1600">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1600">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1600">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1600">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1600">
                <a:solidFill>
                  <a:schemeClr val="bg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第</a:t>
            </a:r>
            <a:r>
              <a:rPr kumimoji="1"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2</a:t>
            </a: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次</a:t>
            </a:r>
            <a:endPar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编写矩阵类，实现矩阵的转置、加减等操作。要求：多文件机制。</a:t>
            </a:r>
            <a:endParaRPr kumimoji="1"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第</a:t>
            </a:r>
            <a:r>
              <a:rPr kumimoji="1"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3</a:t>
            </a: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次</a:t>
            </a:r>
            <a:endPar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a:t>
            </a: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、编写程序验证继承的权限变化。</a:t>
            </a:r>
            <a:endPar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2</a:t>
            </a: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、编写程序验证多态，分别通过指针、引用和成员函数的方式。</a:t>
            </a:r>
            <a:endPar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88804"/>
                                        </p:tgtEl>
                                        <p:attrNameLst>
                                          <p:attrName>style.visibility</p:attrName>
                                        </p:attrNameLst>
                                      </p:cBhvr>
                                      <p:to>
                                        <p:strVal val="visible"/>
                                      </p:to>
                                    </p:set>
                                    <p:animEffect transition="in" filter="barn(inHorizontal)">
                                      <p:cBhvr>
                                        <p:cTn id="7" dur="500"/>
                                        <p:tgtEl>
                                          <p:spTgt spid="588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6" name="Text Box 2"/>
          <p:cNvSpPr txBox="1">
            <a:spLocks noChangeArrowheads="1"/>
          </p:cNvSpPr>
          <p:nvPr/>
        </p:nvSpPr>
        <p:spPr bwMode="auto">
          <a:xfrm>
            <a:off x="1476375" y="44450"/>
            <a:ext cx="7635875" cy="686276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一般情况下，没有数据成员</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virtual </a:t>
            </a:r>
            <a:r>
              <a:rPr kumimoji="1" lang="en-US" altLang="zh-CN" sz="20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p()=0;</a:t>
            </a:r>
            <a:endPar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:public Student{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 " </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 " &lt;&lt;</a:t>
            </a:r>
            <a:r>
              <a:rPr kumimoji="0" lang="en-US" altLang="zh-CN" sz="2000" b="1" kern="1200" cap="none" spc="0" normalizeH="0" baseline="0" noProof="0" dirty="0" err="1">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 id</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Mba</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Student{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position;</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 "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Mba</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 " &lt;&lt;</a:t>
            </a:r>
            <a:r>
              <a:rPr kumimoji="0" lang="en-US" altLang="zh-CN" sz="2000" b="1" kern="1200" cap="none" spc="0" normalizeH="0" baseline="0" noProof="0" dirty="0" err="1">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 id</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s; //</a:t>
            </a:r>
            <a:r>
              <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错误  不可以实例化</a:t>
            </a:r>
            <a:endPar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Mba</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*m=&amp;a;   m-&gt;p();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指针是目标</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m=&amp;b;  m-&gt;p();</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有些类没有独立于具体类存在的意义</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纯粹为了抽象而存在</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36899" name="Text Box 3"/>
          <p:cNvSpPr txBox="1"/>
          <p:nvPr/>
        </p:nvSpPr>
        <p:spPr>
          <a:xfrm>
            <a:off x="622300" y="404813"/>
            <a:ext cx="854075" cy="6453187"/>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     抽象类</a:t>
            </a:r>
            <a:endParaRPr lang="zh-CN" altLang="en-US" sz="4400" b="1" dirty="0">
              <a:solidFill>
                <a:srgbClr val="FFFF00"/>
              </a:solidFill>
              <a:latin typeface="Times New Roman" panose="02020603050405020304" pitchFamily="18" charset="0"/>
              <a:ea typeface="华文行楷" pitchFamily="2" charset="-122"/>
            </a:endParaRPr>
          </a:p>
        </p:txBody>
      </p:sp>
      <p:sp>
        <p:nvSpPr>
          <p:cNvPr id="287749" name="AutoShape 5"/>
          <p:cNvSpPr>
            <a:spLocks noChangeArrowheads="1"/>
          </p:cNvSpPr>
          <p:nvPr/>
        </p:nvSpPr>
        <p:spPr bwMode="auto">
          <a:xfrm>
            <a:off x="7164388" y="1085850"/>
            <a:ext cx="1979613" cy="542925"/>
          </a:xfrm>
          <a:prstGeom prst="wedgeRectCallout">
            <a:avLst>
              <a:gd name="adj1" fmla="val -211144"/>
              <a:gd name="adj2" fmla="val -19356"/>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纯虚函数</a:t>
            </a:r>
            <a:endPar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7" name="AutoShape 5"/>
          <p:cNvSpPr>
            <a:spLocks noChangeArrowheads="1"/>
          </p:cNvSpPr>
          <p:nvPr/>
        </p:nvSpPr>
        <p:spPr bwMode="auto">
          <a:xfrm>
            <a:off x="7061200" y="-26987"/>
            <a:ext cx="2051050" cy="503238"/>
          </a:xfrm>
          <a:prstGeom prst="wedgeRectCallout">
            <a:avLst>
              <a:gd name="adj1" fmla="val -211144"/>
              <a:gd name="adj2" fmla="val -19356"/>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抽象类</a:t>
            </a:r>
            <a:endPar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barn(inHorizontal)">
                                      <p:cBhvr>
                                        <p:cTn id="7" dur="500"/>
                                        <p:tgtEl>
                                          <p:spTgt spid="2877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87749"/>
                                        </p:tgtEl>
                                        <p:attrNameLst>
                                          <p:attrName>style.visibility</p:attrName>
                                        </p:attrNameLst>
                                      </p:cBhvr>
                                      <p:to>
                                        <p:strVal val="visible"/>
                                      </p:to>
                                    </p:set>
                                    <p:anim calcmode="lin" valueType="num">
                                      <p:cBhvr>
                                        <p:cTn id="12" dur="500" fill="hold"/>
                                        <p:tgtEl>
                                          <p:spTgt spid="287749"/>
                                        </p:tgtEl>
                                        <p:attrNameLst>
                                          <p:attrName>ppt_x</p:attrName>
                                        </p:attrNameLst>
                                      </p:cBhvr>
                                      <p:tavLst>
                                        <p:tav tm="0">
                                          <p:val>
                                            <p:strVal val="#ppt_x"/>
                                          </p:val>
                                        </p:tav>
                                        <p:tav tm="100000">
                                          <p:val>
                                            <p:strVal val="#ppt_x"/>
                                          </p:val>
                                        </p:tav>
                                      </p:tavLst>
                                    </p:anim>
                                    <p:anim calcmode="lin" valueType="num">
                                      <p:cBhvr>
                                        <p:cTn id="13" dur="500" fill="hold"/>
                                        <p:tgtEl>
                                          <p:spTgt spid="28774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p:bldP spid="287749" grpId="0" animBg="1"/>
      <p:bldP spid="7" grpId="0" animBg="1"/>
    </p:bld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6" name="Text Box 2"/>
          <p:cNvSpPr txBox="1">
            <a:spLocks noChangeArrowheads="1"/>
          </p:cNvSpPr>
          <p:nvPr/>
        </p:nvSpPr>
        <p:spPr bwMode="auto">
          <a:xfrm>
            <a:off x="2051050" y="44450"/>
            <a:ext cx="6769100" cy="655637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static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virtual </a:t>
            </a:r>
            <a:r>
              <a:rPr kumimoji="1" lang="en-US" altLang="zh-CN" sz="20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p()=0;</a:t>
            </a:r>
            <a:endPar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:public Student{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Mba</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Master{</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position;</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 "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Mba</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 id</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s; //</a:t>
            </a:r>
            <a:r>
              <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错误  不可以实例化</a:t>
            </a:r>
            <a:endPar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 //</a:t>
            </a:r>
            <a:r>
              <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错误  不可以实例化</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Mba</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*m;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m=&amp;b;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m-&gt;p();</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37923" name="Text Box 3"/>
          <p:cNvSpPr txBox="1"/>
          <p:nvPr/>
        </p:nvSpPr>
        <p:spPr>
          <a:xfrm>
            <a:off x="622300" y="404813"/>
            <a:ext cx="854075" cy="6453187"/>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     抽象类</a:t>
            </a:r>
            <a:endParaRPr lang="zh-CN" altLang="en-US" sz="4400" b="1" dirty="0">
              <a:solidFill>
                <a:srgbClr val="FFFF00"/>
              </a:solidFill>
              <a:latin typeface="Times New Roman" panose="02020603050405020304" pitchFamily="18" charset="0"/>
              <a:ea typeface="华文行楷" pitchFamily="2" charset="-122"/>
            </a:endParaRPr>
          </a:p>
        </p:txBody>
      </p:sp>
      <p:sp>
        <p:nvSpPr>
          <p:cNvPr id="287749" name="AutoShape 5"/>
          <p:cNvSpPr>
            <a:spLocks noChangeArrowheads="1"/>
          </p:cNvSpPr>
          <p:nvPr/>
        </p:nvSpPr>
        <p:spPr bwMode="auto">
          <a:xfrm>
            <a:off x="6732588" y="1601788"/>
            <a:ext cx="2411413" cy="542925"/>
          </a:xfrm>
          <a:prstGeom prst="wedgeRectCallout">
            <a:avLst>
              <a:gd name="adj1" fmla="val -102333"/>
              <a:gd name="adj2" fmla="val -14034"/>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还是抽象类</a:t>
            </a:r>
            <a:endPar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6" name="AutoShape 5"/>
          <p:cNvSpPr>
            <a:spLocks noChangeArrowheads="1"/>
          </p:cNvSpPr>
          <p:nvPr/>
        </p:nvSpPr>
        <p:spPr bwMode="auto">
          <a:xfrm>
            <a:off x="6696075" y="2525713"/>
            <a:ext cx="2413000" cy="542925"/>
          </a:xfrm>
          <a:prstGeom prst="wedgeRectCallout">
            <a:avLst>
              <a:gd name="adj1" fmla="val -102333"/>
              <a:gd name="adj2" fmla="val -14034"/>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不是抽象类</a:t>
            </a:r>
            <a:endParaRPr kumimoji="1" lang="zh-CN" altLang="en-US" sz="32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barn(inHorizontal)">
                                      <p:cBhvr>
                                        <p:cTn id="7" dur="500"/>
                                        <p:tgtEl>
                                          <p:spTgt spid="2877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87749"/>
                                        </p:tgtEl>
                                        <p:attrNameLst>
                                          <p:attrName>style.visibility</p:attrName>
                                        </p:attrNameLst>
                                      </p:cBhvr>
                                      <p:to>
                                        <p:strVal val="visible"/>
                                      </p:to>
                                    </p:set>
                                    <p:anim calcmode="lin" valueType="num">
                                      <p:cBhvr>
                                        <p:cTn id="12" dur="500" fill="hold"/>
                                        <p:tgtEl>
                                          <p:spTgt spid="287749"/>
                                        </p:tgtEl>
                                        <p:attrNameLst>
                                          <p:attrName>ppt_x</p:attrName>
                                        </p:attrNameLst>
                                      </p:cBhvr>
                                      <p:tavLst>
                                        <p:tav tm="0">
                                          <p:val>
                                            <p:strVal val="#ppt_x"/>
                                          </p:val>
                                        </p:tav>
                                        <p:tav tm="100000">
                                          <p:val>
                                            <p:strVal val="#ppt_x"/>
                                          </p:val>
                                        </p:tav>
                                      </p:tavLst>
                                    </p:anim>
                                    <p:anim calcmode="lin" valueType="num">
                                      <p:cBhvr>
                                        <p:cTn id="13" dur="500" fill="hold"/>
                                        <p:tgtEl>
                                          <p:spTgt spid="28774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p:bldP spid="287749" grpId="0" animBg="1"/>
      <p:bldP spid="6" grpId="0" animBg="1"/>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0850" name="Text Box 2"/>
          <p:cNvSpPr txBox="1">
            <a:spLocks noChangeArrowheads="1"/>
          </p:cNvSpPr>
          <p:nvPr/>
        </p:nvSpPr>
        <p:spPr bwMode="auto">
          <a:xfrm>
            <a:off x="2051050" y="44450"/>
            <a:ext cx="7092950" cy="60023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static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num</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p()=0;</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virtual void q()=0;</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:public Student{//Master</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仍然是抽象类</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 " </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 " </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num</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MasterEnginee</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Master{//</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不再是抽象类</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position;</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q(){</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 "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MasterEnginee</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38947" name="Text Box 3"/>
          <p:cNvSpPr txBox="1"/>
          <p:nvPr/>
        </p:nvSpPr>
        <p:spPr>
          <a:xfrm>
            <a:off x="622300" y="404813"/>
            <a:ext cx="854075" cy="6453187"/>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     抽象类</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90850"/>
                                        </p:tgtEl>
                                        <p:attrNameLst>
                                          <p:attrName>style.visibility</p:attrName>
                                        </p:attrNameLst>
                                      </p:cBhvr>
                                      <p:to>
                                        <p:strVal val="visible"/>
                                      </p:to>
                                    </p:set>
                                    <p:animEffect transition="in" filter="barn(inHorizontal)">
                                      <p:cBhvr>
                                        <p:cTn id="7" dur="500"/>
                                        <p:tgtEl>
                                          <p:spTgt spid="590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0" grpId="0"/>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6" name="Text Box 2"/>
          <p:cNvSpPr txBox="1">
            <a:spLocks noChangeArrowheads="1"/>
          </p:cNvSpPr>
          <p:nvPr/>
        </p:nvSpPr>
        <p:spPr bwMode="auto">
          <a:xfrm>
            <a:off x="1042988" y="44450"/>
            <a:ext cx="8101013" cy="698658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virtual </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p()=0 { id = 9</a:t>
            </a:r>
            <a:r>
              <a:rPr kumimoji="1" lang="zh-CN" altLang="en-US"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可有代码，强行访问</a:t>
            </a:r>
            <a:endPar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 = 9) :id (i) { }</a:t>
            </a:r>
            <a:endPar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~Student(){</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析构</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a:t>
            </a:r>
            <a:r>
              <a:rPr kumimoji="1" lang="en-US" altLang="zh-CN" sz="28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:public Student{</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dept</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Mba</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Master{</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position;</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 "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Mba</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Mba</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39971" name="Text Box 3"/>
          <p:cNvSpPr txBox="1"/>
          <p:nvPr/>
        </p:nvSpPr>
        <p:spPr>
          <a:xfrm>
            <a:off x="250825" y="404813"/>
            <a:ext cx="854075" cy="6453187"/>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继承     抽象类</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barn(inHorizontal)">
                                      <p:cBhvr>
                                        <p:cTn id="7" dur="500"/>
                                        <p:tgtEl>
                                          <p:spTgt spid="287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p:bld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4" name="Rectangle 2"/>
          <p:cNvSpPr>
            <a:spLocks noChangeArrowheads="1"/>
          </p:cNvSpPr>
          <p:nvPr/>
        </p:nvSpPr>
        <p:spPr bwMode="auto">
          <a:xfrm>
            <a:off x="107950" y="2733675"/>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纯虚函数直到被覆盖前所派生的类均为抽象类</a:t>
            </a:r>
            <a:r>
              <a:rPr kumimoji="0" lang="zh-CN" altLang="en-US" sz="32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endParaRPr kumimoji="0" lang="zh-CN" altLang="en-US" sz="3200" b="1" i="0" u="none" strike="noStrike" kern="1200" cap="none" spc="0" normalizeH="0" baseline="0" noProof="0">
              <a:ln>
                <a:noFill/>
              </a:ln>
              <a:solidFill>
                <a:srgbClr val="3333CC"/>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289795" name="Rectangle 3"/>
          <p:cNvSpPr>
            <a:spLocks noChangeArrowheads="1"/>
          </p:cNvSpPr>
          <p:nvPr/>
        </p:nvSpPr>
        <p:spPr bwMode="auto">
          <a:xfrm>
            <a:off x="107950" y="1547813"/>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抽象类不可以实例对象，但是可以定义指针和引用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40996" name="Rectangle 4"/>
          <p:cNvSpPr/>
          <p:nvPr/>
        </p:nvSpPr>
        <p:spPr>
          <a:xfrm>
            <a:off x="-252412" y="115888"/>
            <a:ext cx="9144000" cy="649287"/>
          </a:xfrm>
          <a:prstGeom prst="rect">
            <a:avLst/>
          </a:prstGeom>
          <a:noFill/>
          <a:ln w="9525">
            <a:noFill/>
          </a:ln>
        </p:spPr>
        <p:txBody>
          <a:bodyPr anchor="ctr" anchorCtr="0"/>
          <a:p>
            <a:pPr algn="ctr" eaLnBrk="1" hangingPunct="1"/>
            <a:r>
              <a:rPr lang="zh-CN" altLang="en-US" sz="4400" dirty="0">
                <a:solidFill>
                  <a:srgbClr val="FFFF00"/>
                </a:solidFill>
                <a:latin typeface="Times New Roman" panose="02020603050405020304" pitchFamily="18" charset="0"/>
                <a:ea typeface="华文行楷" pitchFamily="2" charset="-122"/>
              </a:rPr>
              <a:t>关于抽象类</a:t>
            </a:r>
            <a:endParaRPr lang="zh-CN" altLang="en-US" sz="4400" dirty="0">
              <a:solidFill>
                <a:srgbClr val="FFFF00"/>
              </a:solidFill>
              <a:latin typeface="Times New Roman" panose="02020603050405020304" pitchFamily="18" charset="0"/>
              <a:ea typeface="华文行楷" pitchFamily="2" charset="-122"/>
            </a:endParaRPr>
          </a:p>
        </p:txBody>
      </p:sp>
      <p:sp>
        <p:nvSpPr>
          <p:cNvPr id="289797" name="Rectangle 5"/>
          <p:cNvSpPr>
            <a:spLocks noChangeArrowheads="1"/>
          </p:cNvSpPr>
          <p:nvPr/>
        </p:nvSpPr>
        <p:spPr bwMode="auto">
          <a:xfrm>
            <a:off x="144463" y="5181600"/>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抽象类使得数据结构更加清晰，更加贴近自然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289798" name="Rectangle 6"/>
          <p:cNvSpPr>
            <a:spLocks noChangeArrowheads="1"/>
          </p:cNvSpPr>
          <p:nvPr/>
        </p:nvSpPr>
        <p:spPr bwMode="auto">
          <a:xfrm>
            <a:off x="144463" y="3957638"/>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抽象类需要有构造函数和析构函数吗？</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795"/>
                                        </p:tgtEl>
                                        <p:attrNameLst>
                                          <p:attrName>style.visibility</p:attrName>
                                        </p:attrNameLst>
                                      </p:cBhvr>
                                      <p:to>
                                        <p:strVal val="visible"/>
                                      </p:to>
                                    </p:set>
                                    <p:anim calcmode="lin" valueType="num">
                                      <p:cBhvr>
                                        <p:cTn id="7" dur="2000" fill="hold"/>
                                        <p:tgtEl>
                                          <p:spTgt spid="289795"/>
                                        </p:tgtEl>
                                        <p:attrNameLst>
                                          <p:attrName>ppt_x</p:attrName>
                                        </p:attrNameLst>
                                      </p:cBhvr>
                                      <p:tavLst>
                                        <p:tav tm="0">
                                          <p:val>
                                            <p:strVal val="#ppt_x"/>
                                          </p:val>
                                        </p:tav>
                                        <p:tav tm="100000">
                                          <p:val>
                                            <p:strVal val="#ppt_x"/>
                                          </p:val>
                                        </p:tav>
                                      </p:tavLst>
                                    </p:anim>
                                    <p:anim calcmode="lin" valueType="num">
                                      <p:cBhvr>
                                        <p:cTn id="8" dur="2000" fill="hold"/>
                                        <p:tgtEl>
                                          <p:spTgt spid="2897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289794"/>
                                        </p:tgtEl>
                                        <p:attrNameLst>
                                          <p:attrName>style.visibility</p:attrName>
                                        </p:attrNameLst>
                                      </p:cBhvr>
                                      <p:to>
                                        <p:strVal val="visible"/>
                                      </p:to>
                                    </p:set>
                                    <p:anim by="(-#ppt_w*2)" calcmode="lin" valueType="num">
                                      <p:cBhvr rctx="PPT">
                                        <p:cTn id="13" dur="500" autoRev="1" fill="hold">
                                          <p:stCondLst>
                                            <p:cond delay="0"/>
                                          </p:stCondLst>
                                        </p:cTn>
                                        <p:tgtEl>
                                          <p:spTgt spid="289794"/>
                                        </p:tgtEl>
                                        <p:attrNameLst>
                                          <p:attrName>ppt_w</p:attrName>
                                        </p:attrNameLst>
                                      </p:cBhvr>
                                    </p:anim>
                                    <p:anim by="(#ppt_w*0.50)" calcmode="lin" valueType="num">
                                      <p:cBhvr>
                                        <p:cTn id="14" dur="500" decel="50000" autoRev="1" fill="hold">
                                          <p:stCondLst>
                                            <p:cond delay="0"/>
                                          </p:stCondLst>
                                        </p:cTn>
                                        <p:tgtEl>
                                          <p:spTgt spid="289794"/>
                                        </p:tgtEl>
                                        <p:attrNameLst>
                                          <p:attrName>ppt_x</p:attrName>
                                        </p:attrNameLst>
                                      </p:cBhvr>
                                    </p:anim>
                                    <p:anim from="(-#ppt_h/2)" to="(#ppt_y)" calcmode="lin" valueType="num">
                                      <p:cBhvr>
                                        <p:cTn id="15" dur="1000" fill="hold">
                                          <p:stCondLst>
                                            <p:cond delay="0"/>
                                          </p:stCondLst>
                                        </p:cTn>
                                        <p:tgtEl>
                                          <p:spTgt spid="289794"/>
                                        </p:tgtEl>
                                        <p:attrNameLst>
                                          <p:attrName>ppt_y</p:attrName>
                                        </p:attrNameLst>
                                      </p:cBhvr>
                                    </p:anim>
                                    <p:animRot by="21600000">
                                      <p:cBhvr>
                                        <p:cTn id="16" dur="1000" fill="hold">
                                          <p:stCondLst>
                                            <p:cond delay="0"/>
                                          </p:stCondLst>
                                        </p:cTn>
                                        <p:tgtEl>
                                          <p:spTgt spid="28979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9798"/>
                                        </p:tgtEl>
                                        <p:attrNameLst>
                                          <p:attrName>style.visibility</p:attrName>
                                        </p:attrNameLst>
                                      </p:cBhvr>
                                      <p:to>
                                        <p:strVal val="visible"/>
                                      </p:to>
                                    </p:set>
                                    <p:anim calcmode="lin" valueType="num">
                                      <p:cBhvr>
                                        <p:cTn id="21" dur="2000" fill="hold"/>
                                        <p:tgtEl>
                                          <p:spTgt spid="289798"/>
                                        </p:tgtEl>
                                        <p:attrNameLst>
                                          <p:attrName>ppt_x</p:attrName>
                                        </p:attrNameLst>
                                      </p:cBhvr>
                                      <p:tavLst>
                                        <p:tav tm="0">
                                          <p:val>
                                            <p:strVal val="#ppt_x"/>
                                          </p:val>
                                        </p:tav>
                                        <p:tav tm="100000">
                                          <p:val>
                                            <p:strVal val="#ppt_x"/>
                                          </p:val>
                                        </p:tav>
                                      </p:tavLst>
                                    </p:anim>
                                    <p:anim calcmode="lin" valueType="num">
                                      <p:cBhvr>
                                        <p:cTn id="22" dur="2000" fill="hold"/>
                                        <p:tgtEl>
                                          <p:spTgt spid="28979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9797"/>
                                        </p:tgtEl>
                                        <p:attrNameLst>
                                          <p:attrName>style.visibility</p:attrName>
                                        </p:attrNameLst>
                                      </p:cBhvr>
                                      <p:to>
                                        <p:strVal val="visible"/>
                                      </p:to>
                                    </p:set>
                                    <p:anim calcmode="lin" valueType="num">
                                      <p:cBhvr>
                                        <p:cTn id="27" dur="2000" fill="hold"/>
                                        <p:tgtEl>
                                          <p:spTgt spid="289797"/>
                                        </p:tgtEl>
                                        <p:attrNameLst>
                                          <p:attrName>ppt_x</p:attrName>
                                        </p:attrNameLst>
                                      </p:cBhvr>
                                      <p:tavLst>
                                        <p:tav tm="0">
                                          <p:val>
                                            <p:strVal val="#ppt_x"/>
                                          </p:val>
                                        </p:tav>
                                        <p:tav tm="100000">
                                          <p:val>
                                            <p:strVal val="#ppt_x"/>
                                          </p:val>
                                        </p:tav>
                                      </p:tavLst>
                                    </p:anim>
                                    <p:anim calcmode="lin" valueType="num">
                                      <p:cBhvr>
                                        <p:cTn id="28" dur="2000" fill="hold"/>
                                        <p:tgtEl>
                                          <p:spTgt spid="289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nimBg="1"/>
      <p:bldP spid="289795" grpId="0" animBg="1"/>
      <p:bldP spid="289797" grpId="0" animBg="1"/>
      <p:bldP spid="289798" grpId="0" animBg="1"/>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20" name="Group 20"/>
          <p:cNvGraphicFramePr>
            <a:graphicFrameLocks noGrp="1"/>
          </p:cNvGraphicFramePr>
          <p:nvPr>
            <p:ph idx="4294967295"/>
          </p:nvPr>
        </p:nvGraphicFramePr>
        <p:xfrm>
          <a:off x="268288" y="692150"/>
          <a:ext cx="8767763" cy="6127750"/>
        </p:xfrm>
        <a:graphic>
          <a:graphicData uri="http://schemas.openxmlformats.org/drawingml/2006/table">
            <a:tbl>
              <a:tblPr/>
              <a:tblGrid>
                <a:gridCol w="4278606"/>
                <a:gridCol w="4489156"/>
              </a:tblGrid>
              <a:tr h="6127750">
                <a:tc>
                  <a:txBody>
                    <a:bodyPr/>
                    <a:lstStyle/>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u="sng"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u="sng"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ishape.h</a:t>
                      </a:r>
                      <a:endParaRPr kumimoji="1" lang="en-US" altLang="zh-CN" sz="2000" b="1" u="sng"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000" b="1"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IShape</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 . .</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double area</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0;</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IShape</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r>
                        <a:rPr kumimoji="1" lang="en-US" altLang="zh-CN" sz="2000" b="1"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createShape</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#include "</a:t>
                      </a:r>
                      <a:r>
                        <a:rPr kumimoji="1" lang="en-US" altLang="zh-CN" sz="2000" b="1" u="sng"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ishape.h</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000" b="1" kern="120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Circle:public</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Shape{</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double area(){…}</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 . .</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000" b="1" kern="120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Triangle:public</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Shape{</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double area(){…}</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 . .</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1" lang="en-US" altLang="zh-CN" sz="2000" b="1"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IShape</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a:t>
                      </a:r>
                      <a:r>
                        <a:rPr kumimoji="1" lang="en-US" altLang="zh-CN" sz="2000" b="1"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createShape</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 .   }</a:t>
                      </a:r>
                      <a:endPar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pP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类定义由程序员</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t>
                      </a:r>
                      <a:r>
                        <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完成</a:t>
                      </a:r>
                      <a:endPar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txBody>
                  <a:tcPr marL="91436" marR="91436" marT="46260" marB="462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#include "</a:t>
                      </a:r>
                      <a:r>
                        <a:rPr kumimoji="1" lang="en-US" altLang="zh-CN" sz="2000" b="1" u="sng"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ishape.h</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vector&lt;shape</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 a</a:t>
                      </a:r>
                      <a:r>
                        <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100</a:t>
                      </a:r>
                      <a:r>
                        <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a:t>
                      </a:r>
                      <a:r>
                        <a:rPr kumimoji="1" lang="en-US" altLang="zh-CN" sz="2000" b="1" kern="120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Fn</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a[0] = </a:t>
                      </a:r>
                      <a:r>
                        <a:rPr kumimoji="1" lang="en-US" altLang="zh-CN" sz="2000" b="1"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createShape</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;//new </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Circle;</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a[1] = </a:t>
                      </a:r>
                      <a:r>
                        <a:rPr kumimoji="1" lang="en-US" altLang="zh-CN" sz="2000" b="1"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createShape</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(2);//new </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Triangle;</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a[2] = </a:t>
                      </a:r>
                      <a:r>
                        <a:rPr kumimoji="1" lang="en-US" altLang="zh-CN" sz="2000" b="1"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createShape</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(x);//new </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X; </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 . .</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本函数由程序员</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t>
                      </a:r>
                      <a:r>
                        <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完成</a:t>
                      </a:r>
                      <a:endPar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#include "</a:t>
                      </a:r>
                      <a:r>
                        <a:rPr kumimoji="1" lang="en-US" altLang="zh-CN" sz="2000" b="1" u="sng" kern="1200" dirty="0" err="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ishape.h</a:t>
                      </a:r>
                      <a:r>
                        <a:rPr kumimoji="1" lang="en-US" altLang="zh-CN" sz="2000" b="1" kern="120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double Sum(){</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double s = 0;</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for(</a:t>
                      </a:r>
                      <a:r>
                        <a:rPr kumimoji="1" lang="en-US" altLang="zh-CN" sz="2000" b="1" kern="120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i=0; i&lt;</a:t>
                      </a:r>
                      <a:r>
                        <a:rPr kumimoji="1" lang="en-US" altLang="zh-CN" sz="2000" b="1" kern="120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a.size</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 = </a:t>
                      </a:r>
                      <a:r>
                        <a:rPr kumimoji="1" lang="en-US" altLang="zh-CN" sz="2000" b="1" kern="120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s+a</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[i]-&gt;area();</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return(s);</a:t>
                      </a:r>
                      <a:endPar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50000"/>
                        </a:spcAft>
                        <a:buClr>
                          <a:schemeClr val="hlink"/>
                        </a:buClr>
                        <a:buSzPct val="60000"/>
                        <a:buFont typeface="Wingdings" panose="05000000000000000000" pitchFamily="2" charset="2"/>
                        <a:buNone/>
                      </a:pP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本函数由程序员</a:t>
                      </a:r>
                      <a:r>
                        <a:rPr kumimoji="1" lang="en-US" altLang="zh-CN"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r>
                        <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完成</a:t>
                      </a:r>
                      <a:endParaRPr kumimoji="1" lang="zh-CN" altLang="en-US" sz="2000" b="1" kern="120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txBody>
                  <a:tcPr marL="91436" marR="91436" marT="46260" marB="462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2026" name="Rectangle 10"/>
          <p:cNvSpPr>
            <a:spLocks noGrp="1"/>
          </p:cNvSpPr>
          <p:nvPr>
            <p:ph type="title"/>
          </p:nvPr>
        </p:nvSpPr>
        <p:spPr>
          <a:xfrm>
            <a:off x="377825" y="117475"/>
            <a:ext cx="8461375" cy="503238"/>
          </a:xfrm>
          <a:ln/>
        </p:spPr>
        <p:txBody>
          <a:bodyPr vert="horz" wrap="square" lIns="91440" tIns="45720" rIns="91440" bIns="45720" anchor="ctr" anchorCtr="0"/>
          <a:p>
            <a:pPr eaLnBrk="1" hangingPunct="1"/>
            <a:r>
              <a:rPr lang="zh-CN" altLang="en-US" sz="2800" dirty="0">
                <a:solidFill>
                  <a:srgbClr val="FFFF00"/>
                </a:solidFill>
                <a:ea typeface="华文行楷" pitchFamily="2" charset="-122"/>
              </a:rPr>
              <a:t>关于抽象类</a:t>
            </a:r>
            <a:r>
              <a:rPr lang="en-US" altLang="zh-CN" sz="2800" dirty="0">
                <a:solidFill>
                  <a:srgbClr val="FFFF00"/>
                </a:solidFill>
                <a:ea typeface="华文行楷" pitchFamily="2" charset="-122"/>
              </a:rPr>
              <a:t>-</a:t>
            </a:r>
            <a:r>
              <a:rPr lang="zh-CN" altLang="en-US" sz="2800" dirty="0">
                <a:solidFill>
                  <a:srgbClr val="FFFF00"/>
                </a:solidFill>
                <a:ea typeface="华文行楷" pitchFamily="2" charset="-122"/>
              </a:rPr>
              <a:t>接口界面体验</a:t>
            </a:r>
            <a:endParaRPr lang="zh-CN" altLang="en-US" sz="2800" dirty="0">
              <a:solidFill>
                <a:srgbClr val="FFFF00"/>
              </a:solidFill>
              <a:ea typeface="华文行楷" pitchFamily="2" charset="-122"/>
            </a:endParaRPr>
          </a:p>
        </p:txBody>
      </p:sp>
      <p:sp>
        <p:nvSpPr>
          <p:cNvPr id="261131" name="Line 12"/>
          <p:cNvSpPr>
            <a:spLocks noChangeShapeType="1"/>
          </p:cNvSpPr>
          <p:nvPr/>
        </p:nvSpPr>
        <p:spPr bwMode="auto">
          <a:xfrm>
            <a:off x="4608513" y="3644900"/>
            <a:ext cx="4427538"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 name="Line 12"/>
          <p:cNvSpPr>
            <a:spLocks noChangeShapeType="1"/>
          </p:cNvSpPr>
          <p:nvPr/>
        </p:nvSpPr>
        <p:spPr bwMode="auto">
          <a:xfrm>
            <a:off x="296863" y="2852738"/>
            <a:ext cx="4275138" cy="0"/>
          </a:xfrm>
          <a:prstGeom prst="line">
            <a:avLst/>
          </a:prstGeom>
          <a:noFill/>
          <a:ln w="9525">
            <a:solidFill>
              <a:schemeClr val="tx1"/>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2"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多重继承  </a:t>
            </a:r>
            <a:endParaRPr lang="zh-CN" altLang="en-US" sz="4400" b="1" dirty="0">
              <a:solidFill>
                <a:srgbClr val="FFFF00"/>
              </a:solidFill>
              <a:latin typeface="Times New Roman" panose="02020603050405020304" pitchFamily="18" charset="0"/>
              <a:ea typeface="华文行楷" pitchFamily="2" charset="-122"/>
            </a:endParaRPr>
          </a:p>
        </p:txBody>
      </p:sp>
      <p:sp>
        <p:nvSpPr>
          <p:cNvPr id="582659" name="Text Box 3"/>
          <p:cNvSpPr txBox="1">
            <a:spLocks noChangeArrowheads="1"/>
          </p:cNvSpPr>
          <p:nvPr/>
        </p:nvSpPr>
        <p:spPr bwMode="auto">
          <a:xfrm>
            <a:off x="900113" y="-100012"/>
            <a:ext cx="8243888"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pratice</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paper;</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M_p:public</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Master,public</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avg</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a.pratice</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a.paper</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*p = &amp;a;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*q = &amp;a;</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a.id=1;</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a.Phd</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::id=1;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a.Master</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::id = 2;</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82659"/>
                                        </p:tgtEl>
                                        <p:attrNameLst>
                                          <p:attrName>style.visibility</p:attrName>
                                        </p:attrNameLst>
                                      </p:cBhvr>
                                      <p:to>
                                        <p:strVal val="visible"/>
                                      </p:to>
                                    </p:set>
                                    <p:animEffect transition="in" filter="barn(inHorizontal)">
                                      <p:cBhvr>
                                        <p:cTn id="7" dur="500"/>
                                        <p:tgtEl>
                                          <p:spTgt spid="582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4066"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多重继承  </a:t>
            </a:r>
            <a:endParaRPr lang="zh-CN" altLang="en-US" sz="4400" b="1" dirty="0">
              <a:solidFill>
                <a:srgbClr val="FFFF00"/>
              </a:solidFill>
              <a:latin typeface="Times New Roman" panose="02020603050405020304" pitchFamily="18" charset="0"/>
              <a:ea typeface="华文行楷" pitchFamily="2" charset="-122"/>
            </a:endParaRPr>
          </a:p>
        </p:txBody>
      </p:sp>
      <p:sp>
        <p:nvSpPr>
          <p:cNvPr id="582659" name="Text Box 3"/>
          <p:cNvSpPr txBox="1">
            <a:spLocks noChangeArrowheads="1"/>
          </p:cNvSpPr>
          <p:nvPr/>
        </p:nvSpPr>
        <p:spPr bwMode="auto">
          <a:xfrm>
            <a:off x="900113" y="-100012"/>
            <a:ext cx="5327650" cy="7110413"/>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 {public: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 void x(){}};</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:public Student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pratice</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Student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paper;</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M_p:public</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Master,public</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avg</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a.id=1;</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a.x</a:t>
            </a:r>
            <a:r>
              <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a.Phd</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::id=1;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a.Master</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::id = 1;</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a.Phd</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::x();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a.Master</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::x();</a:t>
            </a:r>
            <a:endPar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a.Student</a:t>
            </a:r>
            <a:r>
              <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::id=1;  </a:t>
            </a:r>
            <a:r>
              <a:rPr kumimoji="1" lang="en-US" altLang="zh-CN" sz="2400" b="1" kern="1200" cap="none" spc="0" normalizeH="0" baseline="0" noProof="0" dirty="0" err="1">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a.x</a:t>
            </a:r>
            <a:r>
              <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 p=&amp;a; //</a:t>
            </a:r>
            <a:r>
              <a:rPr kumimoji="1" lang="zh-CN" altLang="en-US"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无法忍受</a:t>
            </a:r>
            <a:endPar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pic>
        <p:nvPicPr>
          <p:cNvPr id="291844" name="Picture 4"/>
          <p:cNvPicPr>
            <a:picLocks noChangeAspect="1" noChangeArrowheads="1"/>
          </p:cNvPicPr>
          <p:nvPr/>
        </p:nvPicPr>
        <p:blipFill>
          <a:blip r:embed="rId1" cstate="print"/>
          <a:srcRect/>
          <a:stretch>
            <a:fillRect/>
          </a:stretch>
        </p:blipFill>
        <p:spPr bwMode="auto">
          <a:xfrm>
            <a:off x="6194648" y="542925"/>
            <a:ext cx="2890813" cy="5772150"/>
          </a:xfrm>
          <a:prstGeom prst="rect">
            <a:avLst/>
          </a:prstGeom>
          <a:ln>
            <a:noFill/>
          </a:ln>
          <a:effectLst>
            <a:reflection stA="0" endPos="65000" dist="508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82659"/>
                                        </p:tgtEl>
                                        <p:attrNameLst>
                                          <p:attrName>style.visibility</p:attrName>
                                        </p:attrNameLst>
                                      </p:cBhvr>
                                      <p:to>
                                        <p:strVal val="visible"/>
                                      </p:to>
                                    </p:set>
                                    <p:animEffect transition="in" filter="barn(inHorizontal)">
                                      <p:cBhvr>
                                        <p:cTn id="7" dur="500"/>
                                        <p:tgtEl>
                                          <p:spTgt spid="5826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91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idx="1"/>
          </p:nvPr>
        </p:nvSpPr>
        <p:spPr>
          <a:xfrm>
            <a:off x="250825" y="692150"/>
            <a:ext cx="8893175" cy="5903913"/>
          </a:xfrm>
          <a:ln/>
        </p:spPr>
        <p:txBody>
          <a:bodyPr vert="horz" wrap="square" lIns="91440" tIns="45720" rIns="91440" bIns="45720" anchor="t" anchorCtr="0"/>
          <a:p>
            <a:pPr eaLnBrk="1" hangingPunct="1">
              <a:lnSpc>
                <a:spcPct val="80000"/>
              </a:lnSpc>
              <a:buNone/>
            </a:pPr>
            <a:r>
              <a:rPr lang="zh-CN" altLang="en-US" sz="2400" b="1" dirty="0">
                <a:solidFill>
                  <a:schemeClr val="bg1"/>
                </a:solidFill>
              </a:rPr>
              <a:t>引用的引出（除了上述例子外，正常对象值的传递）</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a:t>
            </a:r>
            <a:r>
              <a:rPr lang="zh-CN" altLang="en-US"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classA a,b;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method (a,b);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cout&lt;&lt;a&lt;&lt;b</a:t>
            </a:r>
            <a:r>
              <a:rPr lang="en-US" altLang="zh-CN" sz="2400" b="1" dirty="0">
                <a:solidFill>
                  <a:schemeClr val="bg1"/>
                </a:solidFill>
                <a:sym typeface="宋体" panose="02010600030101010101" pitchFamily="2" charset="-122"/>
              </a:rPr>
              <a:t>&lt;&lt;endl</a:t>
            </a: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method (classA a,class 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r>
              <a:rPr lang="zh-CN" altLang="en-US" sz="2400" b="1" dirty="0">
                <a:solidFill>
                  <a:schemeClr val="bg1"/>
                </a:solidFill>
              </a:rPr>
              <a:t>参数传递相当于：</a:t>
            </a:r>
            <a:r>
              <a:rPr lang="en-US" altLang="zh-CN" sz="2400" b="1" dirty="0">
                <a:solidFill>
                  <a:schemeClr val="bg1"/>
                </a:solidFill>
              </a:rPr>
              <a:t>classA method.a = main.a;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r>
              <a:rPr lang="zh-CN" altLang="en-US" sz="2400" b="1" dirty="0">
                <a:solidFill>
                  <a:schemeClr val="bg1"/>
                </a:solidFill>
              </a:rPr>
              <a:t>引起拷贝构造函数的调用，如果拷贝构造函数复杂，则代价大</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r>
              <a:rPr lang="zh-CN" altLang="en-US" sz="2400" b="1" dirty="0">
                <a:solidFill>
                  <a:schemeClr val="bg1"/>
                </a:solidFill>
              </a:rPr>
              <a:t>如果</a:t>
            </a:r>
            <a:r>
              <a:rPr lang="en-US" altLang="zh-CN" sz="2400" b="1" dirty="0">
                <a:solidFill>
                  <a:schemeClr val="bg1"/>
                </a:solidFill>
              </a:rPr>
              <a:t>classA</a:t>
            </a:r>
            <a:r>
              <a:rPr lang="zh-CN" altLang="en-US" sz="2400" b="1" dirty="0">
                <a:solidFill>
                  <a:schemeClr val="bg1"/>
                </a:solidFill>
              </a:rPr>
              <a:t>继承或者组合其他类。则要引起拷贝构造函数的层层调用，代价更大</a:t>
            </a:r>
            <a:endParaRPr lang="en-US" altLang="zh-CN" sz="2400" b="1" dirty="0">
              <a:solidFill>
                <a:schemeClr val="bg1"/>
              </a:solidFill>
            </a:endParaRPr>
          </a:p>
        </p:txBody>
      </p:sp>
      <p:sp>
        <p:nvSpPr>
          <p:cNvPr id="50179"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5090"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多重继承  </a:t>
            </a:r>
            <a:endParaRPr lang="zh-CN" altLang="en-US" sz="4400" b="1" dirty="0">
              <a:solidFill>
                <a:srgbClr val="FFFF00"/>
              </a:solidFill>
              <a:latin typeface="Times New Roman" panose="02020603050405020304" pitchFamily="18" charset="0"/>
              <a:ea typeface="华文行楷" pitchFamily="2" charset="-122"/>
            </a:endParaRPr>
          </a:p>
        </p:txBody>
      </p:sp>
      <p:sp>
        <p:nvSpPr>
          <p:cNvPr id="582659" name="Text Box 3"/>
          <p:cNvSpPr txBox="1">
            <a:spLocks noChangeArrowheads="1"/>
          </p:cNvSpPr>
          <p:nvPr/>
        </p:nvSpPr>
        <p:spPr bwMode="auto">
          <a:xfrm>
            <a:off x="900113" y="-100012"/>
            <a:ext cx="8243888"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 {public: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  void x(){}}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400" b="1" kern="1200" cap="none" spc="0" normalizeH="0" baseline="0" noProof="0" dirty="0">
                <a:solidFill>
                  <a:srgbClr val="00CC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virtual</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Student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pratice</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00CC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virtual</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Student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paper;</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M_p:public</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Master,public</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avg</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a.id=1;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a.x</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a.Phd</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::id=1;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a.Master</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::id = 1;</a:t>
            </a:r>
            <a:r>
              <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a.Phd</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::x();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a.Master</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::x();</a:t>
            </a:r>
            <a:endParaRPr kumimoji="1" lang="en-US" altLang="zh-CN" sz="24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a.Student</a:t>
            </a: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::id=1;</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 * p=&amp;a;   p-&gt;x(); p-&gt;id = 1;</a:t>
            </a:r>
            <a:endParaRPr kumimoji="1" lang="en-US" altLang="zh-CN" sz="24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82659"/>
                                        </p:tgtEl>
                                        <p:attrNameLst>
                                          <p:attrName>style.visibility</p:attrName>
                                        </p:attrNameLst>
                                      </p:cBhvr>
                                      <p:to>
                                        <p:strVal val="visible"/>
                                      </p:to>
                                    </p:set>
                                    <p:animEffect transition="in" filter="barn(inHorizontal)">
                                      <p:cBhvr>
                                        <p:cTn id="7" dur="500"/>
                                        <p:tgtEl>
                                          <p:spTgt spid="582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4" name="Text Box 2"/>
          <p:cNvSpPr txBox="1"/>
          <p:nvPr/>
        </p:nvSpPr>
        <p:spPr>
          <a:xfrm>
            <a:off x="46038"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多重继承  </a:t>
            </a:r>
            <a:endParaRPr lang="zh-CN" altLang="en-US" sz="4400" b="1" dirty="0">
              <a:solidFill>
                <a:srgbClr val="FFFF00"/>
              </a:solidFill>
              <a:latin typeface="Times New Roman" panose="02020603050405020304" pitchFamily="18" charset="0"/>
              <a:ea typeface="华文行楷" pitchFamily="2" charset="-122"/>
            </a:endParaRPr>
          </a:p>
        </p:txBody>
      </p:sp>
      <p:sp>
        <p:nvSpPr>
          <p:cNvPr id="586755" name="Text Box 3"/>
          <p:cNvSpPr txBox="1">
            <a:spLocks noChangeArrowheads="1"/>
          </p:cNvSpPr>
          <p:nvPr/>
        </p:nvSpPr>
        <p:spPr bwMode="auto">
          <a:xfrm>
            <a:off x="684213" y="-141287"/>
            <a:ext cx="8459788" cy="71707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&lt;&lt;"Student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sizeof</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(Student) = 4</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a:t>
            </a:r>
            <a:r>
              <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virtual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Student {     </a:t>
            </a:r>
            <a:r>
              <a:rPr kumimoji="1" lang="en-US" altLang="zh-CN" sz="2000" b="1" kern="1200" cap="none" spc="0" normalizeH="0" baseline="0" noProof="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机制：隐藏指针指向虚继承</a:t>
            </a:r>
            <a:r>
              <a:rPr kumimoji="1" lang="zh-CN" altLang="en-US" sz="2000" b="1" kern="1200" cap="none" spc="0" normalizeH="0" baseline="0" noProof="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类表</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pratice</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Master(string p):</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pratice</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&lt;&lt;"Master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sizeof</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 ) = 4 + 28 + </a:t>
            </a:r>
            <a:r>
              <a:rPr kumimoji="1" lang="en-US" altLang="zh-CN" sz="2000" b="1" u="sng"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36</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000" b="1" kern="120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virtual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Student{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paper;</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(string p):paper(p){</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sizeof</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 4 + 28 + </a:t>
            </a:r>
            <a:r>
              <a:rPr kumimoji="1" lang="en-US" altLang="zh-CN" sz="2000" b="1" u="sng"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36</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M_p:public</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Master,public</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avg</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(string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p,string</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q):</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(q),Master(p){</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sizeof</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4 + 28 + 4 + 28 + 4 + 4 = 72</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","KDD");</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pic>
        <p:nvPicPr>
          <p:cNvPr id="586758" name="Picture 6"/>
          <p:cNvPicPr>
            <a:picLocks noChangeAspect="1"/>
          </p:cNvPicPr>
          <p:nvPr/>
        </p:nvPicPr>
        <p:blipFill>
          <a:blip r:embed="rId1"/>
          <a:srcRect t="8362" r="67458" b="75490"/>
          <a:stretch>
            <a:fillRect/>
          </a:stretch>
        </p:blipFill>
        <p:spPr>
          <a:xfrm>
            <a:off x="5435600" y="5630863"/>
            <a:ext cx="3708400" cy="12271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86758"/>
                                        </p:tgtEl>
                                        <p:attrNameLst>
                                          <p:attrName>style.visibility</p:attrName>
                                        </p:attrNameLst>
                                      </p:cBhvr>
                                      <p:to>
                                        <p:strVal val="visible"/>
                                      </p:to>
                                    </p:set>
                                    <p:animEffect transition="in" filter="diamond(in)">
                                      <p:cBhvr>
                                        <p:cTn id="7" dur="2000"/>
                                        <p:tgtEl>
                                          <p:spTgt spid="586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7138" name="Text Box 2"/>
          <p:cNvSpPr txBox="1"/>
          <p:nvPr/>
        </p:nvSpPr>
        <p:spPr>
          <a:xfrm>
            <a:off x="46038"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多重继承  </a:t>
            </a:r>
            <a:endParaRPr lang="zh-CN" altLang="en-US" sz="4400" b="1" dirty="0">
              <a:solidFill>
                <a:srgbClr val="FFFF00"/>
              </a:solidFill>
              <a:latin typeface="Times New Roman" panose="02020603050405020304" pitchFamily="18" charset="0"/>
              <a:ea typeface="华文行楷" pitchFamily="2" charset="-122"/>
            </a:endParaRPr>
          </a:p>
        </p:txBody>
      </p:sp>
      <p:sp>
        <p:nvSpPr>
          <p:cNvPr id="586755" name="Text Box 3"/>
          <p:cNvSpPr txBox="1">
            <a:spLocks noChangeArrowheads="1"/>
          </p:cNvSpPr>
          <p:nvPr/>
        </p:nvSpPr>
        <p:spPr bwMode="auto">
          <a:xfrm>
            <a:off x="684213" y="-141287"/>
            <a:ext cx="8459788" cy="71707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&lt;&lt;"Student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:public Student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pratice</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Master(string p):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pratice</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&lt;&lt;"Master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Phd:public</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paper;</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(string p):paper(p){</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M_p:public</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Master,public</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avg</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(string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p,string</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q):</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Phd</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(q),Master(p){</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构造！</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","KDD");</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pic>
        <p:nvPicPr>
          <p:cNvPr id="5" name="Picture 5"/>
          <p:cNvPicPr>
            <a:picLocks noChangeAspect="1"/>
          </p:cNvPicPr>
          <p:nvPr/>
        </p:nvPicPr>
        <p:blipFill>
          <a:blip r:embed="rId1"/>
          <a:srcRect t="8008" r="69627" b="72354"/>
          <a:stretch>
            <a:fillRect/>
          </a:stretch>
        </p:blipFill>
        <p:spPr>
          <a:xfrm>
            <a:off x="5940425" y="5484813"/>
            <a:ext cx="3203575" cy="13731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62" name="Text Box 2"/>
          <p:cNvSpPr txBox="1"/>
          <p:nvPr/>
        </p:nvSpPr>
        <p:spPr>
          <a:xfrm>
            <a:off x="46038"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多重继承  </a:t>
            </a:r>
            <a:endParaRPr lang="zh-CN" altLang="en-US" sz="4400" b="1" dirty="0">
              <a:solidFill>
                <a:srgbClr val="FFFF00"/>
              </a:solidFill>
              <a:latin typeface="Times New Roman" panose="02020603050405020304" pitchFamily="18" charset="0"/>
              <a:ea typeface="华文行楷" pitchFamily="2" charset="-122"/>
            </a:endParaRPr>
          </a:p>
        </p:txBody>
      </p:sp>
      <p:pic>
        <p:nvPicPr>
          <p:cNvPr id="6" name="Picture 4"/>
          <p:cNvPicPr>
            <a:picLocks noChangeAspect="1" noChangeArrowheads="1"/>
          </p:cNvPicPr>
          <p:nvPr/>
        </p:nvPicPr>
        <p:blipFill>
          <a:blip r:embed="rId1" cstate="print"/>
          <a:srcRect/>
          <a:stretch>
            <a:fillRect/>
          </a:stretch>
        </p:blipFill>
        <p:spPr bwMode="auto">
          <a:xfrm>
            <a:off x="2977307" y="542925"/>
            <a:ext cx="2890837" cy="5772150"/>
          </a:xfrm>
          <a:prstGeom prst="rect">
            <a:avLst/>
          </a:prstGeom>
          <a:ln>
            <a:noFill/>
          </a:ln>
          <a:effectLst>
            <a:reflection stA="0" endPos="65000" dist="50800" dir="5400000" sy="-100000" algn="bl" rotWithShape="0"/>
          </a:effectLst>
        </p:spPr>
      </p:pic>
      <p:sp>
        <p:nvSpPr>
          <p:cNvPr id="3" name="任意多边形 2"/>
          <p:cNvSpPr/>
          <p:nvPr/>
        </p:nvSpPr>
        <p:spPr bwMode="auto">
          <a:xfrm>
            <a:off x="4592638" y="995363"/>
            <a:ext cx="2551113" cy="5005388"/>
          </a:xfrm>
          <a:custGeom>
            <a:avLst/>
            <a:gdLst>
              <a:gd name="connsiteX0" fmla="*/ 158786 w 2340011"/>
              <a:gd name="connsiteY0" fmla="*/ 5192620 h 5192620"/>
              <a:gd name="connsiteX1" fmla="*/ 2340011 w 2340011"/>
              <a:gd name="connsiteY1" fmla="*/ 2725645 h 5192620"/>
              <a:gd name="connsiteX2" fmla="*/ 158786 w 2340011"/>
              <a:gd name="connsiteY2" fmla="*/ 172945 h 5192620"/>
              <a:gd name="connsiteX3" fmla="*/ 158786 w 2340011"/>
              <a:gd name="connsiteY3" fmla="*/ 239620 h 5192620"/>
            </a:gdLst>
            <a:ahLst/>
            <a:cxnLst>
              <a:cxn ang="0">
                <a:pos x="connsiteX0" y="connsiteY0"/>
              </a:cxn>
              <a:cxn ang="0">
                <a:pos x="connsiteX1" y="connsiteY1"/>
              </a:cxn>
              <a:cxn ang="0">
                <a:pos x="connsiteX2" y="connsiteY2"/>
              </a:cxn>
              <a:cxn ang="0">
                <a:pos x="connsiteX3" y="connsiteY3"/>
              </a:cxn>
            </a:cxnLst>
            <a:rect l="l" t="t" r="r" b="b"/>
            <a:pathLst>
              <a:path w="2340011" h="5192620">
                <a:moveTo>
                  <a:pt x="158786" y="5192620"/>
                </a:moveTo>
                <a:cubicBezTo>
                  <a:pt x="1249398" y="4377438"/>
                  <a:pt x="2340011" y="3562257"/>
                  <a:pt x="2340011" y="2725645"/>
                </a:cubicBezTo>
                <a:cubicBezTo>
                  <a:pt x="2340011" y="1889033"/>
                  <a:pt x="522323" y="587282"/>
                  <a:pt x="158786" y="172945"/>
                </a:cubicBezTo>
                <a:cubicBezTo>
                  <a:pt x="-204751" y="-241392"/>
                  <a:pt x="171486" y="215807"/>
                  <a:pt x="158786" y="239620"/>
                </a:cubicBezTo>
              </a:path>
            </a:pathLst>
          </a:custGeom>
          <a:noFill/>
          <a:ln w="9525" cap="flat" cmpd="sng" algn="ctr">
            <a:solidFill>
              <a:schemeClr val="tx1">
                <a:lumMod val="85000"/>
                <a:lumOff val="15000"/>
              </a:schemeClr>
            </a:soli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6" name="Text Box 2"/>
          <p:cNvSpPr txBox="1"/>
          <p:nvPr/>
        </p:nvSpPr>
        <p:spPr>
          <a:xfrm>
            <a:off x="46038"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多重继承  </a:t>
            </a:r>
            <a:endParaRPr lang="zh-CN" altLang="en-US" sz="4400" b="1" dirty="0">
              <a:solidFill>
                <a:srgbClr val="FFFF00"/>
              </a:solidFill>
              <a:latin typeface="Times New Roman" panose="02020603050405020304" pitchFamily="18" charset="0"/>
              <a:ea typeface="华文行楷" pitchFamily="2" charset="-122"/>
            </a:endParaRPr>
          </a:p>
        </p:txBody>
      </p:sp>
      <p:sp>
        <p:nvSpPr>
          <p:cNvPr id="586755" name="Text Box 3"/>
          <p:cNvSpPr txBox="1">
            <a:spLocks noChangeArrowheads="1"/>
          </p:cNvSpPr>
          <p:nvPr/>
        </p:nvSpPr>
        <p:spPr bwMode="auto">
          <a:xfrm>
            <a:off x="1044575" y="225425"/>
            <a:ext cx="7704138" cy="655637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 {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 = 1) :id(s){</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id &lt;&lt;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:virtual public Student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pratice</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s):Student(s){</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id &lt;&lt;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 Master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avg</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 :Master(s){</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id &lt;&lt;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main(){</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M_p</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a(9);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虚拟继承的基类构造函数被直接调用</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虚基类的直接派生类产生虚指针，指向虚基</a:t>
            </a:r>
            <a:r>
              <a:rPr kumimoji="1" lang="zh-CN" altLang="en-US" sz="2000" b="1" kern="1200" cap="none" spc="0" normalizeH="0" baseline="0" noProof="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类表</a:t>
            </a:r>
            <a:r>
              <a:rPr kumimoji="1" lang="en-US" altLang="zh-CN" sz="2000" b="1" kern="1200" cap="none" spc="0" normalizeH="0" baseline="0" noProof="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虚拟继承的基类直接派生类构造函数放弃向上传导</a:t>
            </a:r>
            <a:endPar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后代类中对虚基类部分的访问通过虚指针进行</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0210" name="Text Box 2"/>
          <p:cNvSpPr txBox="1"/>
          <p:nvPr/>
        </p:nvSpPr>
        <p:spPr>
          <a:xfrm>
            <a:off x="46038"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多重继承  </a:t>
            </a:r>
            <a:endParaRPr lang="zh-CN" altLang="en-US" sz="4400" b="1" dirty="0">
              <a:solidFill>
                <a:srgbClr val="FFFF00"/>
              </a:solidFill>
              <a:latin typeface="Times New Roman" panose="02020603050405020304" pitchFamily="18" charset="0"/>
              <a:ea typeface="华文行楷" pitchFamily="2" charset="-122"/>
            </a:endParaRPr>
          </a:p>
        </p:txBody>
      </p:sp>
      <p:sp>
        <p:nvSpPr>
          <p:cNvPr id="586755" name="Text Box 3"/>
          <p:cNvSpPr txBox="1">
            <a:spLocks noChangeArrowheads="1"/>
          </p:cNvSpPr>
          <p:nvPr/>
        </p:nvSpPr>
        <p:spPr bwMode="auto">
          <a:xfrm>
            <a:off x="1044575" y="225425"/>
            <a:ext cx="7704138" cy="63706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终结类</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Student {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Student(){}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id;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class Master;</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Master :virtual public Student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string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pratice</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 :public Master{};</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main(){</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Master a;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x;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错误</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5730" name="Rectangle 2"/>
          <p:cNvSpPr>
            <a:spLocks noChangeArrowheads="1"/>
          </p:cNvSpPr>
          <p:nvPr/>
        </p:nvSpPr>
        <p:spPr bwMode="auto">
          <a:xfrm>
            <a:off x="107950" y="3094038"/>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多重继承使用起来困难</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585731" name="Rectangle 3"/>
          <p:cNvSpPr>
            <a:spLocks noChangeArrowheads="1"/>
          </p:cNvSpPr>
          <p:nvPr/>
        </p:nvSpPr>
        <p:spPr bwMode="auto">
          <a:xfrm>
            <a:off x="107950" y="1908175"/>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虚拟继承和虚函数</a:t>
            </a: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多态、抽象类</a:t>
            </a: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没有关系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51236" name="Rectangle 4"/>
          <p:cNvSpPr/>
          <p:nvPr/>
        </p:nvSpPr>
        <p:spPr>
          <a:xfrm>
            <a:off x="-180975" y="333375"/>
            <a:ext cx="9144000" cy="649288"/>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多重继承</a:t>
            </a:r>
            <a:endParaRPr lang="zh-CN" altLang="en-US" sz="4400" dirty="0">
              <a:solidFill>
                <a:srgbClr val="FFFF00"/>
              </a:solidFill>
              <a:latin typeface="Times New Roman" panose="02020603050405020304" pitchFamily="18" charset="0"/>
              <a:ea typeface="华文行楷" pitchFamily="2" charset="-122"/>
            </a:endParaRPr>
          </a:p>
        </p:txBody>
      </p:sp>
      <p:sp>
        <p:nvSpPr>
          <p:cNvPr id="585733" name="Rectangle 5"/>
          <p:cNvSpPr>
            <a:spLocks noChangeArrowheads="1"/>
          </p:cNvSpPr>
          <p:nvPr/>
        </p:nvSpPr>
        <p:spPr bwMode="auto">
          <a:xfrm>
            <a:off x="107950" y="4318000"/>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实际问题基本可以避免多重继承</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5731"/>
                                        </p:tgtEl>
                                        <p:attrNameLst>
                                          <p:attrName>style.visibility</p:attrName>
                                        </p:attrNameLst>
                                      </p:cBhvr>
                                      <p:to>
                                        <p:strVal val="visible"/>
                                      </p:to>
                                    </p:set>
                                    <p:anim calcmode="lin" valueType="num">
                                      <p:cBhvr>
                                        <p:cTn id="7" dur="2000" fill="hold"/>
                                        <p:tgtEl>
                                          <p:spTgt spid="585731"/>
                                        </p:tgtEl>
                                        <p:attrNameLst>
                                          <p:attrName>ppt_x</p:attrName>
                                        </p:attrNameLst>
                                      </p:cBhvr>
                                      <p:tavLst>
                                        <p:tav tm="0">
                                          <p:val>
                                            <p:strVal val="#ppt_x"/>
                                          </p:val>
                                        </p:tav>
                                        <p:tav tm="100000">
                                          <p:val>
                                            <p:strVal val="#ppt_x"/>
                                          </p:val>
                                        </p:tav>
                                      </p:tavLst>
                                    </p:anim>
                                    <p:anim calcmode="lin" valueType="num">
                                      <p:cBhvr>
                                        <p:cTn id="8" dur="2000" fill="hold"/>
                                        <p:tgtEl>
                                          <p:spTgt spid="5857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585730"/>
                                        </p:tgtEl>
                                        <p:attrNameLst>
                                          <p:attrName>style.visibility</p:attrName>
                                        </p:attrNameLst>
                                      </p:cBhvr>
                                      <p:to>
                                        <p:strVal val="visible"/>
                                      </p:to>
                                    </p:set>
                                    <p:anim by="(-#ppt_w*2)" calcmode="lin" valueType="num">
                                      <p:cBhvr rctx="PPT">
                                        <p:cTn id="13" dur="500" autoRev="1" fill="hold">
                                          <p:stCondLst>
                                            <p:cond delay="0"/>
                                          </p:stCondLst>
                                        </p:cTn>
                                        <p:tgtEl>
                                          <p:spTgt spid="585730"/>
                                        </p:tgtEl>
                                        <p:attrNameLst>
                                          <p:attrName>ppt_w</p:attrName>
                                        </p:attrNameLst>
                                      </p:cBhvr>
                                    </p:anim>
                                    <p:anim by="(#ppt_w*0.50)" calcmode="lin" valueType="num">
                                      <p:cBhvr>
                                        <p:cTn id="14" dur="500" decel="50000" autoRev="1" fill="hold">
                                          <p:stCondLst>
                                            <p:cond delay="0"/>
                                          </p:stCondLst>
                                        </p:cTn>
                                        <p:tgtEl>
                                          <p:spTgt spid="585730"/>
                                        </p:tgtEl>
                                        <p:attrNameLst>
                                          <p:attrName>ppt_x</p:attrName>
                                        </p:attrNameLst>
                                      </p:cBhvr>
                                    </p:anim>
                                    <p:anim from="(-#ppt_h/2)" to="(#ppt_y)" calcmode="lin" valueType="num">
                                      <p:cBhvr>
                                        <p:cTn id="15" dur="1000" fill="hold">
                                          <p:stCondLst>
                                            <p:cond delay="0"/>
                                          </p:stCondLst>
                                        </p:cTn>
                                        <p:tgtEl>
                                          <p:spTgt spid="585730"/>
                                        </p:tgtEl>
                                        <p:attrNameLst>
                                          <p:attrName>ppt_y</p:attrName>
                                        </p:attrNameLst>
                                      </p:cBhvr>
                                    </p:anim>
                                    <p:animRot by="21600000">
                                      <p:cBhvr>
                                        <p:cTn id="16" dur="1000" fill="hold">
                                          <p:stCondLst>
                                            <p:cond delay="0"/>
                                          </p:stCondLst>
                                        </p:cTn>
                                        <p:tgtEl>
                                          <p:spTgt spid="585730"/>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85733"/>
                                        </p:tgtEl>
                                        <p:attrNameLst>
                                          <p:attrName>style.visibility</p:attrName>
                                        </p:attrNameLst>
                                      </p:cBhvr>
                                      <p:to>
                                        <p:strVal val="visible"/>
                                      </p:to>
                                    </p:set>
                                    <p:anim calcmode="lin" valueType="num">
                                      <p:cBhvr>
                                        <p:cTn id="21" dur="2000" fill="hold"/>
                                        <p:tgtEl>
                                          <p:spTgt spid="585733"/>
                                        </p:tgtEl>
                                        <p:attrNameLst>
                                          <p:attrName>ppt_x</p:attrName>
                                        </p:attrNameLst>
                                      </p:cBhvr>
                                      <p:tavLst>
                                        <p:tav tm="0">
                                          <p:val>
                                            <p:strVal val="#ppt_x"/>
                                          </p:val>
                                        </p:tav>
                                        <p:tav tm="100000">
                                          <p:val>
                                            <p:strVal val="#ppt_x"/>
                                          </p:val>
                                        </p:tav>
                                      </p:tavLst>
                                    </p:anim>
                                    <p:anim calcmode="lin" valueType="num">
                                      <p:cBhvr>
                                        <p:cTn id="22" dur="2000" fill="hold"/>
                                        <p:tgtEl>
                                          <p:spTgt spid="5857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0" grpId="0" animBg="1"/>
      <p:bldP spid="585731" grpId="0" animBg="1"/>
      <p:bldP spid="585733" grpId="0" animBg="1"/>
    </p:bld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0" y="-100012"/>
            <a:ext cx="9180513" cy="6862763"/>
          </a:xfrm>
          <a:prstGeom prst="rect">
            <a:avLst/>
          </a:prstGeom>
          <a:noFill/>
          <a:ln>
            <a:noFill/>
          </a:ln>
          <a:effectLst/>
        </p:spPr>
        <p:txBody>
          <a:bodyPr>
            <a:spAutoFit/>
          </a:bodyPr>
          <a:lstStyle/>
          <a:p>
            <a:pPr marR="0" algn="ctr" defTabSz="914400" eaLnBrk="1" fontAlgn="auto" hangingPunct="1">
              <a:spcBef>
                <a:spcPts val="0"/>
              </a:spcBef>
              <a:spcAft>
                <a:spcPts val="0"/>
              </a:spcAft>
              <a:buClrTx/>
              <a:buSzTx/>
              <a:buFontTx/>
              <a:buNone/>
              <a:defRPr/>
            </a:pP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类的六种关系</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一、纵向关系：</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（耦合关系相同）</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、继承（</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is-a</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虎是一种动物</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、实现接口（</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 like a</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飞机和鸟都会飞</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二、横向关系</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：（耦合关系渐弱）</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、合成、组合（</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 a part of</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鸟和翅膀；生命周期同步，一对一</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形式：成员</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、聚合（</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own a</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汽车和轮胎，群体和个体，生命周期不同步</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形式：成员，一般为容器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、关联（</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has a</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人有朋友，不是包含关系</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形式：成员</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、依赖（</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use a</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）（运行期关系）</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动物需要呼吸氧气</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形式：局部变量、方法的参数或者对静态方法的调用</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3282" name="图片 1"/>
          <p:cNvPicPr>
            <a:picLocks noChangeAspect="1"/>
          </p:cNvPicPr>
          <p:nvPr/>
        </p:nvPicPr>
        <p:blipFill>
          <a:blip r:embed="rId1"/>
          <a:stretch>
            <a:fillRect/>
          </a:stretch>
        </p:blipFill>
        <p:spPr>
          <a:xfrm>
            <a:off x="0" y="0"/>
            <a:ext cx="9144000" cy="6858000"/>
          </a:xfrm>
          <a:prstGeom prst="rect">
            <a:avLst/>
          </a:prstGeom>
          <a:noFill/>
          <a:ln w="9525">
            <a:noFill/>
          </a:ln>
        </p:spPr>
      </p:pic>
    </p:spTree>
  </p:cSld>
  <p:clrMapOvr>
    <a:masterClrMapping/>
  </p:clrMapOvr>
  <p:transition>
    <p:cut/>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0" y="-100012"/>
            <a:ext cx="9180513" cy="6616700"/>
          </a:xfrm>
          <a:prstGeom prst="rect">
            <a:avLst/>
          </a:prstGeom>
          <a:noFill/>
          <a:ln>
            <a:noFill/>
          </a:ln>
          <a:effectLst/>
        </p:spPr>
        <p:txBody>
          <a:bodyPr>
            <a:spAutoFit/>
          </a:bodyPr>
          <a:lstStyle/>
          <a:p>
            <a:pPr marR="0" algn="ctr" defTabSz="914400" eaLnBrk="1" fontAlgn="auto" hangingPunct="1">
              <a:spcBef>
                <a:spcPts val="0"/>
              </a:spcBef>
              <a:spcAft>
                <a:spcPts val="0"/>
              </a:spcAft>
              <a:buClrTx/>
              <a:buSzTx/>
              <a:buFontTx/>
              <a:buNone/>
              <a:defRPr/>
            </a:pPr>
            <a:r>
              <a:rPr kumimoji="0" lang="zh-CN" altLang="en-US" sz="36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设计原则</a:t>
            </a:r>
            <a:endParaRPr kumimoji="0" lang="en-US" altLang="zh-CN" sz="36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、单一职责</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就一个类、接口、方法而言，应该仅有一个引起它变化的原因。</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、开放封闭</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软件的实体（类、模块、函数），对于扩展开放、对于修改关闭</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、依赖倒转</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抽象不应该依赖于细节，细节应该依赖于抽象；高层也不依赖底层，而共同依赖抽象（接口）。</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、里氏替换</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把父类对象用子类对象代替，程序的行为没有变化。</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5</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、合成聚合复用</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尽量使用合成</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聚合，尽量不使用继承。</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6</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、迪米特</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一个对象应该对其他对象有最少的了解。</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7</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、接口隔离</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依赖关系建立在最少的接口上      接口：类实例化对象、接口集合</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ctr" defTabSz="914400" eaLnBrk="1" fontAlgn="auto" hangingPunct="1">
              <a:spcBef>
                <a:spcPts val="0"/>
              </a:spcBef>
              <a:spcAft>
                <a:spcPts val="0"/>
              </a:spcAft>
              <a:buClrTx/>
              <a:buSzTx/>
              <a:buFontTx/>
              <a:buNone/>
              <a:defRPr/>
            </a:pPr>
            <a:r>
              <a:rPr kumimoji="0" lang="zh-CN" altLang="en-US" sz="36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程度而已！</a:t>
            </a:r>
            <a:endParaRPr kumimoji="0" lang="en-US" altLang="zh-CN" sz="36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charRg st="283" end="2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idx="1"/>
          </p:nvPr>
        </p:nvSpPr>
        <p:spPr>
          <a:xfrm>
            <a:off x="2630488" y="765175"/>
            <a:ext cx="3813175" cy="5903913"/>
          </a:xfrm>
          <a:ln/>
        </p:spPr>
        <p:txBody>
          <a:bodyPr vert="horz" wrap="square" lIns="91440" tIns="45720" rIns="91440" bIns="45720" anchor="t" anchorCtr="0"/>
          <a:p>
            <a:pPr eaLnBrk="1" hangingPunct="1">
              <a:buNone/>
            </a:pPr>
            <a:r>
              <a:rPr lang="zh-CN" altLang="en-US" b="1" dirty="0">
                <a:solidFill>
                  <a:schemeClr val="bg1"/>
                </a:solidFill>
              </a:rPr>
              <a:t>引用的定义</a:t>
            </a:r>
            <a:endParaRPr lang="zh-CN" altLang="en-US" b="1" dirty="0">
              <a:solidFill>
                <a:schemeClr val="bg1"/>
              </a:solidFill>
            </a:endParaRPr>
          </a:p>
          <a:p>
            <a:pPr eaLnBrk="1" hangingPunct="1">
              <a:buNone/>
            </a:pPr>
            <a:r>
              <a:rPr lang="zh-CN" altLang="en-US" b="1" dirty="0">
                <a:solidFill>
                  <a:schemeClr val="bg1"/>
                </a:solidFill>
              </a:rPr>
              <a:t>引用就是别名。</a:t>
            </a:r>
            <a:endParaRPr lang="zh-CN" altLang="en-US" b="1" dirty="0">
              <a:solidFill>
                <a:schemeClr val="bg1"/>
              </a:solidFill>
            </a:endParaRPr>
          </a:p>
          <a:p>
            <a:pPr eaLnBrk="1" hangingPunct="1">
              <a:buNone/>
            </a:pPr>
            <a:r>
              <a:rPr lang="en-US" altLang="zh-CN" b="1" dirty="0">
                <a:solidFill>
                  <a:schemeClr val="bg1"/>
                </a:solidFill>
              </a:rPr>
              <a:t>int i;</a:t>
            </a:r>
            <a:endParaRPr lang="en-US" altLang="zh-CN" b="1" dirty="0">
              <a:solidFill>
                <a:schemeClr val="bg1"/>
              </a:solidFill>
            </a:endParaRPr>
          </a:p>
          <a:p>
            <a:pPr eaLnBrk="1" hangingPunct="1">
              <a:buNone/>
            </a:pPr>
            <a:r>
              <a:rPr lang="en-US" altLang="zh-CN" b="1" dirty="0">
                <a:solidFill>
                  <a:schemeClr val="bg1"/>
                </a:solidFill>
              </a:rPr>
              <a:t>int &amp; j=i;</a:t>
            </a:r>
            <a:endParaRPr lang="en-US" altLang="zh-CN" b="1" dirty="0">
              <a:solidFill>
                <a:schemeClr val="bg1"/>
              </a:solidFill>
            </a:endParaRPr>
          </a:p>
          <a:p>
            <a:pPr eaLnBrk="1" hangingPunct="1">
              <a:buNone/>
            </a:pPr>
            <a:r>
              <a:rPr lang="fr-FR" altLang="zh-CN" b="1" dirty="0">
                <a:solidFill>
                  <a:schemeClr val="bg1"/>
                </a:solidFill>
              </a:rPr>
              <a:t>i=8;</a:t>
            </a:r>
            <a:endParaRPr lang="fr-FR" altLang="zh-CN" b="1" dirty="0">
              <a:solidFill>
                <a:schemeClr val="bg1"/>
              </a:solidFill>
            </a:endParaRPr>
          </a:p>
          <a:p>
            <a:pPr eaLnBrk="1" hangingPunct="1">
              <a:buNone/>
            </a:pPr>
            <a:r>
              <a:rPr lang="fr-FR" altLang="zh-CN" b="1" dirty="0">
                <a:solidFill>
                  <a:schemeClr val="bg1"/>
                </a:solidFill>
              </a:rPr>
              <a:t> cout&lt;&lt;i&lt;&lt;endl;</a:t>
            </a:r>
            <a:endParaRPr lang="fr-FR" altLang="zh-CN" b="1" dirty="0">
              <a:solidFill>
                <a:schemeClr val="bg1"/>
              </a:solidFill>
            </a:endParaRPr>
          </a:p>
          <a:p>
            <a:pPr eaLnBrk="1" hangingPunct="1">
              <a:buNone/>
            </a:pPr>
            <a:r>
              <a:rPr lang="fr-FR" altLang="zh-CN" b="1" dirty="0">
                <a:solidFill>
                  <a:schemeClr val="bg1"/>
                </a:solidFill>
              </a:rPr>
              <a:t> cout&lt;&lt;j&lt;&lt;endl;</a:t>
            </a:r>
            <a:endParaRPr lang="fr-FR" altLang="zh-CN" b="1" dirty="0">
              <a:solidFill>
                <a:schemeClr val="bg1"/>
              </a:solidFill>
            </a:endParaRPr>
          </a:p>
          <a:p>
            <a:pPr eaLnBrk="1" hangingPunct="1">
              <a:buNone/>
            </a:pPr>
            <a:r>
              <a:rPr lang="fr-FR" altLang="zh-CN" b="1" dirty="0">
                <a:solidFill>
                  <a:schemeClr val="bg1"/>
                </a:solidFill>
              </a:rPr>
              <a:t>j=9;</a:t>
            </a:r>
            <a:endParaRPr lang="fr-FR" altLang="zh-CN" b="1" dirty="0">
              <a:solidFill>
                <a:schemeClr val="bg1"/>
              </a:solidFill>
            </a:endParaRPr>
          </a:p>
          <a:p>
            <a:pPr eaLnBrk="1" hangingPunct="1">
              <a:buNone/>
            </a:pPr>
            <a:r>
              <a:rPr lang="fr-FR" altLang="zh-CN" b="1" dirty="0">
                <a:solidFill>
                  <a:schemeClr val="bg1"/>
                </a:solidFill>
              </a:rPr>
              <a:t> cout&lt;&lt;i&lt;&lt;endl;</a:t>
            </a:r>
            <a:endParaRPr lang="fr-FR" altLang="zh-CN" b="1" dirty="0">
              <a:solidFill>
                <a:schemeClr val="bg1"/>
              </a:solidFill>
            </a:endParaRPr>
          </a:p>
          <a:p>
            <a:pPr eaLnBrk="1" hangingPunct="1">
              <a:buNone/>
            </a:pPr>
            <a:r>
              <a:rPr lang="fr-FR" altLang="zh-CN" b="1" dirty="0">
                <a:solidFill>
                  <a:schemeClr val="bg1"/>
                </a:solidFill>
              </a:rPr>
              <a:t> cout&lt;&lt;j&lt;&lt;endl;</a:t>
            </a:r>
            <a:endParaRPr lang="fr-FR" altLang="zh-CN" b="1" dirty="0">
              <a:solidFill>
                <a:schemeClr val="bg1"/>
              </a:solidFill>
            </a:endParaRPr>
          </a:p>
        </p:txBody>
      </p:sp>
      <p:sp>
        <p:nvSpPr>
          <p:cNvPr id="51203"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0" y="-100012"/>
            <a:ext cx="9144000" cy="4154488"/>
          </a:xfrm>
          <a:prstGeom prst="rect">
            <a:avLst/>
          </a:prstGeom>
          <a:noFill/>
          <a:ln>
            <a:noFill/>
          </a:ln>
          <a:effectLst/>
        </p:spPr>
        <p:txBody>
          <a:bodyPr>
            <a:spAutoFit/>
          </a:bodyPr>
          <a:lstStyle/>
          <a:p>
            <a:pPr marR="0" algn="ctr" defTabSz="914400" eaLnBrk="1" fontAlgn="auto" hangingPunct="1">
              <a:spcBef>
                <a:spcPts val="0"/>
              </a:spcBef>
              <a:spcAft>
                <a:spcPts val="0"/>
              </a:spcAft>
              <a:buClrTx/>
              <a:buSzTx/>
              <a:buFontTx/>
              <a:buNone/>
              <a:defRPr/>
            </a:pPr>
            <a:r>
              <a:rPr kumimoji="0" lang="zh-CN" altLang="en-US" sz="36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一个讨论</a:t>
            </a:r>
            <a:endParaRPr kumimoji="0" lang="en-US" altLang="zh-CN" sz="36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需求：</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手机品牌：苹果系列：</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I8</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I9</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I6Plus</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；小米系列：小米</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8</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、小米</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9</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、小米</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Note</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、小米</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Max</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；华为系列等等。</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定位：北斗、伽利略、</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GPS</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等等。</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导航：百度、高德、凯立德、腾讯等等。</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设计：继承</a:t>
            </a:r>
            <a:r>
              <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组合？</a:t>
            </a:r>
            <a:endParaRPr kumimoji="0" lang="en-US" altLang="zh-CN" sz="24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fontAlgn="auto" hangingPunct="1">
              <a:spcBef>
                <a:spcPts val="0"/>
              </a:spcBef>
              <a:spcAft>
                <a:spcPts val="0"/>
              </a:spcAft>
              <a:buClrTx/>
              <a:buSzTx/>
              <a:buFontTx/>
              <a:buNone/>
              <a:defRPr/>
            </a:pPr>
            <a:endParaRPr kumimoji="0" lang="en-US" altLang="zh-CN" sz="36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0" y="-100012"/>
            <a:ext cx="4356100" cy="7202488"/>
          </a:xfrm>
          <a:prstGeom prst="rect">
            <a:avLst/>
          </a:prstGeom>
          <a:noFill/>
          <a:ln>
            <a:noFill/>
          </a:ln>
          <a:effectLst/>
        </p:spPr>
        <p:txBody>
          <a:bodyPr>
            <a:spAutoFit/>
          </a:bodyPr>
          <a:lstStyle/>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Gps</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void locate()=0;</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GpsBeidou:public</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Gps</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locate(){…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GpsGalileo:public</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Gps</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locate(){…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Map{</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void navigate()=0;</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MapBaidu:public</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Map{</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navigate(){…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 name="Text Box 4"/>
          <p:cNvSpPr txBox="1">
            <a:spLocks noChangeArrowheads="1"/>
          </p:cNvSpPr>
          <p:nvPr/>
        </p:nvSpPr>
        <p:spPr bwMode="auto">
          <a:xfrm>
            <a:off x="4464050" y="52388"/>
            <a:ext cx="4356100" cy="6186488"/>
          </a:xfrm>
          <a:prstGeom prst="rect">
            <a:avLst/>
          </a:prstGeom>
          <a:noFill/>
          <a:ln>
            <a:noFill/>
          </a:ln>
          <a:effectLst/>
        </p:spPr>
        <p:txBody>
          <a:bodyPr>
            <a:spAutoFit/>
          </a:bodyPr>
          <a:lstStyle/>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MapGaode:public</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Map{</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navigate(){…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Phone{</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Gps</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part;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Phone(</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Gps</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ptr</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):part(</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ptr</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navigate(Map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ptr</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part-&gt;locate();</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ptr</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-&gt;navigate();</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main(){</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Phone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obj</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GpsBeidou</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obj.navigate</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(new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MapBaidu</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0" y="-100012"/>
            <a:ext cx="4427538" cy="6797675"/>
          </a:xfrm>
          <a:prstGeom prst="rect">
            <a:avLst/>
          </a:prstGeom>
          <a:noFill/>
          <a:ln>
            <a:noFill/>
          </a:ln>
          <a:effectLst/>
        </p:spPr>
        <p:txBody>
          <a:bodyPr>
            <a:spAutoFit/>
          </a:bodyPr>
          <a:lstStyle/>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void x(){}</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B :public A{</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x(){}</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C :public B{</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x(){}</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main(){</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 = new B;</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 …;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 p = </a:t>
            </a:r>
            <a:r>
              <a:rPr kumimoji="0" lang="en-US" altLang="zh-CN" sz="2200" b="1" kern="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dynamic_cast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&lt;C*&gt;(q);</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 (p)//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此时</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 = = NULL;</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指向成功</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继承体系内尝试指针与对象关联</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 name="Text Box 4"/>
          <p:cNvSpPr txBox="1">
            <a:spLocks noChangeArrowheads="1"/>
          </p:cNvSpPr>
          <p:nvPr/>
        </p:nvSpPr>
        <p:spPr bwMode="auto">
          <a:xfrm>
            <a:off x="4427538" y="-100012"/>
            <a:ext cx="5040313" cy="6797675"/>
          </a:xfrm>
          <a:prstGeom prst="rect">
            <a:avLst/>
          </a:prstGeom>
          <a:noFill/>
          <a:ln>
            <a:noFill/>
          </a:ln>
          <a:effectLst/>
        </p:spPr>
        <p:txBody>
          <a:bodyPr>
            <a:spAutoFit/>
          </a:bodyPr>
          <a:lstStyle/>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void x(){}</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B :public A{</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x(){}</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C :public B{</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x(){}</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main(){</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q = new B;</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 …; </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 * p =  </a:t>
            </a:r>
            <a:r>
              <a:rPr kumimoji="0" lang="en-US" altLang="zh-CN" sz="2200" b="1" kern="0" cap="none" spc="0" normalizeH="0" baseline="0" noProof="0" dirty="0" err="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static_cast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&lt;C*&gt;(q);</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 (p)//</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此时</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为真</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 </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指向成功</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a:t>
            </a:r>
            <a:r>
              <a:rPr kumimoji="0" lang="en-US" altLang="zh-CN" sz="22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继承体系下强制指针与对象关联</a:t>
            </a:r>
            <a:endParaRPr kumimoji="0" lang="en-US" altLang="zh-CN" sz="22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4" grpId="0" bldLvl="0" animBg="1"/>
    </p:bld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a:spLocks noChangeArrowheads="1"/>
          </p:cNvSpPr>
          <p:nvPr/>
        </p:nvSpPr>
        <p:spPr bwMode="auto">
          <a:xfrm>
            <a:off x="539750" y="117475"/>
            <a:ext cx="8353425" cy="6065838"/>
          </a:xfrm>
          <a:prstGeom prst="rect">
            <a:avLst/>
          </a:prstGeom>
          <a:noFill/>
          <a:ln>
            <a:noFill/>
          </a:ln>
          <a:effectLst/>
        </p:spPr>
        <p:txBody>
          <a:bodyPr>
            <a:spAutoFit/>
          </a:bodyPr>
          <a:lstStyle/>
          <a:p>
            <a:pPr marR="0" defTabSz="914400" eaLnBrk="1" fontAlgn="auto" hangingPunct="1">
              <a:spcBef>
                <a:spcPts val="0"/>
              </a:spcBef>
              <a:spcAft>
                <a:spcPts val="0"/>
              </a:spcAft>
              <a:buClrTx/>
              <a:buSzTx/>
              <a:buFontTx/>
              <a:buNone/>
              <a:defRPr/>
            </a:pP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M{};</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x(</a:t>
            </a:r>
            <a:r>
              <a:rPr kumimoji="0" lang="en-US" altLang="zh-CN" sz="28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 *p){</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 * q;</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q = p;//</a:t>
            </a:r>
            <a:r>
              <a:rPr kumimoji="0" lang="zh-CN" altLang="en-US"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扩大权限，因此不可以</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q = </a:t>
            </a:r>
            <a:r>
              <a:rPr kumimoji="0" lang="en-US" altLang="zh-CN" sz="28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const_cast</a:t>
            </a: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&lt;M *&gt;(p);//</a:t>
            </a:r>
            <a:r>
              <a:rPr kumimoji="0" lang="en-US" altLang="zh-CN" sz="28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0" lang="zh-CN" altLang="en-US"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修饰被去掉</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q = p;//</a:t>
            </a:r>
            <a:r>
              <a:rPr kumimoji="0" lang="zh-CN" altLang="en-US"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仍然不可以，</a:t>
            </a: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a:t>
            </a:r>
            <a:r>
              <a:rPr kumimoji="0" lang="zh-CN" altLang="en-US"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本身没有被修改</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8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main(){</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x(new M);</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8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 s;</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x(&amp;s);//</a:t>
            </a:r>
            <a:r>
              <a:rPr kumimoji="0" lang="zh-CN" altLang="en-US"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将出现奇怪的处置</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zh-CN" altLang="en-US"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因为常量空间是否可以去</a:t>
            </a:r>
            <a:r>
              <a:rPr kumimoji="0" lang="en-US" altLang="zh-CN" sz="2800" b="1" kern="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const</a:t>
            </a:r>
            <a:r>
              <a:rPr kumimoji="0" lang="zh-CN" altLang="en-US"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，标准没有规定</a:t>
            </a:r>
            <a:endParaRPr kumimoji="1" lang="en-US" altLang="zh-CN" sz="28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endParaRPr kumimoji="1" lang="en-US" altLang="zh-CN" sz="28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fontAlgn="auto" hangingPunct="1">
              <a:spcBef>
                <a:spcPts val="0"/>
              </a:spcBef>
              <a:spcAft>
                <a:spcPts val="0"/>
              </a:spcAft>
              <a:buClrTx/>
              <a:buSzTx/>
              <a:buFontTx/>
              <a:buNone/>
              <a:defRPr/>
            </a:pPr>
            <a:r>
              <a:rPr kumimoji="1" lang="en-US" altLang="zh-CN" sz="2800"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800" kern="1200" cap="none" spc="0" normalizeH="0" baseline="0" noProof="0" dirty="0" err="1">
                <a:latin typeface="Times New Roman" panose="02020603050405020304" pitchFamily="18" charset="0"/>
                <a:ea typeface="宋体" panose="02010600030101010101" pitchFamily="2" charset="-122"/>
                <a:cs typeface="+mn-cs"/>
              </a:rPr>
              <a:t>reinterpret_cast</a:t>
            </a:r>
            <a:r>
              <a:rPr kumimoji="1" lang="en-US" altLang="zh-CN" sz="2800" kern="1200" cap="none" spc="0" normalizeH="0" baseline="0" noProof="0" dirty="0">
                <a:latin typeface="Times New Roman" panose="02020603050405020304" pitchFamily="18" charset="0"/>
                <a:ea typeface="宋体" panose="02010600030101010101" pitchFamily="2" charset="-122"/>
                <a:cs typeface="+mn-cs"/>
              </a:rPr>
              <a:t>&lt;T *&gt;()</a:t>
            </a:r>
            <a:r>
              <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任意类型转换 胡作非为</a:t>
            </a:r>
            <a:endParaRPr kumimoji="0" lang="en-US" altLang="zh-CN" sz="2800" b="1" kern="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9426" name="Text Box 3"/>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en-US" altLang="zh-CN" sz="4400" b="1" dirty="0">
                <a:solidFill>
                  <a:srgbClr val="FFFF00"/>
                </a:solidFill>
                <a:latin typeface="Times New Roman" panose="02020603050405020304" pitchFamily="18" charset="0"/>
                <a:ea typeface="华文行楷" pitchFamily="2" charset="-122"/>
              </a:rPr>
              <a:t>I/O</a:t>
            </a:r>
            <a:r>
              <a:rPr lang="zh-CN" altLang="en-US" sz="4400" b="1" dirty="0">
                <a:solidFill>
                  <a:srgbClr val="FFFF00"/>
                </a:solidFill>
                <a:latin typeface="Times New Roman" panose="02020603050405020304" pitchFamily="18" charset="0"/>
                <a:ea typeface="华文行楷" pitchFamily="2" charset="-122"/>
              </a:rPr>
              <a:t>类  </a:t>
            </a:r>
            <a:endParaRPr lang="zh-CN" altLang="en-US" sz="4400" b="1" dirty="0">
              <a:solidFill>
                <a:srgbClr val="FFFF00"/>
              </a:solidFill>
              <a:latin typeface="Times New Roman" panose="02020603050405020304" pitchFamily="18" charset="0"/>
              <a:ea typeface="华文行楷" pitchFamily="2" charset="-122"/>
            </a:endParaRPr>
          </a:p>
        </p:txBody>
      </p:sp>
      <p:sp>
        <p:nvSpPr>
          <p:cNvPr id="310278" name="Text Box 6"/>
          <p:cNvSpPr txBox="1">
            <a:spLocks noChangeArrowheads="1"/>
          </p:cNvSpPr>
          <p:nvPr/>
        </p:nvSpPr>
        <p:spPr bwMode="auto">
          <a:xfrm>
            <a:off x="2484438" y="0"/>
            <a:ext cx="6048375" cy="692467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float a=5;</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printf</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a:t>
            </a:r>
            <a:r>
              <a:rPr kumimoji="0" lang="en-US" altLang="zh-CN" sz="2400" kern="1200" cap="none" spc="0" normalizeH="0" baseline="0" noProof="0" dirty="0" err="1">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负责解释处理数据输出；</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b;</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public:</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j):a(i),b(j){}</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a(1,2);</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printf</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36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不能直接输出类的对象内容。</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10281" name="AutoShape 9"/>
          <p:cNvSpPr>
            <a:spLocks noChangeArrowheads="1"/>
          </p:cNvSpPr>
          <p:nvPr/>
        </p:nvSpPr>
        <p:spPr bwMode="auto">
          <a:xfrm>
            <a:off x="6156325" y="3141663"/>
            <a:ext cx="2339975" cy="431800"/>
          </a:xfrm>
          <a:prstGeom prst="wedgeRectCallout">
            <a:avLst>
              <a:gd name="adj1" fmla="val -155384"/>
              <a:gd name="adj2" fmla="val -508678"/>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传统输入输出的缺点</a:t>
            </a:r>
            <a:endParaRPr kumimoji="1" lang="zh-CN" alt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10278"/>
                                        </p:tgtEl>
                                        <p:attrNameLst>
                                          <p:attrName>style.visibility</p:attrName>
                                        </p:attrNameLst>
                                      </p:cBhvr>
                                      <p:to>
                                        <p:strVal val="visible"/>
                                      </p:to>
                                    </p:set>
                                    <p:animEffect transition="in" filter="barn(inHorizontal)">
                                      <p:cBhvr>
                                        <p:cTn id="7" dur="500"/>
                                        <p:tgtEl>
                                          <p:spTgt spid="310278"/>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10281"/>
                                        </p:tgtEl>
                                        <p:attrNameLst>
                                          <p:attrName>style.visibility</p:attrName>
                                        </p:attrNameLst>
                                      </p:cBhvr>
                                      <p:to>
                                        <p:strVal val="visible"/>
                                      </p:to>
                                    </p:set>
                                    <p:anim calcmode="lin" valueType="num">
                                      <p:cBhvr>
                                        <p:cTn id="11" dur="500" fill="hold"/>
                                        <p:tgtEl>
                                          <p:spTgt spid="310281"/>
                                        </p:tgtEl>
                                        <p:attrNameLst>
                                          <p:attrName>ppt_x</p:attrName>
                                        </p:attrNameLst>
                                      </p:cBhvr>
                                      <p:tavLst>
                                        <p:tav tm="0">
                                          <p:val>
                                            <p:strVal val="#ppt_x"/>
                                          </p:val>
                                        </p:tav>
                                        <p:tav tm="100000">
                                          <p:val>
                                            <p:strVal val="#ppt_x"/>
                                          </p:val>
                                        </p:tav>
                                      </p:tavLst>
                                    </p:anim>
                                    <p:anim calcmode="lin" valueType="num">
                                      <p:cBhvr>
                                        <p:cTn id="12" dur="500" fill="hold"/>
                                        <p:tgtEl>
                                          <p:spTgt spid="310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8" grpId="0"/>
      <p:bldP spid="310281" grpId="0" animBg="1"/>
    </p:bld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0450"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en-US" altLang="zh-CN" sz="4400" b="1" dirty="0">
                <a:solidFill>
                  <a:srgbClr val="FFFF00"/>
                </a:solidFill>
                <a:latin typeface="Times New Roman" panose="02020603050405020304" pitchFamily="18" charset="0"/>
                <a:ea typeface="华文行楷" pitchFamily="2" charset="-122"/>
              </a:rPr>
              <a:t>I/O</a:t>
            </a:r>
            <a:r>
              <a:rPr lang="zh-CN" altLang="en-US" sz="4400" b="1" dirty="0">
                <a:solidFill>
                  <a:srgbClr val="FFFF00"/>
                </a:solidFill>
                <a:latin typeface="Times New Roman" panose="02020603050405020304" pitchFamily="18" charset="0"/>
                <a:ea typeface="华文行楷" pitchFamily="2" charset="-122"/>
              </a:rPr>
              <a:t>类  </a:t>
            </a:r>
            <a:endParaRPr lang="zh-CN" altLang="en-US" sz="4400" b="1" dirty="0">
              <a:solidFill>
                <a:srgbClr val="FFFF00"/>
              </a:solidFill>
              <a:latin typeface="Times New Roman" panose="02020603050405020304" pitchFamily="18" charset="0"/>
              <a:ea typeface="华文行楷" pitchFamily="2" charset="-122"/>
            </a:endParaRPr>
          </a:p>
        </p:txBody>
      </p:sp>
      <p:sp>
        <p:nvSpPr>
          <p:cNvPr id="311299" name="Text Box 3"/>
          <p:cNvSpPr txBox="1">
            <a:spLocks noChangeArrowheads="1"/>
          </p:cNvSpPr>
          <p:nvPr/>
        </p:nvSpPr>
        <p:spPr bwMode="auto">
          <a:xfrm>
            <a:off x="1187450" y="44450"/>
            <a:ext cx="7956550" cy="6556375"/>
          </a:xfrm>
          <a:prstGeom prst="rect">
            <a:avLst/>
          </a:prstGeom>
          <a:noFill/>
          <a:ln>
            <a:noFill/>
          </a:ln>
          <a:effectLst/>
        </p:spPr>
        <p:txBody>
          <a:bodyPr>
            <a:spAutoFit/>
          </a:bodyPr>
          <a:lstStyle/>
          <a:p>
            <a:pPr marR="0" algn="just" defTabSz="914400" eaLnBrk="1" hangingPunct="1">
              <a:buClrTx/>
              <a:buSzTx/>
              <a:buFontTx/>
              <a:buNone/>
              <a:defRPr/>
            </a:pPr>
            <a:r>
              <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类名称为：</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iostream</a:t>
            </a:r>
            <a:r>
              <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iostream.h</a:t>
            </a:r>
            <a:r>
              <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是该类的头文件</a:t>
            </a:r>
            <a:endPar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&amp;operator&lt;&lt;(</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out,char</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 p);</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&amp;operator&lt;&lt;(</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out,int</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&amp;operator&lt;&lt;(</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out,char</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&amp;operator&lt;&lt;(</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out,float</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 </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cin</a:t>
            </a:r>
            <a:r>
              <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为</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iostream</a:t>
            </a:r>
            <a:r>
              <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类的全局对象，不可复制</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默认输入输出设备、其它输入输出设备</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stdout</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标准输出     默认屏幕</a:t>
            </a:r>
            <a:endPar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cin</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stdin</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标准输入     默认键盘 </a:t>
            </a:r>
            <a:endPar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cerr</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stderr</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标准出错     默认屏幕</a:t>
            </a:r>
            <a:endPar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clog(</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stdprn</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标准打印    默认打印机</a:t>
            </a:r>
            <a:endParaRPr kumimoji="1" lang="zh-CN"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11299"/>
                                        </p:tgtEl>
                                        <p:attrNameLst>
                                          <p:attrName>style.visibility</p:attrName>
                                        </p:attrNameLst>
                                      </p:cBhvr>
                                      <p:to>
                                        <p:strVal val="visible"/>
                                      </p:to>
                                    </p:set>
                                    <p:animEffect transition="in" filter="barn(inHorizontal)">
                                      <p:cBhvr>
                                        <p:cTn id="7" dur="500"/>
                                        <p:tgtEl>
                                          <p:spTgt spid="311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p:bld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1474"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en-US" altLang="zh-CN" sz="4400" b="1" dirty="0">
                <a:solidFill>
                  <a:srgbClr val="FFFF00"/>
                </a:solidFill>
                <a:latin typeface="Times New Roman" panose="02020603050405020304" pitchFamily="18" charset="0"/>
                <a:ea typeface="华文行楷" pitchFamily="2" charset="-122"/>
              </a:rPr>
              <a:t>I/O</a:t>
            </a:r>
            <a:r>
              <a:rPr lang="zh-CN" altLang="en-US" sz="4400" b="1" dirty="0">
                <a:solidFill>
                  <a:srgbClr val="FFFF00"/>
                </a:solidFill>
                <a:latin typeface="Times New Roman" panose="02020603050405020304" pitchFamily="18" charset="0"/>
                <a:ea typeface="华文行楷" pitchFamily="2" charset="-122"/>
              </a:rPr>
              <a:t>类  </a:t>
            </a:r>
            <a:endParaRPr lang="zh-CN" altLang="en-US" sz="4400" b="1" dirty="0">
              <a:solidFill>
                <a:srgbClr val="FFFF00"/>
              </a:solidFill>
              <a:latin typeface="Times New Roman" panose="02020603050405020304" pitchFamily="18" charset="0"/>
              <a:ea typeface="华文行楷" pitchFamily="2" charset="-122"/>
            </a:endParaRPr>
          </a:p>
        </p:txBody>
      </p:sp>
      <p:sp>
        <p:nvSpPr>
          <p:cNvPr id="312323" name="Text Box 3"/>
          <p:cNvSpPr txBox="1">
            <a:spLocks noChangeArrowheads="1"/>
          </p:cNvSpPr>
          <p:nvPr/>
        </p:nvSpPr>
        <p:spPr bwMode="auto">
          <a:xfrm>
            <a:off x="1476375" y="-100012"/>
            <a:ext cx="7272338" cy="6986588"/>
          </a:xfrm>
          <a:prstGeom prst="rect">
            <a:avLst/>
          </a:prstGeom>
          <a:noFill/>
          <a:ln>
            <a:noFill/>
          </a:ln>
          <a:effectLst/>
        </p:spPr>
        <p:txBody>
          <a:bodyPr>
            <a:spAutoFit/>
          </a:bodyPr>
          <a:lstStyle/>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#include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iostream.h</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float a;    float b;</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float</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float</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j):a(i),b(j){}</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friend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operator &lt;&lt;(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 operator &lt;&lt;(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&amp;</a:t>
            </a:r>
            <a:r>
              <a:rPr kumimoji="1" lang="en-US" altLang="zh-CN"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out,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&amp;a){</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ou</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 " + " &lt;&lt;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 " i " &lt;&lt;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return(out</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main(){</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a(1.2,5.5);   </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 &lt;&lt;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12323"/>
                                        </p:tgtEl>
                                        <p:attrNameLst>
                                          <p:attrName>style.visibility</p:attrName>
                                        </p:attrNameLst>
                                      </p:cBhvr>
                                      <p:to>
                                        <p:strVal val="visible"/>
                                      </p:to>
                                    </p:set>
                                    <p:animEffect transition="in" filter="barn(inHorizontal)">
                                      <p:cBhvr>
                                        <p:cTn id="7" dur="500"/>
                                        <p:tgtEl>
                                          <p:spTgt spid="31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p:bld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2498"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输出输入  </a:t>
            </a:r>
            <a:endParaRPr lang="zh-CN" altLang="en-US" sz="4400" b="1" dirty="0">
              <a:solidFill>
                <a:srgbClr val="FFFF00"/>
              </a:solidFill>
              <a:latin typeface="Times New Roman" panose="02020603050405020304" pitchFamily="18" charset="0"/>
              <a:ea typeface="华文行楷" pitchFamily="2" charset="-122"/>
            </a:endParaRPr>
          </a:p>
        </p:txBody>
      </p:sp>
      <p:sp>
        <p:nvSpPr>
          <p:cNvPr id="513027" name="Text Box 3"/>
          <p:cNvSpPr txBox="1">
            <a:spLocks noChangeArrowheads="1"/>
          </p:cNvSpPr>
          <p:nvPr/>
        </p:nvSpPr>
        <p:spPr bwMode="auto">
          <a:xfrm>
            <a:off x="1979613" y="631825"/>
            <a:ext cx="6337300" cy="5262563"/>
          </a:xfrm>
          <a:prstGeom prst="rect">
            <a:avLst/>
          </a:prstGeom>
          <a:noFill/>
          <a:ln>
            <a:noFill/>
          </a:ln>
          <a:effectLst/>
        </p:spPr>
        <p:txBody>
          <a:bodyPr>
            <a:spAutoFit/>
          </a:bodyPr>
          <a:lstStyle/>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#include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stdafx.h</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#include </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#include &lt;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iomanip</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using  namespace std;</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main()</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double a=0.12345;</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cout.precision</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setprecision</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(3)&lt;&lt;a&lt;&lt;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13028" name="AutoShape 4"/>
          <p:cNvSpPr>
            <a:spLocks noChangeArrowheads="1"/>
          </p:cNvSpPr>
          <p:nvPr/>
        </p:nvSpPr>
        <p:spPr bwMode="auto">
          <a:xfrm>
            <a:off x="1476375" y="5445125"/>
            <a:ext cx="1690688" cy="431800"/>
          </a:xfrm>
          <a:prstGeom prst="wedgeRectCallout">
            <a:avLst>
              <a:gd name="adj1" fmla="val 47155"/>
              <a:gd name="adj2" fmla="val -389261"/>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成员函数</a:t>
            </a:r>
            <a:endPar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13029" name="AutoShape 5"/>
          <p:cNvSpPr>
            <a:spLocks noChangeArrowheads="1"/>
          </p:cNvSpPr>
          <p:nvPr/>
        </p:nvSpPr>
        <p:spPr bwMode="auto">
          <a:xfrm>
            <a:off x="3419475" y="5445125"/>
            <a:ext cx="1690688" cy="431800"/>
          </a:xfrm>
          <a:prstGeom prst="wedgeRectCallout">
            <a:avLst>
              <a:gd name="adj1" fmla="val 38463"/>
              <a:gd name="adj2" fmla="val -205269"/>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控制符号</a:t>
            </a:r>
            <a:endPar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13027"/>
                                        </p:tgtEl>
                                        <p:attrNameLst>
                                          <p:attrName>style.visibility</p:attrName>
                                        </p:attrNameLst>
                                      </p:cBhvr>
                                      <p:to>
                                        <p:strVal val="visible"/>
                                      </p:to>
                                    </p:set>
                                    <p:animEffect transition="in" filter="barn(inHorizontal)">
                                      <p:cBhvr>
                                        <p:cTn id="7" dur="500"/>
                                        <p:tgtEl>
                                          <p:spTgt spid="5130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3028"/>
                                        </p:tgtEl>
                                        <p:attrNameLst>
                                          <p:attrName>style.visibility</p:attrName>
                                        </p:attrNameLst>
                                      </p:cBhvr>
                                      <p:to>
                                        <p:strVal val="visible"/>
                                      </p:to>
                                    </p:set>
                                    <p:anim calcmode="lin" valueType="num">
                                      <p:cBhvr>
                                        <p:cTn id="12" dur="500" fill="hold"/>
                                        <p:tgtEl>
                                          <p:spTgt spid="513028"/>
                                        </p:tgtEl>
                                        <p:attrNameLst>
                                          <p:attrName>ppt_x</p:attrName>
                                        </p:attrNameLst>
                                      </p:cBhvr>
                                      <p:tavLst>
                                        <p:tav tm="0">
                                          <p:val>
                                            <p:strVal val="#ppt_x"/>
                                          </p:val>
                                        </p:tav>
                                        <p:tav tm="100000">
                                          <p:val>
                                            <p:strVal val="#ppt_x"/>
                                          </p:val>
                                        </p:tav>
                                      </p:tavLst>
                                    </p:anim>
                                    <p:anim calcmode="lin" valueType="num">
                                      <p:cBhvr>
                                        <p:cTn id="13" dur="500" fill="hold"/>
                                        <p:tgtEl>
                                          <p:spTgt spid="5130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3029"/>
                                        </p:tgtEl>
                                        <p:attrNameLst>
                                          <p:attrName>style.visibility</p:attrName>
                                        </p:attrNameLst>
                                      </p:cBhvr>
                                      <p:to>
                                        <p:strVal val="visible"/>
                                      </p:to>
                                    </p:set>
                                    <p:anim calcmode="lin" valueType="num">
                                      <p:cBhvr>
                                        <p:cTn id="18" dur="500" fill="hold"/>
                                        <p:tgtEl>
                                          <p:spTgt spid="513029"/>
                                        </p:tgtEl>
                                        <p:attrNameLst>
                                          <p:attrName>ppt_x</p:attrName>
                                        </p:attrNameLst>
                                      </p:cBhvr>
                                      <p:tavLst>
                                        <p:tav tm="0">
                                          <p:val>
                                            <p:strVal val="#ppt_x"/>
                                          </p:val>
                                        </p:tav>
                                        <p:tav tm="100000">
                                          <p:val>
                                            <p:strVal val="#ppt_x"/>
                                          </p:val>
                                        </p:tav>
                                      </p:tavLst>
                                    </p:anim>
                                    <p:anim calcmode="lin" valueType="num">
                                      <p:cBhvr>
                                        <p:cTn id="19" dur="500" fill="hold"/>
                                        <p:tgtEl>
                                          <p:spTgt spid="513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p:bldP spid="513028" grpId="0" animBg="1"/>
      <p:bldP spid="513029" grpId="0" animBg="1"/>
    </p:bld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3522"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输出输入  </a:t>
            </a:r>
            <a:endParaRPr lang="zh-CN" altLang="en-US" sz="4400" b="1" dirty="0">
              <a:solidFill>
                <a:srgbClr val="FFFF00"/>
              </a:solidFill>
              <a:latin typeface="Times New Roman" panose="02020603050405020304" pitchFamily="18" charset="0"/>
              <a:ea typeface="华文行楷" pitchFamily="2" charset="-122"/>
            </a:endParaRPr>
          </a:p>
        </p:txBody>
      </p:sp>
      <p:sp>
        <p:nvSpPr>
          <p:cNvPr id="514051" name="Text Box 3"/>
          <p:cNvSpPr txBox="1">
            <a:spLocks noChangeArrowheads="1"/>
          </p:cNvSpPr>
          <p:nvPr/>
        </p:nvSpPr>
        <p:spPr bwMode="auto">
          <a:xfrm>
            <a:off x="2068513" y="404813"/>
            <a:ext cx="5688013" cy="5694363"/>
          </a:xfrm>
          <a:prstGeom prst="rect">
            <a:avLst/>
          </a:prstGeom>
          <a:noFill/>
          <a:ln>
            <a:noFill/>
          </a:ln>
          <a:effectLst/>
        </p:spPr>
        <p:txBody>
          <a:bodyPr>
            <a:spAutoFit/>
          </a:bodyPr>
          <a:lstStyle/>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#include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stdafx.h</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#include </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iostream</a:t>
            </a: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a:t>
            </a:r>
            <a:endPar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zh-CN"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using  namespace std;</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main()</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char a[20];</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cin</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&gt;&gt;a;</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 &lt;&lt;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cin.getline</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(a,11,'a');</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 typeface="Arial" panose="020B0604020202020204" pitchFamily="34" charset="0"/>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&lt;&lt;a&lt;&lt;</a:t>
            </a:r>
            <a:r>
              <a:rPr kumimoji="1" lang="en-US" altLang="en-US" sz="28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8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14052" name="AutoShape 4"/>
          <p:cNvSpPr>
            <a:spLocks noChangeArrowheads="1"/>
          </p:cNvSpPr>
          <p:nvPr/>
        </p:nvSpPr>
        <p:spPr bwMode="auto">
          <a:xfrm>
            <a:off x="1619250" y="5883275"/>
            <a:ext cx="5616575" cy="431800"/>
          </a:xfrm>
          <a:prstGeom prst="wedgeRectCallout">
            <a:avLst>
              <a:gd name="adj1" fmla="val -14163"/>
              <a:gd name="adj2" fmla="val -232876"/>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成员函数的使用可以更加精细的控制输入和输出</a:t>
            </a:r>
            <a:endParaRPr kumimoji="1" lang="zh-CN" altLang="en-US"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14051"/>
                                        </p:tgtEl>
                                        <p:attrNameLst>
                                          <p:attrName>style.visibility</p:attrName>
                                        </p:attrNameLst>
                                      </p:cBhvr>
                                      <p:to>
                                        <p:strVal val="visible"/>
                                      </p:to>
                                    </p:set>
                                    <p:animEffect transition="in" filter="barn(inHorizontal)">
                                      <p:cBhvr>
                                        <p:cTn id="7" dur="500"/>
                                        <p:tgtEl>
                                          <p:spTgt spid="5140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4052"/>
                                        </p:tgtEl>
                                        <p:attrNameLst>
                                          <p:attrName>style.visibility</p:attrName>
                                        </p:attrNameLst>
                                      </p:cBhvr>
                                      <p:to>
                                        <p:strVal val="visible"/>
                                      </p:to>
                                    </p:set>
                                    <p:anim calcmode="lin" valueType="num">
                                      <p:cBhvr>
                                        <p:cTn id="12" dur="500" fill="hold"/>
                                        <p:tgtEl>
                                          <p:spTgt spid="514052"/>
                                        </p:tgtEl>
                                        <p:attrNameLst>
                                          <p:attrName>ppt_x</p:attrName>
                                        </p:attrNameLst>
                                      </p:cBhvr>
                                      <p:tavLst>
                                        <p:tav tm="0">
                                          <p:val>
                                            <p:strVal val="#ppt_x"/>
                                          </p:val>
                                        </p:tav>
                                        <p:tav tm="100000">
                                          <p:val>
                                            <p:strVal val="#ppt_x"/>
                                          </p:val>
                                        </p:tav>
                                      </p:tavLst>
                                    </p:anim>
                                    <p:anim calcmode="lin" valueType="num">
                                      <p:cBhvr>
                                        <p:cTn id="13" dur="500" fill="hold"/>
                                        <p:tgtEl>
                                          <p:spTgt spid="514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p:bldP spid="514052" grpId="0" animBg="1"/>
    </p:bld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4546"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文件流类  </a:t>
            </a:r>
            <a:endParaRPr lang="zh-CN" altLang="en-US" sz="4400" b="1" dirty="0">
              <a:solidFill>
                <a:srgbClr val="FFFF00"/>
              </a:solidFill>
              <a:latin typeface="Times New Roman" panose="02020603050405020304" pitchFamily="18" charset="0"/>
              <a:ea typeface="华文行楷" pitchFamily="2" charset="-122"/>
            </a:endParaRPr>
          </a:p>
        </p:txBody>
      </p:sp>
      <p:sp>
        <p:nvSpPr>
          <p:cNvPr id="516099" name="Text Box 3"/>
          <p:cNvSpPr txBox="1">
            <a:spLocks noChangeArrowheads="1"/>
          </p:cNvSpPr>
          <p:nvPr/>
        </p:nvSpPr>
        <p:spPr bwMode="auto">
          <a:xfrm>
            <a:off x="971550" y="1125538"/>
            <a:ext cx="8172450" cy="3932238"/>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ofstream   </a:t>
            </a:r>
            <a:r>
              <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文件输出类</a:t>
            </a:r>
            <a:endPar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ifstream    </a:t>
            </a:r>
            <a:r>
              <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文件输入类        </a:t>
            </a:r>
            <a:endPar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在</a:t>
            </a:r>
            <a:r>
              <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fstream.h</a:t>
            </a:r>
            <a:r>
              <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里面定义   </a:t>
            </a:r>
            <a:r>
              <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fstream</a:t>
            </a:r>
            <a:r>
              <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是多继承子类</a:t>
            </a:r>
            <a:endPar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没有</a:t>
            </a:r>
            <a:r>
              <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和</a:t>
            </a:r>
            <a:r>
              <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cin</a:t>
            </a:r>
            <a:r>
              <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这样的标准全局对象。</a:t>
            </a:r>
            <a:endPar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zh-CN" altLang="en-US"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Ofstream::ofstream(char * pFilename,</a:t>
            </a:r>
            <a:endPar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int mode=ios::out,</a:t>
            </a:r>
            <a:endPar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int p</a:t>
            </a:r>
            <a:r>
              <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r</a:t>
            </a:r>
            <a:r>
              <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ot=filebuf::openprot);</a:t>
            </a:r>
            <a:endParaRPr kumimoji="1" lang="en-US" altLang="zh-CN" sz="2800" b="1" kern="1200" cap="none" spc="0" normalizeH="0" baseline="0" noProof="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16099"/>
                                        </p:tgtEl>
                                        <p:attrNameLst>
                                          <p:attrName>style.visibility</p:attrName>
                                        </p:attrNameLst>
                                      </p:cBhvr>
                                      <p:to>
                                        <p:strVal val="visible"/>
                                      </p:to>
                                    </p:set>
                                    <p:animEffect transition="in" filter="barn(inHorizontal)">
                                      <p:cBhvr>
                                        <p:cTn id="7" dur="500"/>
                                        <p:tgtEl>
                                          <p:spTgt spid="516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52227" name="Rectangle 6"/>
          <p:cNvSpPr>
            <a:spLocks noGrp="1"/>
          </p:cNvSpPr>
          <p:nvPr>
            <p:ph idx="1"/>
          </p:nvPr>
        </p:nvSpPr>
        <p:spPr>
          <a:xfrm>
            <a:off x="685800" y="533400"/>
            <a:ext cx="7847013" cy="5848350"/>
          </a:xfrm>
          <a:ln/>
        </p:spPr>
        <p:txBody>
          <a:bodyPr vert="horz" wrap="square" lIns="91440" tIns="45720" rIns="91440" bIns="45720" anchor="t" anchorCtr="0"/>
          <a:p>
            <a:pPr eaLnBrk="1" hangingPunct="1">
              <a:buNone/>
            </a:pPr>
            <a:r>
              <a:rPr lang="en-US" altLang="zh-CN" sz="4000" b="1" dirty="0">
                <a:solidFill>
                  <a:schemeClr val="bg1"/>
                </a:solidFill>
              </a:rPr>
              <a:t>void g( )</a:t>
            </a:r>
            <a:endParaRPr lang="en-US" altLang="zh-CN" sz="4000" b="1" dirty="0">
              <a:solidFill>
                <a:schemeClr val="bg1"/>
              </a:solidFill>
            </a:endParaRPr>
          </a:p>
          <a:p>
            <a:pPr eaLnBrk="1" hangingPunct="1">
              <a:buNone/>
            </a:pPr>
            <a:r>
              <a:rPr lang="en-US" altLang="zh-CN" sz="4000" b="1" dirty="0">
                <a:solidFill>
                  <a:schemeClr val="bg1"/>
                </a:solidFill>
              </a:rPr>
              <a:t>{	int i = 0;</a:t>
            </a:r>
            <a:endParaRPr lang="en-US" altLang="zh-CN" sz="4000" b="1" dirty="0">
              <a:solidFill>
                <a:schemeClr val="bg1"/>
              </a:solidFill>
            </a:endParaRPr>
          </a:p>
          <a:p>
            <a:pPr eaLnBrk="1" hangingPunct="1">
              <a:buNone/>
            </a:pPr>
            <a:r>
              <a:rPr lang="en-US" altLang="zh-CN" sz="4000" b="1" dirty="0">
                <a:solidFill>
                  <a:schemeClr val="bg1"/>
                </a:solidFill>
              </a:rPr>
              <a:t>	int &amp;r = i</a:t>
            </a:r>
            <a:r>
              <a:rPr lang="zh-CN" altLang="en-US" sz="4000" b="1" dirty="0">
                <a:solidFill>
                  <a:schemeClr val="bg1"/>
                </a:solidFill>
              </a:rPr>
              <a:t>；</a:t>
            </a:r>
            <a:endParaRPr lang="en-US" altLang="zh-CN" sz="4000" b="1" dirty="0">
              <a:solidFill>
                <a:schemeClr val="bg1"/>
              </a:solidFill>
            </a:endParaRPr>
          </a:p>
          <a:p>
            <a:pPr eaLnBrk="1" hangingPunct="1">
              <a:buNone/>
            </a:pPr>
            <a:r>
              <a:rPr lang="en-US" altLang="zh-CN" sz="4000" b="1" dirty="0">
                <a:solidFill>
                  <a:schemeClr val="bg1"/>
                </a:solidFill>
              </a:rPr>
              <a:t>  int *p = &amp;i;</a:t>
            </a:r>
            <a:endParaRPr lang="en-US" altLang="zh-CN" sz="4000" b="1" dirty="0">
              <a:solidFill>
                <a:schemeClr val="bg1"/>
              </a:solidFill>
            </a:endParaRPr>
          </a:p>
          <a:p>
            <a:pPr eaLnBrk="1" hangingPunct="1">
              <a:buNone/>
            </a:pPr>
            <a:r>
              <a:rPr lang="fr-FR" altLang="zh-CN" sz="4000" b="1" dirty="0">
                <a:solidFill>
                  <a:schemeClr val="bg1"/>
                </a:solidFill>
              </a:rPr>
              <a:t> cout&lt;&lt;i &lt;&lt;r &lt;&lt;</a:t>
            </a:r>
            <a:r>
              <a:rPr lang="en-US" altLang="zh-CN" sz="4000" b="1" dirty="0">
                <a:solidFill>
                  <a:schemeClr val="bg1"/>
                </a:solidFill>
              </a:rPr>
              <a:t> *p</a:t>
            </a:r>
            <a:r>
              <a:rPr lang="fr-FR" altLang="zh-CN" sz="4000" b="1" dirty="0">
                <a:solidFill>
                  <a:schemeClr val="bg1"/>
                </a:solidFill>
              </a:rPr>
              <a:t> &lt;&lt; endl;</a:t>
            </a:r>
            <a:endParaRPr lang="fr-FR" altLang="zh-CN" sz="4000" b="1" dirty="0">
              <a:solidFill>
                <a:schemeClr val="bg1"/>
              </a:solidFill>
            </a:endParaRPr>
          </a:p>
          <a:p>
            <a:pPr eaLnBrk="1" hangingPunct="1">
              <a:buNone/>
            </a:pPr>
            <a:r>
              <a:rPr lang="en-US" altLang="zh-CN" sz="4000" b="1" dirty="0">
                <a:solidFill>
                  <a:schemeClr val="bg1"/>
                </a:solidFill>
              </a:rPr>
              <a:t>	r++;</a:t>
            </a:r>
            <a:endParaRPr lang="en-US" altLang="zh-CN" sz="4000" b="1" dirty="0">
              <a:solidFill>
                <a:schemeClr val="bg1"/>
              </a:solidFill>
            </a:endParaRPr>
          </a:p>
          <a:p>
            <a:pPr eaLnBrk="1" hangingPunct="1">
              <a:buNone/>
            </a:pPr>
            <a:r>
              <a:rPr lang="en-US" altLang="zh-CN" sz="4000" b="1" dirty="0">
                <a:solidFill>
                  <a:schemeClr val="bg1"/>
                </a:solidFill>
              </a:rPr>
              <a:t>	int *q=&amp;r;</a:t>
            </a:r>
            <a:endParaRPr lang="en-US" altLang="zh-CN" sz="4000" b="1" dirty="0">
              <a:solidFill>
                <a:schemeClr val="bg1"/>
              </a:solidFill>
            </a:endParaRPr>
          </a:p>
          <a:p>
            <a:pPr eaLnBrk="1" hangingPunct="1">
              <a:buNone/>
            </a:pPr>
            <a:r>
              <a:rPr lang="fr-FR" altLang="zh-CN" sz="4000" b="1" dirty="0">
                <a:solidFill>
                  <a:schemeClr val="bg1"/>
                </a:solidFill>
              </a:rPr>
              <a:t>cout&lt;&lt;i &lt;&lt;r &lt;&lt;</a:t>
            </a:r>
            <a:r>
              <a:rPr lang="en-US" altLang="zh-CN" sz="4000" b="1" dirty="0">
                <a:solidFill>
                  <a:schemeClr val="bg1"/>
                </a:solidFill>
              </a:rPr>
              <a:t> *p</a:t>
            </a:r>
            <a:r>
              <a:rPr lang="fr-FR" altLang="zh-CN" sz="4000" b="1" dirty="0">
                <a:solidFill>
                  <a:schemeClr val="bg1"/>
                </a:solidFill>
              </a:rPr>
              <a:t> &lt;&lt;</a:t>
            </a:r>
            <a:r>
              <a:rPr lang="en-US" altLang="zh-CN" sz="4000" b="1" dirty="0">
                <a:solidFill>
                  <a:schemeClr val="bg1"/>
                </a:solidFill>
              </a:rPr>
              <a:t> *q </a:t>
            </a:r>
            <a:r>
              <a:rPr lang="fr-FR" altLang="zh-CN" sz="4000" b="1" dirty="0">
                <a:solidFill>
                  <a:schemeClr val="bg1"/>
                </a:solidFill>
              </a:rPr>
              <a:t>&lt;&lt; endl;</a:t>
            </a:r>
            <a:r>
              <a:rPr lang="en-US" altLang="zh-CN" sz="4000" b="1" dirty="0">
                <a:solidFill>
                  <a:schemeClr val="bg1"/>
                </a:solidFill>
              </a:rPr>
              <a:t>}</a:t>
            </a:r>
            <a:endParaRPr lang="en-US" altLang="zh-CN" sz="4000" b="1" dirty="0">
              <a:solidFill>
                <a:schemeClr val="bg1"/>
              </a:solidFill>
            </a:endParaRPr>
          </a:p>
        </p:txBody>
      </p:sp>
      <p:grpSp>
        <p:nvGrpSpPr>
          <p:cNvPr id="6" name="组合 5"/>
          <p:cNvGrpSpPr/>
          <p:nvPr/>
        </p:nvGrpSpPr>
        <p:grpSpPr>
          <a:xfrm>
            <a:off x="6113463" y="1139825"/>
            <a:ext cx="2079625" cy="990600"/>
            <a:chOff x="6114160" y="1139917"/>
            <a:chExt cx="2078375" cy="990600"/>
          </a:xfrm>
        </p:grpSpPr>
        <p:sp>
          <p:nvSpPr>
            <p:cNvPr id="52237" name="Rectangle 7"/>
            <p:cNvSpPr/>
            <p:nvPr/>
          </p:nvSpPr>
          <p:spPr>
            <a:xfrm>
              <a:off x="6516134" y="1368517"/>
              <a:ext cx="1676401"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dirty="0">
                  <a:solidFill>
                    <a:schemeClr val="tx1"/>
                  </a:solidFill>
                  <a:latin typeface="Times New Roman" panose="02020603050405020304" pitchFamily="18" charset="0"/>
                </a:rPr>
                <a:t>&amp;i</a:t>
              </a:r>
              <a:endParaRPr lang="en-US" altLang="zh-CN" sz="2400" dirty="0">
                <a:solidFill>
                  <a:schemeClr val="tx1"/>
                </a:solidFill>
                <a:latin typeface="Times New Roman" panose="02020603050405020304" pitchFamily="18" charset="0"/>
              </a:endParaRPr>
            </a:p>
          </p:txBody>
        </p:sp>
        <p:sp>
          <p:nvSpPr>
            <p:cNvPr id="52238" name="Text Box 9"/>
            <p:cNvSpPr txBox="1"/>
            <p:nvPr/>
          </p:nvSpPr>
          <p:spPr>
            <a:xfrm>
              <a:off x="6114160" y="1139917"/>
              <a:ext cx="762000" cy="519113"/>
            </a:xfrm>
            <a:prstGeom prst="rect">
              <a:avLst/>
            </a:prstGeom>
            <a:noFill/>
            <a:ln w="9525">
              <a:noFill/>
            </a:ln>
          </p:spPr>
          <p:txBody>
            <a:bodyPr>
              <a:spAutoFit/>
            </a:bodyPr>
            <a:p>
              <a:pPr eaLnBrk="1" hangingPunct="1">
                <a:spcBef>
                  <a:spcPct val="50000"/>
                </a:spcBef>
              </a:pPr>
              <a:r>
                <a:rPr lang="en-US" altLang="zh-CN" sz="2800" b="1" dirty="0">
                  <a:latin typeface="Times New Roman" panose="02020603050405020304" pitchFamily="18" charset="0"/>
                </a:rPr>
                <a:t>p:</a:t>
              </a:r>
              <a:endParaRPr lang="en-US" altLang="zh-CN" sz="2800" b="1" dirty="0">
                <a:latin typeface="Times New Roman" panose="02020603050405020304" pitchFamily="18" charset="0"/>
              </a:endParaRPr>
            </a:p>
          </p:txBody>
        </p:sp>
      </p:grpSp>
      <p:grpSp>
        <p:nvGrpSpPr>
          <p:cNvPr id="5" name="组合 4"/>
          <p:cNvGrpSpPr/>
          <p:nvPr/>
        </p:nvGrpSpPr>
        <p:grpSpPr>
          <a:xfrm>
            <a:off x="6011863" y="333375"/>
            <a:ext cx="2181225" cy="1049338"/>
            <a:chOff x="6012445" y="332785"/>
            <a:chExt cx="2180090" cy="1050020"/>
          </a:xfrm>
        </p:grpSpPr>
        <p:sp>
          <p:nvSpPr>
            <p:cNvPr id="52235" name="Rectangle 8"/>
            <p:cNvSpPr/>
            <p:nvPr/>
          </p:nvSpPr>
          <p:spPr>
            <a:xfrm>
              <a:off x="6516135" y="620805"/>
              <a:ext cx="16764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dirty="0">
                  <a:solidFill>
                    <a:schemeClr val="tx1"/>
                  </a:solidFill>
                  <a:latin typeface="Times New Roman" panose="02020603050405020304" pitchFamily="18" charset="0"/>
                </a:rPr>
                <a:t>     0        </a:t>
              </a:r>
              <a:endParaRPr lang="en-US" altLang="zh-CN" sz="2400" dirty="0">
                <a:solidFill>
                  <a:schemeClr val="tx1"/>
                </a:solidFill>
                <a:latin typeface="Times New Roman" panose="02020603050405020304" pitchFamily="18" charset="0"/>
              </a:endParaRPr>
            </a:p>
          </p:txBody>
        </p:sp>
        <p:sp>
          <p:nvSpPr>
            <p:cNvPr id="52236" name="Text Box 10"/>
            <p:cNvSpPr txBox="1"/>
            <p:nvPr/>
          </p:nvSpPr>
          <p:spPr>
            <a:xfrm>
              <a:off x="6012445" y="332785"/>
              <a:ext cx="647700" cy="523220"/>
            </a:xfrm>
            <a:prstGeom prst="rect">
              <a:avLst/>
            </a:prstGeom>
            <a:noFill/>
            <a:ln w="9525">
              <a:noFill/>
            </a:ln>
          </p:spPr>
          <p:txBody>
            <a:bodyPr>
              <a:spAutoFit/>
            </a:bodyPr>
            <a:p>
              <a:pPr eaLnBrk="1" hangingPunct="1">
                <a:spcBef>
                  <a:spcPct val="50000"/>
                </a:spcBef>
              </a:pPr>
              <a:r>
                <a:rPr lang="en-US" altLang="zh-CN" sz="2800" b="1" dirty="0">
                  <a:latin typeface="Times New Roman" panose="02020603050405020304" pitchFamily="18" charset="0"/>
                </a:rPr>
                <a:t>i :</a:t>
              </a:r>
              <a:endParaRPr lang="en-US" altLang="zh-CN" sz="2800" b="1" dirty="0">
                <a:latin typeface="Times New Roman" panose="02020603050405020304" pitchFamily="18" charset="0"/>
              </a:endParaRPr>
            </a:p>
          </p:txBody>
        </p:sp>
      </p:grpSp>
      <p:sp>
        <p:nvSpPr>
          <p:cNvPr id="52232" name="Text Box 11"/>
          <p:cNvSpPr txBox="1"/>
          <p:nvPr/>
        </p:nvSpPr>
        <p:spPr>
          <a:xfrm>
            <a:off x="6300788" y="115888"/>
            <a:ext cx="762000" cy="519112"/>
          </a:xfrm>
          <a:prstGeom prst="rect">
            <a:avLst/>
          </a:prstGeom>
          <a:noFill/>
          <a:ln w="9525">
            <a:noFill/>
          </a:ln>
        </p:spPr>
        <p:txBody>
          <a:bodyPr>
            <a:spAutoFit/>
          </a:bodyPr>
          <a:p>
            <a:pPr eaLnBrk="1" hangingPunct="1">
              <a:spcBef>
                <a:spcPct val="50000"/>
              </a:spcBef>
            </a:pPr>
            <a:r>
              <a:rPr lang="en-US" altLang="zh-CN" sz="2800" b="1" dirty="0">
                <a:latin typeface="Times New Roman" panose="02020603050405020304" pitchFamily="18" charset="0"/>
              </a:rPr>
              <a:t>r:</a:t>
            </a:r>
            <a:endParaRPr lang="en-US" altLang="zh-CN" sz="2800" b="1" dirty="0">
              <a:latin typeface="Times New Roman" panose="02020603050405020304" pitchFamily="18" charset="0"/>
            </a:endParaRPr>
          </a:p>
        </p:txBody>
      </p:sp>
      <p:grpSp>
        <p:nvGrpSpPr>
          <p:cNvPr id="7" name="组合 6"/>
          <p:cNvGrpSpPr/>
          <p:nvPr/>
        </p:nvGrpSpPr>
        <p:grpSpPr>
          <a:xfrm>
            <a:off x="6113463" y="1916113"/>
            <a:ext cx="2079625" cy="976312"/>
            <a:chOff x="6114160" y="1916895"/>
            <a:chExt cx="2078374" cy="975622"/>
          </a:xfrm>
        </p:grpSpPr>
        <p:sp>
          <p:nvSpPr>
            <p:cNvPr id="52233" name="Text Box 9"/>
            <p:cNvSpPr txBox="1"/>
            <p:nvPr/>
          </p:nvSpPr>
          <p:spPr>
            <a:xfrm>
              <a:off x="6114160" y="1916895"/>
              <a:ext cx="762000" cy="519112"/>
            </a:xfrm>
            <a:prstGeom prst="rect">
              <a:avLst/>
            </a:prstGeom>
            <a:noFill/>
            <a:ln w="9525">
              <a:noFill/>
            </a:ln>
          </p:spPr>
          <p:txBody>
            <a:bodyPr>
              <a:spAutoFit/>
            </a:bodyPr>
            <a:p>
              <a:pPr eaLnBrk="1" hangingPunct="1">
                <a:spcBef>
                  <a:spcPct val="50000"/>
                </a:spcBef>
              </a:pPr>
              <a:r>
                <a:rPr lang="en-US" altLang="zh-CN" sz="2800" b="1" dirty="0">
                  <a:latin typeface="Times New Roman" panose="02020603050405020304" pitchFamily="18" charset="0"/>
                </a:rPr>
                <a:t>q:</a:t>
              </a:r>
              <a:endParaRPr lang="en-US" altLang="zh-CN" sz="2800" b="1" dirty="0">
                <a:latin typeface="Times New Roman" panose="02020603050405020304" pitchFamily="18" charset="0"/>
              </a:endParaRPr>
            </a:p>
          </p:txBody>
        </p:sp>
        <p:sp>
          <p:nvSpPr>
            <p:cNvPr id="52234" name="Rectangle 7"/>
            <p:cNvSpPr/>
            <p:nvPr/>
          </p:nvSpPr>
          <p:spPr>
            <a:xfrm>
              <a:off x="6516133" y="2130517"/>
              <a:ext cx="1676401"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dirty="0">
                  <a:solidFill>
                    <a:schemeClr val="tx1"/>
                  </a:solidFill>
                  <a:latin typeface="Times New Roman" panose="02020603050405020304" pitchFamily="18" charset="0"/>
                </a:rPr>
                <a:t>&amp;i</a:t>
              </a:r>
              <a:endParaRPr lang="en-US" altLang="zh-CN" sz="2400" dirty="0">
                <a:solidFill>
                  <a:schemeClr val="tx1"/>
                </a:solidFill>
                <a:latin typeface="Times New Roman" panose="02020603050405020304" pitchFamily="18" charset="0"/>
              </a:endParaRPr>
            </a:p>
          </p:txBody>
        </p:sp>
      </p:grpSp>
      <p:sp>
        <p:nvSpPr>
          <p:cNvPr id="18" name="Rectangle 8"/>
          <p:cNvSpPr/>
          <p:nvPr/>
        </p:nvSpPr>
        <p:spPr>
          <a:xfrm>
            <a:off x="6516688" y="638175"/>
            <a:ext cx="16764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dirty="0">
                <a:solidFill>
                  <a:schemeClr val="tx1"/>
                </a:solidFill>
                <a:latin typeface="Times New Roman" panose="02020603050405020304" pitchFamily="18" charset="0"/>
              </a:rPr>
              <a:t>1</a:t>
            </a:r>
            <a:endParaRPr lang="en-US" altLang="zh-CN" sz="24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p:bldP spid="18" grpId="0" animBg="1"/>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7123" name="Text Box 3"/>
          <p:cNvSpPr txBox="1">
            <a:spLocks noChangeArrowheads="1"/>
          </p:cNvSpPr>
          <p:nvPr/>
        </p:nvSpPr>
        <p:spPr bwMode="auto">
          <a:xfrm>
            <a:off x="431800" y="44450"/>
            <a:ext cx="8604250" cy="6740525"/>
          </a:xfrm>
          <a:prstGeom prst="rect">
            <a:avLst/>
          </a:prstGeom>
          <a:noFill/>
          <a:ln>
            <a:noFill/>
          </a:ln>
          <a:effectLst/>
        </p:spPr>
        <p:txBody>
          <a:bodyPr>
            <a:spAutoFit/>
          </a:bodyPr>
          <a:lstStyle/>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#include&lt;</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fstream.h</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fo</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ofstream</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myf</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myname.txt</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out|ios</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trunc</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myf</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学院</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n"&lt;&lt;"of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软件</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fi(){</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char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ch[20]</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ifstream</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myf</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("c:\\myname</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.txt</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nocreate</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myf.fail</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cerr</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文件打开错误</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myf</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&gt;&gt;</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myf</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&gt;&gt;</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main(){</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en-US"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fo</a:t>
            </a: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fi();</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17123"/>
                                        </p:tgtEl>
                                        <p:attrNameLst>
                                          <p:attrName>style.visibility</p:attrName>
                                        </p:attrNameLst>
                                      </p:cBhvr>
                                      <p:to>
                                        <p:strVal val="visible"/>
                                      </p:to>
                                    </p:set>
                                    <p:animEffect transition="in" filter="barn(inHorizontal)">
                                      <p:cBhvr>
                                        <p:cTn id="7" dur="500"/>
                                        <p:tgtEl>
                                          <p:spTgt spid="517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ldLvl="0" animBg="1"/>
    </p:bld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6594"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文件流类  </a:t>
            </a:r>
            <a:endParaRPr lang="zh-CN" altLang="en-US" sz="4400" b="1" dirty="0">
              <a:solidFill>
                <a:srgbClr val="FFFF00"/>
              </a:solidFill>
              <a:latin typeface="Times New Roman" panose="02020603050405020304" pitchFamily="18" charset="0"/>
              <a:ea typeface="华文行楷" pitchFamily="2" charset="-122"/>
            </a:endParaRPr>
          </a:p>
        </p:txBody>
      </p:sp>
      <p:sp>
        <p:nvSpPr>
          <p:cNvPr id="723971" name="Text Box 3"/>
          <p:cNvSpPr txBox="1">
            <a:spLocks noChangeArrowheads="1"/>
          </p:cNvSpPr>
          <p:nvPr/>
        </p:nvSpPr>
        <p:spPr bwMode="auto">
          <a:xfrm>
            <a:off x="971550" y="44450"/>
            <a:ext cx="8172450" cy="63087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Ofstream</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ofstream</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(char *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pFilename</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mode=</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::out,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filebuf</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openprot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Mode:</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打开方式</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::ate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如果文件存在末尾追加</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trunc</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如果文件存在清除内容（默认）</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输入能力（</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ifstream</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默认）</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::out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输出能力（</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ofstream</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默认）</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nocreate</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文件不存在返回错误</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noreplace</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文件存在返回错误</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ios</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::binary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二进制方式</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Prot</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：保护方式</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filebuf</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openprot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允许共享</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filebuf</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sh_none</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独占</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filebuf</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sh_read</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读共享</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filebuf</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sh_write</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写共享</a:t>
            </a:r>
            <a:endPar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23971"/>
                                        </p:tgtEl>
                                        <p:attrNameLst>
                                          <p:attrName>style.visibility</p:attrName>
                                        </p:attrNameLst>
                                      </p:cBhvr>
                                      <p:to>
                                        <p:strVal val="visible"/>
                                      </p:to>
                                    </p:set>
                                    <p:animEffect transition="in" filter="barn(inHorizontal)">
                                      <p:cBhvr>
                                        <p:cTn id="7" dur="500"/>
                                        <p:tgtEl>
                                          <p:spTgt spid="72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1" grpId="0" bldLvl="0" animBg="1"/>
    </p:bld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7618"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串流类  </a:t>
            </a:r>
            <a:endParaRPr lang="zh-CN" altLang="en-US" sz="4400" b="1" dirty="0">
              <a:solidFill>
                <a:srgbClr val="FFFF00"/>
              </a:solidFill>
              <a:latin typeface="Times New Roman" panose="02020603050405020304" pitchFamily="18" charset="0"/>
              <a:ea typeface="华文行楷" pitchFamily="2" charset="-122"/>
            </a:endParaRPr>
          </a:p>
        </p:txBody>
      </p:sp>
      <p:sp>
        <p:nvSpPr>
          <p:cNvPr id="518147" name="Text Box 3"/>
          <p:cNvSpPr txBox="1">
            <a:spLocks noChangeArrowheads="1"/>
          </p:cNvSpPr>
          <p:nvPr/>
        </p:nvSpPr>
        <p:spPr bwMode="auto">
          <a:xfrm>
            <a:off x="971550" y="44450"/>
            <a:ext cx="8172450" cy="588327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ostrstream</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串输出类</a:t>
            </a:r>
            <a:endPar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istrstream</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串输入类    在</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strstream.h</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里面定义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strstream</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是多继承子类</a:t>
            </a:r>
            <a:endPar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没有</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和</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cin</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这样的标准全局对象。</a:t>
            </a:r>
            <a:endPar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ostrstream</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ostream</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(char *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size);</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istrstream</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istream</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(char *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size);</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#include </a:t>
            </a:r>
            <a:r>
              <a:rPr kumimoji="1" lang="en-US"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strstream.h</a:t>
            </a:r>
            <a:r>
              <a:rPr kumimoji="1" lang="en-US"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char a[128];</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char 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ostrstream</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oo</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(a,128);</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oo</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t>
            </a:r>
            <a:r>
              <a:rPr kumimoji="1" lang="en-US"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Computer</a:t>
            </a:r>
            <a:r>
              <a:rPr kumimoji="1" lang="en-US"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mn-ea"/>
              </a:rPr>
              <a: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oo.put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istrstream</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ii(a);</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ii&gt;&gt;c;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ii.get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18148" name="AutoShape 4"/>
          <p:cNvSpPr>
            <a:spLocks noChangeArrowheads="1"/>
          </p:cNvSpPr>
          <p:nvPr/>
        </p:nvSpPr>
        <p:spPr bwMode="auto">
          <a:xfrm>
            <a:off x="2916238" y="6165850"/>
            <a:ext cx="5616575" cy="431800"/>
          </a:xfrm>
          <a:prstGeom prst="wedgeRectCallout">
            <a:avLst>
              <a:gd name="adj1" fmla="val -40250"/>
              <a:gd name="adj2" fmla="val -390074"/>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I/O</a:t>
            </a: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流类的函数基本是通用的</a:t>
            </a:r>
            <a:endPar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18149" name="AutoShape 5"/>
          <p:cNvSpPr>
            <a:spLocks noChangeArrowheads="1"/>
          </p:cNvSpPr>
          <p:nvPr/>
        </p:nvSpPr>
        <p:spPr bwMode="auto">
          <a:xfrm>
            <a:off x="3527425" y="4076700"/>
            <a:ext cx="5221288" cy="431800"/>
          </a:xfrm>
          <a:prstGeom prst="wedgeRectCallout">
            <a:avLst>
              <a:gd name="adj1" fmla="val -40250"/>
              <a:gd name="adj2" fmla="val -390074"/>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标准输入输出、外存和内存统称</a:t>
            </a:r>
            <a:r>
              <a:rPr kumimoji="1" lang="en-US" altLang="zh-CN"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I/O</a:t>
            </a: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流类</a:t>
            </a:r>
            <a:endPar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18147"/>
                                        </p:tgtEl>
                                        <p:attrNameLst>
                                          <p:attrName>style.visibility</p:attrName>
                                        </p:attrNameLst>
                                      </p:cBhvr>
                                      <p:to>
                                        <p:strVal val="visible"/>
                                      </p:to>
                                    </p:set>
                                    <p:animEffect transition="in" filter="barn(inHorizontal)">
                                      <p:cBhvr>
                                        <p:cTn id="7" dur="500"/>
                                        <p:tgtEl>
                                          <p:spTgt spid="51814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8149"/>
                                        </p:tgtEl>
                                        <p:attrNameLst>
                                          <p:attrName>style.visibility</p:attrName>
                                        </p:attrNameLst>
                                      </p:cBhvr>
                                      <p:to>
                                        <p:strVal val="visible"/>
                                      </p:to>
                                    </p:set>
                                    <p:anim calcmode="lin" valueType="num">
                                      <p:cBhvr>
                                        <p:cTn id="12" dur="500" fill="hold"/>
                                        <p:tgtEl>
                                          <p:spTgt spid="518149"/>
                                        </p:tgtEl>
                                        <p:attrNameLst>
                                          <p:attrName>ppt_x</p:attrName>
                                        </p:attrNameLst>
                                      </p:cBhvr>
                                      <p:tavLst>
                                        <p:tav tm="0">
                                          <p:val>
                                            <p:strVal val="#ppt_x"/>
                                          </p:val>
                                        </p:tav>
                                        <p:tav tm="100000">
                                          <p:val>
                                            <p:strVal val="#ppt_x"/>
                                          </p:val>
                                        </p:tav>
                                      </p:tavLst>
                                    </p:anim>
                                    <p:anim calcmode="lin" valueType="num">
                                      <p:cBhvr>
                                        <p:cTn id="13" dur="500" fill="hold"/>
                                        <p:tgtEl>
                                          <p:spTgt spid="51814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8148"/>
                                        </p:tgtEl>
                                        <p:attrNameLst>
                                          <p:attrName>style.visibility</p:attrName>
                                        </p:attrNameLst>
                                      </p:cBhvr>
                                      <p:to>
                                        <p:strVal val="visible"/>
                                      </p:to>
                                    </p:set>
                                    <p:anim calcmode="lin" valueType="num">
                                      <p:cBhvr>
                                        <p:cTn id="18" dur="500" fill="hold"/>
                                        <p:tgtEl>
                                          <p:spTgt spid="518148"/>
                                        </p:tgtEl>
                                        <p:attrNameLst>
                                          <p:attrName>ppt_x</p:attrName>
                                        </p:attrNameLst>
                                      </p:cBhvr>
                                      <p:tavLst>
                                        <p:tav tm="0">
                                          <p:val>
                                            <p:strVal val="#ppt_x"/>
                                          </p:val>
                                        </p:tav>
                                        <p:tav tm="100000">
                                          <p:val>
                                            <p:strVal val="#ppt_x"/>
                                          </p:val>
                                        </p:tav>
                                      </p:tavLst>
                                    </p:anim>
                                    <p:anim calcmode="lin" valueType="num">
                                      <p:cBhvr>
                                        <p:cTn id="19" dur="500" fill="hold"/>
                                        <p:tgtEl>
                                          <p:spTgt spid="518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ldLvl="0" animBg="1"/>
      <p:bldP spid="518148" grpId="0" animBg="1"/>
      <p:bldP spid="518149" grpId="0" animBg="1"/>
    </p:bld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2"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339971" name="Text Box 3"/>
          <p:cNvSpPr txBox="1">
            <a:spLocks noChangeArrowheads="1"/>
          </p:cNvSpPr>
          <p:nvPr/>
        </p:nvSpPr>
        <p:spPr bwMode="auto">
          <a:xfrm>
            <a:off x="2124075" y="-26987"/>
            <a:ext cx="6551613" cy="6370638"/>
          </a:xfrm>
          <a:prstGeom prst="rect">
            <a:avLst/>
          </a:prstGeom>
          <a:noFill/>
          <a:ln>
            <a:noFill/>
          </a:ln>
          <a:effectLst/>
        </p:spPr>
        <p:txBody>
          <a:bodyPr>
            <a:spAutoFit/>
          </a:bodyPr>
          <a:lstStyle>
            <a:lvl1pPr eaLnBrk="0" hangingPunct="0">
              <a:defRPr kumimoji="1" sz="1600">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1600">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1600">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1600">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1600">
                <a:solidFill>
                  <a:schemeClr val="bg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f(){</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sock a;</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a=sock(</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10.100.21.61</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,5670);</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send(a,</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Hello!</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f(){</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sock a;</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a=sock(</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10.100.21.61</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,5670);</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if(a&lt;0){</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不能获得网络连接</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return(-1);</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send(a,</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Hello!</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err="1"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nt</a:t>
            </a:r>
            <a:r>
              <a:rPr kumimoji="1"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main</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(){if(f() == -1)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失败！</a:t>
            </a:r>
            <a:r>
              <a:rPr kumimoji="1" lang="en-US" altLang="zh-CN" sz="24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39971"/>
                                        </p:tgtEl>
                                        <p:attrNameLst>
                                          <p:attrName>style.visibility</p:attrName>
                                        </p:attrNameLst>
                                      </p:cBhvr>
                                      <p:to>
                                        <p:strVal val="visible"/>
                                      </p:to>
                                    </p:set>
                                    <p:animEffect transition="in" filter="barn(inHorizontal)">
                                      <p:cBhvr>
                                        <p:cTn id="7" dur="500"/>
                                        <p:tgtEl>
                                          <p:spTgt spid="339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p:bld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9666" name="Text Box 2"/>
          <p:cNvSpPr txBox="1"/>
          <p:nvPr/>
        </p:nvSpPr>
        <p:spPr>
          <a:xfrm>
            <a:off x="-169862"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337923" name="Text Box 3"/>
          <p:cNvSpPr txBox="1">
            <a:spLocks noChangeArrowheads="1"/>
          </p:cNvSpPr>
          <p:nvPr/>
        </p:nvSpPr>
        <p:spPr bwMode="auto">
          <a:xfrm>
            <a:off x="1330325" y="201613"/>
            <a:ext cx="7129463" cy="5262563"/>
          </a:xfrm>
          <a:prstGeom prst="rect">
            <a:avLst/>
          </a:prstGeom>
          <a:noFill/>
          <a:ln>
            <a:noFill/>
          </a:ln>
          <a:effectLst/>
        </p:spPr>
        <p:txBody>
          <a:bodyPr>
            <a:spAutoFit/>
          </a:bodyPr>
          <a:lstStyle>
            <a:lvl1pPr eaLnBrk="0" hangingPunct="0">
              <a:defRPr kumimoji="1" sz="1600">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1600">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1600">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1600">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1600">
                <a:solidFill>
                  <a:schemeClr val="bg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Student{</a:t>
            </a: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id; </a:t>
            </a: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string *p;</a:t>
            </a: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a:t>
            </a: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Student(){ p = new string[5000];}</a:t>
            </a: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~Student(){delete [] p;}</a:t>
            </a: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err="1"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8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main(){</a:t>
            </a: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Student a;</a:t>
            </a: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37926" name="AutoShape 6"/>
          <p:cNvSpPr>
            <a:spLocks noChangeArrowheads="1"/>
          </p:cNvSpPr>
          <p:nvPr/>
        </p:nvSpPr>
        <p:spPr bwMode="auto">
          <a:xfrm>
            <a:off x="4500563" y="5445125"/>
            <a:ext cx="4643438" cy="431800"/>
          </a:xfrm>
          <a:prstGeom prst="wedgeRectCallout">
            <a:avLst>
              <a:gd name="adj1" fmla="val -24108"/>
              <a:gd name="adj2" fmla="val -635142"/>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如果构造函数出错，返回途径不好处理</a:t>
            </a:r>
            <a:endPar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26"/>
                                        </p:tgtEl>
                                        <p:attrNameLst>
                                          <p:attrName>style.visibility</p:attrName>
                                        </p:attrNameLst>
                                      </p:cBhvr>
                                      <p:to>
                                        <p:strVal val="visible"/>
                                      </p:to>
                                    </p:set>
                                    <p:anim calcmode="lin" valueType="num">
                                      <p:cBhvr>
                                        <p:cTn id="7" dur="500" fill="hold"/>
                                        <p:tgtEl>
                                          <p:spTgt spid="337926"/>
                                        </p:tgtEl>
                                        <p:attrNameLst>
                                          <p:attrName>ppt_x</p:attrName>
                                        </p:attrNameLst>
                                      </p:cBhvr>
                                      <p:tavLst>
                                        <p:tav tm="0">
                                          <p:val>
                                            <p:strVal val="#ppt_x"/>
                                          </p:val>
                                        </p:tav>
                                        <p:tav tm="100000">
                                          <p:val>
                                            <p:strVal val="#ppt_x"/>
                                          </p:val>
                                        </p:tav>
                                      </p:tavLst>
                                    </p:anim>
                                    <p:anim calcmode="lin" valueType="num">
                                      <p:cBhvr>
                                        <p:cTn id="8" dur="500" fill="hold"/>
                                        <p:tgtEl>
                                          <p:spTgt spid="337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6" grpId="0" animBg="1"/>
    </p:bld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0690"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370691" name="Rectangle 6"/>
          <p:cNvSpPr>
            <a:spLocks noGrp="1"/>
          </p:cNvSpPr>
          <p:nvPr>
            <p:ph idx="1"/>
          </p:nvPr>
        </p:nvSpPr>
        <p:spPr>
          <a:xfrm>
            <a:off x="1908175" y="549275"/>
            <a:ext cx="6264275" cy="5111750"/>
          </a:xfrm>
          <a:ln/>
        </p:spPr>
        <p:txBody>
          <a:bodyPr vert="horz" wrap="square" lIns="92075" tIns="46037" rIns="92075" bIns="46037" anchor="t" anchorCtr="0"/>
          <a:p>
            <a:pPr eaLnBrk="1" hangingPunct="1">
              <a:buNone/>
            </a:pPr>
            <a:r>
              <a:rPr lang="zh-CN" altLang="en-US" b="1" dirty="0">
                <a:solidFill>
                  <a:srgbClr val="FFFF00"/>
                </a:solidFill>
                <a:latin typeface="黑体" panose="02010609060101010101" pitchFamily="49" charset="-122"/>
                <a:ea typeface="黑体" panose="02010609060101010101" pitchFamily="49" charset="-122"/>
              </a:rPr>
              <a:t>传统的错误处理方式：</a:t>
            </a:r>
            <a:endParaRPr lang="zh-CN" altLang="en-US" b="1" dirty="0">
              <a:solidFill>
                <a:srgbClr val="FFFFFF"/>
              </a:solidFill>
              <a:latin typeface="黑体" panose="02010609060101010101" pitchFamily="49" charset="-122"/>
              <a:ea typeface="黑体" panose="02010609060101010101" pitchFamily="49" charset="-122"/>
            </a:endParaRPr>
          </a:p>
          <a:p>
            <a:pPr eaLnBrk="1" hangingPunct="1">
              <a:buNone/>
            </a:pPr>
            <a:endParaRPr lang="zh-CN" altLang="en-US" sz="2400" b="1" dirty="0">
              <a:solidFill>
                <a:srgbClr val="FFFFFF"/>
              </a:solidFill>
              <a:latin typeface="黑体" panose="02010609060101010101" pitchFamily="49" charset="-122"/>
            </a:endParaRPr>
          </a:p>
          <a:p>
            <a:pPr eaLnBrk="1" hangingPunct="1">
              <a:buNone/>
            </a:pPr>
            <a:r>
              <a:rPr lang="en-US" altLang="zh-CN" sz="2800" b="1" dirty="0">
                <a:solidFill>
                  <a:srgbClr val="FFFFFF"/>
                </a:solidFill>
                <a:latin typeface="黑体" panose="02010609060101010101" pitchFamily="49" charset="-122"/>
              </a:rPr>
              <a:t>1 </a:t>
            </a:r>
            <a:r>
              <a:rPr lang="zh-CN" altLang="en-US" sz="2800" b="1" dirty="0">
                <a:solidFill>
                  <a:srgbClr val="FFFFFF"/>
                </a:solidFill>
                <a:latin typeface="黑体" panose="02010609060101010101" pitchFamily="49" charset="-122"/>
              </a:rPr>
              <a:t>遇到错误，终止运行，</a:t>
            </a:r>
            <a:r>
              <a:rPr lang="zh-CN" altLang="en-US" sz="2800" b="1" dirty="0">
                <a:solidFill>
                  <a:srgbClr val="FFFF00"/>
                </a:solidFill>
                <a:latin typeface="黑体" panose="02010609060101010101" pitchFamily="49" charset="-122"/>
              </a:rPr>
              <a:t>低级粗暴</a:t>
            </a:r>
            <a:endParaRPr lang="zh-CN" altLang="en-US" sz="2800" b="1" dirty="0">
              <a:solidFill>
                <a:srgbClr val="FFFF00"/>
              </a:solidFill>
              <a:latin typeface="黑体" panose="02010609060101010101" pitchFamily="49" charset="-122"/>
            </a:endParaRPr>
          </a:p>
          <a:p>
            <a:pPr eaLnBrk="1" hangingPunct="1">
              <a:buNone/>
            </a:pPr>
            <a:r>
              <a:rPr lang="en-US" altLang="zh-CN" sz="2800" b="1" dirty="0">
                <a:solidFill>
                  <a:srgbClr val="FFFFFF"/>
                </a:solidFill>
                <a:latin typeface="黑体" panose="02010609060101010101" pitchFamily="49" charset="-122"/>
              </a:rPr>
              <a:t>2 </a:t>
            </a:r>
            <a:r>
              <a:rPr lang="zh-CN" altLang="en-US" sz="2800" b="1" dirty="0">
                <a:solidFill>
                  <a:srgbClr val="FFFFFF"/>
                </a:solidFill>
                <a:latin typeface="黑体" panose="02010609060101010101" pitchFamily="49" charset="-122"/>
              </a:rPr>
              <a:t>遇到错误，调用返回给上层函数错误信息，</a:t>
            </a:r>
            <a:r>
              <a:rPr lang="zh-CN" altLang="en-US" sz="2800" b="1" dirty="0">
                <a:solidFill>
                  <a:srgbClr val="FFFF00"/>
                </a:solidFill>
                <a:latin typeface="黑体" panose="02010609060101010101" pitchFamily="49" charset="-122"/>
              </a:rPr>
              <a:t>忽略了模块体系 实现代价大</a:t>
            </a:r>
            <a:endParaRPr lang="en-US" altLang="zh-CN" sz="2800" b="1" dirty="0">
              <a:solidFill>
                <a:srgbClr val="FFFF00"/>
              </a:solidFill>
              <a:latin typeface="黑体" panose="02010609060101010101" pitchFamily="49" charset="-122"/>
            </a:endParaRPr>
          </a:p>
          <a:p>
            <a:pPr eaLnBrk="1" hangingPunct="1">
              <a:buNone/>
            </a:pPr>
            <a:r>
              <a:rPr lang="en-US" altLang="zh-CN" sz="2800" b="1" dirty="0">
                <a:solidFill>
                  <a:srgbClr val="FFFFFF"/>
                </a:solidFill>
                <a:latin typeface="黑体" panose="02010609060101010101" pitchFamily="49" charset="-122"/>
              </a:rPr>
              <a:t>3 </a:t>
            </a:r>
            <a:r>
              <a:rPr lang="zh-CN" altLang="en-US" sz="2800" b="1" dirty="0">
                <a:solidFill>
                  <a:srgbClr val="FFFFFF"/>
                </a:solidFill>
                <a:latin typeface="黑体" panose="02010609060101010101" pitchFamily="49" charset="-122"/>
              </a:rPr>
              <a:t>遇到错误，改变全局错误变量的值，并函数返回，</a:t>
            </a:r>
            <a:r>
              <a:rPr lang="zh-CN" altLang="en-US" sz="2800" b="1" dirty="0">
                <a:solidFill>
                  <a:srgbClr val="FFFF00"/>
                </a:solidFill>
                <a:latin typeface="黑体" panose="02010609060101010101" pitchFamily="49" charset="-122"/>
              </a:rPr>
              <a:t>破坏了程序结构</a:t>
            </a:r>
            <a:endParaRPr lang="zh-CN" altLang="en-US" sz="2800" b="1" dirty="0">
              <a:solidFill>
                <a:srgbClr val="FFFF00"/>
              </a:solidFill>
              <a:latin typeface="黑体" panose="02010609060101010101" pitchFamily="49" charset="-122"/>
            </a:endParaRPr>
          </a:p>
          <a:p>
            <a:pPr eaLnBrk="1" hangingPunct="1">
              <a:buNone/>
            </a:pPr>
            <a:r>
              <a:rPr lang="en-US" altLang="zh-CN" sz="2800" b="1" dirty="0">
                <a:solidFill>
                  <a:srgbClr val="FFFFFF"/>
                </a:solidFill>
                <a:latin typeface="黑体" panose="02010609060101010101" pitchFamily="49" charset="-122"/>
              </a:rPr>
              <a:t>4 </a:t>
            </a:r>
            <a:r>
              <a:rPr lang="zh-CN" altLang="en-US" sz="2800" b="1" dirty="0">
                <a:solidFill>
                  <a:srgbClr val="FFFFFF"/>
                </a:solidFill>
                <a:latin typeface="黑体" panose="02010609060101010101" pitchFamily="49" charset="-122"/>
              </a:rPr>
              <a:t>遇到错误，调用事先设计好的下层错误处理函数，</a:t>
            </a:r>
            <a:r>
              <a:rPr lang="zh-CN" altLang="en-US" sz="2800" b="1" dirty="0">
                <a:solidFill>
                  <a:srgbClr val="FFFF00"/>
                </a:solidFill>
                <a:latin typeface="黑体" panose="02010609060101010101" pitchFamily="49" charset="-122"/>
              </a:rPr>
              <a:t>可惜错误往往不是自己所能解决的了的！</a:t>
            </a:r>
            <a:endParaRPr lang="zh-CN" altLang="en-US" sz="2800" b="1" dirty="0">
              <a:solidFill>
                <a:srgbClr val="FFFF00"/>
              </a:solidFill>
              <a:latin typeface="黑体" panose="02010609060101010101" pitchFamily="49" charset="-122"/>
            </a:endParaRPr>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1714"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371715" name="Rectangle 5"/>
          <p:cNvSpPr/>
          <p:nvPr/>
        </p:nvSpPr>
        <p:spPr>
          <a:xfrm>
            <a:off x="4714875" y="44450"/>
            <a:ext cx="4897438" cy="612775"/>
          </a:xfrm>
          <a:prstGeom prst="rect">
            <a:avLst/>
          </a:prstGeom>
          <a:noFill/>
          <a:ln w="9525">
            <a:noFill/>
          </a:ln>
        </p:spPr>
        <p:txBody>
          <a:bodyPr lIns="92075" tIns="46037" rIns="92075" bIns="46037"/>
          <a:p>
            <a:pPr marL="342900" indent="-342900" algn="just" eaLnBrk="1" hangingPunct="1">
              <a:spcBef>
                <a:spcPct val="20000"/>
              </a:spcBef>
              <a:buChar char="•"/>
            </a:pPr>
            <a:r>
              <a:rPr lang="zh-CN" altLang="en-US" sz="3200" dirty="0">
                <a:solidFill>
                  <a:srgbClr val="FFFF00"/>
                </a:solidFill>
                <a:latin typeface="黑体" panose="02010609060101010101" pitchFamily="49" charset="-122"/>
                <a:ea typeface="黑体" panose="02010609060101010101" pitchFamily="49" charset="-122"/>
              </a:rPr>
              <a:t>希望的错误处理示意：</a:t>
            </a:r>
            <a:endParaRPr lang="zh-CN" altLang="en-US" sz="3200" dirty="0">
              <a:solidFill>
                <a:srgbClr val="000000"/>
              </a:solidFill>
              <a:latin typeface="黑体" panose="02010609060101010101" pitchFamily="49" charset="-122"/>
              <a:ea typeface="黑体" panose="02010609060101010101" pitchFamily="49" charset="-122"/>
            </a:endParaRPr>
          </a:p>
          <a:p>
            <a:pPr marL="342900" indent="-342900" eaLnBrk="1" hangingPunct="1">
              <a:spcBef>
                <a:spcPct val="20000"/>
              </a:spcBef>
            </a:pPr>
            <a:endParaRPr lang="en-US" altLang="zh-CN" sz="3200" dirty="0">
              <a:solidFill>
                <a:srgbClr val="000000"/>
              </a:solidFill>
              <a:latin typeface="黑体" panose="02010609060101010101" pitchFamily="49" charset="-122"/>
              <a:ea typeface="黑体" panose="02010609060101010101" pitchFamily="49" charset="-122"/>
            </a:endParaRPr>
          </a:p>
        </p:txBody>
      </p:sp>
      <p:grpSp>
        <p:nvGrpSpPr>
          <p:cNvPr id="371716" name="Group 6"/>
          <p:cNvGrpSpPr/>
          <p:nvPr/>
        </p:nvGrpSpPr>
        <p:grpSpPr>
          <a:xfrm>
            <a:off x="2628900" y="620713"/>
            <a:ext cx="6264275" cy="4284662"/>
            <a:chOff x="2062" y="1784"/>
            <a:chExt cx="3222" cy="1850"/>
          </a:xfrm>
        </p:grpSpPr>
        <p:sp>
          <p:nvSpPr>
            <p:cNvPr id="371718" name="AutoShape 7"/>
            <p:cNvSpPr/>
            <p:nvPr/>
          </p:nvSpPr>
          <p:spPr>
            <a:xfrm>
              <a:off x="3016" y="2362"/>
              <a:ext cx="1588" cy="1272"/>
            </a:xfrm>
            <a:prstGeom prst="cloudCallout">
              <a:avLst>
                <a:gd name="adj1" fmla="val 18639"/>
                <a:gd name="adj2" fmla="val 18477"/>
              </a:avLst>
            </a:prstGeom>
            <a:solidFill>
              <a:srgbClr val="FFFFFF"/>
            </a:solidFill>
            <a:ln w="9525" cap="flat" cmpd="sng">
              <a:solidFill>
                <a:srgbClr val="FF0000"/>
              </a:solidFill>
              <a:prstDash val="solid"/>
              <a:headEnd type="none" w="med" len="med"/>
              <a:tailEnd type="none" w="med" len="med"/>
            </a:ln>
          </p:spPr>
          <p:txBody>
            <a:bodyPr/>
            <a:p>
              <a:endParaRPr lang="zh-CN" altLang="zh-CN" sz="1800" dirty="0">
                <a:solidFill>
                  <a:srgbClr val="000000"/>
                </a:solidFill>
                <a:latin typeface="Times New Roman" panose="02020603050405020304" pitchFamily="18" charset="0"/>
              </a:endParaRPr>
            </a:p>
          </p:txBody>
        </p:sp>
        <p:sp>
          <p:nvSpPr>
            <p:cNvPr id="678920" name="Oval 8"/>
            <p:cNvSpPr>
              <a:spLocks noChangeArrowheads="1"/>
            </p:cNvSpPr>
            <p:nvPr/>
          </p:nvSpPr>
          <p:spPr bwMode="auto">
            <a:xfrm>
              <a:off x="4151" y="1784"/>
              <a:ext cx="266" cy="115"/>
            </a:xfrm>
            <a:prstGeom prst="ellipse">
              <a:avLst/>
            </a:prstGeom>
            <a:solidFill>
              <a:srgbClr val="FFFFFF"/>
            </a:solidFill>
            <a:ln w="9525">
              <a:solidFill>
                <a:srgbClr val="FF0000"/>
              </a:solidFill>
              <a:roun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21" name="Oval 9"/>
            <p:cNvSpPr>
              <a:spLocks noChangeArrowheads="1"/>
            </p:cNvSpPr>
            <p:nvPr/>
          </p:nvSpPr>
          <p:spPr bwMode="auto">
            <a:xfrm>
              <a:off x="3783" y="2130"/>
              <a:ext cx="265" cy="116"/>
            </a:xfrm>
            <a:prstGeom prst="ellipse">
              <a:avLst/>
            </a:prstGeom>
            <a:solidFill>
              <a:srgbClr val="FFFFFF"/>
            </a:solidFill>
            <a:ln w="9525">
              <a:solidFill>
                <a:srgbClr val="FF0000"/>
              </a:solidFill>
              <a:roun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22" name="Oval 10"/>
            <p:cNvSpPr>
              <a:spLocks noChangeArrowheads="1"/>
            </p:cNvSpPr>
            <p:nvPr/>
          </p:nvSpPr>
          <p:spPr bwMode="auto">
            <a:xfrm>
              <a:off x="4472" y="2130"/>
              <a:ext cx="267" cy="116"/>
            </a:xfrm>
            <a:prstGeom prst="ellipse">
              <a:avLst/>
            </a:prstGeom>
            <a:solidFill>
              <a:srgbClr val="FFFFFF"/>
            </a:solidFill>
            <a:ln w="9525">
              <a:solidFill>
                <a:srgbClr val="FF0000"/>
              </a:solidFill>
              <a:roun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23" name="Oval 11"/>
            <p:cNvSpPr>
              <a:spLocks noChangeArrowheads="1"/>
            </p:cNvSpPr>
            <p:nvPr/>
          </p:nvSpPr>
          <p:spPr bwMode="auto">
            <a:xfrm>
              <a:off x="5017" y="2153"/>
              <a:ext cx="267" cy="115"/>
            </a:xfrm>
            <a:prstGeom prst="ellipse">
              <a:avLst/>
            </a:prstGeom>
            <a:solidFill>
              <a:srgbClr val="FFFFFF"/>
            </a:solidFill>
            <a:ln w="9525">
              <a:solidFill>
                <a:srgbClr val="FF0000"/>
              </a:solidFill>
              <a:roun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24" name="Oval 12"/>
            <p:cNvSpPr>
              <a:spLocks noChangeArrowheads="1"/>
            </p:cNvSpPr>
            <p:nvPr/>
          </p:nvSpPr>
          <p:spPr bwMode="auto">
            <a:xfrm>
              <a:off x="2882" y="2466"/>
              <a:ext cx="267" cy="116"/>
            </a:xfrm>
            <a:prstGeom prst="ellipse">
              <a:avLst/>
            </a:prstGeom>
            <a:solidFill>
              <a:srgbClr val="FFFFFF"/>
            </a:solidFill>
            <a:ln w="9525">
              <a:solidFill>
                <a:srgbClr val="FF0000"/>
              </a:solidFill>
              <a:roun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25" name="Oval 13"/>
            <p:cNvSpPr>
              <a:spLocks noChangeArrowheads="1"/>
            </p:cNvSpPr>
            <p:nvPr/>
          </p:nvSpPr>
          <p:spPr bwMode="auto">
            <a:xfrm>
              <a:off x="3615" y="2477"/>
              <a:ext cx="269" cy="116"/>
            </a:xfrm>
            <a:prstGeom prst="ellipse">
              <a:avLst/>
            </a:prstGeom>
            <a:solidFill>
              <a:srgbClr val="FFFFFF"/>
            </a:solidFill>
            <a:ln w="9525">
              <a:solidFill>
                <a:srgbClr val="FF0000"/>
              </a:solidFill>
              <a:roun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26" name="Oval 14"/>
            <p:cNvSpPr>
              <a:spLocks noChangeArrowheads="1"/>
            </p:cNvSpPr>
            <p:nvPr/>
          </p:nvSpPr>
          <p:spPr bwMode="auto">
            <a:xfrm>
              <a:off x="3271" y="2824"/>
              <a:ext cx="268" cy="115"/>
            </a:xfrm>
            <a:prstGeom prst="ellipse">
              <a:avLst/>
            </a:prstGeom>
            <a:solidFill>
              <a:srgbClr val="FFFFFF"/>
            </a:solidFill>
            <a:ln w="9525">
              <a:solidFill>
                <a:srgbClr val="FF0000"/>
              </a:solidFill>
              <a:roun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27" name="Oval 15"/>
            <p:cNvSpPr>
              <a:spLocks noChangeArrowheads="1"/>
            </p:cNvSpPr>
            <p:nvPr/>
          </p:nvSpPr>
          <p:spPr bwMode="auto">
            <a:xfrm>
              <a:off x="3762" y="2824"/>
              <a:ext cx="266" cy="115"/>
            </a:xfrm>
            <a:prstGeom prst="ellipse">
              <a:avLst/>
            </a:prstGeom>
            <a:solidFill>
              <a:srgbClr val="FFFFFF"/>
            </a:solidFill>
            <a:ln w="9525">
              <a:solidFill>
                <a:srgbClr val="FF0000"/>
              </a:solidFill>
              <a:roun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28" name="Oval 16"/>
            <p:cNvSpPr>
              <a:spLocks noChangeArrowheads="1"/>
            </p:cNvSpPr>
            <p:nvPr/>
          </p:nvSpPr>
          <p:spPr bwMode="auto">
            <a:xfrm>
              <a:off x="4272" y="2803"/>
              <a:ext cx="267" cy="114"/>
            </a:xfrm>
            <a:prstGeom prst="ellipse">
              <a:avLst/>
            </a:prstGeom>
            <a:solidFill>
              <a:srgbClr val="FFFFFF"/>
            </a:solidFill>
            <a:ln w="9525">
              <a:solidFill>
                <a:srgbClr val="FF0000"/>
              </a:solidFill>
              <a:roun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29" name="Oval 17"/>
            <p:cNvSpPr>
              <a:spLocks noChangeArrowheads="1"/>
            </p:cNvSpPr>
            <p:nvPr/>
          </p:nvSpPr>
          <p:spPr bwMode="auto">
            <a:xfrm>
              <a:off x="3094" y="3171"/>
              <a:ext cx="266" cy="114"/>
            </a:xfrm>
            <a:prstGeom prst="ellipse">
              <a:avLst/>
            </a:prstGeom>
            <a:solidFill>
              <a:srgbClr val="FFFFFF"/>
            </a:solidFill>
            <a:ln w="9525">
              <a:solidFill>
                <a:srgbClr val="FF0000"/>
              </a:solidFill>
              <a:roun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30" name="Oval 18"/>
            <p:cNvSpPr>
              <a:spLocks noChangeArrowheads="1"/>
            </p:cNvSpPr>
            <p:nvPr/>
          </p:nvSpPr>
          <p:spPr bwMode="auto">
            <a:xfrm>
              <a:off x="3616" y="3171"/>
              <a:ext cx="267" cy="114"/>
            </a:xfrm>
            <a:prstGeom prst="ellipse">
              <a:avLst/>
            </a:prstGeom>
            <a:solidFill>
              <a:srgbClr val="FFFFFF"/>
            </a:solidFill>
            <a:ln w="9525">
              <a:solidFill>
                <a:srgbClr val="FF0000"/>
              </a:solidFill>
              <a:roun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31" name="Line 19"/>
            <p:cNvSpPr>
              <a:spLocks noChangeShapeType="1"/>
            </p:cNvSpPr>
            <p:nvPr/>
          </p:nvSpPr>
          <p:spPr bwMode="auto">
            <a:xfrm flipH="1">
              <a:off x="3950" y="1899"/>
              <a:ext cx="267" cy="231"/>
            </a:xfrm>
            <a:prstGeom prst="line">
              <a:avLst/>
            </a:prstGeom>
            <a:noFill/>
            <a:ln w="9525">
              <a:solidFill>
                <a:srgbClr val="FF0000"/>
              </a:solidFill>
              <a:round/>
              <a:tailEnd type="triangl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32" name="Line 20"/>
            <p:cNvSpPr>
              <a:spLocks noChangeShapeType="1"/>
            </p:cNvSpPr>
            <p:nvPr/>
          </p:nvSpPr>
          <p:spPr bwMode="auto">
            <a:xfrm flipH="1">
              <a:off x="3750" y="2246"/>
              <a:ext cx="133" cy="231"/>
            </a:xfrm>
            <a:prstGeom prst="line">
              <a:avLst/>
            </a:prstGeom>
            <a:noFill/>
            <a:ln w="9525">
              <a:solidFill>
                <a:srgbClr val="FF0000"/>
              </a:solidFill>
              <a:round/>
              <a:tailEnd type="triangl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33" name="Line 21"/>
            <p:cNvSpPr>
              <a:spLocks noChangeShapeType="1"/>
            </p:cNvSpPr>
            <p:nvPr/>
          </p:nvSpPr>
          <p:spPr bwMode="auto">
            <a:xfrm>
              <a:off x="4328" y="1899"/>
              <a:ext cx="267" cy="231"/>
            </a:xfrm>
            <a:prstGeom prst="line">
              <a:avLst/>
            </a:prstGeom>
            <a:noFill/>
            <a:ln w="9525">
              <a:solidFill>
                <a:srgbClr val="FF0000"/>
              </a:solidFill>
              <a:round/>
              <a:tailEnd type="triangl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34" name="Line 22"/>
            <p:cNvSpPr>
              <a:spLocks noChangeShapeType="1"/>
            </p:cNvSpPr>
            <p:nvPr/>
          </p:nvSpPr>
          <p:spPr bwMode="auto">
            <a:xfrm>
              <a:off x="4395" y="1877"/>
              <a:ext cx="689" cy="276"/>
            </a:xfrm>
            <a:prstGeom prst="line">
              <a:avLst/>
            </a:prstGeom>
            <a:noFill/>
            <a:ln w="9525">
              <a:solidFill>
                <a:srgbClr val="FF0000"/>
              </a:solidFill>
              <a:round/>
              <a:tailEnd type="triangl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35" name="Line 23"/>
            <p:cNvSpPr>
              <a:spLocks noChangeShapeType="1"/>
            </p:cNvSpPr>
            <p:nvPr/>
          </p:nvSpPr>
          <p:spPr bwMode="auto">
            <a:xfrm flipH="1">
              <a:off x="3416" y="2593"/>
              <a:ext cx="267" cy="231"/>
            </a:xfrm>
            <a:prstGeom prst="line">
              <a:avLst/>
            </a:prstGeom>
            <a:noFill/>
            <a:ln w="9525">
              <a:solidFill>
                <a:srgbClr val="FF0000"/>
              </a:solidFill>
              <a:round/>
              <a:tailEnd type="triangl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36" name="Line 24"/>
            <p:cNvSpPr>
              <a:spLocks noChangeShapeType="1"/>
            </p:cNvSpPr>
            <p:nvPr/>
          </p:nvSpPr>
          <p:spPr bwMode="auto">
            <a:xfrm>
              <a:off x="3750" y="2593"/>
              <a:ext cx="133" cy="231"/>
            </a:xfrm>
            <a:prstGeom prst="line">
              <a:avLst/>
            </a:prstGeom>
            <a:noFill/>
            <a:ln w="9525">
              <a:solidFill>
                <a:srgbClr val="FF0000"/>
              </a:solidFill>
              <a:round/>
              <a:tailEnd type="triangl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37" name="Line 25"/>
            <p:cNvSpPr>
              <a:spLocks noChangeShapeType="1"/>
            </p:cNvSpPr>
            <p:nvPr/>
          </p:nvSpPr>
          <p:spPr bwMode="auto">
            <a:xfrm>
              <a:off x="3850" y="2571"/>
              <a:ext cx="534" cy="231"/>
            </a:xfrm>
            <a:prstGeom prst="line">
              <a:avLst/>
            </a:prstGeom>
            <a:noFill/>
            <a:ln w="9525">
              <a:solidFill>
                <a:srgbClr val="FF0000"/>
              </a:solidFill>
              <a:round/>
              <a:tailEnd type="triangl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38" name="Line 26"/>
            <p:cNvSpPr>
              <a:spLocks noChangeShapeType="1"/>
            </p:cNvSpPr>
            <p:nvPr/>
          </p:nvSpPr>
          <p:spPr bwMode="auto">
            <a:xfrm flipH="1">
              <a:off x="3082" y="2235"/>
              <a:ext cx="740" cy="242"/>
            </a:xfrm>
            <a:prstGeom prst="line">
              <a:avLst/>
            </a:prstGeom>
            <a:noFill/>
            <a:ln w="9525">
              <a:solidFill>
                <a:srgbClr val="FF0000"/>
              </a:solidFill>
              <a:round/>
              <a:tailEnd type="triangl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39" name="Line 27"/>
            <p:cNvSpPr>
              <a:spLocks noChangeShapeType="1"/>
            </p:cNvSpPr>
            <p:nvPr/>
          </p:nvSpPr>
          <p:spPr bwMode="auto">
            <a:xfrm flipH="1">
              <a:off x="3227" y="2940"/>
              <a:ext cx="133" cy="231"/>
            </a:xfrm>
            <a:prstGeom prst="line">
              <a:avLst/>
            </a:prstGeom>
            <a:noFill/>
            <a:ln w="9525">
              <a:solidFill>
                <a:srgbClr val="FF0000"/>
              </a:solidFill>
              <a:round/>
              <a:tailEnd type="triangl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8940" name="Line 28"/>
            <p:cNvSpPr>
              <a:spLocks noChangeShapeType="1"/>
            </p:cNvSpPr>
            <p:nvPr/>
          </p:nvSpPr>
          <p:spPr bwMode="auto">
            <a:xfrm>
              <a:off x="3483" y="2940"/>
              <a:ext cx="267" cy="231"/>
            </a:xfrm>
            <a:prstGeom prst="line">
              <a:avLst/>
            </a:prstGeom>
            <a:noFill/>
            <a:ln w="9525">
              <a:solidFill>
                <a:srgbClr val="FF0000"/>
              </a:solidFill>
              <a:round/>
              <a:tailEnd type="triangl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371740" name="AutoShape 29"/>
            <p:cNvCxnSpPr>
              <a:stCxn id="678929" idx="2"/>
              <a:endCxn id="678921" idx="1"/>
            </p:cNvCxnSpPr>
            <p:nvPr/>
          </p:nvCxnSpPr>
          <p:spPr>
            <a:xfrm rot="-10800000" flipH="1">
              <a:off x="3094" y="2148"/>
              <a:ext cx="728" cy="1081"/>
            </a:xfrm>
            <a:prstGeom prst="curvedConnector4">
              <a:avLst>
                <a:gd name="adj1" fmla="val -36620"/>
                <a:gd name="adj2" fmla="val 126250"/>
              </a:avLst>
            </a:prstGeom>
            <a:ln w="9525" cap="flat" cmpd="sng">
              <a:solidFill>
                <a:srgbClr val="FF0000"/>
              </a:solidFill>
              <a:prstDash val="dash"/>
              <a:headEnd type="none" w="med" len="med"/>
              <a:tailEnd type="triangle" w="med" len="med"/>
            </a:ln>
          </p:spPr>
        </p:cxnSp>
        <p:sp>
          <p:nvSpPr>
            <p:cNvPr id="371741" name="Rectangle 30"/>
            <p:cNvSpPr/>
            <p:nvPr/>
          </p:nvSpPr>
          <p:spPr>
            <a:xfrm>
              <a:off x="2062" y="2189"/>
              <a:ext cx="620" cy="600"/>
            </a:xfrm>
            <a:prstGeom prst="rect">
              <a:avLst/>
            </a:prstGeom>
            <a:solidFill>
              <a:schemeClr val="bg1"/>
            </a:solidFill>
            <a:ln w="9525" cap="flat" cmpd="sng">
              <a:solidFill>
                <a:srgbClr val="FF0000"/>
              </a:solidFill>
              <a:prstDash val="solid"/>
              <a:miter/>
              <a:headEnd type="none" w="med" len="med"/>
              <a:tailEnd type="none" w="med" len="med"/>
            </a:ln>
          </p:spPr>
          <p:txBody>
            <a:bodyPr lIns="0" tIns="0" rIns="0" bIns="0" anchor="ctr" anchorCtr="0"/>
            <a:p>
              <a:pPr algn="just">
                <a:lnSpc>
                  <a:spcPct val="96000"/>
                </a:lnSpc>
              </a:pPr>
              <a:r>
                <a:rPr lang="zh-CN" altLang="en-US" sz="2000" b="1" dirty="0">
                  <a:solidFill>
                    <a:srgbClr val="000000"/>
                  </a:solidFill>
                  <a:latin typeface="Times New Roman" panose="02020603050405020304" pitchFamily="18" charset="0"/>
                </a:rPr>
                <a:t>放弃一棵子树，循调用链跳到祖先函数</a:t>
              </a:r>
              <a:endParaRPr lang="zh-CN" altLang="en-US" sz="2000" b="1" dirty="0">
                <a:solidFill>
                  <a:srgbClr val="000000"/>
                </a:solidFill>
                <a:latin typeface="Times New Roman" panose="02020603050405020304" pitchFamily="18" charset="0"/>
              </a:endParaRPr>
            </a:p>
          </p:txBody>
        </p:sp>
        <p:sp>
          <p:nvSpPr>
            <p:cNvPr id="371742" name="Rectangle 31"/>
            <p:cNvSpPr/>
            <p:nvPr/>
          </p:nvSpPr>
          <p:spPr>
            <a:xfrm>
              <a:off x="2260" y="3287"/>
              <a:ext cx="800" cy="231"/>
            </a:xfrm>
            <a:prstGeom prst="rect">
              <a:avLst/>
            </a:prstGeom>
            <a:solidFill>
              <a:schemeClr val="bg1"/>
            </a:solidFill>
            <a:ln w="9525" cap="flat" cmpd="sng">
              <a:solidFill>
                <a:srgbClr val="FF0000"/>
              </a:solidFill>
              <a:prstDash val="solid"/>
              <a:miter/>
              <a:headEnd type="none" w="med" len="med"/>
              <a:tailEnd type="none" w="med" len="med"/>
            </a:ln>
          </p:spPr>
          <p:txBody>
            <a:bodyPr lIns="0" tIns="0" rIns="0" bIns="0" anchor="ctr" anchorCtr="0"/>
            <a:p>
              <a:pPr algn="ctr">
                <a:lnSpc>
                  <a:spcPct val="96000"/>
                </a:lnSpc>
              </a:pPr>
              <a:r>
                <a:rPr lang="zh-CN" altLang="en-US" sz="2000" b="1" dirty="0">
                  <a:solidFill>
                    <a:srgbClr val="000000"/>
                  </a:solidFill>
                  <a:latin typeface="Times New Roman" panose="02020603050405020304" pitchFamily="18" charset="0"/>
                </a:rPr>
                <a:t>发现错误处</a:t>
              </a:r>
              <a:endParaRPr lang="zh-CN" altLang="en-US" sz="2000" b="1" dirty="0">
                <a:solidFill>
                  <a:srgbClr val="000000"/>
                </a:solidFill>
                <a:latin typeface="Times New Roman" panose="02020603050405020304" pitchFamily="18" charset="0"/>
              </a:endParaRPr>
            </a:p>
          </p:txBody>
        </p:sp>
      </p:grpSp>
      <p:sp>
        <p:nvSpPr>
          <p:cNvPr id="371717" name="Rectangle 33"/>
          <p:cNvSpPr/>
          <p:nvPr/>
        </p:nvSpPr>
        <p:spPr>
          <a:xfrm>
            <a:off x="34925" y="4906963"/>
            <a:ext cx="9109075" cy="2698750"/>
          </a:xfrm>
          <a:prstGeom prst="rect">
            <a:avLst/>
          </a:prstGeom>
          <a:noFill/>
          <a:ln w="9525">
            <a:noFill/>
          </a:ln>
        </p:spPr>
        <p:txBody>
          <a:bodyPr lIns="92075" tIns="46037" rIns="92075" bIns="46037"/>
          <a:p>
            <a:pPr marL="533400" indent="-533400" eaLnBrk="1" hangingPunct="1">
              <a:spcBef>
                <a:spcPct val="20000"/>
              </a:spcBef>
              <a:buClr>
                <a:srgbClr val="FFFF00"/>
              </a:buClr>
              <a:buSzPct val="80000"/>
            </a:pPr>
            <a:r>
              <a:rPr lang="zh-CN" altLang="en-US" sz="2800" b="1" dirty="0">
                <a:solidFill>
                  <a:srgbClr val="FFFFFF"/>
                </a:solidFill>
                <a:latin typeface="Lucida Console" panose="020B0609040504020204" pitchFamily="49" charset="0"/>
              </a:rPr>
              <a:t>函数机制，本质上是一种过程控制机制。</a:t>
            </a:r>
            <a:endParaRPr lang="zh-CN" altLang="en-US" sz="2800" b="1" dirty="0">
              <a:solidFill>
                <a:srgbClr val="FFFFFF"/>
              </a:solidFill>
              <a:latin typeface="Lucida Console" panose="020B0609040504020204" pitchFamily="49" charset="0"/>
            </a:endParaRPr>
          </a:p>
          <a:p>
            <a:pPr marL="533400" indent="-533400" eaLnBrk="1" hangingPunct="1">
              <a:spcBef>
                <a:spcPct val="20000"/>
              </a:spcBef>
              <a:buClr>
                <a:srgbClr val="FFFF00"/>
              </a:buClr>
              <a:buSzPct val="80000"/>
            </a:pPr>
            <a:r>
              <a:rPr lang="zh-CN" altLang="en-US" sz="2800" b="1" dirty="0">
                <a:solidFill>
                  <a:srgbClr val="FFFFFF"/>
                </a:solidFill>
                <a:latin typeface="Lucida Console" panose="020B0609040504020204" pitchFamily="49" charset="0"/>
              </a:rPr>
              <a:t>对面向对象程序来说，进行从发现错误到处理错误的设计，是一个超出过程控制能力的庞大控制体系。</a:t>
            </a:r>
            <a:endParaRPr lang="zh-CN" altLang="en-US" sz="2800" b="1" dirty="0">
              <a:solidFill>
                <a:srgbClr val="FFFFFF"/>
              </a:solidFill>
              <a:latin typeface="Lucida Console" panose="020B0609040504020204" pitchFamily="49" charset="0"/>
            </a:endParaRPr>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2738"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2" name="圆角矩形 1"/>
          <p:cNvSpPr/>
          <p:nvPr/>
        </p:nvSpPr>
        <p:spPr bwMode="auto">
          <a:xfrm>
            <a:off x="2339975" y="692150"/>
            <a:ext cx="4103688" cy="2808288"/>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异常描述</a:t>
            </a:r>
            <a:endParaRPr kumimoji="1" lang="en-US" altLang="zh-CN" sz="2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a:t>
            </a:r>
            <a:r>
              <a:rPr kumimoji="1" lang="zh-CN" altLang="en-US"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、特征已知  如申请空间失败</a:t>
            </a:r>
            <a:endPar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2</a:t>
            </a:r>
            <a:r>
              <a:rPr kumimoji="1" lang="zh-CN" altLang="en-US"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、地点          如构造函数内部</a:t>
            </a:r>
            <a:endPar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3</a:t>
            </a:r>
            <a:r>
              <a:rPr kumimoji="1" lang="zh-CN" altLang="en-US"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、条件          如指针为空</a:t>
            </a:r>
            <a:endPar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4</a:t>
            </a:r>
            <a:r>
              <a:rPr kumimoji="1" lang="zh-CN" altLang="en-US"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、形式          利用对象描述特征</a:t>
            </a:r>
            <a:endPar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5</a:t>
            </a:r>
            <a:r>
              <a:rPr kumimoji="1" lang="zh-CN" altLang="en-US"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、产生          抛出</a:t>
            </a:r>
            <a:endPar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 name="圆角矩形 4"/>
          <p:cNvSpPr/>
          <p:nvPr/>
        </p:nvSpPr>
        <p:spPr bwMode="auto">
          <a:xfrm>
            <a:off x="3635375" y="4076700"/>
            <a:ext cx="1873250" cy="576263"/>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监控范围</a:t>
            </a:r>
            <a:endParaRPr kumimoji="1" lang="en-US" altLang="zh-CN" sz="2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 name="圆角矩形 5"/>
          <p:cNvSpPr/>
          <p:nvPr/>
        </p:nvSpPr>
        <p:spPr bwMode="auto">
          <a:xfrm>
            <a:off x="3635375" y="5229225"/>
            <a:ext cx="1873250" cy="1152525"/>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异常处理</a:t>
            </a:r>
            <a:endParaRPr kumimoji="1" lang="en-US" altLang="zh-CN" sz="2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依据对象内容</a:t>
            </a:r>
            <a:endParaRPr kumimoji="1" lang="en-US" altLang="zh-CN" sz="2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3762"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340995" name="Text Box 3"/>
          <p:cNvSpPr txBox="1">
            <a:spLocks noChangeArrowheads="1"/>
          </p:cNvSpPr>
          <p:nvPr/>
        </p:nvSpPr>
        <p:spPr bwMode="auto">
          <a:xfrm>
            <a:off x="1692275" y="188913"/>
            <a:ext cx="6983413" cy="6740525"/>
          </a:xfrm>
          <a:prstGeom prst="rect">
            <a:avLst/>
          </a:prstGeom>
          <a:noFill/>
          <a:ln>
            <a:noFill/>
          </a:ln>
          <a:effectLst/>
        </p:spPr>
        <p:txBody>
          <a:bodyPr>
            <a:spAutoFit/>
          </a:bodyPr>
          <a:lstStyle>
            <a:lvl1pPr eaLnBrk="0" hangingPunct="0">
              <a:defRPr kumimoji="1" sz="1600">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1600">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1600">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1600">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1600">
                <a:solidFill>
                  <a:schemeClr val="bg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#define MAX  10</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f(</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a,int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j){</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if(j&gt;=0&amp;&amp;j&lt;MAX)</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return(a[j]);</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else</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throw  A();//</a:t>
            </a:r>
            <a:r>
              <a:rPr kumimoji="1" lang="zh-CN" altLang="en-US"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设</a:t>
            </a: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已经定义，</a:t>
            </a: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为异常特征报告</a:t>
            </a:r>
            <a:endPar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main(){</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j;</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a[MAX]={0};</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try{</a:t>
            </a:r>
            <a:endPar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&lt;&lt;f(a,15)&lt;&lt;</a:t>
            </a:r>
            <a:r>
              <a:rPr kumimoji="1" lang="en-US" altLang="zh-CN" sz="2400" b="1" i="0" u="none" strike="noStrike" kern="1200" cap="none" spc="0" normalizeH="0" baseline="0" noProof="0" dirty="0" err="1">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catch(A &amp; s){</a:t>
            </a:r>
            <a:endParaRPr kumimoji="1" lang="en-US" altLang="zh-CN" sz="24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err="1">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&lt;&lt;s&lt;&lt;</a:t>
            </a:r>
            <a:r>
              <a:rPr kumimoji="1" lang="en-US" altLang="zh-CN" sz="2400" b="1" i="1" u="none" strike="noStrike" kern="1200" cap="none" spc="0" normalizeH="0" baseline="0" noProof="0" dirty="0" err="1">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zh-CN" altLang="en-US" sz="24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设</a:t>
            </a:r>
            <a:r>
              <a:rPr kumimoji="1" lang="en-US" altLang="zh-CN" sz="24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a:t>
            </a:r>
            <a:r>
              <a:rPr kumimoji="1" lang="zh-CN" altLang="en-US" sz="24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已经重载</a:t>
            </a:r>
            <a:r>
              <a:rPr kumimoji="1" lang="en-US" altLang="zh-CN" sz="24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endParaRPr kumimoji="1" lang="en-US" altLang="zh-CN" sz="24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某种疾病的处理：已知病毒；检测病毒；处理病毒</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40995"/>
                                        </p:tgtEl>
                                        <p:attrNameLst>
                                          <p:attrName>style.visibility</p:attrName>
                                        </p:attrNameLst>
                                      </p:cBhvr>
                                      <p:to>
                                        <p:strVal val="visible"/>
                                      </p:to>
                                    </p:set>
                                    <p:animEffect transition="in" filter="barn(inHorizontal)">
                                      <p:cBhvr>
                                        <p:cTn id="7" dur="500"/>
                                        <p:tgtEl>
                                          <p:spTgt spid="340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p:bld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4786" name="Text Box 2"/>
          <p:cNvSpPr txBox="1"/>
          <p:nvPr/>
        </p:nvSpPr>
        <p:spPr>
          <a:xfrm>
            <a:off x="-169862"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337923" name="Text Box 3"/>
          <p:cNvSpPr txBox="1">
            <a:spLocks noChangeArrowheads="1"/>
          </p:cNvSpPr>
          <p:nvPr/>
        </p:nvSpPr>
        <p:spPr bwMode="auto">
          <a:xfrm>
            <a:off x="1330325" y="73025"/>
            <a:ext cx="7129463" cy="6738938"/>
          </a:xfrm>
          <a:prstGeom prst="rect">
            <a:avLst/>
          </a:prstGeom>
          <a:noFill/>
          <a:ln>
            <a:noFill/>
          </a:ln>
          <a:effectLst/>
        </p:spPr>
        <p:txBody>
          <a:bodyPr>
            <a:spAutoFit/>
          </a:bodyPr>
          <a:lstStyle>
            <a:lvl1pPr eaLnBrk="0" hangingPunct="0">
              <a:defRPr kumimoji="1" sz="1600">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1600">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1600">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1600">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1600">
                <a:solidFill>
                  <a:schemeClr val="bg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Student{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id;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string *p;</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Student(){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 = new string[5000];</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if(!p)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throw string("</a:t>
            </a:r>
            <a:r>
              <a:rPr kumimoji="1"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构造错误</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~Student(){delete [] p;}</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main(){</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try{</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Student a;</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catch(string &amp;s){</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c_str</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idx="1"/>
          </p:nvPr>
        </p:nvSpPr>
        <p:spPr>
          <a:xfrm>
            <a:off x="182563" y="765175"/>
            <a:ext cx="8961437" cy="5903913"/>
          </a:xfrm>
          <a:ln/>
        </p:spPr>
        <p:txBody>
          <a:bodyPr vert="horz" wrap="square" lIns="91440" tIns="45720" rIns="91440" bIns="45720" anchor="t" anchorCtr="0"/>
          <a:p>
            <a:pPr eaLnBrk="1" hangingPunct="1">
              <a:lnSpc>
                <a:spcPct val="90000"/>
              </a:lnSpc>
              <a:buNone/>
            </a:pPr>
            <a:r>
              <a:rPr lang="fr-FR" altLang="zh-CN" b="1" dirty="0">
                <a:solidFill>
                  <a:schemeClr val="bg1"/>
                </a:solidFill>
              </a:rPr>
              <a:t>int &amp; i;           </a:t>
            </a:r>
            <a:r>
              <a:rPr lang="zh-CN" altLang="fr-FR" b="1" dirty="0">
                <a:solidFill>
                  <a:schemeClr val="bg1"/>
                </a:solidFill>
              </a:rPr>
              <a:t>错误      </a:t>
            </a:r>
            <a:r>
              <a:rPr lang="fr-FR" altLang="zh-CN" b="1" dirty="0">
                <a:solidFill>
                  <a:schemeClr val="bg1"/>
                </a:solidFill>
              </a:rPr>
              <a:t>int &amp; i</a:t>
            </a:r>
            <a:r>
              <a:rPr lang="zh-CN" altLang="fr-FR" b="1" dirty="0">
                <a:solidFill>
                  <a:schemeClr val="bg1"/>
                </a:solidFill>
              </a:rPr>
              <a:t>＝</a:t>
            </a:r>
            <a:r>
              <a:rPr lang="fr-FR" altLang="zh-CN" b="1" dirty="0">
                <a:solidFill>
                  <a:schemeClr val="bg1"/>
                </a:solidFill>
              </a:rPr>
              <a:t>1;   </a:t>
            </a:r>
            <a:r>
              <a:rPr lang="zh-CN" altLang="fr-FR" b="1" dirty="0">
                <a:solidFill>
                  <a:schemeClr val="bg1"/>
                </a:solidFill>
              </a:rPr>
              <a:t>错误</a:t>
            </a:r>
            <a:endParaRPr lang="zh-CN" altLang="fr-FR" b="1" dirty="0">
              <a:solidFill>
                <a:schemeClr val="bg1"/>
              </a:solidFill>
            </a:endParaRPr>
          </a:p>
          <a:p>
            <a:pPr eaLnBrk="1" hangingPunct="1">
              <a:lnSpc>
                <a:spcPct val="90000"/>
              </a:lnSpc>
              <a:buNone/>
            </a:pPr>
            <a:r>
              <a:rPr lang="zh-CN" altLang="fr-FR" b="1" dirty="0">
                <a:solidFill>
                  <a:schemeClr val="bg1"/>
                </a:solidFill>
              </a:rPr>
              <a:t>定义引用必初始化</a:t>
            </a:r>
            <a:r>
              <a:rPr lang="fr-FR" altLang="zh-CN" b="1" dirty="0">
                <a:solidFill>
                  <a:schemeClr val="bg1"/>
                </a:solidFill>
              </a:rPr>
              <a:t>;   </a:t>
            </a:r>
            <a:r>
              <a:rPr lang="zh-CN" altLang="en-US" b="1" dirty="0">
                <a:solidFill>
                  <a:schemeClr val="bg1"/>
                </a:solidFill>
              </a:rPr>
              <a:t>为什么使用</a:t>
            </a:r>
            <a:r>
              <a:rPr lang="zh-CN" altLang="fr-FR" b="1" dirty="0">
                <a:solidFill>
                  <a:schemeClr val="bg1"/>
                </a:solidFill>
              </a:rPr>
              <a:t>地址操作符</a:t>
            </a:r>
            <a:endParaRPr lang="zh-CN" altLang="fr-FR" b="1" dirty="0">
              <a:solidFill>
                <a:schemeClr val="bg1"/>
              </a:solidFill>
            </a:endParaRPr>
          </a:p>
          <a:p>
            <a:pPr eaLnBrk="1" hangingPunct="1">
              <a:lnSpc>
                <a:spcPct val="90000"/>
              </a:lnSpc>
              <a:buNone/>
            </a:pPr>
            <a:r>
              <a:rPr lang="zh-CN" altLang="en-US" b="1" dirty="0">
                <a:solidFill>
                  <a:schemeClr val="bg1"/>
                </a:solidFill>
              </a:rPr>
              <a:t>如果：</a:t>
            </a:r>
            <a:r>
              <a:rPr lang="en-US" altLang="zh-CN" b="1" dirty="0">
                <a:solidFill>
                  <a:schemeClr val="bg1"/>
                </a:solidFill>
              </a:rPr>
              <a:t>int &amp;i = j;</a:t>
            </a:r>
            <a:r>
              <a:rPr lang="zh-CN" altLang="en-US" b="1" dirty="0">
                <a:solidFill>
                  <a:schemeClr val="bg1"/>
                </a:solidFill>
              </a:rPr>
              <a:t>则：</a:t>
            </a:r>
            <a:r>
              <a:rPr lang="en-US" altLang="zh-CN" b="1" dirty="0">
                <a:solidFill>
                  <a:schemeClr val="bg1"/>
                </a:solidFill>
              </a:rPr>
              <a:t>i == j; &amp;i == &amp;j;</a:t>
            </a:r>
            <a:endParaRPr lang="zh-CN" altLang="en-US" b="1" dirty="0">
              <a:solidFill>
                <a:schemeClr val="bg1"/>
              </a:solidFill>
            </a:endParaRPr>
          </a:p>
          <a:p>
            <a:pPr eaLnBrk="1" hangingPunct="1">
              <a:lnSpc>
                <a:spcPct val="90000"/>
              </a:lnSpc>
              <a:buNone/>
            </a:pPr>
            <a:r>
              <a:rPr lang="zh-CN" altLang="en-US" b="1" dirty="0">
                <a:solidFill>
                  <a:schemeClr val="bg1"/>
                </a:solidFill>
              </a:rPr>
              <a:t>   </a:t>
            </a:r>
            <a:endParaRPr lang="en-US" altLang="zh-CN" b="1" dirty="0">
              <a:solidFill>
                <a:schemeClr val="bg1"/>
              </a:solidFill>
            </a:endParaRPr>
          </a:p>
          <a:p>
            <a:pPr eaLnBrk="1" hangingPunct="1">
              <a:lnSpc>
                <a:spcPct val="90000"/>
              </a:lnSpc>
              <a:buNone/>
            </a:pPr>
            <a:r>
              <a:rPr lang="en-US" altLang="zh-CN" b="1" dirty="0">
                <a:solidFill>
                  <a:schemeClr val="bg1"/>
                </a:solidFill>
              </a:rPr>
              <a:t>   int j(0);int &amp;i = j;</a:t>
            </a:r>
            <a:r>
              <a:rPr lang="zh-CN" altLang="en-US" b="1" dirty="0">
                <a:solidFill>
                  <a:schemeClr val="bg1"/>
                </a:solidFill>
              </a:rPr>
              <a:t>  </a:t>
            </a:r>
            <a:r>
              <a:rPr lang="en-US" altLang="zh-CN" b="1" dirty="0">
                <a:solidFill>
                  <a:schemeClr val="bg1"/>
                </a:solidFill>
              </a:rPr>
              <a:t>int  k = 8;      </a:t>
            </a:r>
            <a:endParaRPr lang="en-US" altLang="zh-CN" b="1" dirty="0">
              <a:solidFill>
                <a:schemeClr val="bg1"/>
              </a:solidFill>
            </a:endParaRPr>
          </a:p>
          <a:p>
            <a:pPr eaLnBrk="1" hangingPunct="1">
              <a:lnSpc>
                <a:spcPct val="90000"/>
              </a:lnSpc>
              <a:buNone/>
            </a:pPr>
            <a:r>
              <a:rPr lang="en-US" altLang="zh-CN" b="1" dirty="0">
                <a:solidFill>
                  <a:schemeClr val="bg1"/>
                </a:solidFill>
              </a:rPr>
              <a:t>   j = 9;</a:t>
            </a:r>
            <a:endParaRPr lang="en-US" altLang="zh-CN" b="1" dirty="0">
              <a:solidFill>
                <a:schemeClr val="bg1"/>
              </a:solidFill>
            </a:endParaRPr>
          </a:p>
          <a:p>
            <a:pPr eaLnBrk="1" hangingPunct="1">
              <a:lnSpc>
                <a:spcPct val="90000"/>
              </a:lnSpc>
              <a:buNone/>
            </a:pPr>
            <a:r>
              <a:rPr lang="en-US" altLang="zh-CN" b="1" dirty="0">
                <a:solidFill>
                  <a:schemeClr val="bg1"/>
                </a:solidFill>
              </a:rPr>
              <a:t>   i = k;                    //</a:t>
            </a:r>
            <a:r>
              <a:rPr lang="zh-CN" altLang="en-US" b="1" dirty="0">
                <a:solidFill>
                  <a:schemeClr val="bg1"/>
                </a:solidFill>
              </a:rPr>
              <a:t>仅仅是赋值</a:t>
            </a:r>
            <a:endParaRPr lang="zh-CN" altLang="en-US" b="1" dirty="0">
              <a:solidFill>
                <a:schemeClr val="bg1"/>
              </a:solidFill>
            </a:endParaRPr>
          </a:p>
          <a:p>
            <a:pPr eaLnBrk="1" hangingPunct="1">
              <a:lnSpc>
                <a:spcPct val="90000"/>
              </a:lnSpc>
              <a:buNone/>
            </a:pPr>
            <a:r>
              <a:rPr lang="zh-CN" altLang="en-US" b="1" dirty="0">
                <a:solidFill>
                  <a:schemeClr val="bg1"/>
                </a:solidFill>
              </a:rPr>
              <a:t>   </a:t>
            </a:r>
            <a:r>
              <a:rPr lang="en-US" altLang="zh-CN" b="1" dirty="0">
                <a:solidFill>
                  <a:schemeClr val="bg1"/>
                </a:solidFill>
              </a:rPr>
              <a:t>cout&lt;&lt;i&lt;&lt;j&lt;&lt;endl;</a:t>
            </a:r>
            <a:endParaRPr lang="en-US" altLang="zh-CN" b="1" dirty="0">
              <a:solidFill>
                <a:schemeClr val="bg1"/>
              </a:solidFill>
            </a:endParaRPr>
          </a:p>
          <a:p>
            <a:pPr eaLnBrk="1" hangingPunct="1">
              <a:lnSpc>
                <a:spcPct val="90000"/>
              </a:lnSpc>
              <a:buNone/>
            </a:pPr>
            <a:r>
              <a:rPr lang="en-US" altLang="zh-CN" b="1" dirty="0">
                <a:solidFill>
                  <a:schemeClr val="bg1"/>
                </a:solidFill>
              </a:rPr>
              <a:t>   k = 10;</a:t>
            </a:r>
            <a:endParaRPr lang="en-US" altLang="zh-CN" b="1" dirty="0">
              <a:solidFill>
                <a:schemeClr val="bg1"/>
              </a:solidFill>
            </a:endParaRPr>
          </a:p>
          <a:p>
            <a:pPr eaLnBrk="1" hangingPunct="1">
              <a:lnSpc>
                <a:spcPct val="90000"/>
              </a:lnSpc>
              <a:buNone/>
            </a:pPr>
            <a:r>
              <a:rPr lang="en-US" altLang="zh-CN" b="1" dirty="0">
                <a:solidFill>
                  <a:schemeClr val="bg1"/>
                </a:solidFill>
              </a:rPr>
              <a:t>   cout&lt;&lt;i&lt;&lt;j&lt;&lt;endl;        </a:t>
            </a:r>
            <a:endParaRPr lang="en-US" altLang="zh-CN" b="1" dirty="0">
              <a:solidFill>
                <a:schemeClr val="bg1"/>
              </a:solidFill>
            </a:endParaRPr>
          </a:p>
        </p:txBody>
      </p:sp>
      <p:sp>
        <p:nvSpPr>
          <p:cNvPr id="53251" name="Rectangle 3"/>
          <p:cNvSpPr/>
          <p:nvPr/>
        </p:nvSpPr>
        <p:spPr>
          <a:xfrm>
            <a:off x="0" y="115888"/>
            <a:ext cx="8891588"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en-US" altLang="zh-CN" sz="4400" b="1" dirty="0">
                <a:solidFill>
                  <a:srgbClr val="FFFF00"/>
                </a:solidFill>
                <a:latin typeface="Times New Roman" panose="02020603050405020304" pitchFamily="18" charset="0"/>
                <a:ea typeface="华文行楷" pitchFamily="2" charset="-122"/>
              </a:rPr>
              <a:t>-</a:t>
            </a:r>
            <a:r>
              <a:rPr lang="zh-CN" altLang="en-US" sz="2800" b="1" i="1" dirty="0">
                <a:solidFill>
                  <a:srgbClr val="FFFF00"/>
                </a:solidFill>
                <a:latin typeface="Times New Roman" panose="02020603050405020304" pitchFamily="18" charset="0"/>
                <a:ea typeface="华文行楷" pitchFamily="2" charset="-122"/>
              </a:rPr>
              <a:t>使用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grpSp>
        <p:nvGrpSpPr>
          <p:cNvPr id="2" name="组合 1"/>
          <p:cNvGrpSpPr/>
          <p:nvPr/>
        </p:nvGrpSpPr>
        <p:grpSpPr>
          <a:xfrm>
            <a:off x="6084888" y="3014663"/>
            <a:ext cx="2144712" cy="1023937"/>
            <a:chOff x="6084450" y="3014990"/>
            <a:chExt cx="2145150" cy="1023610"/>
          </a:xfrm>
        </p:grpSpPr>
        <p:sp>
          <p:nvSpPr>
            <p:cNvPr id="53259" name="Rectangle 8"/>
            <p:cNvSpPr/>
            <p:nvPr/>
          </p:nvSpPr>
          <p:spPr>
            <a:xfrm>
              <a:off x="6553200" y="3276600"/>
              <a:ext cx="16764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dirty="0">
                  <a:solidFill>
                    <a:schemeClr val="tx1"/>
                  </a:solidFill>
                  <a:latin typeface="Times New Roman" panose="02020603050405020304" pitchFamily="18" charset="0"/>
                </a:rPr>
                <a:t>0</a:t>
              </a:r>
              <a:endParaRPr lang="en-US" altLang="zh-CN" sz="2400" dirty="0">
                <a:solidFill>
                  <a:schemeClr val="tx1"/>
                </a:solidFill>
                <a:latin typeface="Times New Roman" panose="02020603050405020304" pitchFamily="18" charset="0"/>
              </a:endParaRPr>
            </a:p>
          </p:txBody>
        </p:sp>
        <p:sp>
          <p:nvSpPr>
            <p:cNvPr id="53260" name="Text Box 10"/>
            <p:cNvSpPr txBox="1"/>
            <p:nvPr/>
          </p:nvSpPr>
          <p:spPr>
            <a:xfrm>
              <a:off x="6084450" y="3014990"/>
              <a:ext cx="647700" cy="523220"/>
            </a:xfrm>
            <a:prstGeom prst="rect">
              <a:avLst/>
            </a:prstGeom>
            <a:noFill/>
            <a:ln w="9525">
              <a:noFill/>
            </a:ln>
          </p:spPr>
          <p:txBody>
            <a:bodyPr>
              <a:spAutoFit/>
            </a:bodyPr>
            <a:p>
              <a:pPr eaLnBrk="1" hangingPunct="1">
                <a:spcBef>
                  <a:spcPct val="50000"/>
                </a:spcBef>
              </a:pPr>
              <a:r>
                <a:rPr lang="en-US" altLang="zh-CN" sz="2800" b="1" dirty="0">
                  <a:latin typeface="Times New Roman" panose="02020603050405020304" pitchFamily="18" charset="0"/>
                </a:rPr>
                <a:t>j :</a:t>
              </a:r>
              <a:endParaRPr lang="en-US" altLang="zh-CN" sz="2800" b="1" dirty="0">
                <a:latin typeface="Times New Roman" panose="02020603050405020304" pitchFamily="18" charset="0"/>
              </a:endParaRPr>
            </a:p>
          </p:txBody>
        </p:sp>
      </p:grpSp>
      <p:sp>
        <p:nvSpPr>
          <p:cNvPr id="7" name="Text Box 10"/>
          <p:cNvSpPr txBox="1"/>
          <p:nvPr/>
        </p:nvSpPr>
        <p:spPr>
          <a:xfrm>
            <a:off x="6335713" y="2636838"/>
            <a:ext cx="647700" cy="523875"/>
          </a:xfrm>
          <a:prstGeom prst="rect">
            <a:avLst/>
          </a:prstGeom>
          <a:noFill/>
          <a:ln w="9525">
            <a:noFill/>
          </a:ln>
        </p:spPr>
        <p:txBody>
          <a:bodyPr>
            <a:spAutoFit/>
          </a:bodyPr>
          <a:p>
            <a:pPr eaLnBrk="1" hangingPunct="1">
              <a:spcBef>
                <a:spcPct val="50000"/>
              </a:spcBef>
            </a:pPr>
            <a:r>
              <a:rPr lang="en-US" altLang="zh-CN" sz="2800" b="1" dirty="0">
                <a:latin typeface="Times New Roman" panose="02020603050405020304" pitchFamily="18" charset="0"/>
              </a:rPr>
              <a:t>i :</a:t>
            </a:r>
            <a:endParaRPr lang="en-US" altLang="zh-CN" sz="2800" b="1" dirty="0">
              <a:latin typeface="Times New Roman" panose="02020603050405020304" pitchFamily="18" charset="0"/>
            </a:endParaRPr>
          </a:p>
        </p:txBody>
      </p:sp>
      <p:sp>
        <p:nvSpPr>
          <p:cNvPr id="9" name="Rectangle 8"/>
          <p:cNvSpPr/>
          <p:nvPr/>
        </p:nvSpPr>
        <p:spPr>
          <a:xfrm>
            <a:off x="6553200" y="3278188"/>
            <a:ext cx="16764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dirty="0">
                <a:solidFill>
                  <a:schemeClr val="tx1"/>
                </a:solidFill>
                <a:latin typeface="Times New Roman" panose="02020603050405020304" pitchFamily="18" charset="0"/>
              </a:rPr>
              <a:t>8</a:t>
            </a:r>
            <a:endParaRPr lang="en-US" altLang="zh-CN" sz="2400" dirty="0">
              <a:solidFill>
                <a:schemeClr val="tx1"/>
              </a:solidFill>
              <a:latin typeface="Times New Roman" panose="02020603050405020304" pitchFamily="18" charset="0"/>
            </a:endParaRPr>
          </a:p>
        </p:txBody>
      </p:sp>
      <p:grpSp>
        <p:nvGrpSpPr>
          <p:cNvPr id="3" name="组合 2"/>
          <p:cNvGrpSpPr/>
          <p:nvPr/>
        </p:nvGrpSpPr>
        <p:grpSpPr>
          <a:xfrm>
            <a:off x="6057900" y="3986213"/>
            <a:ext cx="2171700" cy="815975"/>
            <a:chOff x="6057900" y="3985855"/>
            <a:chExt cx="2171700" cy="816653"/>
          </a:xfrm>
        </p:grpSpPr>
        <p:sp>
          <p:nvSpPr>
            <p:cNvPr id="53257" name="Rectangle 8"/>
            <p:cNvSpPr/>
            <p:nvPr/>
          </p:nvSpPr>
          <p:spPr>
            <a:xfrm>
              <a:off x="6553200" y="4040508"/>
              <a:ext cx="16764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dirty="0">
                  <a:solidFill>
                    <a:schemeClr val="tx1"/>
                  </a:solidFill>
                  <a:latin typeface="Times New Roman" panose="02020603050405020304" pitchFamily="18" charset="0"/>
                </a:rPr>
                <a:t>8</a:t>
              </a:r>
              <a:endParaRPr lang="en-US" altLang="zh-CN" sz="2400" dirty="0">
                <a:solidFill>
                  <a:schemeClr val="tx1"/>
                </a:solidFill>
                <a:latin typeface="Times New Roman" panose="02020603050405020304" pitchFamily="18" charset="0"/>
              </a:endParaRPr>
            </a:p>
          </p:txBody>
        </p:sp>
        <p:sp>
          <p:nvSpPr>
            <p:cNvPr id="53258" name="Text Box 10"/>
            <p:cNvSpPr txBox="1"/>
            <p:nvPr/>
          </p:nvSpPr>
          <p:spPr>
            <a:xfrm>
              <a:off x="6057900" y="3985855"/>
              <a:ext cx="647700" cy="523220"/>
            </a:xfrm>
            <a:prstGeom prst="rect">
              <a:avLst/>
            </a:prstGeom>
            <a:noFill/>
            <a:ln w="9525">
              <a:noFill/>
            </a:ln>
          </p:spPr>
          <p:txBody>
            <a:bodyPr>
              <a:spAutoFit/>
            </a:bodyPr>
            <a:p>
              <a:pPr eaLnBrk="1" hangingPunct="1">
                <a:spcBef>
                  <a:spcPct val="50000"/>
                </a:spcBef>
              </a:pPr>
              <a:r>
                <a:rPr lang="en-US" altLang="zh-CN" sz="2800" b="1" dirty="0">
                  <a:latin typeface="Times New Roman" panose="02020603050405020304" pitchFamily="18" charset="0"/>
                </a:rPr>
                <a:t>k :</a:t>
              </a:r>
              <a:endParaRPr lang="en-US" altLang="zh-CN" sz="2800" b="1" dirty="0">
                <a:latin typeface="Times New Roman" panose="02020603050405020304" pitchFamily="18" charset="0"/>
              </a:endParaRPr>
            </a:p>
          </p:txBody>
        </p:sp>
      </p:grpSp>
      <p:sp>
        <p:nvSpPr>
          <p:cNvPr id="15" name="Rectangle 8"/>
          <p:cNvSpPr/>
          <p:nvPr/>
        </p:nvSpPr>
        <p:spPr>
          <a:xfrm>
            <a:off x="6567488" y="4035425"/>
            <a:ext cx="16764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dirty="0">
                <a:solidFill>
                  <a:schemeClr val="tx1"/>
                </a:solidFill>
                <a:latin typeface="Times New Roman" panose="02020603050405020304" pitchFamily="18" charset="0"/>
              </a:rPr>
              <a:t>10</a:t>
            </a:r>
            <a:endParaRPr lang="en-US" altLang="zh-CN" sz="24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5" grpId="0" animBg="1"/>
    </p:bld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4066" name="Rectangle 2"/>
          <p:cNvSpPr>
            <a:spLocks noChangeArrowheads="1"/>
          </p:cNvSpPr>
          <p:nvPr/>
        </p:nvSpPr>
        <p:spPr bwMode="auto">
          <a:xfrm>
            <a:off x="107950" y="2311400"/>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Catch</a:t>
            </a:r>
            <a:r>
              <a:rPr kumimoji="0" lang="zh-CN" altLang="en-US"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处理异常，可有一个以上，只捕获</a:t>
            </a:r>
            <a:r>
              <a:rPr kumimoji="0"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try</a:t>
            </a:r>
            <a:r>
              <a:rPr kumimoji="0" lang="zh-CN" altLang="en-US"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标记的</a:t>
            </a:r>
            <a:r>
              <a:rPr kumimoji="0" lang="zh-CN" altLang="en-US"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344067" name="Rectangle 3"/>
          <p:cNvSpPr>
            <a:spLocks noChangeArrowheads="1"/>
          </p:cNvSpPr>
          <p:nvPr/>
        </p:nvSpPr>
        <p:spPr bwMode="auto">
          <a:xfrm>
            <a:off x="107950" y="1125538"/>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Throw</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是情报密探；</a:t>
            </a: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Try</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是监控某块的值班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44068" name="Rectangle 4"/>
          <p:cNvSpPr>
            <a:spLocks noChangeArrowheads="1"/>
          </p:cNvSpPr>
          <p:nvPr/>
        </p:nvSpPr>
        <p:spPr bwMode="auto">
          <a:xfrm>
            <a:off x="107950" y="3535363"/>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Catch</a:t>
            </a:r>
            <a:r>
              <a:rPr kumimoji="0" lang="zh-CN" altLang="en-US"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只能容纳一个形参，依靠类型匹配捕获</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75813" name="Text Box 5"/>
          <p:cNvSpPr txBox="1"/>
          <p:nvPr/>
        </p:nvSpPr>
        <p:spPr>
          <a:xfrm>
            <a:off x="1835150" y="333375"/>
            <a:ext cx="6553200" cy="762000"/>
          </a:xfrm>
          <a:prstGeom prst="rect">
            <a:avLst/>
          </a:prstGeom>
          <a:noFill/>
          <a:ln w="9525">
            <a:noFill/>
          </a:ln>
        </p:spPr>
        <p:txBody>
          <a:bodyPr>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a:t>
            </a:r>
            <a:endParaRPr lang="zh-CN" altLang="en-US" sz="4400" b="1" dirty="0">
              <a:solidFill>
                <a:srgbClr val="FFFF00"/>
              </a:solidFill>
              <a:latin typeface="Times New Roman" panose="02020603050405020304" pitchFamily="18" charset="0"/>
              <a:ea typeface="华文行楷" pitchFamily="2" charset="-122"/>
            </a:endParaRPr>
          </a:p>
        </p:txBody>
      </p:sp>
      <p:sp>
        <p:nvSpPr>
          <p:cNvPr id="344070" name="Rectangle 6"/>
          <p:cNvSpPr>
            <a:spLocks noChangeArrowheads="1"/>
          </p:cNvSpPr>
          <p:nvPr/>
        </p:nvSpPr>
        <p:spPr bwMode="auto">
          <a:xfrm>
            <a:off x="107950" y="4749800"/>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可以跨层次</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4067"/>
                                        </p:tgtEl>
                                        <p:attrNameLst>
                                          <p:attrName>style.visibility</p:attrName>
                                        </p:attrNameLst>
                                      </p:cBhvr>
                                      <p:to>
                                        <p:strVal val="visible"/>
                                      </p:to>
                                    </p:set>
                                    <p:anim calcmode="lin" valueType="num">
                                      <p:cBhvr>
                                        <p:cTn id="7" dur="2000" fill="hold"/>
                                        <p:tgtEl>
                                          <p:spTgt spid="344067"/>
                                        </p:tgtEl>
                                        <p:attrNameLst>
                                          <p:attrName>ppt_x</p:attrName>
                                        </p:attrNameLst>
                                      </p:cBhvr>
                                      <p:tavLst>
                                        <p:tav tm="0">
                                          <p:val>
                                            <p:strVal val="#ppt_x"/>
                                          </p:val>
                                        </p:tav>
                                        <p:tav tm="100000">
                                          <p:val>
                                            <p:strVal val="#ppt_x"/>
                                          </p:val>
                                        </p:tav>
                                      </p:tavLst>
                                    </p:anim>
                                    <p:anim calcmode="lin" valueType="num">
                                      <p:cBhvr>
                                        <p:cTn id="8" dur="2000" fill="hold"/>
                                        <p:tgtEl>
                                          <p:spTgt spid="3440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344066"/>
                                        </p:tgtEl>
                                        <p:attrNameLst>
                                          <p:attrName>style.visibility</p:attrName>
                                        </p:attrNameLst>
                                      </p:cBhvr>
                                      <p:to>
                                        <p:strVal val="visible"/>
                                      </p:to>
                                    </p:set>
                                    <p:anim by="(-#ppt_w*2)" calcmode="lin" valueType="num">
                                      <p:cBhvr rctx="PPT">
                                        <p:cTn id="13" dur="500" autoRev="1" fill="hold">
                                          <p:stCondLst>
                                            <p:cond delay="0"/>
                                          </p:stCondLst>
                                        </p:cTn>
                                        <p:tgtEl>
                                          <p:spTgt spid="344066"/>
                                        </p:tgtEl>
                                        <p:attrNameLst>
                                          <p:attrName>ppt_w</p:attrName>
                                        </p:attrNameLst>
                                      </p:cBhvr>
                                    </p:anim>
                                    <p:anim by="(#ppt_w*0.50)" calcmode="lin" valueType="num">
                                      <p:cBhvr>
                                        <p:cTn id="14" dur="500" decel="50000" autoRev="1" fill="hold">
                                          <p:stCondLst>
                                            <p:cond delay="0"/>
                                          </p:stCondLst>
                                        </p:cTn>
                                        <p:tgtEl>
                                          <p:spTgt spid="344066"/>
                                        </p:tgtEl>
                                        <p:attrNameLst>
                                          <p:attrName>ppt_x</p:attrName>
                                        </p:attrNameLst>
                                      </p:cBhvr>
                                    </p:anim>
                                    <p:anim from="(-#ppt_h/2)" to="(#ppt_y)" calcmode="lin" valueType="num">
                                      <p:cBhvr>
                                        <p:cTn id="15" dur="1000" fill="hold">
                                          <p:stCondLst>
                                            <p:cond delay="0"/>
                                          </p:stCondLst>
                                        </p:cTn>
                                        <p:tgtEl>
                                          <p:spTgt spid="344066"/>
                                        </p:tgtEl>
                                        <p:attrNameLst>
                                          <p:attrName>ppt_y</p:attrName>
                                        </p:attrNameLst>
                                      </p:cBhvr>
                                    </p:anim>
                                    <p:animRot by="21600000">
                                      <p:cBhvr>
                                        <p:cTn id="16" dur="1000" fill="hold">
                                          <p:stCondLst>
                                            <p:cond delay="0"/>
                                          </p:stCondLst>
                                        </p:cTn>
                                        <p:tgtEl>
                                          <p:spTgt spid="344066"/>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44068"/>
                                        </p:tgtEl>
                                        <p:attrNameLst>
                                          <p:attrName>style.visibility</p:attrName>
                                        </p:attrNameLst>
                                      </p:cBhvr>
                                      <p:to>
                                        <p:strVal val="visible"/>
                                      </p:to>
                                    </p:set>
                                    <p:anim calcmode="lin" valueType="num">
                                      <p:cBhvr>
                                        <p:cTn id="21" dur="2000" fill="hold"/>
                                        <p:tgtEl>
                                          <p:spTgt spid="344068"/>
                                        </p:tgtEl>
                                        <p:attrNameLst>
                                          <p:attrName>ppt_x</p:attrName>
                                        </p:attrNameLst>
                                      </p:cBhvr>
                                      <p:tavLst>
                                        <p:tav tm="0">
                                          <p:val>
                                            <p:strVal val="#ppt_x"/>
                                          </p:val>
                                        </p:tav>
                                        <p:tav tm="100000">
                                          <p:val>
                                            <p:strVal val="#ppt_x"/>
                                          </p:val>
                                        </p:tav>
                                      </p:tavLst>
                                    </p:anim>
                                    <p:anim calcmode="lin" valueType="num">
                                      <p:cBhvr>
                                        <p:cTn id="22" dur="2000" fill="hold"/>
                                        <p:tgtEl>
                                          <p:spTgt spid="34406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44070"/>
                                        </p:tgtEl>
                                        <p:attrNameLst>
                                          <p:attrName>style.visibility</p:attrName>
                                        </p:attrNameLst>
                                      </p:cBhvr>
                                      <p:to>
                                        <p:strVal val="visible"/>
                                      </p:to>
                                    </p:set>
                                    <p:anim calcmode="lin" valueType="num">
                                      <p:cBhvr>
                                        <p:cTn id="27" dur="2000" fill="hold"/>
                                        <p:tgtEl>
                                          <p:spTgt spid="344070"/>
                                        </p:tgtEl>
                                        <p:attrNameLst>
                                          <p:attrName>ppt_x</p:attrName>
                                        </p:attrNameLst>
                                      </p:cBhvr>
                                      <p:tavLst>
                                        <p:tav tm="0">
                                          <p:val>
                                            <p:strVal val="#ppt_x"/>
                                          </p:val>
                                        </p:tav>
                                        <p:tav tm="100000">
                                          <p:val>
                                            <p:strVal val="#ppt_x"/>
                                          </p:val>
                                        </p:tav>
                                      </p:tavLst>
                                    </p:anim>
                                    <p:anim calcmode="lin" valueType="num">
                                      <p:cBhvr>
                                        <p:cTn id="28" dur="2000" fill="hold"/>
                                        <p:tgtEl>
                                          <p:spTgt spid="3440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animBg="1"/>
      <p:bldP spid="344067" grpId="0" animBg="1"/>
      <p:bldP spid="344068" grpId="0" animBg="1"/>
      <p:bldP spid="344070" grpId="0" animBg="1"/>
    </p:bld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6834"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345091" name="Text Box 3"/>
          <p:cNvSpPr txBox="1">
            <a:spLocks noChangeArrowheads="1"/>
          </p:cNvSpPr>
          <p:nvPr/>
        </p:nvSpPr>
        <p:spPr bwMode="auto">
          <a:xfrm>
            <a:off x="2051050" y="44450"/>
            <a:ext cx="6551613" cy="710882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double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Div</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(double, double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main()</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try{</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&lt;&lt;"7.3/2.0=" &lt;&lt;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Div</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(7.3, 2.0) &lt;&lt;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&lt;&lt;"7.3/0.0=" &lt;&lt;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Div</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(7.3, 0.0) &lt;&lt;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&lt;&lt;"7.3/1.0=" &lt;&lt;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Div</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(7.3, 1.0) &lt;&lt;</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endl</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a:t>
            </a:r>
            <a:r>
              <a:rPr kumimoji="1" lang="zh-CN" altLang="en-US"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全部执行完毕</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\n";</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catch(double){</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&lt;&lt;"except of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deviding</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zero.\n";</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&lt;&lt;"That is ok. \n";</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double </a:t>
            </a:r>
            <a:r>
              <a:rPr kumimoji="1" lang="en-US" altLang="zh-CN" sz="24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Div</a:t>
            </a: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(double a, double b){</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if(b==0.0)</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throw b;</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return a/b;</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45092" name="AutoShape 4"/>
          <p:cNvSpPr>
            <a:spLocks noChangeArrowheads="1"/>
          </p:cNvSpPr>
          <p:nvPr/>
        </p:nvSpPr>
        <p:spPr bwMode="auto">
          <a:xfrm>
            <a:off x="5580063" y="6426200"/>
            <a:ext cx="3563938" cy="431800"/>
          </a:xfrm>
          <a:prstGeom prst="wedgeRectCallout">
            <a:avLst>
              <a:gd name="adj1" fmla="val -106213"/>
              <a:gd name="adj2" fmla="val -196324"/>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Throw</a:t>
            </a: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和</a:t>
            </a:r>
            <a:r>
              <a:rPr kumimoji="1" lang="en-US" altLang="zh-CN"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catch</a:t>
            </a: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可以跨函数放置</a:t>
            </a:r>
            <a:endPar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45093" name="AutoShape 5"/>
          <p:cNvSpPr>
            <a:spLocks noChangeArrowheads="1"/>
          </p:cNvSpPr>
          <p:nvPr/>
        </p:nvSpPr>
        <p:spPr bwMode="auto">
          <a:xfrm>
            <a:off x="4932363" y="3068638"/>
            <a:ext cx="4067175" cy="431800"/>
          </a:xfrm>
          <a:prstGeom prst="wedgeRectCallout">
            <a:avLst>
              <a:gd name="adj1" fmla="val -113620"/>
              <a:gd name="adj2" fmla="val -2574"/>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try</a:t>
            </a: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和</a:t>
            </a:r>
            <a:r>
              <a:rPr kumimoji="1" lang="en-US" altLang="zh-CN"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catch</a:t>
            </a: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必须相邻；顺序不能颠倒</a:t>
            </a:r>
            <a:endPar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45094" name="AutoShape 6"/>
          <p:cNvSpPr>
            <a:spLocks noChangeArrowheads="1"/>
          </p:cNvSpPr>
          <p:nvPr/>
        </p:nvSpPr>
        <p:spPr bwMode="auto">
          <a:xfrm>
            <a:off x="23813" y="5194300"/>
            <a:ext cx="2051050" cy="1366838"/>
          </a:xfrm>
          <a:prstGeom prst="wedgeRectCallout">
            <a:avLst>
              <a:gd name="adj1" fmla="val 99593"/>
              <a:gd name="adj2" fmla="val -157918"/>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参数可以省略但是类型不能省略；建议不要使用简单类型</a:t>
            </a:r>
            <a:endPar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45095" name="AutoShape 7"/>
          <p:cNvSpPr>
            <a:spLocks noChangeArrowheads="1"/>
          </p:cNvSpPr>
          <p:nvPr/>
        </p:nvSpPr>
        <p:spPr bwMode="auto">
          <a:xfrm>
            <a:off x="6553200" y="4581525"/>
            <a:ext cx="2339975" cy="1295400"/>
          </a:xfrm>
          <a:prstGeom prst="wedgeRectCallout">
            <a:avLst>
              <a:gd name="adj1" fmla="val -167060"/>
              <a:gd name="adj2" fmla="val -119058"/>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类型匹配必须严格 类型相同；</a:t>
            </a:r>
            <a:r>
              <a:rPr kumimoji="1" lang="en-US" altLang="zh-CN"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Throw</a:t>
            </a: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匹配不上任何</a:t>
            </a:r>
            <a:r>
              <a:rPr kumimoji="1" lang="en-US" altLang="zh-CN"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catch</a:t>
            </a: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时</a:t>
            </a:r>
            <a:r>
              <a:rPr kumimoji="1" lang="en-US" altLang="zh-CN"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abort</a:t>
            </a:r>
            <a:endParaRPr kumimoji="1" lang="en-US" altLang="zh-CN"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45096" name="AutoShape 8"/>
          <p:cNvSpPr>
            <a:spLocks noChangeArrowheads="1"/>
          </p:cNvSpPr>
          <p:nvPr/>
        </p:nvSpPr>
        <p:spPr bwMode="auto">
          <a:xfrm>
            <a:off x="5148263" y="549275"/>
            <a:ext cx="4067175" cy="431800"/>
          </a:xfrm>
          <a:prstGeom prst="wedgeRectCallout">
            <a:avLst>
              <a:gd name="adj1" fmla="val -112102"/>
              <a:gd name="adj2" fmla="val 117648"/>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如果发生异常则只中断</a:t>
            </a:r>
            <a:r>
              <a:rPr kumimoji="1" lang="en-US" altLang="zh-CN"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try</a:t>
            </a: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里面块</a:t>
            </a:r>
            <a:endPar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45091"/>
                                        </p:tgtEl>
                                        <p:attrNameLst>
                                          <p:attrName>style.visibility</p:attrName>
                                        </p:attrNameLst>
                                      </p:cBhvr>
                                      <p:to>
                                        <p:strVal val="visible"/>
                                      </p:to>
                                    </p:set>
                                    <p:animEffect transition="in" filter="barn(inHorizontal)">
                                      <p:cBhvr>
                                        <p:cTn id="7" dur="500"/>
                                        <p:tgtEl>
                                          <p:spTgt spid="3450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45092"/>
                                        </p:tgtEl>
                                        <p:attrNameLst>
                                          <p:attrName>style.visibility</p:attrName>
                                        </p:attrNameLst>
                                      </p:cBhvr>
                                      <p:to>
                                        <p:strVal val="visible"/>
                                      </p:to>
                                    </p:set>
                                    <p:anim calcmode="lin" valueType="num">
                                      <p:cBhvr>
                                        <p:cTn id="12" dur="500" fill="hold"/>
                                        <p:tgtEl>
                                          <p:spTgt spid="345092"/>
                                        </p:tgtEl>
                                        <p:attrNameLst>
                                          <p:attrName>ppt_x</p:attrName>
                                        </p:attrNameLst>
                                      </p:cBhvr>
                                      <p:tavLst>
                                        <p:tav tm="0">
                                          <p:val>
                                            <p:strVal val="#ppt_x"/>
                                          </p:val>
                                        </p:tav>
                                        <p:tav tm="100000">
                                          <p:val>
                                            <p:strVal val="#ppt_x"/>
                                          </p:val>
                                        </p:tav>
                                      </p:tavLst>
                                    </p:anim>
                                    <p:anim calcmode="lin" valueType="num">
                                      <p:cBhvr>
                                        <p:cTn id="13" dur="500" fill="hold"/>
                                        <p:tgtEl>
                                          <p:spTgt spid="34509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5093"/>
                                        </p:tgtEl>
                                        <p:attrNameLst>
                                          <p:attrName>style.visibility</p:attrName>
                                        </p:attrNameLst>
                                      </p:cBhvr>
                                      <p:to>
                                        <p:strVal val="visible"/>
                                      </p:to>
                                    </p:set>
                                    <p:anim calcmode="lin" valueType="num">
                                      <p:cBhvr>
                                        <p:cTn id="18" dur="500" fill="hold"/>
                                        <p:tgtEl>
                                          <p:spTgt spid="345093"/>
                                        </p:tgtEl>
                                        <p:attrNameLst>
                                          <p:attrName>ppt_x</p:attrName>
                                        </p:attrNameLst>
                                      </p:cBhvr>
                                      <p:tavLst>
                                        <p:tav tm="0">
                                          <p:val>
                                            <p:strVal val="#ppt_x"/>
                                          </p:val>
                                        </p:tav>
                                        <p:tav tm="100000">
                                          <p:val>
                                            <p:strVal val="#ppt_x"/>
                                          </p:val>
                                        </p:tav>
                                      </p:tavLst>
                                    </p:anim>
                                    <p:anim calcmode="lin" valueType="num">
                                      <p:cBhvr>
                                        <p:cTn id="19" dur="500" fill="hold"/>
                                        <p:tgtEl>
                                          <p:spTgt spid="34509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45094"/>
                                        </p:tgtEl>
                                        <p:attrNameLst>
                                          <p:attrName>style.visibility</p:attrName>
                                        </p:attrNameLst>
                                      </p:cBhvr>
                                      <p:to>
                                        <p:strVal val="visible"/>
                                      </p:to>
                                    </p:set>
                                    <p:anim calcmode="lin" valueType="num">
                                      <p:cBhvr>
                                        <p:cTn id="24" dur="500" fill="hold"/>
                                        <p:tgtEl>
                                          <p:spTgt spid="345094"/>
                                        </p:tgtEl>
                                        <p:attrNameLst>
                                          <p:attrName>ppt_x</p:attrName>
                                        </p:attrNameLst>
                                      </p:cBhvr>
                                      <p:tavLst>
                                        <p:tav tm="0">
                                          <p:val>
                                            <p:strVal val="#ppt_x"/>
                                          </p:val>
                                        </p:tav>
                                        <p:tav tm="100000">
                                          <p:val>
                                            <p:strVal val="#ppt_x"/>
                                          </p:val>
                                        </p:tav>
                                      </p:tavLst>
                                    </p:anim>
                                    <p:anim calcmode="lin" valueType="num">
                                      <p:cBhvr>
                                        <p:cTn id="25" dur="500" fill="hold"/>
                                        <p:tgtEl>
                                          <p:spTgt spid="34509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45095"/>
                                        </p:tgtEl>
                                        <p:attrNameLst>
                                          <p:attrName>style.visibility</p:attrName>
                                        </p:attrNameLst>
                                      </p:cBhvr>
                                      <p:to>
                                        <p:strVal val="visible"/>
                                      </p:to>
                                    </p:set>
                                    <p:anim calcmode="lin" valueType="num">
                                      <p:cBhvr>
                                        <p:cTn id="30" dur="500" fill="hold"/>
                                        <p:tgtEl>
                                          <p:spTgt spid="345095"/>
                                        </p:tgtEl>
                                        <p:attrNameLst>
                                          <p:attrName>ppt_x</p:attrName>
                                        </p:attrNameLst>
                                      </p:cBhvr>
                                      <p:tavLst>
                                        <p:tav tm="0">
                                          <p:val>
                                            <p:strVal val="#ppt_x"/>
                                          </p:val>
                                        </p:tav>
                                        <p:tav tm="100000">
                                          <p:val>
                                            <p:strVal val="#ppt_x"/>
                                          </p:val>
                                        </p:tav>
                                      </p:tavLst>
                                    </p:anim>
                                    <p:anim calcmode="lin" valueType="num">
                                      <p:cBhvr>
                                        <p:cTn id="31" dur="500" fill="hold"/>
                                        <p:tgtEl>
                                          <p:spTgt spid="34509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45096"/>
                                        </p:tgtEl>
                                        <p:attrNameLst>
                                          <p:attrName>style.visibility</p:attrName>
                                        </p:attrNameLst>
                                      </p:cBhvr>
                                      <p:to>
                                        <p:strVal val="visible"/>
                                      </p:to>
                                    </p:set>
                                    <p:anim calcmode="lin" valueType="num">
                                      <p:cBhvr>
                                        <p:cTn id="36" dur="500" fill="hold"/>
                                        <p:tgtEl>
                                          <p:spTgt spid="345096"/>
                                        </p:tgtEl>
                                        <p:attrNameLst>
                                          <p:attrName>ppt_x</p:attrName>
                                        </p:attrNameLst>
                                      </p:cBhvr>
                                      <p:tavLst>
                                        <p:tav tm="0">
                                          <p:val>
                                            <p:strVal val="#ppt_x"/>
                                          </p:val>
                                        </p:tav>
                                        <p:tav tm="100000">
                                          <p:val>
                                            <p:strVal val="#ppt_x"/>
                                          </p:val>
                                        </p:tav>
                                      </p:tavLst>
                                    </p:anim>
                                    <p:anim calcmode="lin" valueType="num">
                                      <p:cBhvr>
                                        <p:cTn id="37" dur="500" fill="hold"/>
                                        <p:tgtEl>
                                          <p:spTgt spid="3450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ldLvl="0" animBg="1"/>
      <p:bldP spid="345092" grpId="0" animBg="1"/>
      <p:bldP spid="345093" grpId="0" animBg="1"/>
      <p:bldP spid="345094" grpId="0" animBg="1"/>
      <p:bldP spid="345095" grpId="0" animBg="1"/>
      <p:bldP spid="345096" grpId="0" animBg="1"/>
    </p:bld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7858"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348163" name="Text Box 3"/>
          <p:cNvSpPr txBox="1">
            <a:spLocks noChangeArrowheads="1"/>
          </p:cNvSpPr>
          <p:nvPr/>
        </p:nvSpPr>
        <p:spPr bwMode="auto">
          <a:xfrm>
            <a:off x="1403350" y="-88900"/>
            <a:ext cx="7740650" cy="7110413"/>
          </a:xfrm>
          <a:prstGeom prst="rect">
            <a:avLst/>
          </a:prstGeom>
          <a:noFill/>
          <a:ln>
            <a:noFill/>
          </a:ln>
          <a:effectLst/>
        </p:spPr>
        <p:txBody>
          <a:bodyPr>
            <a:spAutoFit/>
          </a:bodyPr>
          <a:lstStyle>
            <a:lvl1pPr eaLnBrk="0" hangingPunct="0">
              <a:defRPr kumimoji="1" sz="1600">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1600">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1600">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1600">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1600">
                <a:solidFill>
                  <a:schemeClr val="bg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double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Div</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(double, double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f(){</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try{</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&lt;&lt;"7.3/0.0=" &lt;&lt;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Div</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(7.3, 0.0) &lt;&lt;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catch(double){</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&lt;&lt;"double"&lt;&lt;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endl;throw</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g(){</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try {f();}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catch(char){</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gg</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throw;}</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main(){</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try{  g();}</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&lt;&lt;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1"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零做除数错误</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 {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1"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缺省异常</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1"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处理完毕</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double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Div</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(double a, double b){</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if(b==0.0)</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throw b;</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return a/b</a:t>
            </a:r>
            <a:r>
              <a:rPr kumimoji="1"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48165" name="AutoShape 5"/>
          <p:cNvSpPr>
            <a:spLocks noChangeArrowheads="1"/>
          </p:cNvSpPr>
          <p:nvPr/>
        </p:nvSpPr>
        <p:spPr bwMode="auto">
          <a:xfrm>
            <a:off x="0" y="4365625"/>
            <a:ext cx="1331913" cy="431800"/>
          </a:xfrm>
          <a:prstGeom prst="wedgeRectCallout">
            <a:avLst>
              <a:gd name="adj1" fmla="val 68356"/>
              <a:gd name="adj2" fmla="val -10296"/>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通用异常</a:t>
            </a:r>
            <a:endParaRPr kumimoji="1" lang="zh-CN" alt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500" fill="hold">
                                          <p:stCondLst>
                                            <p:cond delay="0"/>
                                          </p:stCondLst>
                                        </p:cTn>
                                        <p:tgtEl>
                                          <p:spTgt spid="348163"/>
                                        </p:tgtEl>
                                        <p:attrNameLst>
                                          <p:attrName>style.visibility</p:attrName>
                                        </p:attrNameLst>
                                      </p:cBhvr>
                                      <p:to>
                                        <p:strVal val="visible"/>
                                      </p:to>
                                    </p:set>
                                    <p:animEffect transition="in" filter="barn(inHorizontal)">
                                      <p:cBhvr>
                                        <p:cTn id="7" dur="500"/>
                                        <p:tgtEl>
                                          <p:spTgt spid="3481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48165"/>
                                        </p:tgtEl>
                                        <p:attrNameLst>
                                          <p:attrName>style.visibility</p:attrName>
                                        </p:attrNameLst>
                                      </p:cBhvr>
                                      <p:to>
                                        <p:strVal val="visible"/>
                                      </p:to>
                                    </p:set>
                                    <p:anim calcmode="lin" valueType="num">
                                      <p:cBhvr>
                                        <p:cTn id="12" dur="500" fill="hold"/>
                                        <p:tgtEl>
                                          <p:spTgt spid="348165"/>
                                        </p:tgtEl>
                                        <p:attrNameLst>
                                          <p:attrName>ppt_x</p:attrName>
                                        </p:attrNameLst>
                                      </p:cBhvr>
                                      <p:tavLst>
                                        <p:tav tm="0">
                                          <p:val>
                                            <p:strVal val="#ppt_x"/>
                                          </p:val>
                                        </p:tav>
                                        <p:tav tm="100000">
                                          <p:val>
                                            <p:strVal val="#ppt_x"/>
                                          </p:val>
                                        </p:tav>
                                      </p:tavLst>
                                    </p:anim>
                                    <p:anim calcmode="lin" valueType="num">
                                      <p:cBhvr>
                                        <p:cTn id="13" dur="500" fill="hold"/>
                                        <p:tgtEl>
                                          <p:spTgt spid="348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ldLvl="0" animBg="1"/>
      <p:bldP spid="348165" grpId="0" animBg="1"/>
    </p:bld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82"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378883" name="Rectangle 7"/>
          <p:cNvSpPr>
            <a:spLocks noGrp="1"/>
          </p:cNvSpPr>
          <p:nvPr>
            <p:ph idx="1"/>
          </p:nvPr>
        </p:nvSpPr>
        <p:spPr>
          <a:xfrm>
            <a:off x="1403350" y="1196975"/>
            <a:ext cx="7740650" cy="5148263"/>
          </a:xfrm>
          <a:ln/>
        </p:spPr>
        <p:txBody>
          <a:bodyPr vert="horz" wrap="square" lIns="92075" tIns="46037" rIns="92075" bIns="46037" anchor="t" anchorCtr="0"/>
          <a:p>
            <a:pPr marL="533400" indent="-533400" eaLnBrk="1" hangingPunct="1">
              <a:lnSpc>
                <a:spcPct val="90000"/>
              </a:lnSpc>
              <a:buNone/>
            </a:pPr>
            <a:r>
              <a:rPr lang="en-US" altLang="zh-CN" sz="2400" b="1" dirty="0">
                <a:solidFill>
                  <a:srgbClr val="FFFFFF"/>
                </a:solidFill>
                <a:latin typeface="Courier New" panose="02070309020205020404" pitchFamily="49" charset="0"/>
              </a:rPr>
              <a:t>void f0(){..; throw string(“</a:t>
            </a:r>
            <a:r>
              <a:rPr lang="zh-CN" altLang="en-US" sz="2400" b="1" dirty="0">
                <a:solidFill>
                  <a:srgbClr val="FFFFFF"/>
                </a:solidFill>
                <a:latin typeface="Courier New" panose="02070309020205020404" pitchFamily="49" charset="0"/>
              </a:rPr>
              <a:t>请处理</a:t>
            </a:r>
            <a:r>
              <a:rPr lang="en-US" altLang="zh-CN" sz="2400" b="1" dirty="0">
                <a:solidFill>
                  <a:srgbClr val="FFFFFF"/>
                </a:solidFill>
                <a:latin typeface="Courier New" panose="02070309020205020404" pitchFamily="49" charset="0"/>
              </a:rPr>
              <a:t>\n”);…; }</a:t>
            </a:r>
            <a:endParaRPr lang="en-US" altLang="zh-CN" sz="2400" b="1" dirty="0">
              <a:solidFill>
                <a:srgbClr val="FFFFFF"/>
              </a:solidFill>
              <a:latin typeface="Courier New" panose="02070309020205020404" pitchFamily="49" charset="0"/>
            </a:endParaRPr>
          </a:p>
          <a:p>
            <a:pPr marL="533400" indent="-533400" eaLnBrk="1" hangingPunct="1">
              <a:lnSpc>
                <a:spcPct val="90000"/>
              </a:lnSpc>
              <a:buNone/>
            </a:pPr>
            <a:r>
              <a:rPr lang="en-US" altLang="zh-CN" sz="2400" b="1" dirty="0">
                <a:solidFill>
                  <a:srgbClr val="FFFFFF"/>
                </a:solidFill>
                <a:latin typeface="Courier New" panose="02070309020205020404" pitchFamily="49" charset="0"/>
              </a:rPr>
              <a:t>void f1(){..; f0();…; }</a:t>
            </a:r>
            <a:endParaRPr lang="en-US" altLang="zh-CN" sz="2400" b="1" dirty="0">
              <a:solidFill>
                <a:srgbClr val="FFFFFF"/>
              </a:solidFill>
              <a:latin typeface="Courier New" panose="02070309020205020404" pitchFamily="49" charset="0"/>
            </a:endParaRPr>
          </a:p>
          <a:p>
            <a:pPr marL="533400" indent="-533400" eaLnBrk="1" hangingPunct="1">
              <a:lnSpc>
                <a:spcPct val="90000"/>
              </a:lnSpc>
              <a:buNone/>
            </a:pPr>
            <a:r>
              <a:rPr lang="en-US" altLang="zh-CN" sz="2400" b="1" dirty="0">
                <a:solidFill>
                  <a:srgbClr val="FFFFFF"/>
                </a:solidFill>
                <a:latin typeface="Courier New" panose="02070309020205020404" pitchFamily="49" charset="0"/>
              </a:rPr>
              <a:t>void f2(){..; f1();…; }</a:t>
            </a:r>
            <a:endParaRPr lang="en-US" altLang="zh-CN" sz="2400" b="1" dirty="0">
              <a:solidFill>
                <a:srgbClr val="FFFFFF"/>
              </a:solidFill>
              <a:latin typeface="Courier New" panose="02070309020205020404" pitchFamily="49" charset="0"/>
            </a:endParaRPr>
          </a:p>
          <a:p>
            <a:pPr marL="533400" indent="-533400" eaLnBrk="1" hangingPunct="1">
              <a:lnSpc>
                <a:spcPct val="90000"/>
              </a:lnSpc>
              <a:buNone/>
            </a:pPr>
            <a:r>
              <a:rPr lang="en-US" altLang="zh-CN" sz="2400" b="1" dirty="0">
                <a:solidFill>
                  <a:srgbClr val="FFFFFF"/>
                </a:solidFill>
                <a:latin typeface="Courier New" panose="02070309020205020404" pitchFamily="49" charset="0"/>
              </a:rPr>
              <a:t>void f3(){..; f2();…; }</a:t>
            </a:r>
            <a:endParaRPr lang="en-US" altLang="zh-CN" sz="2400" b="1" dirty="0">
              <a:solidFill>
                <a:srgbClr val="FFFFFF"/>
              </a:solidFill>
              <a:latin typeface="Courier New" panose="02070309020205020404" pitchFamily="49" charset="0"/>
            </a:endParaRPr>
          </a:p>
          <a:p>
            <a:pPr marL="533400" indent="-533400" eaLnBrk="1" hangingPunct="1">
              <a:lnSpc>
                <a:spcPct val="90000"/>
              </a:lnSpc>
              <a:buNone/>
            </a:pPr>
            <a:r>
              <a:rPr lang="en-US" altLang="zh-CN" sz="2400" b="1" dirty="0">
                <a:solidFill>
                  <a:srgbClr val="FFFFFF"/>
                </a:solidFill>
                <a:latin typeface="Courier New" panose="02070309020205020404" pitchFamily="49" charset="0"/>
              </a:rPr>
              <a:t>void f4(){..; f3();…; }</a:t>
            </a:r>
            <a:endParaRPr lang="en-US" altLang="zh-CN" sz="2400" b="1" dirty="0">
              <a:solidFill>
                <a:srgbClr val="FFFFFF"/>
              </a:solidFill>
              <a:latin typeface="Courier New" panose="02070309020205020404" pitchFamily="49" charset="0"/>
            </a:endParaRPr>
          </a:p>
          <a:p>
            <a:pPr marL="533400" indent="-533400" eaLnBrk="1" hangingPunct="1">
              <a:lnSpc>
                <a:spcPct val="90000"/>
              </a:lnSpc>
              <a:buNone/>
            </a:pPr>
            <a:r>
              <a:rPr lang="en-US" altLang="zh-CN" sz="2400" b="1" dirty="0">
                <a:solidFill>
                  <a:srgbClr val="FFFFFF"/>
                </a:solidFill>
                <a:latin typeface="Courier New" panose="02070309020205020404" pitchFamily="49" charset="0"/>
              </a:rPr>
              <a:t>void f5(){..; f4();…; }</a:t>
            </a:r>
            <a:endParaRPr lang="en-US" altLang="zh-CN" sz="2400" b="1" dirty="0">
              <a:solidFill>
                <a:srgbClr val="FFFFFF"/>
              </a:solidFill>
              <a:latin typeface="Courier New" panose="02070309020205020404" pitchFamily="49" charset="0"/>
            </a:endParaRPr>
          </a:p>
          <a:p>
            <a:pPr marL="533400" indent="-533400" eaLnBrk="1" hangingPunct="1">
              <a:lnSpc>
                <a:spcPct val="90000"/>
              </a:lnSpc>
              <a:buNone/>
            </a:pPr>
            <a:r>
              <a:rPr lang="en-US" altLang="zh-CN" sz="2400" b="1" dirty="0">
                <a:solidFill>
                  <a:srgbClr val="FFFFFF"/>
                </a:solidFill>
                <a:latin typeface="Courier New" panose="02070309020205020404" pitchFamily="49" charset="0"/>
              </a:rPr>
              <a:t>int main(){</a:t>
            </a:r>
            <a:endParaRPr lang="en-US" altLang="zh-CN" sz="2400" b="1" dirty="0">
              <a:solidFill>
                <a:srgbClr val="FFFFFF"/>
              </a:solidFill>
              <a:latin typeface="Courier New" panose="02070309020205020404" pitchFamily="49" charset="0"/>
            </a:endParaRPr>
          </a:p>
          <a:p>
            <a:pPr marL="533400" indent="-533400" eaLnBrk="1" hangingPunct="1">
              <a:lnSpc>
                <a:spcPct val="90000"/>
              </a:lnSpc>
              <a:buNone/>
            </a:pPr>
            <a:r>
              <a:rPr lang="en-US" altLang="zh-CN" sz="2400" b="1" dirty="0">
                <a:solidFill>
                  <a:srgbClr val="FFFFFF"/>
                </a:solidFill>
                <a:latin typeface="Courier New" panose="02070309020205020404" pitchFamily="49" charset="0"/>
              </a:rPr>
              <a:t>  try{..; f5();…; }</a:t>
            </a:r>
            <a:endParaRPr lang="en-US" altLang="zh-CN" sz="2400" b="1" dirty="0">
              <a:solidFill>
                <a:srgbClr val="FFFFFF"/>
              </a:solidFill>
              <a:latin typeface="Courier New" panose="02070309020205020404" pitchFamily="49" charset="0"/>
            </a:endParaRPr>
          </a:p>
          <a:p>
            <a:pPr marL="533400" indent="-533400" eaLnBrk="1" hangingPunct="1">
              <a:lnSpc>
                <a:spcPct val="90000"/>
              </a:lnSpc>
              <a:buNone/>
            </a:pPr>
            <a:r>
              <a:rPr lang="en-US" altLang="zh-CN" sz="2400" b="1" dirty="0">
                <a:solidFill>
                  <a:srgbClr val="FFFFFF"/>
                </a:solidFill>
                <a:latin typeface="Courier New" panose="02070309020205020404" pitchFamily="49" charset="0"/>
              </a:rPr>
              <a:t>  catch(string &amp;s){</a:t>
            </a:r>
            <a:endParaRPr lang="en-US" altLang="zh-CN" sz="2400" b="1" dirty="0">
              <a:solidFill>
                <a:srgbClr val="FFFFFF"/>
              </a:solidFill>
              <a:latin typeface="Courier New" panose="02070309020205020404" pitchFamily="49" charset="0"/>
            </a:endParaRPr>
          </a:p>
          <a:p>
            <a:pPr marL="533400" indent="-533400" eaLnBrk="1" hangingPunct="1">
              <a:lnSpc>
                <a:spcPct val="90000"/>
              </a:lnSpc>
              <a:buNone/>
            </a:pPr>
            <a:r>
              <a:rPr lang="en-US" altLang="zh-CN" sz="2400" b="1" dirty="0">
                <a:solidFill>
                  <a:srgbClr val="FFFFFF"/>
                </a:solidFill>
                <a:latin typeface="Courier New" panose="02070309020205020404" pitchFamily="49" charset="0"/>
              </a:rPr>
              <a:t>    cout&lt;&lt;s.c_str()&lt;&lt;endl;</a:t>
            </a:r>
            <a:endParaRPr lang="en-US" altLang="zh-CN" sz="2400" b="1" dirty="0">
              <a:solidFill>
                <a:srgbClr val="FFFFFF"/>
              </a:solidFill>
              <a:latin typeface="Courier New" panose="02070309020205020404" pitchFamily="49" charset="0"/>
            </a:endParaRPr>
          </a:p>
          <a:p>
            <a:pPr marL="533400" indent="-533400" eaLnBrk="1" hangingPunct="1">
              <a:lnSpc>
                <a:spcPct val="90000"/>
              </a:lnSpc>
              <a:buNone/>
            </a:pPr>
            <a:r>
              <a:rPr lang="en-US" altLang="zh-CN" sz="2400" b="1" dirty="0">
                <a:solidFill>
                  <a:srgbClr val="FFFFFF"/>
                </a:solidFill>
                <a:latin typeface="Courier New" panose="02070309020205020404" pitchFamily="49" charset="0"/>
              </a:rPr>
              <a:t>  }</a:t>
            </a:r>
            <a:endParaRPr lang="en-US" altLang="zh-CN" sz="2400" b="1" dirty="0">
              <a:solidFill>
                <a:srgbClr val="FFFFFF"/>
              </a:solidFill>
              <a:latin typeface="Courier New" panose="02070309020205020404" pitchFamily="49" charset="0"/>
            </a:endParaRPr>
          </a:p>
          <a:p>
            <a:pPr marL="533400" indent="-533400" eaLnBrk="1" hangingPunct="1">
              <a:lnSpc>
                <a:spcPct val="90000"/>
              </a:lnSpc>
              <a:buNone/>
            </a:pPr>
            <a:r>
              <a:rPr lang="en-US" altLang="zh-CN" sz="2400" b="1" dirty="0">
                <a:solidFill>
                  <a:srgbClr val="FFFFFF"/>
                </a:solidFill>
                <a:latin typeface="Courier New" panose="02070309020205020404" pitchFamily="49" charset="0"/>
              </a:rPr>
              <a:t>}</a:t>
            </a:r>
            <a:endParaRPr lang="en-US" altLang="zh-CN" sz="2400" b="1" dirty="0">
              <a:solidFill>
                <a:srgbClr val="FFFFFF"/>
              </a:solidFill>
              <a:latin typeface="Courier New" panose="02070309020205020404" pitchFamily="49" charset="0"/>
            </a:endParaRPr>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9906"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2" name="Rectangle 6"/>
          <p:cNvSpPr/>
          <p:nvPr/>
        </p:nvSpPr>
        <p:spPr>
          <a:xfrm>
            <a:off x="1881188" y="44450"/>
            <a:ext cx="6948488" cy="6696075"/>
          </a:xfrm>
          <a:prstGeom prst="rect">
            <a:avLst/>
          </a:prstGeom>
          <a:noFill/>
          <a:ln w="9525">
            <a:noFill/>
          </a:ln>
        </p:spPr>
        <p:txBody>
          <a:bodyPr lIns="92075" tIns="46037" rIns="92075" bIns="46037"/>
          <a:lstStyle/>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FFFF00"/>
                </a:solidFill>
                <a:effectLst/>
                <a:uLnTx/>
                <a:uFillTx/>
                <a:latin typeface="宋体" panose="02010600030101010101" pitchFamily="2" charset="-122"/>
                <a:ea typeface="宋体" panose="02010600030101010101" pitchFamily="2" charset="-122"/>
                <a:cs typeface="+mn-cs"/>
              </a:rPr>
              <a:t>类型匹配</a:t>
            </a:r>
            <a:endParaRPr kumimoji="0" lang="zh-CN" altLang="en-US" sz="2800" b="1" i="0" u="none" strike="noStrike" kern="1200" cap="none" spc="0" normalizeH="0" baseline="0" noProof="1">
              <a:ln>
                <a:noFill/>
              </a:ln>
              <a:solidFill>
                <a:srgbClr val="FFFF00"/>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7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异常捕捉的类型匹配之苛刻程度可以和模板的类型匹配相当</a:t>
            </a:r>
            <a:r>
              <a:rPr kumimoji="0" lang="en-US" altLang="zh-CN"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它不允许相容类型的隐式转换</a:t>
            </a:r>
            <a:r>
              <a:rPr kumimoji="0" lang="en-US" altLang="zh-CN"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比如</a:t>
            </a:r>
            <a:r>
              <a:rPr kumimoji="0" lang="en-US" altLang="zh-CN"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抛掷</a:t>
            </a:r>
            <a:r>
              <a:rPr kumimoji="0" lang="en-US" altLang="zh-CN"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char</a:t>
            </a:r>
            <a:r>
              <a:rPr kumimoji="0" lang="zh-CN" altLang="en-US"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类型用</a:t>
            </a:r>
            <a:r>
              <a:rPr kumimoji="0" lang="en-US" altLang="zh-CN"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int</a:t>
            </a:r>
            <a:r>
              <a:rPr kumimoji="0" lang="zh-CN" altLang="en-US"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型就捕捉不到．</a:t>
            </a:r>
            <a:endParaRPr kumimoji="0" lang="en-US" altLang="zh-CN"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7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例如下列代码不会输出</a:t>
            </a:r>
            <a:r>
              <a:rPr kumimoji="0"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0" lang="en-US" altLang="zh-CN"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int exception.</a:t>
            </a:r>
            <a:r>
              <a:rPr kumimoji="0"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0" lang="zh-CN" altLang="en-US"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，当然也不会输出</a:t>
            </a:r>
            <a:r>
              <a:rPr kumimoji="0"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0" lang="en-US" altLang="zh-CN"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That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s ok.</a:t>
            </a:r>
            <a:r>
              <a:rPr kumimoji="0"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0" lang="zh-CN" altLang="en-US"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Abort</a:t>
            </a:r>
            <a:r>
              <a:rPr kumimoji="0" lang="zh-CN" altLang="en-US"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rPr>
              <a:t>（）进程被调用。      因为异常没有被捕获。</a:t>
            </a:r>
            <a:endParaRPr kumimoji="0" lang="zh-CN" altLang="en-US" sz="2000" b="1" i="0" u="none" strike="noStrike" kern="1200" cap="none" spc="0" normalizeH="0" baseline="0" noProof="1">
              <a:ln>
                <a:noFill/>
              </a:ln>
              <a:solidFill>
                <a:srgbClr val="FFFFFF"/>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 main(){</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try{</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throw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H</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cout&lt;&lt;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 exception.\n</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cout&lt;&lt;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That's ok.\n</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0930"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428035" name="Text Box 3"/>
          <p:cNvSpPr txBox="1">
            <a:spLocks noChangeArrowheads="1"/>
          </p:cNvSpPr>
          <p:nvPr/>
        </p:nvSpPr>
        <p:spPr bwMode="auto">
          <a:xfrm>
            <a:off x="2124075" y="188913"/>
            <a:ext cx="6769100" cy="6370638"/>
          </a:xfrm>
          <a:prstGeom prst="rect">
            <a:avLst/>
          </a:prstGeom>
          <a:noFill/>
          <a:ln>
            <a:noFill/>
          </a:ln>
          <a:effectLst/>
        </p:spPr>
        <p:txBody>
          <a:bodyPr>
            <a:spAutoFit/>
          </a:bodyPr>
          <a:lstStyle>
            <a:lvl1pPr eaLnBrk="0" hangingPunct="0">
              <a:defRPr kumimoji="1" sz="1600">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1600">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1600">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1600">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1600">
                <a:solidFill>
                  <a:schemeClr val="bg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A</a:t>
            </a:r>
            <a:r>
              <a:rPr kumimoji="1"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k;</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&lt;&lt;"erase A object."&lt;&lt;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f(){</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 s;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throw 5; </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&lt;&lt;"f() doing"&lt;&lt;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err="1"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int</a:t>
            </a:r>
            <a:r>
              <a:rPr kumimoji="1"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main(){</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try{f();}</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&lt;&lt;"f() error"&lt;&lt;</a:t>
            </a:r>
            <a:r>
              <a:rPr kumimoji="1" lang="en-US" altLang="zh-CN"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28036" name="AutoShape 4"/>
          <p:cNvSpPr>
            <a:spLocks noChangeArrowheads="1"/>
          </p:cNvSpPr>
          <p:nvPr/>
        </p:nvSpPr>
        <p:spPr bwMode="auto">
          <a:xfrm>
            <a:off x="3313113" y="2636838"/>
            <a:ext cx="5795963" cy="503238"/>
          </a:xfrm>
          <a:prstGeom prst="wedgeRectCallout">
            <a:avLst>
              <a:gd name="adj1" fmla="val -53649"/>
              <a:gd name="adj2" fmla="val 177643"/>
            </a:avLst>
          </a:prstGeom>
          <a:solidFill>
            <a:srgbClr val="0000FF"/>
          </a:solidFill>
          <a:ln w="9525" algn="ctr">
            <a:solidFill>
              <a:schemeClr val="bg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异常被处理后各函数对象被释放；其它语句不执行</a:t>
            </a:r>
            <a:endParaRPr kumimoji="1" lang="zh-CN" altLang="en-US" sz="2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28035"/>
                                        </p:tgtEl>
                                        <p:attrNameLst>
                                          <p:attrName>style.visibility</p:attrName>
                                        </p:attrNameLst>
                                      </p:cBhvr>
                                      <p:to>
                                        <p:strVal val="visible"/>
                                      </p:to>
                                    </p:set>
                                    <p:animEffect transition="in" filter="barn(inHorizontal)">
                                      <p:cBhvr>
                                        <p:cTn id="7" dur="500"/>
                                        <p:tgtEl>
                                          <p:spTgt spid="42803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28036"/>
                                        </p:tgtEl>
                                        <p:attrNameLst>
                                          <p:attrName>style.visibility</p:attrName>
                                        </p:attrNameLst>
                                      </p:cBhvr>
                                      <p:to>
                                        <p:strVal val="visible"/>
                                      </p:to>
                                    </p:set>
                                    <p:anim calcmode="lin" valueType="num">
                                      <p:cBhvr>
                                        <p:cTn id="12" dur="500" fill="hold"/>
                                        <p:tgtEl>
                                          <p:spTgt spid="428036"/>
                                        </p:tgtEl>
                                        <p:attrNameLst>
                                          <p:attrName>ppt_x</p:attrName>
                                        </p:attrNameLst>
                                      </p:cBhvr>
                                      <p:tavLst>
                                        <p:tav tm="0">
                                          <p:val>
                                            <p:strVal val="#ppt_x"/>
                                          </p:val>
                                        </p:tav>
                                        <p:tav tm="100000">
                                          <p:val>
                                            <p:strVal val="#ppt_x"/>
                                          </p:val>
                                        </p:tav>
                                      </p:tavLst>
                                    </p:anim>
                                    <p:anim calcmode="lin" valueType="num">
                                      <p:cBhvr>
                                        <p:cTn id="13" dur="500" fill="hold"/>
                                        <p:tgtEl>
                                          <p:spTgt spid="428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ldLvl="0" animBg="1"/>
      <p:bldP spid="428036" grpId="0" animBg="1"/>
    </p:bld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1954"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519171" name="Text Box 3"/>
          <p:cNvSpPr txBox="1">
            <a:spLocks noChangeArrowheads="1"/>
          </p:cNvSpPr>
          <p:nvPr/>
        </p:nvSpPr>
        <p:spPr bwMode="auto">
          <a:xfrm>
            <a:off x="971550" y="-26987"/>
            <a:ext cx="8172450" cy="6554788"/>
          </a:xfrm>
          <a:prstGeom prst="rect">
            <a:avLst/>
          </a:prstGeom>
          <a:noFill/>
          <a:ln>
            <a:noFill/>
          </a:ln>
          <a:effectLst/>
        </p:spPr>
        <p:txBody>
          <a:bodyPr>
            <a:spAutoFit/>
          </a:bodyPr>
          <a:lstStyle>
            <a:lvl1pPr eaLnBrk="0" hangingPunct="0">
              <a:defRPr kumimoji="1" sz="1600">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1600">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1600">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1600">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1600">
                <a:solidFill>
                  <a:schemeClr val="bg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A{</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char net[20];</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	A(char * net){</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strcpy</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(this-&gt;</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net,net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B:public A{</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long card;</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	B(long </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card,char</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 net):A(net){this-&gt;card=card;}</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C:public B{</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port;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	C(</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port,long</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card,char</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 net):B(</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card,net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){this-&gt;port=port;}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net(){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throw </a:t>
            </a:r>
            <a:r>
              <a:rPr kumimoji="1"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B(0x00FFAB6BDED6</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,"202.198.22.26");</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err="1"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main(){</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try{net();}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catch(C){</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zh-CN" altLang="en-US"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端口错误</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"&lt;&lt;endl;}</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catch(B){</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zh-CN" altLang="en-US"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网卡错误</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"&lt;&lt;endl;}</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catch(A){</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a:t>
            </a:r>
            <a:r>
              <a:rPr kumimoji="1" lang="zh-CN" altLang="en-US"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网络错误</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mn-ea"/>
              </a:rPr>
              <a:t>"&lt;&lt;endl</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放到最前面如何？</a:t>
            </a:r>
            <a:endParaRPr kumimoji="1" lang="zh-CN" altLang="en-US"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19171"/>
                                        </p:tgtEl>
                                        <p:attrNameLst>
                                          <p:attrName>style.visibility</p:attrName>
                                        </p:attrNameLst>
                                      </p:cBhvr>
                                      <p:to>
                                        <p:strVal val="visible"/>
                                      </p:to>
                                    </p:set>
                                    <p:animEffect transition="in" filter="barn(inHorizontal)">
                                      <p:cBhvr>
                                        <p:cTn id="7" dur="500"/>
                                        <p:tgtEl>
                                          <p:spTgt spid="519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ldLvl="0" animBg="1"/>
    </p:bld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6" name="Rectangle 2"/>
          <p:cNvSpPr>
            <a:spLocks noChangeArrowheads="1"/>
          </p:cNvSpPr>
          <p:nvPr/>
        </p:nvSpPr>
        <p:spPr bwMode="auto">
          <a:xfrm>
            <a:off x="107950" y="3094038"/>
            <a:ext cx="896461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Catch(</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基类指针类型</a:t>
            </a: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能够捕获</a:t>
            </a: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throw </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派生类指针 </a:t>
            </a:r>
            <a:endPar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349187" name="Rectangle 3"/>
          <p:cNvSpPr>
            <a:spLocks noChangeArrowheads="1"/>
          </p:cNvSpPr>
          <p:nvPr/>
        </p:nvSpPr>
        <p:spPr bwMode="auto">
          <a:xfrm>
            <a:off x="107950" y="1908175"/>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Catch(</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基类类型</a:t>
            </a: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能够捕获</a:t>
            </a: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throw </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派生类对象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49188" name="Rectangle 4"/>
          <p:cNvSpPr>
            <a:spLocks noChangeArrowheads="1"/>
          </p:cNvSpPr>
          <p:nvPr/>
        </p:nvSpPr>
        <p:spPr bwMode="auto">
          <a:xfrm>
            <a:off x="107950" y="4318000"/>
            <a:ext cx="8964613" cy="1127125"/>
          </a:xfrm>
          <a:prstGeom prst="rect">
            <a:avLst/>
          </a:prstGeom>
          <a:gradFill rotWithShape="0">
            <a:gsLst>
              <a:gs pos="0">
                <a:schemeClr val="folHlink">
                  <a:gamma/>
                  <a:shade val="56078"/>
                  <a:invGamma/>
                </a:schemeClr>
              </a:gs>
              <a:gs pos="100000">
                <a:schemeClr val="folHlink"/>
              </a:gs>
            </a:gsLst>
            <a:lin ang="5400000" scaled="1"/>
          </a:gradFill>
          <a:ln w="12700">
            <a:solidFill>
              <a:srgbClr val="C0C0C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反之不可以；所以</a:t>
            </a:r>
            <a:r>
              <a:rPr kumimoji="0" lang="en-US" altLang="zh-CN"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catch(</a:t>
            </a:r>
            <a:r>
              <a:rPr kumimoji="0" lang="zh-CN" altLang="en-US"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基类</a:t>
            </a:r>
            <a:r>
              <a:rPr kumimoji="0" lang="en-US" altLang="zh-CN"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总放在</a:t>
            </a:r>
            <a:r>
              <a:rPr kumimoji="0" lang="en-US" altLang="zh-CN"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catch(</a:t>
            </a:r>
            <a:r>
              <a:rPr kumimoji="0" lang="zh-CN" altLang="en-US"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派生类</a:t>
            </a:r>
            <a:r>
              <a:rPr kumimoji="0" lang="en-US" altLang="zh-CN"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后面</a:t>
            </a:r>
            <a:r>
              <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82981" name="Text Box 5"/>
          <p:cNvSpPr txBox="1"/>
          <p:nvPr/>
        </p:nvSpPr>
        <p:spPr>
          <a:xfrm>
            <a:off x="1835150" y="333375"/>
            <a:ext cx="6553200" cy="762000"/>
          </a:xfrm>
          <a:prstGeom prst="rect">
            <a:avLst/>
          </a:prstGeom>
          <a:noFill/>
          <a:ln w="9525">
            <a:noFill/>
          </a:ln>
        </p:spPr>
        <p:txBody>
          <a:bodyPr>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a:t>
            </a:r>
            <a:endParaRPr lang="zh-CN" altLang="en-US" sz="4400" b="1"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9187"/>
                                        </p:tgtEl>
                                        <p:attrNameLst>
                                          <p:attrName>style.visibility</p:attrName>
                                        </p:attrNameLst>
                                      </p:cBhvr>
                                      <p:to>
                                        <p:strVal val="visible"/>
                                      </p:to>
                                    </p:set>
                                    <p:anim calcmode="lin" valueType="num">
                                      <p:cBhvr>
                                        <p:cTn id="7" dur="2000" fill="hold"/>
                                        <p:tgtEl>
                                          <p:spTgt spid="349187"/>
                                        </p:tgtEl>
                                        <p:attrNameLst>
                                          <p:attrName>ppt_x</p:attrName>
                                        </p:attrNameLst>
                                      </p:cBhvr>
                                      <p:tavLst>
                                        <p:tav tm="0">
                                          <p:val>
                                            <p:strVal val="#ppt_x"/>
                                          </p:val>
                                        </p:tav>
                                        <p:tav tm="100000">
                                          <p:val>
                                            <p:strVal val="#ppt_x"/>
                                          </p:val>
                                        </p:tav>
                                      </p:tavLst>
                                    </p:anim>
                                    <p:anim calcmode="lin" valueType="num">
                                      <p:cBhvr>
                                        <p:cTn id="8" dur="2000" fill="hold"/>
                                        <p:tgtEl>
                                          <p:spTgt spid="3491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349186"/>
                                        </p:tgtEl>
                                        <p:attrNameLst>
                                          <p:attrName>style.visibility</p:attrName>
                                        </p:attrNameLst>
                                      </p:cBhvr>
                                      <p:to>
                                        <p:strVal val="visible"/>
                                      </p:to>
                                    </p:set>
                                    <p:anim by="(-#ppt_w*2)" calcmode="lin" valueType="num">
                                      <p:cBhvr rctx="PPT">
                                        <p:cTn id="13" dur="500" autoRev="1" fill="hold">
                                          <p:stCondLst>
                                            <p:cond delay="0"/>
                                          </p:stCondLst>
                                        </p:cTn>
                                        <p:tgtEl>
                                          <p:spTgt spid="349186"/>
                                        </p:tgtEl>
                                        <p:attrNameLst>
                                          <p:attrName>ppt_w</p:attrName>
                                        </p:attrNameLst>
                                      </p:cBhvr>
                                    </p:anim>
                                    <p:anim by="(#ppt_w*0.50)" calcmode="lin" valueType="num">
                                      <p:cBhvr>
                                        <p:cTn id="14" dur="500" decel="50000" autoRev="1" fill="hold">
                                          <p:stCondLst>
                                            <p:cond delay="0"/>
                                          </p:stCondLst>
                                        </p:cTn>
                                        <p:tgtEl>
                                          <p:spTgt spid="349186"/>
                                        </p:tgtEl>
                                        <p:attrNameLst>
                                          <p:attrName>ppt_x</p:attrName>
                                        </p:attrNameLst>
                                      </p:cBhvr>
                                    </p:anim>
                                    <p:anim from="(-#ppt_h/2)" to="(#ppt_y)" calcmode="lin" valueType="num">
                                      <p:cBhvr>
                                        <p:cTn id="15" dur="1000" fill="hold">
                                          <p:stCondLst>
                                            <p:cond delay="0"/>
                                          </p:stCondLst>
                                        </p:cTn>
                                        <p:tgtEl>
                                          <p:spTgt spid="349186"/>
                                        </p:tgtEl>
                                        <p:attrNameLst>
                                          <p:attrName>ppt_y</p:attrName>
                                        </p:attrNameLst>
                                      </p:cBhvr>
                                    </p:anim>
                                    <p:animRot by="21600000">
                                      <p:cBhvr>
                                        <p:cTn id="16" dur="1000" fill="hold">
                                          <p:stCondLst>
                                            <p:cond delay="0"/>
                                          </p:stCondLst>
                                        </p:cTn>
                                        <p:tgtEl>
                                          <p:spTgt spid="349186"/>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49188"/>
                                        </p:tgtEl>
                                        <p:attrNameLst>
                                          <p:attrName>style.visibility</p:attrName>
                                        </p:attrNameLst>
                                      </p:cBhvr>
                                      <p:to>
                                        <p:strVal val="visible"/>
                                      </p:to>
                                    </p:set>
                                    <p:anim calcmode="lin" valueType="num">
                                      <p:cBhvr>
                                        <p:cTn id="21" dur="2000" fill="hold"/>
                                        <p:tgtEl>
                                          <p:spTgt spid="349188"/>
                                        </p:tgtEl>
                                        <p:attrNameLst>
                                          <p:attrName>ppt_x</p:attrName>
                                        </p:attrNameLst>
                                      </p:cBhvr>
                                      <p:tavLst>
                                        <p:tav tm="0">
                                          <p:val>
                                            <p:strVal val="#ppt_x"/>
                                          </p:val>
                                        </p:tav>
                                        <p:tav tm="100000">
                                          <p:val>
                                            <p:strVal val="#ppt_x"/>
                                          </p:val>
                                        </p:tav>
                                      </p:tavLst>
                                    </p:anim>
                                    <p:anim calcmode="lin" valueType="num">
                                      <p:cBhvr>
                                        <p:cTn id="22" dur="2000" fill="hold"/>
                                        <p:tgtEl>
                                          <p:spTgt spid="349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6" grpId="0" animBg="1"/>
      <p:bldP spid="349187" grpId="0" animBg="1"/>
      <p:bldP spid="349188" grpId="0" animBg="1"/>
    </p:bld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2"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684035" name="Text Box 3"/>
          <p:cNvSpPr txBox="1">
            <a:spLocks noChangeArrowheads="1"/>
          </p:cNvSpPr>
          <p:nvPr/>
        </p:nvSpPr>
        <p:spPr bwMode="auto">
          <a:xfrm>
            <a:off x="2916238" y="0"/>
            <a:ext cx="5327650" cy="6492875"/>
          </a:xfrm>
          <a:prstGeom prst="rect">
            <a:avLst/>
          </a:prstGeom>
          <a:noFill/>
          <a:ln>
            <a:noFill/>
          </a:ln>
          <a:effectLst/>
        </p:spPr>
        <p:txBody>
          <a:bodyPr>
            <a:spAutoFit/>
          </a:bodyPr>
          <a:lstStyle>
            <a:lvl1pPr eaLnBrk="0" hangingPunct="0">
              <a:defRPr kumimoji="1" sz="1600">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1600">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1600">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1600">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1600">
                <a:solidFill>
                  <a:schemeClr val="bg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1600">
                <a:solidFill>
                  <a:schemeClr val="bg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A{</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char net[20];</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	</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virtual  void x(){</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000" b="1" i="0" u="none" strike="noStrike" kern="1200" cap="none" spc="0" normalizeH="0" baseline="0" noProof="0" dirty="0" err="1"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B:public A{</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long card;</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	</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void x(){</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"&lt;&lt;</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class C:public B{</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port;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public:	</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void x(){</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cout</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&lt;&lt;"</a:t>
            </a:r>
            <a:r>
              <a:rPr kumimoji="1"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C</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"&lt;&lt;</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endl</a:t>
            </a:r>
            <a:r>
              <a:rPr kumimoji="1"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void net(){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throw B();}</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err="1"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int</a:t>
            </a:r>
            <a:r>
              <a:rPr kumimoji="1"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main(){</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try{net();}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catch(A &amp; s){</a:t>
            </a:r>
            <a:r>
              <a:rPr kumimoji="1" lang="en-US" altLang="zh-CN" sz="20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s.x</a:t>
            </a: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多态调用</a:t>
            </a:r>
            <a:endParaRPr kumimoji="1" lang="zh-CN" altLang="en-US"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84035"/>
                                        </p:tgtEl>
                                        <p:attrNameLst>
                                          <p:attrName>style.visibility</p:attrName>
                                        </p:attrNameLst>
                                      </p:cBhvr>
                                      <p:to>
                                        <p:strVal val="visible"/>
                                      </p:to>
                                    </p:set>
                                    <p:animEffect transition="in" filter="barn(inHorizontal)">
                                      <p:cBhvr>
                                        <p:cTn id="7" dur="500"/>
                                        <p:tgtEl>
                                          <p:spTgt spid="68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5" grpId="0"/>
    </p:bld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5026" name="Text Box 2"/>
          <p:cNvSpPr txBox="1"/>
          <p:nvPr/>
        </p:nvSpPr>
        <p:spPr>
          <a:xfrm>
            <a:off x="10795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685059" name="Text Box 3"/>
          <p:cNvSpPr txBox="1">
            <a:spLocks noChangeArrowheads="1"/>
          </p:cNvSpPr>
          <p:nvPr/>
        </p:nvSpPr>
        <p:spPr bwMode="auto">
          <a:xfrm>
            <a:off x="2916238" y="-100012"/>
            <a:ext cx="6227763" cy="7102475"/>
          </a:xfrm>
          <a:prstGeom prst="rect">
            <a:avLst/>
          </a:prstGeom>
          <a:noFill/>
          <a:ln>
            <a:noFill/>
          </a:ln>
          <a:effectLst/>
        </p:spPr>
        <p:txBody>
          <a:bodyPr>
            <a:spAutoFit/>
          </a:bodyPr>
          <a:lstStyle/>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A{</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char net[20];</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virtual  void x(){</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&lt;&lt;"A";}</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B:public A{</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long card;</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void x(){</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&lt;&lt;"B";}</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class C:public B{</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port;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public:	</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x(){</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cout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&lt;&lt;"C";}</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net(){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throw B();}</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 net() throw(A,B,C);  //</a:t>
            </a: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异常申述（异常声明）</a:t>
            </a:r>
            <a:endPar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main(){</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try{net();}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catch(A &amp; s){</a:t>
            </a:r>
            <a:r>
              <a:rPr kumimoji="1" lang="en-US" altLang="zh-CN" sz="2000" b="1" kern="1200" cap="none" spc="0" normalizeH="0" baseline="0" noProof="0" dirty="0" err="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s.x</a:t>
            </a: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85059"/>
                                        </p:tgtEl>
                                        <p:attrNameLst>
                                          <p:attrName>style.visibility</p:attrName>
                                        </p:attrNameLst>
                                      </p:cBhvr>
                                      <p:to>
                                        <p:strVal val="visible"/>
                                      </p:to>
                                    </p:set>
                                    <p:animEffect transition="in" filter="barn(inHorizontal)">
                                      <p:cBhvr>
                                        <p:cTn id="7" dur="500"/>
                                        <p:tgtEl>
                                          <p:spTgt spid="68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idx="1"/>
          </p:nvPr>
        </p:nvSpPr>
        <p:spPr>
          <a:xfrm>
            <a:off x="1403350" y="765175"/>
            <a:ext cx="6623050" cy="5830888"/>
          </a:xfrm>
          <a:ln/>
        </p:spPr>
        <p:txBody>
          <a:bodyPr vert="horz" wrap="square" lIns="91440" tIns="45720" rIns="91440" bIns="45720" anchor="t" anchorCtr="0"/>
          <a:p>
            <a:pPr eaLnBrk="1" hangingPunct="1">
              <a:buNone/>
            </a:pPr>
            <a:r>
              <a:rPr lang="zh-CN" altLang="en-US" b="1" dirty="0">
                <a:solidFill>
                  <a:schemeClr val="bg1"/>
                </a:solidFill>
              </a:rPr>
              <a:t>引用一旦被定义则不能再修改</a:t>
            </a:r>
            <a:endParaRPr lang="en-US" altLang="zh-CN" b="1" dirty="0">
              <a:solidFill>
                <a:schemeClr val="bg1"/>
              </a:solidFill>
            </a:endParaRPr>
          </a:p>
          <a:p>
            <a:pPr eaLnBrk="1" hangingPunct="1">
              <a:buNone/>
            </a:pPr>
            <a:endParaRPr lang="en-US" altLang="zh-CN" b="1" dirty="0">
              <a:solidFill>
                <a:schemeClr val="bg1"/>
              </a:solidFill>
            </a:endParaRPr>
          </a:p>
          <a:p>
            <a:pPr eaLnBrk="1" hangingPunct="1">
              <a:buNone/>
            </a:pPr>
            <a:r>
              <a:rPr lang="fr-FR" altLang="zh-CN" b="1" dirty="0">
                <a:solidFill>
                  <a:schemeClr val="bg1"/>
                </a:solidFill>
              </a:rPr>
              <a:t>int *p, k, j;</a:t>
            </a:r>
            <a:endParaRPr lang="fr-FR" altLang="zh-CN" b="1" dirty="0">
              <a:solidFill>
                <a:schemeClr val="bg1"/>
              </a:solidFill>
            </a:endParaRPr>
          </a:p>
          <a:p>
            <a:pPr eaLnBrk="1" hangingPunct="1">
              <a:buNone/>
            </a:pPr>
            <a:r>
              <a:rPr lang="fr-FR" altLang="zh-CN" b="1" dirty="0">
                <a:solidFill>
                  <a:schemeClr val="bg1"/>
                </a:solidFill>
              </a:rPr>
              <a:t>int &amp;s =</a:t>
            </a:r>
            <a:r>
              <a:rPr lang="zh-CN" altLang="fr-FR" b="1" dirty="0">
                <a:solidFill>
                  <a:schemeClr val="bg1"/>
                </a:solidFill>
              </a:rPr>
              <a:t> </a:t>
            </a:r>
            <a:r>
              <a:rPr lang="fr-FR" altLang="zh-CN" b="1" dirty="0">
                <a:solidFill>
                  <a:schemeClr val="bg1"/>
                </a:solidFill>
              </a:rPr>
              <a:t>j;     int &amp;s = k;(</a:t>
            </a:r>
            <a:r>
              <a:rPr lang="zh-CN" altLang="fr-FR" b="1" dirty="0">
                <a:solidFill>
                  <a:schemeClr val="bg1"/>
                </a:solidFill>
              </a:rPr>
              <a:t>错误</a:t>
            </a:r>
            <a:r>
              <a:rPr lang="fr-FR" altLang="zh-CN" b="1" dirty="0">
                <a:solidFill>
                  <a:schemeClr val="bg1"/>
                </a:solidFill>
              </a:rPr>
              <a:t>) </a:t>
            </a:r>
            <a:endParaRPr lang="fr-FR" altLang="zh-CN" b="1" dirty="0">
              <a:solidFill>
                <a:schemeClr val="bg1"/>
              </a:solidFill>
            </a:endParaRPr>
          </a:p>
          <a:p>
            <a:pPr eaLnBrk="1" hangingPunct="1">
              <a:buNone/>
            </a:pPr>
            <a:r>
              <a:rPr lang="fr-FR" altLang="zh-CN" b="1" dirty="0">
                <a:solidFill>
                  <a:schemeClr val="bg1"/>
                </a:solidFill>
              </a:rPr>
              <a:t>int * &amp;q = p;      //</a:t>
            </a:r>
            <a:r>
              <a:rPr lang="zh-CN" altLang="en-US" b="1" dirty="0">
                <a:solidFill>
                  <a:schemeClr val="bg1"/>
                </a:solidFill>
              </a:rPr>
              <a:t>指针的引用</a:t>
            </a:r>
            <a:r>
              <a:rPr lang="fr-FR" altLang="zh-CN" b="1" dirty="0">
                <a:solidFill>
                  <a:schemeClr val="bg1"/>
                </a:solidFill>
              </a:rPr>
              <a:t>         </a:t>
            </a:r>
            <a:endParaRPr lang="zh-CN" altLang="fr-FR" b="1" dirty="0">
              <a:solidFill>
                <a:schemeClr val="bg1"/>
              </a:solidFill>
            </a:endParaRPr>
          </a:p>
          <a:p>
            <a:pPr eaLnBrk="1" hangingPunct="1">
              <a:buNone/>
            </a:pPr>
            <a:r>
              <a:rPr lang="fr-FR" altLang="zh-CN" b="1" dirty="0">
                <a:solidFill>
                  <a:schemeClr val="bg1"/>
                </a:solidFill>
              </a:rPr>
              <a:t>q = &amp;k;</a:t>
            </a:r>
            <a:endParaRPr lang="fr-FR" altLang="zh-CN" b="1" dirty="0">
              <a:solidFill>
                <a:schemeClr val="bg1"/>
              </a:solidFill>
            </a:endParaRPr>
          </a:p>
          <a:p>
            <a:pPr eaLnBrk="1" hangingPunct="1">
              <a:buNone/>
            </a:pPr>
            <a:r>
              <a:rPr lang="fr-FR" altLang="zh-CN" b="1" dirty="0">
                <a:solidFill>
                  <a:schemeClr val="bg1"/>
                </a:solidFill>
              </a:rPr>
              <a:t>k = 5;</a:t>
            </a:r>
            <a:endParaRPr lang="fr-FR" altLang="zh-CN" b="1" dirty="0">
              <a:solidFill>
                <a:schemeClr val="bg1"/>
              </a:solidFill>
            </a:endParaRPr>
          </a:p>
          <a:p>
            <a:pPr eaLnBrk="1" hangingPunct="1">
              <a:buNone/>
            </a:pPr>
            <a:r>
              <a:rPr lang="fr-FR" altLang="zh-CN" b="1" dirty="0">
                <a:solidFill>
                  <a:schemeClr val="bg1"/>
                </a:solidFill>
              </a:rPr>
              <a:t>int * &amp;l = q;</a:t>
            </a:r>
            <a:endParaRPr lang="fr-FR" altLang="zh-CN" b="1" dirty="0">
              <a:solidFill>
                <a:schemeClr val="bg1"/>
              </a:solidFill>
            </a:endParaRPr>
          </a:p>
          <a:p>
            <a:pPr eaLnBrk="1" hangingPunct="1">
              <a:buNone/>
            </a:pPr>
            <a:r>
              <a:rPr lang="fr-FR" altLang="zh-CN" b="1" dirty="0">
                <a:solidFill>
                  <a:schemeClr val="bg1"/>
                </a:solidFill>
              </a:rPr>
              <a:t>cout&lt;&lt;*p&lt;&lt;*q&lt;&lt;*l&lt;&lt;endl;</a:t>
            </a:r>
            <a:endParaRPr lang="fr-FR" altLang="zh-CN" b="1" dirty="0">
              <a:solidFill>
                <a:schemeClr val="bg1"/>
              </a:solidFill>
            </a:endParaRPr>
          </a:p>
        </p:txBody>
      </p:sp>
      <p:sp>
        <p:nvSpPr>
          <p:cNvPr id="54275" name="Rectangle 3"/>
          <p:cNvSpPr/>
          <p:nvPr/>
        </p:nvSpPr>
        <p:spPr>
          <a:xfrm>
            <a:off x="0" y="115888"/>
            <a:ext cx="8891588"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en-US" altLang="zh-CN" sz="4400" b="1" dirty="0">
                <a:solidFill>
                  <a:srgbClr val="FFFF00"/>
                </a:solidFill>
                <a:latin typeface="Times New Roman" panose="02020603050405020304" pitchFamily="18" charset="0"/>
                <a:ea typeface="华文行楷" pitchFamily="2" charset="-122"/>
              </a:rPr>
              <a:t>-</a:t>
            </a:r>
            <a:r>
              <a:rPr lang="zh-CN" altLang="en-US" sz="2800" b="1" i="1" dirty="0">
                <a:solidFill>
                  <a:srgbClr val="FFFF00"/>
                </a:solidFill>
                <a:latin typeface="Times New Roman" panose="02020603050405020304" pitchFamily="18" charset="0"/>
                <a:ea typeface="华文行楷" pitchFamily="2" charset="-122"/>
              </a:rPr>
              <a:t>使用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6050" name="Text Box 2"/>
          <p:cNvSpPr txBox="1"/>
          <p:nvPr/>
        </p:nvSpPr>
        <p:spPr>
          <a:xfrm>
            <a:off x="622300" y="404813"/>
            <a:ext cx="854075" cy="5616575"/>
          </a:xfrm>
          <a:prstGeom prst="rect">
            <a:avLst/>
          </a:prstGeom>
          <a:noFill/>
          <a:ln w="9525">
            <a:noFill/>
          </a:ln>
        </p:spPr>
        <p:txBody>
          <a:bodyPr vert="eaVert">
            <a:spAutoFit/>
          </a:bodyPr>
          <a:p>
            <a:pPr algn="just" eaLnBrk="1" hangingPunct="1">
              <a:spcBef>
                <a:spcPct val="50000"/>
              </a:spcBef>
            </a:pPr>
            <a:r>
              <a:rPr lang="zh-CN" altLang="en-US" sz="4400" b="1" dirty="0">
                <a:solidFill>
                  <a:srgbClr val="FFFF00"/>
                </a:solidFill>
                <a:latin typeface="Times New Roman" panose="02020603050405020304" pitchFamily="18" charset="0"/>
                <a:ea typeface="华文行楷" pitchFamily="2" charset="-122"/>
              </a:rPr>
              <a:t>异常处理  </a:t>
            </a:r>
            <a:endParaRPr lang="zh-CN" altLang="en-US" sz="4400" b="1" dirty="0">
              <a:solidFill>
                <a:srgbClr val="FFFF00"/>
              </a:solidFill>
              <a:latin typeface="Times New Roman" panose="02020603050405020304" pitchFamily="18" charset="0"/>
              <a:ea typeface="华文行楷" pitchFamily="2" charset="-122"/>
            </a:endParaRPr>
          </a:p>
        </p:txBody>
      </p:sp>
      <p:sp>
        <p:nvSpPr>
          <p:cNvPr id="386051" name="Rectangle 6"/>
          <p:cNvSpPr>
            <a:spLocks noGrp="1"/>
          </p:cNvSpPr>
          <p:nvPr>
            <p:ph idx="1"/>
          </p:nvPr>
        </p:nvSpPr>
        <p:spPr>
          <a:xfrm>
            <a:off x="3635375" y="908050"/>
            <a:ext cx="5329238" cy="5076825"/>
          </a:xfrm>
          <a:ln/>
        </p:spPr>
        <p:txBody>
          <a:bodyPr vert="horz" wrap="square" lIns="92075" tIns="46037" rIns="92075" bIns="46037" anchor="t" anchorCtr="0"/>
          <a:p>
            <a:pPr marL="533400" indent="-533400" eaLnBrk="1" hangingPunct="1">
              <a:lnSpc>
                <a:spcPct val="80000"/>
              </a:lnSpc>
              <a:buNone/>
            </a:pPr>
            <a:r>
              <a:rPr lang="en-US" altLang="zh-CN" sz="2000" b="1" dirty="0">
                <a:solidFill>
                  <a:srgbClr val="FFFFFF"/>
                </a:solidFill>
                <a:latin typeface="Courier New" panose="02070309020205020404" pitchFamily="49" charset="0"/>
              </a:rPr>
              <a:t>class A{};</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void f3(){</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  if(...) throw A; // </a:t>
            </a:r>
            <a:r>
              <a:rPr lang="zh-CN" altLang="en-US" sz="2000" b="1" dirty="0">
                <a:solidFill>
                  <a:srgbClr val="FFFFFF"/>
                </a:solidFill>
                <a:latin typeface="Courier New" panose="02070309020205020404" pitchFamily="49" charset="0"/>
              </a:rPr>
              <a:t>退出</a:t>
            </a:r>
            <a:r>
              <a:rPr lang="en-US" altLang="zh-CN" sz="2000" b="1" dirty="0">
                <a:solidFill>
                  <a:srgbClr val="FFFFFF"/>
                </a:solidFill>
                <a:latin typeface="Courier New" panose="02070309020205020404" pitchFamily="49" charset="0"/>
              </a:rPr>
              <a:t>for</a:t>
            </a:r>
            <a:r>
              <a:rPr lang="zh-CN" altLang="en-US" sz="2000" b="1" dirty="0">
                <a:solidFill>
                  <a:srgbClr val="FFFFFF"/>
                </a:solidFill>
                <a:latin typeface="Courier New" panose="02070309020205020404" pitchFamily="49" charset="0"/>
              </a:rPr>
              <a:t>循环</a:t>
            </a:r>
            <a:endParaRPr lang="zh-CN" altLang="en-US"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void f2(){</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  f3();</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void f1(){</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  f2();</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int main(){</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  try{</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    for(...; ...; ...)</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      f1();</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  }</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catch(A){</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    //</a:t>
            </a:r>
            <a:r>
              <a:rPr lang="zh-CN" altLang="en-US" sz="2000" b="1" dirty="0">
                <a:solidFill>
                  <a:srgbClr val="FFFFFF"/>
                </a:solidFill>
                <a:latin typeface="Courier New" panose="02070309020205020404" pitchFamily="49" charset="0"/>
              </a:rPr>
              <a:t>输出循环结果</a:t>
            </a:r>
            <a:endParaRPr lang="zh-CN" altLang="en-US" sz="2000" b="1" dirty="0">
              <a:solidFill>
                <a:srgbClr val="FFFFFF"/>
              </a:solidFill>
              <a:latin typeface="Courier New" panose="02070309020205020404" pitchFamily="49" charset="0"/>
            </a:endParaRPr>
          </a:p>
          <a:p>
            <a:pPr marL="533400" indent="-533400" eaLnBrk="1" hangingPunct="1">
              <a:lnSpc>
                <a:spcPct val="80000"/>
              </a:lnSpc>
              <a:buNone/>
            </a:pPr>
            <a:r>
              <a:rPr lang="zh-CN" altLang="en-US" sz="2000" b="1" dirty="0">
                <a:solidFill>
                  <a:srgbClr val="FFFFFF"/>
                </a:solidFill>
                <a:latin typeface="Courier New" panose="02070309020205020404" pitchFamily="49" charset="0"/>
              </a:rPr>
              <a:t>  </a:t>
            </a:r>
            <a:r>
              <a:rPr lang="en-US" altLang="zh-CN" sz="2000" b="1" dirty="0">
                <a:solidFill>
                  <a:srgbClr val="FFFFFF"/>
                </a:solidFill>
                <a:latin typeface="Courier New" panose="02070309020205020404" pitchFamily="49" charset="0"/>
              </a:rPr>
              <a:t>}</a:t>
            </a:r>
            <a:endParaRPr lang="en-US" altLang="zh-CN" sz="2000" b="1" dirty="0">
              <a:solidFill>
                <a:srgbClr val="FFFFFF"/>
              </a:solidFill>
              <a:latin typeface="Courier New" panose="02070309020205020404" pitchFamily="49" charset="0"/>
            </a:endParaRPr>
          </a:p>
          <a:p>
            <a:pPr marL="533400" indent="-533400" eaLnBrk="1" hangingPunct="1">
              <a:lnSpc>
                <a:spcPct val="80000"/>
              </a:lnSpc>
              <a:buNone/>
            </a:pPr>
            <a:r>
              <a:rPr lang="en-US" altLang="zh-CN" sz="2000" b="1" dirty="0">
                <a:solidFill>
                  <a:srgbClr val="FFFFFF"/>
                </a:solidFill>
                <a:latin typeface="Courier New" panose="02070309020205020404" pitchFamily="49" charset="0"/>
              </a:rPr>
              <a:t>}</a:t>
            </a:r>
            <a:endParaRPr lang="en-US" altLang="zh-CN" sz="2000" b="1" dirty="0">
              <a:solidFill>
                <a:srgbClr val="FFFFFF"/>
              </a:solidFill>
              <a:latin typeface="Courier New" panose="02070309020205020404" pitchFamily="49" charset="0"/>
            </a:endParaRPr>
          </a:p>
        </p:txBody>
      </p:sp>
      <p:sp>
        <p:nvSpPr>
          <p:cNvPr id="595975" name="Freeform 7"/>
          <p:cNvSpPr/>
          <p:nvPr/>
        </p:nvSpPr>
        <p:spPr bwMode="auto">
          <a:xfrm>
            <a:off x="5435600" y="1592263"/>
            <a:ext cx="1404938" cy="3205163"/>
          </a:xfrm>
          <a:custGeom>
            <a:avLst/>
            <a:gdLst>
              <a:gd name="T0" fmla="*/ 476 w 744"/>
              <a:gd name="T1" fmla="*/ 4 h 1863"/>
              <a:gd name="T2" fmla="*/ 680 w 744"/>
              <a:gd name="T3" fmla="*/ 208 h 1863"/>
              <a:gd name="T4" fmla="*/ 703 w 744"/>
              <a:gd name="T5" fmla="*/ 1251 h 1863"/>
              <a:gd name="T6" fmla="*/ 431 w 744"/>
              <a:gd name="T7" fmla="*/ 1727 h 1863"/>
              <a:gd name="T8" fmla="*/ 0 w 744"/>
              <a:gd name="T9" fmla="*/ 1863 h 1863"/>
            </a:gdLst>
            <a:ahLst/>
            <a:cxnLst>
              <a:cxn ang="0">
                <a:pos x="T0" y="T1"/>
              </a:cxn>
              <a:cxn ang="0">
                <a:pos x="T2" y="T3"/>
              </a:cxn>
              <a:cxn ang="0">
                <a:pos x="T4" y="T5"/>
              </a:cxn>
              <a:cxn ang="0">
                <a:pos x="T6" y="T7"/>
              </a:cxn>
              <a:cxn ang="0">
                <a:pos x="T8" y="T9"/>
              </a:cxn>
            </a:cxnLst>
            <a:rect l="0" t="0" r="r" b="b"/>
            <a:pathLst>
              <a:path w="744" h="1863">
                <a:moveTo>
                  <a:pt x="476" y="4"/>
                </a:moveTo>
                <a:cubicBezTo>
                  <a:pt x="559" y="2"/>
                  <a:pt x="642" y="0"/>
                  <a:pt x="680" y="208"/>
                </a:cubicBezTo>
                <a:cubicBezTo>
                  <a:pt x="718" y="416"/>
                  <a:pt x="744" y="998"/>
                  <a:pt x="703" y="1251"/>
                </a:cubicBezTo>
                <a:cubicBezTo>
                  <a:pt x="662" y="1504"/>
                  <a:pt x="548" y="1625"/>
                  <a:pt x="431" y="1727"/>
                </a:cubicBezTo>
                <a:cubicBezTo>
                  <a:pt x="314" y="1829"/>
                  <a:pt x="157" y="1846"/>
                  <a:pt x="0" y="1863"/>
                </a:cubicBezTo>
              </a:path>
            </a:pathLst>
          </a:custGeom>
          <a:noFill/>
          <a:ln w="9525" cap="flat" cmpd="sng">
            <a:solidFill>
              <a:srgbClr val="FF9900"/>
            </a:solidFill>
            <a:prstDash val="solid"/>
            <a:round/>
            <a:tailEnd type="triangle" w="med" len="med"/>
          </a:ln>
          <a:effectLst/>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7074" name="Group 5"/>
          <p:cNvGrpSpPr/>
          <p:nvPr/>
        </p:nvGrpSpPr>
        <p:grpSpPr>
          <a:xfrm>
            <a:off x="152400" y="87313"/>
            <a:ext cx="8597900" cy="831850"/>
            <a:chOff x="165" y="55"/>
            <a:chExt cx="5347" cy="524"/>
          </a:xfrm>
        </p:grpSpPr>
        <p:grpSp>
          <p:nvGrpSpPr>
            <p:cNvPr id="387077" name="Group 6"/>
            <p:cNvGrpSpPr/>
            <p:nvPr/>
          </p:nvGrpSpPr>
          <p:grpSpPr>
            <a:xfrm>
              <a:off x="664" y="104"/>
              <a:ext cx="4848" cy="432"/>
              <a:chOff x="664" y="104"/>
              <a:chExt cx="4848" cy="432"/>
            </a:xfrm>
          </p:grpSpPr>
          <p:sp>
            <p:nvSpPr>
              <p:cNvPr id="84999" name="Freeform 7"/>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Lst>
                <a:ahLst/>
                <a:cxnLst>
                  <a:cxn ang="0">
                    <a:pos x="T0" y="T1"/>
                  </a:cxn>
                  <a:cxn ang="0">
                    <a:pos x="T2" y="T3"/>
                  </a:cxn>
                  <a:cxn ang="0">
                    <a:pos x="T4" y="T5"/>
                  </a:cxn>
                  <a:cxn ang="0">
                    <a:pos x="T6" y="T7"/>
                  </a:cxn>
                  <a:cxn ang="0">
                    <a:pos x="T8" y="T9"/>
                  </a:cxn>
                  <a:cxn ang="0">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nvGrpSpPr>
              <p:cNvPr id="387080" name="Group 8"/>
              <p:cNvGrpSpPr/>
              <p:nvPr/>
            </p:nvGrpSpPr>
            <p:grpSpPr>
              <a:xfrm>
                <a:off x="1195" y="104"/>
                <a:ext cx="3827" cy="429"/>
                <a:chOff x="1021" y="240"/>
                <a:chExt cx="3827" cy="429"/>
              </a:xfrm>
            </p:grpSpPr>
            <p:grpSp>
              <p:nvGrpSpPr>
                <p:cNvPr id="387129" name="Group 9"/>
                <p:cNvGrpSpPr/>
                <p:nvPr/>
              </p:nvGrpSpPr>
              <p:grpSpPr>
                <a:xfrm>
                  <a:off x="1021" y="241"/>
                  <a:ext cx="2208" cy="427"/>
                  <a:chOff x="1021" y="241"/>
                  <a:chExt cx="2208" cy="427"/>
                </a:xfrm>
              </p:grpSpPr>
              <p:sp>
                <p:nvSpPr>
                  <p:cNvPr id="85002" name="Freeform 10"/>
                  <p:cNvSpPr/>
                  <p:nvPr/>
                </p:nvSpPr>
                <p:spPr bwMode="ltGray">
                  <a:xfrm>
                    <a:off x="2257" y="633"/>
                    <a:ext cx="7" cy="8"/>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03" name="Freeform 11"/>
                  <p:cNvSpPr/>
                  <p:nvPr/>
                </p:nvSpPr>
                <p:spPr bwMode="ltGray">
                  <a:xfrm>
                    <a:off x="2332" y="660"/>
                    <a:ext cx="9" cy="8"/>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04" name="Freeform 12"/>
                  <p:cNvSpPr/>
                  <p:nvPr/>
                </p:nvSpPr>
                <p:spPr bwMode="ltGray">
                  <a:xfrm>
                    <a:off x="2120" y="616"/>
                    <a:ext cx="39"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05" name="Freeform 13"/>
                  <p:cNvSpPr/>
                  <p:nvPr/>
                </p:nvSpPr>
                <p:spPr bwMode="ltGray">
                  <a:xfrm>
                    <a:off x="1967" y="629"/>
                    <a:ext cx="39" cy="5"/>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06" name="Freeform 14"/>
                  <p:cNvSpPr/>
                  <p:nvPr/>
                </p:nvSpPr>
                <p:spPr bwMode="ltGray">
                  <a:xfrm>
                    <a:off x="1921"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07" name="Freeform 15"/>
                  <p:cNvSpPr/>
                  <p:nvPr/>
                </p:nvSpPr>
                <p:spPr bwMode="ltGray">
                  <a:xfrm>
                    <a:off x="1890" y="634"/>
                    <a:ext cx="3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08" name="Freeform 16"/>
                  <p:cNvSpPr/>
                  <p:nvPr/>
                </p:nvSpPr>
                <p:spPr bwMode="ltGray">
                  <a:xfrm>
                    <a:off x="1735"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09" name="Freeform 17"/>
                  <p:cNvSpPr/>
                  <p:nvPr/>
                </p:nvSpPr>
                <p:spPr bwMode="ltGray">
                  <a:xfrm>
                    <a:off x="1827" y="541"/>
                    <a:ext cx="39"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10" name="Freeform 18"/>
                  <p:cNvSpPr/>
                  <p:nvPr/>
                </p:nvSpPr>
                <p:spPr bwMode="ltGray">
                  <a:xfrm>
                    <a:off x="1890"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11" name="Freeform 19"/>
                  <p:cNvSpPr/>
                  <p:nvPr/>
                </p:nvSpPr>
                <p:spPr bwMode="ltGray">
                  <a:xfrm>
                    <a:off x="1890" y="588"/>
                    <a:ext cx="39"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12" name="Freeform 20"/>
                  <p:cNvSpPr/>
                  <p:nvPr/>
                </p:nvSpPr>
                <p:spPr bwMode="ltGray">
                  <a:xfrm>
                    <a:off x="1944"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13" name="Freeform 21"/>
                  <p:cNvSpPr/>
                  <p:nvPr/>
                </p:nvSpPr>
                <p:spPr bwMode="ltGray">
                  <a:xfrm>
                    <a:off x="1948"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14" name="Freeform 22"/>
                  <p:cNvSpPr/>
                  <p:nvPr/>
                </p:nvSpPr>
                <p:spPr bwMode="ltGray">
                  <a:xfrm>
                    <a:off x="1967" y="585"/>
                    <a:ext cx="39"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15" name="Freeform 23"/>
                  <p:cNvSpPr/>
                  <p:nvPr/>
                </p:nvSpPr>
                <p:spPr bwMode="ltGray">
                  <a:xfrm>
                    <a:off x="1976" y="593"/>
                    <a:ext cx="116"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16" name="Freeform 24"/>
                  <p:cNvSpPr/>
                  <p:nvPr/>
                </p:nvSpPr>
                <p:spPr bwMode="ltGray">
                  <a:xfrm>
                    <a:off x="2082"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17" name="Freeform 25"/>
                  <p:cNvSpPr/>
                  <p:nvPr/>
                </p:nvSpPr>
                <p:spPr bwMode="ltGray">
                  <a:xfrm>
                    <a:off x="2152" y="544"/>
                    <a:ext cx="8" cy="6"/>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18" name="Freeform 26"/>
                  <p:cNvSpPr/>
                  <p:nvPr/>
                </p:nvSpPr>
                <p:spPr bwMode="ltGray">
                  <a:xfrm>
                    <a:off x="2194" y="584"/>
                    <a:ext cx="39" cy="8"/>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19" name="Freeform 27"/>
                  <p:cNvSpPr/>
                  <p:nvPr/>
                </p:nvSpPr>
                <p:spPr bwMode="ltGray">
                  <a:xfrm>
                    <a:off x="2059" y="494"/>
                    <a:ext cx="8" cy="5"/>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20" name="Freeform 28"/>
                  <p:cNvSpPr/>
                  <p:nvPr/>
                </p:nvSpPr>
                <p:spPr bwMode="ltGray">
                  <a:xfrm>
                    <a:off x="1988" y="536"/>
                    <a:ext cx="8" cy="5"/>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21" name="Freeform 29"/>
                  <p:cNvSpPr/>
                  <p:nvPr/>
                </p:nvSpPr>
                <p:spPr bwMode="ltGray">
                  <a:xfrm>
                    <a:off x="1910"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22" name="Freeform 30"/>
                  <p:cNvSpPr/>
                  <p:nvPr/>
                </p:nvSpPr>
                <p:spPr bwMode="ltGray">
                  <a:xfrm>
                    <a:off x="1899" y="466"/>
                    <a:ext cx="39"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23" name="Freeform 31"/>
                  <p:cNvSpPr/>
                  <p:nvPr/>
                </p:nvSpPr>
                <p:spPr bwMode="ltGray">
                  <a:xfrm>
                    <a:off x="1909"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24" name="Freeform 32"/>
                  <p:cNvSpPr/>
                  <p:nvPr/>
                </p:nvSpPr>
                <p:spPr bwMode="ltGray">
                  <a:xfrm>
                    <a:off x="1881" y="512"/>
                    <a:ext cx="3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25" name="Freeform 33"/>
                  <p:cNvSpPr/>
                  <p:nvPr/>
                </p:nvSpPr>
                <p:spPr bwMode="ltGray">
                  <a:xfrm>
                    <a:off x="2930" y="489"/>
                    <a:ext cx="299" cy="179"/>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26" name="Freeform 34"/>
                  <p:cNvSpPr/>
                  <p:nvPr/>
                </p:nvSpPr>
                <p:spPr bwMode="ltGray">
                  <a:xfrm>
                    <a:off x="2534" y="242"/>
                    <a:ext cx="420" cy="283"/>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27" name="Freeform 35"/>
                  <p:cNvSpPr/>
                  <p:nvPr/>
                </p:nvSpPr>
                <p:spPr bwMode="ltGray">
                  <a:xfrm>
                    <a:off x="2405" y="445"/>
                    <a:ext cx="15" cy="16"/>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28" name="Freeform 36"/>
                  <p:cNvSpPr/>
                  <p:nvPr/>
                </p:nvSpPr>
                <p:spPr bwMode="ltGray">
                  <a:xfrm>
                    <a:off x="2393" y="439"/>
                    <a:ext cx="16" cy="12"/>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29" name="Freeform 37"/>
                  <p:cNvSpPr/>
                  <p:nvPr/>
                </p:nvSpPr>
                <p:spPr bwMode="ltGray">
                  <a:xfrm>
                    <a:off x="2878" y="406"/>
                    <a:ext cx="73" cy="33"/>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30" name="Freeform 38"/>
                  <p:cNvSpPr/>
                  <p:nvPr/>
                </p:nvSpPr>
                <p:spPr bwMode="ltGray">
                  <a:xfrm>
                    <a:off x="2955" y="433"/>
                    <a:ext cx="59" cy="15"/>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31" name="Freeform 39"/>
                  <p:cNvSpPr/>
                  <p:nvPr/>
                </p:nvSpPr>
                <p:spPr bwMode="ltGray">
                  <a:xfrm>
                    <a:off x="2924" y="441"/>
                    <a:ext cx="24" cy="1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32" name="Freeform 40"/>
                  <p:cNvSpPr/>
                  <p:nvPr/>
                </p:nvSpPr>
                <p:spPr bwMode="ltGray">
                  <a:xfrm>
                    <a:off x="2908" y="398"/>
                    <a:ext cx="16" cy="18"/>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33" name="Freeform 41"/>
                  <p:cNvSpPr/>
                  <p:nvPr/>
                </p:nvSpPr>
                <p:spPr bwMode="ltGray">
                  <a:xfrm>
                    <a:off x="3035" y="452"/>
                    <a:ext cx="39" cy="27"/>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34" name="Freeform 42"/>
                  <p:cNvSpPr/>
                  <p:nvPr/>
                </p:nvSpPr>
                <p:spPr bwMode="ltGray">
                  <a:xfrm>
                    <a:off x="2696" y="247"/>
                    <a:ext cx="205" cy="41"/>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35" name="Freeform 43"/>
                  <p:cNvSpPr/>
                  <p:nvPr/>
                </p:nvSpPr>
                <p:spPr bwMode="ltGray">
                  <a:xfrm>
                    <a:off x="2515" y="246"/>
                    <a:ext cx="190" cy="20"/>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36" name="Freeform 44"/>
                  <p:cNvSpPr/>
                  <p:nvPr/>
                </p:nvSpPr>
                <p:spPr bwMode="ltGray">
                  <a:xfrm>
                    <a:off x="2096" y="275"/>
                    <a:ext cx="18" cy="10"/>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37" name="Freeform 45"/>
                  <p:cNvSpPr/>
                  <p:nvPr/>
                </p:nvSpPr>
                <p:spPr bwMode="ltGray">
                  <a:xfrm>
                    <a:off x="1606" y="246"/>
                    <a:ext cx="42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38" name="Freeform 46"/>
                  <p:cNvSpPr/>
                  <p:nvPr/>
                </p:nvSpPr>
                <p:spPr bwMode="ltGray">
                  <a:xfrm>
                    <a:off x="2043" y="241"/>
                    <a:ext cx="39"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39" name="Freeform 47"/>
                  <p:cNvSpPr/>
                  <p:nvPr/>
                </p:nvSpPr>
                <p:spPr bwMode="ltGray">
                  <a:xfrm>
                    <a:off x="2031"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40" name="Freeform 48"/>
                  <p:cNvSpPr/>
                  <p:nvPr/>
                </p:nvSpPr>
                <p:spPr bwMode="ltGray">
                  <a:xfrm>
                    <a:off x="1967"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41" name="Freeform 49"/>
                  <p:cNvSpPr/>
                  <p:nvPr/>
                </p:nvSpPr>
                <p:spPr bwMode="ltGray">
                  <a:xfrm>
                    <a:off x="2021" y="340"/>
                    <a:ext cx="6" cy="4"/>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42" name="Freeform 50"/>
                  <p:cNvSpPr/>
                  <p:nvPr/>
                </p:nvSpPr>
                <p:spPr bwMode="ltGray">
                  <a:xfrm>
                    <a:off x="1573" y="389"/>
                    <a:ext cx="349"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43" name="Freeform 51"/>
                  <p:cNvSpPr/>
                  <p:nvPr/>
                </p:nvSpPr>
                <p:spPr bwMode="ltGray">
                  <a:xfrm>
                    <a:off x="1634"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44" name="Freeform 52"/>
                  <p:cNvSpPr/>
                  <p:nvPr/>
                </p:nvSpPr>
                <p:spPr bwMode="ltGray">
                  <a:xfrm>
                    <a:off x="1900"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45" name="Freeform 53"/>
                  <p:cNvSpPr/>
                  <p:nvPr/>
                </p:nvSpPr>
                <p:spPr bwMode="ltGray">
                  <a:xfrm>
                    <a:off x="1951" y="409"/>
                    <a:ext cx="9" cy="10"/>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46" name="Freeform 54"/>
                  <p:cNvSpPr/>
                  <p:nvPr/>
                </p:nvSpPr>
                <p:spPr bwMode="ltGray">
                  <a:xfrm>
                    <a:off x="1021" y="314"/>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47" name="Freeform 55"/>
                  <p:cNvSpPr/>
                  <p:nvPr/>
                </p:nvSpPr>
                <p:spPr bwMode="ltGray">
                  <a:xfrm>
                    <a:off x="1189" y="447"/>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48" name="Freeform 56"/>
                  <p:cNvSpPr/>
                  <p:nvPr/>
                </p:nvSpPr>
                <p:spPr bwMode="ltGray">
                  <a:xfrm>
                    <a:off x="1476" y="611"/>
                    <a:ext cx="7" cy="12"/>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49" name="Freeform 57"/>
                  <p:cNvSpPr/>
                  <p:nvPr/>
                </p:nvSpPr>
                <p:spPr bwMode="ltGray">
                  <a:xfrm>
                    <a:off x="1467"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50" name="Freeform 58"/>
                  <p:cNvSpPr/>
                  <p:nvPr/>
                </p:nvSpPr>
                <p:spPr bwMode="ltGray">
                  <a:xfrm>
                    <a:off x="1072" y="357"/>
                    <a:ext cx="25" cy="10"/>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51" name="Freeform 59"/>
                  <p:cNvSpPr/>
                  <p:nvPr/>
                </p:nvSpPr>
                <p:spPr bwMode="ltGray">
                  <a:xfrm>
                    <a:off x="1374"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52" name="Freeform 60"/>
                  <p:cNvSpPr/>
                  <p:nvPr/>
                </p:nvSpPr>
                <p:spPr bwMode="ltGray">
                  <a:xfrm>
                    <a:off x="1173"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53" name="Freeform 61"/>
                  <p:cNvSpPr/>
                  <p:nvPr/>
                </p:nvSpPr>
                <p:spPr bwMode="ltGray">
                  <a:xfrm>
                    <a:off x="1293" y="282"/>
                    <a:ext cx="13" cy="10"/>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54" name="Freeform 62"/>
                  <p:cNvSpPr/>
                  <p:nvPr/>
                </p:nvSpPr>
                <p:spPr bwMode="ltGray">
                  <a:xfrm>
                    <a:off x="1270" y="296"/>
                    <a:ext cx="39" cy="11"/>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55" name="Freeform 63"/>
                  <p:cNvSpPr/>
                  <p:nvPr/>
                </p:nvSpPr>
                <p:spPr bwMode="ltGray">
                  <a:xfrm>
                    <a:off x="1340" y="337"/>
                    <a:ext cx="39" cy="6"/>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56" name="Freeform 64"/>
                  <p:cNvSpPr/>
                  <p:nvPr/>
                </p:nvSpPr>
                <p:spPr bwMode="ltGray">
                  <a:xfrm>
                    <a:off x="1395" y="336"/>
                    <a:ext cx="18" cy="15"/>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57" name="Freeform 65"/>
                  <p:cNvSpPr/>
                  <p:nvPr/>
                </p:nvSpPr>
                <p:spPr bwMode="ltGray">
                  <a:xfrm>
                    <a:off x="1248" y="295"/>
                    <a:ext cx="14" cy="10"/>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grpSp>
              <p:nvGrpSpPr>
                <p:cNvPr id="387130" name="Group 66"/>
                <p:cNvGrpSpPr/>
                <p:nvPr/>
              </p:nvGrpSpPr>
              <p:grpSpPr>
                <a:xfrm>
                  <a:off x="3709" y="240"/>
                  <a:ext cx="1139" cy="429"/>
                  <a:chOff x="3709" y="240"/>
                  <a:chExt cx="1139" cy="429"/>
                </a:xfrm>
              </p:grpSpPr>
              <p:sp>
                <p:nvSpPr>
                  <p:cNvPr id="85059" name="Freeform 67"/>
                  <p:cNvSpPr/>
                  <p:nvPr/>
                </p:nvSpPr>
                <p:spPr bwMode="ltGray">
                  <a:xfrm>
                    <a:off x="4808" y="616"/>
                    <a:ext cx="39"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60" name="Freeform 68"/>
                  <p:cNvSpPr/>
                  <p:nvPr/>
                </p:nvSpPr>
                <p:spPr bwMode="ltGray">
                  <a:xfrm>
                    <a:off x="4655" y="629"/>
                    <a:ext cx="39" cy="5"/>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61" name="Freeform 69"/>
                  <p:cNvSpPr/>
                  <p:nvPr/>
                </p:nvSpPr>
                <p:spPr bwMode="ltGray">
                  <a:xfrm>
                    <a:off x="4609"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62" name="Freeform 70"/>
                  <p:cNvSpPr/>
                  <p:nvPr/>
                </p:nvSpPr>
                <p:spPr bwMode="ltGray">
                  <a:xfrm>
                    <a:off x="4580" y="634"/>
                    <a:ext cx="3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63" name="Freeform 71"/>
                  <p:cNvSpPr/>
                  <p:nvPr/>
                </p:nvSpPr>
                <p:spPr bwMode="ltGray">
                  <a:xfrm>
                    <a:off x="4423"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64" name="Freeform 72"/>
                  <p:cNvSpPr/>
                  <p:nvPr/>
                </p:nvSpPr>
                <p:spPr bwMode="ltGray">
                  <a:xfrm>
                    <a:off x="4524" y="541"/>
                    <a:ext cx="39"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65" name="Freeform 73"/>
                  <p:cNvSpPr/>
                  <p:nvPr/>
                </p:nvSpPr>
                <p:spPr bwMode="ltGray">
                  <a:xfrm>
                    <a:off x="4580"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66" name="Freeform 74"/>
                  <p:cNvSpPr/>
                  <p:nvPr/>
                </p:nvSpPr>
                <p:spPr bwMode="ltGray">
                  <a:xfrm>
                    <a:off x="4578" y="588"/>
                    <a:ext cx="39"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67" name="Freeform 75"/>
                  <p:cNvSpPr/>
                  <p:nvPr/>
                </p:nvSpPr>
                <p:spPr bwMode="ltGray">
                  <a:xfrm>
                    <a:off x="4632"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68" name="Freeform 76"/>
                  <p:cNvSpPr/>
                  <p:nvPr/>
                </p:nvSpPr>
                <p:spPr bwMode="ltGray">
                  <a:xfrm>
                    <a:off x="4636"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69" name="Freeform 77"/>
                  <p:cNvSpPr/>
                  <p:nvPr/>
                </p:nvSpPr>
                <p:spPr bwMode="ltGray">
                  <a:xfrm>
                    <a:off x="4657" y="585"/>
                    <a:ext cx="39"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70" name="Freeform 78"/>
                  <p:cNvSpPr/>
                  <p:nvPr/>
                </p:nvSpPr>
                <p:spPr bwMode="ltGray">
                  <a:xfrm>
                    <a:off x="4679" y="593"/>
                    <a:ext cx="116"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71" name="Freeform 79"/>
                  <p:cNvSpPr/>
                  <p:nvPr/>
                </p:nvSpPr>
                <p:spPr bwMode="ltGray">
                  <a:xfrm>
                    <a:off x="4770"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72" name="Freeform 80"/>
                  <p:cNvSpPr/>
                  <p:nvPr/>
                </p:nvSpPr>
                <p:spPr bwMode="ltGray">
                  <a:xfrm>
                    <a:off x="4840" y="544"/>
                    <a:ext cx="8" cy="6"/>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73" name="Freeform 81"/>
                  <p:cNvSpPr/>
                  <p:nvPr/>
                </p:nvSpPr>
                <p:spPr bwMode="ltGray">
                  <a:xfrm>
                    <a:off x="4757" y="494"/>
                    <a:ext cx="8" cy="5"/>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74" name="Freeform 82"/>
                  <p:cNvSpPr/>
                  <p:nvPr/>
                </p:nvSpPr>
                <p:spPr bwMode="ltGray">
                  <a:xfrm>
                    <a:off x="4679" y="536"/>
                    <a:ext cx="8" cy="5"/>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75" name="Freeform 83"/>
                  <p:cNvSpPr/>
                  <p:nvPr/>
                </p:nvSpPr>
                <p:spPr bwMode="ltGray">
                  <a:xfrm>
                    <a:off x="4602"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76" name="Freeform 84"/>
                  <p:cNvSpPr/>
                  <p:nvPr/>
                </p:nvSpPr>
                <p:spPr bwMode="ltGray">
                  <a:xfrm>
                    <a:off x="4602" y="466"/>
                    <a:ext cx="39"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77" name="Freeform 85"/>
                  <p:cNvSpPr/>
                  <p:nvPr/>
                </p:nvSpPr>
                <p:spPr bwMode="ltGray">
                  <a:xfrm>
                    <a:off x="4602"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78" name="Freeform 86"/>
                  <p:cNvSpPr/>
                  <p:nvPr/>
                </p:nvSpPr>
                <p:spPr bwMode="ltGray">
                  <a:xfrm>
                    <a:off x="4569" y="512"/>
                    <a:ext cx="3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79" name="Freeform 87"/>
                  <p:cNvSpPr/>
                  <p:nvPr/>
                </p:nvSpPr>
                <p:spPr bwMode="ltGray">
                  <a:xfrm>
                    <a:off x="4784" y="275"/>
                    <a:ext cx="18" cy="10"/>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80" name="Freeform 88"/>
                  <p:cNvSpPr/>
                  <p:nvPr/>
                </p:nvSpPr>
                <p:spPr bwMode="ltGray">
                  <a:xfrm>
                    <a:off x="4293" y="246"/>
                    <a:ext cx="426"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81" name="Freeform 89"/>
                  <p:cNvSpPr/>
                  <p:nvPr/>
                </p:nvSpPr>
                <p:spPr bwMode="ltGray">
                  <a:xfrm>
                    <a:off x="4731" y="240"/>
                    <a:ext cx="39"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82" name="Freeform 90"/>
                  <p:cNvSpPr/>
                  <p:nvPr/>
                </p:nvSpPr>
                <p:spPr bwMode="ltGray">
                  <a:xfrm>
                    <a:off x="4719"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83" name="Freeform 91"/>
                  <p:cNvSpPr/>
                  <p:nvPr/>
                </p:nvSpPr>
                <p:spPr bwMode="ltGray">
                  <a:xfrm>
                    <a:off x="4656" y="319"/>
                    <a:ext cx="116"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84" name="Freeform 92"/>
                  <p:cNvSpPr/>
                  <p:nvPr/>
                </p:nvSpPr>
                <p:spPr bwMode="ltGray">
                  <a:xfrm>
                    <a:off x="4709" y="340"/>
                    <a:ext cx="6" cy="4"/>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85" name="Freeform 93"/>
                  <p:cNvSpPr/>
                  <p:nvPr/>
                </p:nvSpPr>
                <p:spPr bwMode="ltGray">
                  <a:xfrm>
                    <a:off x="4261" y="389"/>
                    <a:ext cx="349"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86" name="Freeform 94"/>
                  <p:cNvSpPr/>
                  <p:nvPr/>
                </p:nvSpPr>
                <p:spPr bwMode="ltGray">
                  <a:xfrm>
                    <a:off x="4322"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87" name="Freeform 95"/>
                  <p:cNvSpPr/>
                  <p:nvPr/>
                </p:nvSpPr>
                <p:spPr bwMode="ltGray">
                  <a:xfrm>
                    <a:off x="4602"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88" name="Freeform 96"/>
                  <p:cNvSpPr/>
                  <p:nvPr/>
                </p:nvSpPr>
                <p:spPr bwMode="ltGray">
                  <a:xfrm>
                    <a:off x="4639" y="409"/>
                    <a:ext cx="9" cy="10"/>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89" name="Freeform 97"/>
                  <p:cNvSpPr/>
                  <p:nvPr/>
                </p:nvSpPr>
                <p:spPr bwMode="ltGray">
                  <a:xfrm>
                    <a:off x="3709" y="315"/>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90" name="Freeform 98"/>
                  <p:cNvSpPr/>
                  <p:nvPr/>
                </p:nvSpPr>
                <p:spPr bwMode="ltGray">
                  <a:xfrm>
                    <a:off x="3877" y="448"/>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91" name="Freeform 99"/>
                  <p:cNvSpPr/>
                  <p:nvPr/>
                </p:nvSpPr>
                <p:spPr bwMode="ltGray">
                  <a:xfrm>
                    <a:off x="4164" y="611"/>
                    <a:ext cx="7" cy="12"/>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92" name="Freeform 100"/>
                  <p:cNvSpPr/>
                  <p:nvPr/>
                </p:nvSpPr>
                <p:spPr bwMode="ltGray">
                  <a:xfrm>
                    <a:off x="4155"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93" name="Freeform 101"/>
                  <p:cNvSpPr/>
                  <p:nvPr/>
                </p:nvSpPr>
                <p:spPr bwMode="ltGray">
                  <a:xfrm>
                    <a:off x="3760" y="357"/>
                    <a:ext cx="25" cy="10"/>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94" name="Freeform 102"/>
                  <p:cNvSpPr/>
                  <p:nvPr/>
                </p:nvSpPr>
                <p:spPr bwMode="ltGray">
                  <a:xfrm>
                    <a:off x="4062"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95" name="Freeform 103"/>
                  <p:cNvSpPr/>
                  <p:nvPr/>
                </p:nvSpPr>
                <p:spPr bwMode="ltGray">
                  <a:xfrm>
                    <a:off x="3861"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96" name="Freeform 104"/>
                  <p:cNvSpPr/>
                  <p:nvPr/>
                </p:nvSpPr>
                <p:spPr bwMode="ltGray">
                  <a:xfrm>
                    <a:off x="3982" y="282"/>
                    <a:ext cx="13" cy="10"/>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97" name="Freeform 105"/>
                  <p:cNvSpPr/>
                  <p:nvPr/>
                </p:nvSpPr>
                <p:spPr bwMode="ltGray">
                  <a:xfrm>
                    <a:off x="3966" y="296"/>
                    <a:ext cx="39" cy="11"/>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98" name="Freeform 106"/>
                  <p:cNvSpPr/>
                  <p:nvPr/>
                </p:nvSpPr>
                <p:spPr bwMode="ltGray">
                  <a:xfrm>
                    <a:off x="4028" y="337"/>
                    <a:ext cx="39" cy="6"/>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099" name="Freeform 107"/>
                  <p:cNvSpPr/>
                  <p:nvPr/>
                </p:nvSpPr>
                <p:spPr bwMode="ltGray">
                  <a:xfrm>
                    <a:off x="4083" y="336"/>
                    <a:ext cx="18" cy="15"/>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00" name="Freeform 108"/>
                  <p:cNvSpPr/>
                  <p:nvPr/>
                </p:nvSpPr>
                <p:spPr bwMode="ltGray">
                  <a:xfrm>
                    <a:off x="3936" y="295"/>
                    <a:ext cx="14" cy="10"/>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grpSp>
          <p:grpSp>
            <p:nvGrpSpPr>
              <p:cNvPr id="387081" name="Group 109"/>
              <p:cNvGrpSpPr/>
              <p:nvPr/>
            </p:nvGrpSpPr>
            <p:grpSpPr>
              <a:xfrm>
                <a:off x="798" y="111"/>
                <a:ext cx="4702" cy="418"/>
                <a:chOff x="798" y="255"/>
                <a:chExt cx="4702" cy="418"/>
              </a:xfrm>
            </p:grpSpPr>
            <p:sp>
              <p:nvSpPr>
                <p:cNvPr id="85102" name="Line 110"/>
                <p:cNvSpPr>
                  <a:spLocks noChangeShapeType="1"/>
                </p:cNvSpPr>
                <p:nvPr/>
              </p:nvSpPr>
              <p:spPr bwMode="white">
                <a:xfrm>
                  <a:off x="798" y="476"/>
                  <a:ext cx="4702" cy="0"/>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03" name="Line 111"/>
                <p:cNvSpPr>
                  <a:spLocks noChangeShapeType="1"/>
                </p:cNvSpPr>
                <p:nvPr/>
              </p:nvSpPr>
              <p:spPr bwMode="white">
                <a:xfrm>
                  <a:off x="1026"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04" name="Line 112"/>
                <p:cNvSpPr>
                  <a:spLocks noChangeShapeType="1"/>
                </p:cNvSpPr>
                <p:nvPr/>
              </p:nvSpPr>
              <p:spPr bwMode="white">
                <a:xfrm>
                  <a:off x="1254"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05" name="Line 113"/>
                <p:cNvSpPr>
                  <a:spLocks noChangeShapeType="1"/>
                </p:cNvSpPr>
                <p:nvPr/>
              </p:nvSpPr>
              <p:spPr bwMode="white">
                <a:xfrm>
                  <a:off x="1482"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06" name="Line 114"/>
                <p:cNvSpPr>
                  <a:spLocks noChangeShapeType="1"/>
                </p:cNvSpPr>
                <p:nvPr/>
              </p:nvSpPr>
              <p:spPr bwMode="white">
                <a:xfrm>
                  <a:off x="1710"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07" name="Line 115"/>
                <p:cNvSpPr>
                  <a:spLocks noChangeShapeType="1"/>
                </p:cNvSpPr>
                <p:nvPr/>
              </p:nvSpPr>
              <p:spPr bwMode="white">
                <a:xfrm>
                  <a:off x="1938"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08" name="Line 116"/>
                <p:cNvSpPr>
                  <a:spLocks noChangeShapeType="1"/>
                </p:cNvSpPr>
                <p:nvPr/>
              </p:nvSpPr>
              <p:spPr bwMode="white">
                <a:xfrm>
                  <a:off x="2166"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09" name="Line 117"/>
                <p:cNvSpPr>
                  <a:spLocks noChangeShapeType="1"/>
                </p:cNvSpPr>
                <p:nvPr/>
              </p:nvSpPr>
              <p:spPr bwMode="white">
                <a:xfrm>
                  <a:off x="2394"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10" name="Line 118"/>
                <p:cNvSpPr>
                  <a:spLocks noChangeShapeType="1"/>
                </p:cNvSpPr>
                <p:nvPr/>
              </p:nvSpPr>
              <p:spPr bwMode="white">
                <a:xfrm>
                  <a:off x="2622"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11" name="Line 119"/>
                <p:cNvSpPr>
                  <a:spLocks noChangeShapeType="1"/>
                </p:cNvSpPr>
                <p:nvPr/>
              </p:nvSpPr>
              <p:spPr bwMode="white">
                <a:xfrm>
                  <a:off x="2850"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12" name="Line 120"/>
                <p:cNvSpPr>
                  <a:spLocks noChangeShapeType="1"/>
                </p:cNvSpPr>
                <p:nvPr/>
              </p:nvSpPr>
              <p:spPr bwMode="white">
                <a:xfrm>
                  <a:off x="3078"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13" name="Line 121"/>
                <p:cNvSpPr>
                  <a:spLocks noChangeShapeType="1"/>
                </p:cNvSpPr>
                <p:nvPr/>
              </p:nvSpPr>
              <p:spPr bwMode="white">
                <a:xfrm>
                  <a:off x="3306"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14" name="Line 122"/>
                <p:cNvSpPr>
                  <a:spLocks noChangeShapeType="1"/>
                </p:cNvSpPr>
                <p:nvPr/>
              </p:nvSpPr>
              <p:spPr bwMode="white">
                <a:xfrm>
                  <a:off x="3534"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15" name="Line 123"/>
                <p:cNvSpPr>
                  <a:spLocks noChangeShapeType="1"/>
                </p:cNvSpPr>
                <p:nvPr/>
              </p:nvSpPr>
              <p:spPr bwMode="white">
                <a:xfrm>
                  <a:off x="3762"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16" name="Line 124"/>
                <p:cNvSpPr>
                  <a:spLocks noChangeShapeType="1"/>
                </p:cNvSpPr>
                <p:nvPr/>
              </p:nvSpPr>
              <p:spPr bwMode="white">
                <a:xfrm>
                  <a:off x="3990"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17" name="Line 125"/>
                <p:cNvSpPr>
                  <a:spLocks noChangeShapeType="1"/>
                </p:cNvSpPr>
                <p:nvPr/>
              </p:nvSpPr>
              <p:spPr bwMode="white">
                <a:xfrm>
                  <a:off x="4218"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18" name="Line 126"/>
                <p:cNvSpPr>
                  <a:spLocks noChangeShapeType="1"/>
                </p:cNvSpPr>
                <p:nvPr/>
              </p:nvSpPr>
              <p:spPr bwMode="white">
                <a:xfrm>
                  <a:off x="4446"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19" name="Line 127"/>
                <p:cNvSpPr>
                  <a:spLocks noChangeShapeType="1"/>
                </p:cNvSpPr>
                <p:nvPr/>
              </p:nvSpPr>
              <p:spPr bwMode="white">
                <a:xfrm>
                  <a:off x="4674"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20" name="Line 128"/>
                <p:cNvSpPr>
                  <a:spLocks noChangeShapeType="1"/>
                </p:cNvSpPr>
                <p:nvPr/>
              </p:nvSpPr>
              <p:spPr bwMode="white">
                <a:xfrm>
                  <a:off x="4902"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21" name="Line 129"/>
                <p:cNvSpPr>
                  <a:spLocks noChangeShapeType="1"/>
                </p:cNvSpPr>
                <p:nvPr/>
              </p:nvSpPr>
              <p:spPr bwMode="white">
                <a:xfrm>
                  <a:off x="5130"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22" name="Line 130"/>
                <p:cNvSpPr>
                  <a:spLocks noChangeShapeType="1"/>
                </p:cNvSpPr>
                <p:nvPr/>
              </p:nvSpPr>
              <p:spPr bwMode="white">
                <a:xfrm>
                  <a:off x="5358" y="255"/>
                  <a:ext cx="0" cy="418"/>
                </a:xfrm>
                <a:prstGeom prst="line">
                  <a:avLst/>
                </a:prstGeom>
                <a:noFill/>
                <a:ln w="9525">
                  <a:solidFill>
                    <a:schemeClr val="fo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grpSp>
            <p:nvGrpSpPr>
              <p:cNvPr id="387082" name="Group 131"/>
              <p:cNvGrpSpPr/>
              <p:nvPr/>
            </p:nvGrpSpPr>
            <p:grpSpPr>
              <a:xfrm>
                <a:off x="1208" y="109"/>
                <a:ext cx="3694" cy="423"/>
                <a:chOff x="1034" y="245"/>
                <a:chExt cx="3694" cy="423"/>
              </a:xfrm>
            </p:grpSpPr>
            <p:sp>
              <p:nvSpPr>
                <p:cNvPr id="85124" name="Line 132"/>
                <p:cNvSpPr>
                  <a:spLocks noChangeShapeType="1"/>
                </p:cNvSpPr>
                <p:nvPr/>
              </p:nvSpPr>
              <p:spPr bwMode="ltGray">
                <a:xfrm>
                  <a:off x="2665" y="246"/>
                  <a:ext cx="0" cy="142"/>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25" name="Line 133"/>
                <p:cNvSpPr>
                  <a:spLocks noChangeShapeType="1"/>
                </p:cNvSpPr>
                <p:nvPr/>
              </p:nvSpPr>
              <p:spPr bwMode="ltGray">
                <a:xfrm>
                  <a:off x="2798" y="468"/>
                  <a:ext cx="70"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26" name="Line 134"/>
                <p:cNvSpPr>
                  <a:spLocks noChangeShapeType="1"/>
                </p:cNvSpPr>
                <p:nvPr/>
              </p:nvSpPr>
              <p:spPr bwMode="ltGray">
                <a:xfrm>
                  <a:off x="2897" y="486"/>
                  <a:ext cx="0" cy="28"/>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27" name="Line 135"/>
                <p:cNvSpPr>
                  <a:spLocks noChangeShapeType="1"/>
                </p:cNvSpPr>
                <p:nvPr/>
              </p:nvSpPr>
              <p:spPr bwMode="ltGray">
                <a:xfrm>
                  <a:off x="3130" y="586"/>
                  <a:ext cx="0" cy="79"/>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28" name="Line 136"/>
                <p:cNvSpPr>
                  <a:spLocks noChangeShapeType="1"/>
                </p:cNvSpPr>
                <p:nvPr/>
              </p:nvSpPr>
              <p:spPr bwMode="ltGray">
                <a:xfrm>
                  <a:off x="3816" y="358"/>
                  <a:ext cx="0" cy="18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29" name="Line 137"/>
                <p:cNvSpPr>
                  <a:spLocks noChangeShapeType="1"/>
                </p:cNvSpPr>
                <p:nvPr/>
              </p:nvSpPr>
              <p:spPr bwMode="ltGray">
                <a:xfrm>
                  <a:off x="3722" y="468"/>
                  <a:ext cx="348"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30" name="Line 138"/>
                <p:cNvSpPr>
                  <a:spLocks noChangeShapeType="1"/>
                </p:cNvSpPr>
                <p:nvPr/>
              </p:nvSpPr>
              <p:spPr bwMode="ltGray">
                <a:xfrm>
                  <a:off x="4044" y="372"/>
                  <a:ext cx="0" cy="294"/>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31" name="Line 139"/>
                <p:cNvSpPr>
                  <a:spLocks noChangeShapeType="1"/>
                </p:cNvSpPr>
                <p:nvPr/>
              </p:nvSpPr>
              <p:spPr bwMode="ltGray">
                <a:xfrm flipV="1">
                  <a:off x="4046" y="248"/>
                  <a:ext cx="0" cy="5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32" name="Line 140"/>
                <p:cNvSpPr>
                  <a:spLocks noChangeShapeType="1"/>
                </p:cNvSpPr>
                <p:nvPr/>
              </p:nvSpPr>
              <p:spPr bwMode="ltGray">
                <a:xfrm flipV="1">
                  <a:off x="4272" y="246"/>
                  <a:ext cx="0" cy="182"/>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33" name="Line 141"/>
                <p:cNvSpPr>
                  <a:spLocks noChangeShapeType="1"/>
                </p:cNvSpPr>
                <p:nvPr/>
              </p:nvSpPr>
              <p:spPr bwMode="ltGray">
                <a:xfrm flipH="1">
                  <a:off x="4422" y="468"/>
                  <a:ext cx="78"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34" name="Line 142"/>
                <p:cNvSpPr>
                  <a:spLocks noChangeShapeType="1"/>
                </p:cNvSpPr>
                <p:nvPr/>
              </p:nvSpPr>
              <p:spPr bwMode="ltGray">
                <a:xfrm flipH="1">
                  <a:off x="4290" y="468"/>
                  <a:ext cx="62"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35" name="Line 143"/>
                <p:cNvSpPr>
                  <a:spLocks noChangeShapeType="1"/>
                </p:cNvSpPr>
                <p:nvPr/>
              </p:nvSpPr>
              <p:spPr bwMode="ltGray">
                <a:xfrm flipV="1">
                  <a:off x="4500" y="246"/>
                  <a:ext cx="0" cy="27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36" name="Line 144"/>
                <p:cNvSpPr>
                  <a:spLocks noChangeShapeType="1"/>
                </p:cNvSpPr>
                <p:nvPr/>
              </p:nvSpPr>
              <p:spPr bwMode="ltGray">
                <a:xfrm>
                  <a:off x="4728" y="606"/>
                  <a:ext cx="0" cy="34"/>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37" name="Line 145"/>
                <p:cNvSpPr>
                  <a:spLocks noChangeShapeType="1"/>
                </p:cNvSpPr>
                <p:nvPr/>
              </p:nvSpPr>
              <p:spPr bwMode="ltGray">
                <a:xfrm>
                  <a:off x="1967" y="250"/>
                  <a:ext cx="0" cy="62"/>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38" name="Line 146"/>
                <p:cNvSpPr>
                  <a:spLocks noChangeShapeType="1"/>
                </p:cNvSpPr>
                <p:nvPr/>
              </p:nvSpPr>
              <p:spPr bwMode="ltGray">
                <a:xfrm>
                  <a:off x="1735" y="247"/>
                  <a:ext cx="0" cy="337"/>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39" name="Line 147"/>
                <p:cNvSpPr>
                  <a:spLocks noChangeShapeType="1"/>
                </p:cNvSpPr>
                <p:nvPr/>
              </p:nvSpPr>
              <p:spPr bwMode="ltGray">
                <a:xfrm flipH="1">
                  <a:off x="1735" y="468"/>
                  <a:ext cx="68"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40" name="Line 148"/>
                <p:cNvSpPr>
                  <a:spLocks noChangeShapeType="1"/>
                </p:cNvSpPr>
                <p:nvPr/>
              </p:nvSpPr>
              <p:spPr bwMode="ltGray">
                <a:xfrm>
                  <a:off x="1580" y="468"/>
                  <a:ext cx="60"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41" name="Line 149"/>
                <p:cNvSpPr>
                  <a:spLocks noChangeShapeType="1"/>
                </p:cNvSpPr>
                <p:nvPr/>
              </p:nvSpPr>
              <p:spPr bwMode="ltGray">
                <a:xfrm flipH="1">
                  <a:off x="1404" y="468"/>
                  <a:ext cx="82"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42" name="Line 150"/>
                <p:cNvSpPr>
                  <a:spLocks noChangeShapeType="1"/>
                </p:cNvSpPr>
                <p:nvPr/>
              </p:nvSpPr>
              <p:spPr bwMode="ltGray">
                <a:xfrm>
                  <a:off x="1034" y="468"/>
                  <a:ext cx="349"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43" name="Line 151"/>
                <p:cNvSpPr>
                  <a:spLocks noChangeShapeType="1"/>
                </p:cNvSpPr>
                <p:nvPr/>
              </p:nvSpPr>
              <p:spPr bwMode="ltGray">
                <a:xfrm>
                  <a:off x="1306" y="370"/>
                  <a:ext cx="0" cy="298"/>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44" name="Line 152"/>
                <p:cNvSpPr>
                  <a:spLocks noChangeShapeType="1"/>
                </p:cNvSpPr>
                <p:nvPr/>
              </p:nvSpPr>
              <p:spPr bwMode="ltGray">
                <a:xfrm>
                  <a:off x="1080" y="388"/>
                  <a:ext cx="0" cy="156"/>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45" name="Line 153"/>
                <p:cNvSpPr>
                  <a:spLocks noChangeShapeType="1"/>
                </p:cNvSpPr>
                <p:nvPr/>
              </p:nvSpPr>
              <p:spPr bwMode="ltGray">
                <a:xfrm flipH="1" flipV="1">
                  <a:off x="1308" y="245"/>
                  <a:ext cx="0" cy="27"/>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46" name="Line 154"/>
                <p:cNvSpPr>
                  <a:spLocks noChangeShapeType="1"/>
                </p:cNvSpPr>
                <p:nvPr/>
              </p:nvSpPr>
              <p:spPr bwMode="ltGray">
                <a:xfrm>
                  <a:off x="1536" y="316"/>
                  <a:ext cx="0" cy="96"/>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47" name="Line 155"/>
                <p:cNvSpPr>
                  <a:spLocks noChangeShapeType="1"/>
                </p:cNvSpPr>
                <p:nvPr/>
              </p:nvSpPr>
              <p:spPr bwMode="ltGray">
                <a:xfrm flipV="1">
                  <a:off x="1536" y="247"/>
                  <a:ext cx="0" cy="22"/>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5148" name="Line 156"/>
                <p:cNvSpPr>
                  <a:spLocks noChangeShapeType="1"/>
                </p:cNvSpPr>
                <p:nvPr/>
              </p:nvSpPr>
              <p:spPr bwMode="ltGray">
                <a:xfrm>
                  <a:off x="4095" y="467"/>
                  <a:ext cx="80" cy="0"/>
                </a:xfrm>
                <a:prstGeom prst="line">
                  <a:avLst/>
                </a:prstGeom>
                <a:noFill/>
                <a:ln w="9525">
                  <a:solidFill>
                    <a:schemeClr val="hlink"/>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grpSp>
        <p:pic>
          <p:nvPicPr>
            <p:cNvPr id="387078" name="Picture 157" descr="earth"/>
            <p:cNvPicPr>
              <a:picLocks noChangeAspect="1"/>
            </p:cNvPicPr>
            <p:nvPr/>
          </p:nvPicPr>
          <p:blipFill>
            <a:blip r:embed="rId1">
              <a:clrChange>
                <a:clrFrom>
                  <a:srgbClr val="000000"/>
                </a:clrFrom>
                <a:clrTo>
                  <a:srgbClr val="000000">
                    <a:alpha val="0"/>
                  </a:srgbClr>
                </a:clrTo>
              </a:clrChange>
            </a:blip>
            <a:stretch>
              <a:fillRect/>
            </a:stretch>
          </p:blipFill>
          <p:spPr>
            <a:xfrm>
              <a:off x="165" y="55"/>
              <a:ext cx="562" cy="524"/>
            </a:xfrm>
            <a:prstGeom prst="rect">
              <a:avLst/>
            </a:prstGeom>
            <a:noFill/>
            <a:ln w="9525">
              <a:noFill/>
            </a:ln>
          </p:spPr>
        </p:pic>
      </p:grpSp>
      <p:sp>
        <p:nvSpPr>
          <p:cNvPr id="84994" name="Text Box 2"/>
          <p:cNvSpPr txBox="1"/>
          <p:nvPr/>
        </p:nvSpPr>
        <p:spPr>
          <a:xfrm>
            <a:off x="971550" y="2743200"/>
            <a:ext cx="7181850" cy="1555750"/>
          </a:xfrm>
          <a:prstGeom prst="rect">
            <a:avLst/>
          </a:prstGeom>
          <a:noFill/>
          <a:ln w="9525">
            <a:noFill/>
          </a:ln>
        </p:spPr>
        <p:txBody>
          <a:bodyPr>
            <a:spAutoFit/>
          </a:bodyPr>
          <a:p>
            <a:pPr algn="ctr" eaLnBrk="1" hangingPunct="1">
              <a:spcBef>
                <a:spcPct val="50000"/>
              </a:spcBef>
            </a:pPr>
            <a:r>
              <a:rPr lang="zh-CN" altLang="en-US" sz="9600" dirty="0">
                <a:solidFill>
                  <a:srgbClr val="FFFFFF"/>
                </a:solidFill>
                <a:latin typeface="Times New Roman" panose="02020603050405020304" pitchFamily="18" charset="0"/>
                <a:ea typeface="幼圆" pitchFamily="49" charset="-122"/>
              </a:rPr>
              <a:t>谢谢！</a:t>
            </a:r>
            <a:endParaRPr lang="zh-CN" altLang="en-US" sz="9600" dirty="0">
              <a:solidFill>
                <a:srgbClr val="FFFFFF"/>
              </a:solidFill>
              <a:latin typeface="Times New Roman" panose="02020603050405020304" pitchFamily="18" charset="0"/>
              <a:ea typeface="幼圆" pitchFamily="49" charset="-122"/>
            </a:endParaRPr>
          </a:p>
        </p:txBody>
      </p:sp>
      <p:graphicFrame>
        <p:nvGraphicFramePr>
          <p:cNvPr id="387076" name="Object 158"/>
          <p:cNvGraphicFramePr>
            <a:graphicFrameLocks noChangeAspect="1"/>
          </p:cNvGraphicFramePr>
          <p:nvPr/>
        </p:nvGraphicFramePr>
        <p:xfrm>
          <a:off x="3200400" y="152400"/>
          <a:ext cx="2514600" cy="685800"/>
        </p:xfrm>
        <a:graphic>
          <a:graphicData uri="http://schemas.openxmlformats.org/presentationml/2006/ole">
            <mc:AlternateContent xmlns:mc="http://schemas.openxmlformats.org/markup-compatibility/2006">
              <mc:Choice xmlns:v="urn:schemas-microsoft-com:vml" Requires="v">
                <p:oleObj spid="_x0000_s3079" name="" r:id="rId2" imgW="1409700" imgH="381000" progId="Paint.Picture">
                  <p:embed/>
                </p:oleObj>
              </mc:Choice>
              <mc:Fallback>
                <p:oleObj name="" r:id="rId2" imgW="1409700" imgH="381000" progId="Paint.Picture">
                  <p:embed/>
                  <p:pic>
                    <p:nvPicPr>
                      <p:cNvPr id="0" name="图片 3078"/>
                      <p:cNvPicPr/>
                      <p:nvPr/>
                    </p:nvPicPr>
                    <p:blipFill>
                      <a:blip r:embed="rId3">
                        <a:clrChange>
                          <a:clrFrom>
                            <a:srgbClr val="FFFFFF"/>
                          </a:clrFrom>
                          <a:clrTo>
                            <a:srgbClr val="FFFFFF">
                              <a:alpha val="0"/>
                            </a:srgbClr>
                          </a:clrTo>
                        </a:clrChange>
                      </a:blip>
                      <a:stretch>
                        <a:fillRect/>
                      </a:stretch>
                    </p:blipFill>
                    <p:spPr>
                      <a:xfrm>
                        <a:off x="3200400" y="152400"/>
                        <a:ext cx="2514600" cy="685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p:cTn id="7" dur="5000" fill="hold"/>
                                        <p:tgtEl>
                                          <p:spTgt spid="84994"/>
                                        </p:tgtEl>
                                        <p:attrNameLst>
                                          <p:attrName>ppt_w</p:attrName>
                                        </p:attrNameLst>
                                      </p:cBhvr>
                                      <p:tavLst>
                                        <p:tav tm="0" fmla="#ppt_w*sin(2.5*pi*$)">
                                          <p:val>
                                            <p:fltVal val="0.000000"/>
                                          </p:val>
                                        </p:tav>
                                        <p:tav tm="100000">
                                          <p:val>
                                            <p:fltVal val="1.000000"/>
                                          </p:val>
                                        </p:tav>
                                      </p:tavLst>
                                    </p:anim>
                                    <p:anim calcmode="lin" valueType="num">
                                      <p:cBhvr>
                                        <p:cTn id="8" dur="5000" fill="hold"/>
                                        <p:tgtEl>
                                          <p:spTgt spid="849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idx="1"/>
          </p:nvPr>
        </p:nvSpPr>
        <p:spPr>
          <a:xfrm>
            <a:off x="182563" y="549275"/>
            <a:ext cx="8961437" cy="6119813"/>
          </a:xfrm>
          <a:ln/>
        </p:spPr>
        <p:txBody>
          <a:bodyPr vert="horz" wrap="square" lIns="91440" tIns="45720" rIns="91440" bIns="45720" anchor="t" anchorCtr="0"/>
          <a:p>
            <a:pPr eaLnBrk="1" hangingPunct="1">
              <a:lnSpc>
                <a:spcPct val="80000"/>
              </a:lnSpc>
              <a:buNone/>
            </a:pPr>
            <a:r>
              <a:rPr lang="zh-CN" altLang="en-US" sz="2400" b="1" dirty="0">
                <a:solidFill>
                  <a:schemeClr val="bg1"/>
                </a:solidFill>
              </a:rPr>
              <a:t>引用的使用－参数传递</a:t>
            </a:r>
            <a:endParaRPr lang="zh-CN" altLang="en-US" sz="2400" b="1" dirty="0">
              <a:solidFill>
                <a:schemeClr val="bg1"/>
              </a:solidFill>
            </a:endParaRPr>
          </a:p>
          <a:p>
            <a:pPr eaLnBrk="1" hangingPunct="1">
              <a:lnSpc>
                <a:spcPct val="80000"/>
              </a:lnSpc>
              <a:buNone/>
            </a:pPr>
            <a:r>
              <a:rPr lang="en-US" altLang="zh-CN" sz="2400" b="1" dirty="0">
                <a:solidFill>
                  <a:schemeClr val="bg1"/>
                </a:solidFill>
              </a:rPr>
              <a:t>void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a=1,b=2;</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swap(a,b);                    </a:t>
            </a:r>
            <a:endParaRPr lang="zh-CN" altLang="en-US" sz="2400" b="1" dirty="0">
              <a:solidFill>
                <a:schemeClr val="bg1"/>
              </a:solidFill>
            </a:endParaRPr>
          </a:p>
          <a:p>
            <a:pPr eaLnBrk="1" hangingPunct="1">
              <a:lnSpc>
                <a:spcPct val="80000"/>
              </a:lnSpc>
              <a:buNone/>
            </a:pPr>
            <a:r>
              <a:rPr lang="zh-CN" altLang="en-US" sz="2400" b="1" dirty="0">
                <a:solidFill>
                  <a:schemeClr val="bg1"/>
                </a:solidFill>
              </a:rPr>
              <a:t>   </a:t>
            </a:r>
            <a:r>
              <a:rPr lang="en-US" altLang="zh-CN" sz="2400" b="1" dirty="0">
                <a:solidFill>
                  <a:schemeClr val="bg1"/>
                </a:solidFill>
              </a:rPr>
              <a:t>cout&lt;&lt;a&lt;&lt;b&lt;&lt;endl;                   </a:t>
            </a:r>
            <a:endParaRPr lang="zh-CN" altLang="en-US" sz="2400" b="1" dirty="0">
              <a:solidFill>
                <a:schemeClr val="bg1"/>
              </a:solidFill>
            </a:endParaRPr>
          </a:p>
          <a:p>
            <a:pPr eaLnBrk="1" hangingPunct="1">
              <a:lnSpc>
                <a:spcPct val="80000"/>
              </a:lnSpc>
              <a:buNone/>
            </a:pPr>
            <a:r>
              <a:rPr lang="zh-CN" altLang="en-US" sz="2400" b="1" dirty="0">
                <a:solidFill>
                  <a:schemeClr val="bg1"/>
                </a:solidFill>
              </a:rPr>
              <a:t>   </a:t>
            </a:r>
            <a:r>
              <a:rPr lang="en-US" altLang="zh-CN" sz="2400" b="1" dirty="0">
                <a:solidFill>
                  <a:schemeClr val="bg1"/>
                </a:solidFill>
              </a:rPr>
              <a:t>swap1(&amp;a,&amp;b);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cout&lt;&lt;a&lt;&lt;b&lt;&lt;endl;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swap(int &amp;a,int &amp;b)  //</a:t>
            </a:r>
            <a:r>
              <a:rPr lang="zh-CN" altLang="en-US" sz="2400" b="1" dirty="0">
                <a:solidFill>
                  <a:schemeClr val="bg1"/>
                </a:solidFill>
              </a:rPr>
              <a:t>和指针的意义是等价的形式直白而已</a:t>
            </a:r>
            <a:endParaRPr lang="zh-CN" altLang="en-US" sz="2400" b="1" dirty="0">
              <a:solidFill>
                <a:schemeClr val="bg1"/>
              </a:solidFill>
            </a:endParaRPr>
          </a:p>
          <a:p>
            <a:pPr eaLnBrk="1" hangingPunct="1">
              <a:lnSpc>
                <a:spcPct val="80000"/>
              </a:lnSpc>
              <a:buNone/>
            </a:pPr>
            <a:r>
              <a:rPr lang="en-US" altLang="zh-CN" sz="2400" b="1" dirty="0">
                <a:solidFill>
                  <a:schemeClr val="bg1"/>
                </a:solidFill>
              </a:rPr>
              <a:t>{  int 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c=a; a=b;  b=c;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swap1(int *a,int *b)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int 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c=*a; *a=*b;  *b=c;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r>
              <a:rPr lang="zh-CN" altLang="en-US" sz="2400" b="1" dirty="0">
                <a:solidFill>
                  <a:schemeClr val="bg1"/>
                </a:solidFill>
              </a:rPr>
              <a:t>参数结合符合初始化标准；其副作用</a:t>
            </a:r>
            <a:endParaRPr lang="zh-CN" altLang="en-US" sz="2400" b="1" dirty="0">
              <a:solidFill>
                <a:schemeClr val="bg1"/>
              </a:solidFill>
            </a:endParaRPr>
          </a:p>
        </p:txBody>
      </p:sp>
      <p:sp>
        <p:nvSpPr>
          <p:cNvPr id="55299" name="Rectangle 3"/>
          <p:cNvSpPr/>
          <p:nvPr/>
        </p:nvSpPr>
        <p:spPr>
          <a:xfrm>
            <a:off x="0" y="-26987"/>
            <a:ext cx="8891588"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en-US" altLang="zh-CN" sz="4400" b="1" dirty="0">
                <a:solidFill>
                  <a:srgbClr val="FFFF00"/>
                </a:solidFill>
                <a:latin typeface="Times New Roman" panose="02020603050405020304" pitchFamily="18" charset="0"/>
                <a:ea typeface="华文行楷" pitchFamily="2" charset="-122"/>
              </a:rPr>
              <a:t>-</a:t>
            </a:r>
            <a:r>
              <a:rPr lang="zh-CN" altLang="en-US" sz="2800" b="1" i="1" dirty="0">
                <a:solidFill>
                  <a:srgbClr val="FFFF00"/>
                </a:solidFill>
                <a:latin typeface="Times New Roman" panose="02020603050405020304" pitchFamily="18" charset="0"/>
                <a:ea typeface="华文行楷" pitchFamily="2" charset="-122"/>
              </a:rPr>
              <a:t>使用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grpSp>
        <p:nvGrpSpPr>
          <p:cNvPr id="55300" name="组合 1"/>
          <p:cNvGrpSpPr/>
          <p:nvPr/>
        </p:nvGrpSpPr>
        <p:grpSpPr>
          <a:xfrm>
            <a:off x="5148263" y="3789363"/>
            <a:ext cx="3995737" cy="2952750"/>
            <a:chOff x="5148263" y="3789363"/>
            <a:chExt cx="3995737" cy="2952750"/>
          </a:xfrm>
        </p:grpSpPr>
        <p:cxnSp>
          <p:nvCxnSpPr>
            <p:cNvPr id="55301" name="直接连接符 3"/>
            <p:cNvCxnSpPr/>
            <p:nvPr/>
          </p:nvCxnSpPr>
          <p:spPr>
            <a:xfrm>
              <a:off x="7235825" y="3860800"/>
              <a:ext cx="0" cy="2881313"/>
            </a:xfrm>
            <a:prstGeom prst="line">
              <a:avLst/>
            </a:prstGeom>
            <a:ln w="9525" cap="flat" cmpd="sng">
              <a:solidFill>
                <a:schemeClr val="bg1"/>
              </a:solidFill>
              <a:prstDash val="solid"/>
              <a:headEnd type="none" w="med" len="med"/>
              <a:tailEnd type="none" w="med" len="med"/>
            </a:ln>
          </p:spPr>
        </p:cxnSp>
        <p:sp>
          <p:nvSpPr>
            <p:cNvPr id="5" name="矩形 4"/>
            <p:cNvSpPr/>
            <p:nvPr/>
          </p:nvSpPr>
          <p:spPr bwMode="auto">
            <a:xfrm>
              <a:off x="6300788" y="5300663"/>
              <a:ext cx="574675" cy="360362"/>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bwMode="auto">
            <a:xfrm>
              <a:off x="6300788" y="5876925"/>
              <a:ext cx="574675"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5304" name="TextBox 6"/>
            <p:cNvSpPr txBox="1"/>
            <p:nvPr/>
          </p:nvSpPr>
          <p:spPr>
            <a:xfrm>
              <a:off x="5724525" y="5148263"/>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a</a:t>
              </a:r>
              <a:endParaRPr lang="zh-CN" altLang="en-US" sz="3200" dirty="0">
                <a:latin typeface="Times New Roman" panose="02020603050405020304" pitchFamily="18" charset="0"/>
              </a:endParaRPr>
            </a:p>
          </p:txBody>
        </p:sp>
        <p:sp>
          <p:nvSpPr>
            <p:cNvPr id="55305" name="TextBox 7"/>
            <p:cNvSpPr txBox="1"/>
            <p:nvPr/>
          </p:nvSpPr>
          <p:spPr>
            <a:xfrm>
              <a:off x="5724525" y="5724525"/>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b</a:t>
              </a:r>
              <a:endParaRPr lang="zh-CN" altLang="en-US" sz="3200" dirty="0">
                <a:latin typeface="Times New Roman" panose="02020603050405020304" pitchFamily="18" charset="0"/>
              </a:endParaRPr>
            </a:p>
          </p:txBody>
        </p:sp>
        <p:sp>
          <p:nvSpPr>
            <p:cNvPr id="9" name="矩形 8"/>
            <p:cNvSpPr/>
            <p:nvPr/>
          </p:nvSpPr>
          <p:spPr bwMode="auto">
            <a:xfrm>
              <a:off x="7524750" y="5300663"/>
              <a:ext cx="576263" cy="360362"/>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0" name="矩形 9"/>
            <p:cNvSpPr/>
            <p:nvPr/>
          </p:nvSpPr>
          <p:spPr bwMode="auto">
            <a:xfrm>
              <a:off x="7524750" y="5876925"/>
              <a:ext cx="576263"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5308" name="TextBox 10"/>
            <p:cNvSpPr txBox="1"/>
            <p:nvPr/>
          </p:nvSpPr>
          <p:spPr>
            <a:xfrm>
              <a:off x="8243888" y="5148263"/>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a</a:t>
              </a:r>
              <a:endParaRPr lang="zh-CN" altLang="en-US" sz="3200" dirty="0">
                <a:latin typeface="Times New Roman" panose="02020603050405020304" pitchFamily="18" charset="0"/>
              </a:endParaRPr>
            </a:p>
          </p:txBody>
        </p:sp>
        <p:sp>
          <p:nvSpPr>
            <p:cNvPr id="55309" name="TextBox 11"/>
            <p:cNvSpPr txBox="1"/>
            <p:nvPr/>
          </p:nvSpPr>
          <p:spPr>
            <a:xfrm>
              <a:off x="8243888" y="5724525"/>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b</a:t>
              </a:r>
              <a:endParaRPr lang="zh-CN" altLang="en-US" sz="3200" dirty="0">
                <a:latin typeface="Times New Roman" panose="02020603050405020304" pitchFamily="18" charset="0"/>
              </a:endParaRPr>
            </a:p>
          </p:txBody>
        </p:sp>
        <p:sp>
          <p:nvSpPr>
            <p:cNvPr id="13" name="矩形 12"/>
            <p:cNvSpPr/>
            <p:nvPr/>
          </p:nvSpPr>
          <p:spPr bwMode="auto">
            <a:xfrm>
              <a:off x="6300788" y="3941763"/>
              <a:ext cx="574675" cy="360362"/>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5311" name="TextBox 14"/>
            <p:cNvSpPr txBox="1"/>
            <p:nvPr/>
          </p:nvSpPr>
          <p:spPr>
            <a:xfrm>
              <a:off x="5724525" y="3789363"/>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a</a:t>
              </a:r>
              <a:endParaRPr lang="zh-CN" altLang="en-US" sz="3200" dirty="0">
                <a:latin typeface="Times New Roman" panose="02020603050405020304" pitchFamily="18" charset="0"/>
              </a:endParaRPr>
            </a:p>
          </p:txBody>
        </p:sp>
        <p:sp>
          <p:nvSpPr>
            <p:cNvPr id="55312" name="TextBox 18"/>
            <p:cNvSpPr txBox="1"/>
            <p:nvPr/>
          </p:nvSpPr>
          <p:spPr>
            <a:xfrm>
              <a:off x="8243888" y="3789363"/>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a</a:t>
              </a:r>
              <a:endParaRPr lang="zh-CN" altLang="en-US" sz="3200" dirty="0">
                <a:latin typeface="Times New Roman" panose="02020603050405020304" pitchFamily="18" charset="0"/>
              </a:endParaRPr>
            </a:p>
          </p:txBody>
        </p:sp>
        <p:sp>
          <p:nvSpPr>
            <p:cNvPr id="55313" name="TextBox 19"/>
            <p:cNvSpPr txBox="1"/>
            <p:nvPr/>
          </p:nvSpPr>
          <p:spPr>
            <a:xfrm>
              <a:off x="8243888" y="4365625"/>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b</a:t>
              </a:r>
              <a:endParaRPr lang="zh-CN" altLang="en-US" sz="3200" dirty="0">
                <a:latin typeface="Times New Roman" panose="02020603050405020304" pitchFamily="18" charset="0"/>
              </a:endParaRPr>
            </a:p>
          </p:txBody>
        </p:sp>
        <p:cxnSp>
          <p:nvCxnSpPr>
            <p:cNvPr id="55314" name="直接连接符 21"/>
            <p:cNvCxnSpPr/>
            <p:nvPr/>
          </p:nvCxnSpPr>
          <p:spPr>
            <a:xfrm>
              <a:off x="5148263" y="5084763"/>
              <a:ext cx="3995737" cy="0"/>
            </a:xfrm>
            <a:prstGeom prst="line">
              <a:avLst/>
            </a:prstGeom>
            <a:ln w="9525" cap="flat" cmpd="sng">
              <a:solidFill>
                <a:schemeClr val="bg1"/>
              </a:solidFill>
              <a:prstDash val="solid"/>
              <a:headEnd type="none" w="med" len="med"/>
              <a:tailEnd type="none" w="med" len="med"/>
            </a:ln>
          </p:spPr>
        </p:cxnSp>
        <p:cxnSp>
          <p:nvCxnSpPr>
            <p:cNvPr id="55315" name="直接连接符 27"/>
            <p:cNvCxnSpPr>
              <a:stCxn id="13" idx="3"/>
            </p:cNvCxnSpPr>
            <p:nvPr/>
          </p:nvCxnSpPr>
          <p:spPr>
            <a:xfrm flipV="1">
              <a:off x="6875463" y="4113213"/>
              <a:ext cx="1009650" cy="7937"/>
            </a:xfrm>
            <a:prstGeom prst="line">
              <a:avLst/>
            </a:prstGeom>
            <a:ln w="9525" cap="flat" cmpd="sng">
              <a:solidFill>
                <a:schemeClr val="bg1"/>
              </a:solidFill>
              <a:prstDash val="solid"/>
              <a:headEnd type="triangle" w="med" len="med"/>
              <a:tailEnd type="none" w="med" len="med"/>
            </a:ln>
          </p:spPr>
        </p:cxnSp>
        <p:cxnSp>
          <p:nvCxnSpPr>
            <p:cNvPr id="55316" name="直接连接符 29"/>
            <p:cNvCxnSpPr>
              <a:stCxn id="13" idx="3"/>
            </p:cNvCxnSpPr>
            <p:nvPr/>
          </p:nvCxnSpPr>
          <p:spPr>
            <a:xfrm flipV="1">
              <a:off x="6875463" y="4716463"/>
              <a:ext cx="1009650" cy="7937"/>
            </a:xfrm>
            <a:prstGeom prst="line">
              <a:avLst/>
            </a:prstGeom>
            <a:ln w="9525" cap="flat" cmpd="sng">
              <a:solidFill>
                <a:schemeClr val="bg1"/>
              </a:solidFill>
              <a:prstDash val="solid"/>
              <a:headEnd type="triangle" w="med" len="med"/>
              <a:tailEnd type="none" w="med" len="med"/>
            </a:ln>
          </p:spPr>
        </p:cxnSp>
        <p:sp>
          <p:nvSpPr>
            <p:cNvPr id="55317" name="TextBox 19"/>
            <p:cNvSpPr txBox="1"/>
            <p:nvPr/>
          </p:nvSpPr>
          <p:spPr>
            <a:xfrm>
              <a:off x="5724310" y="4437070"/>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b</a:t>
              </a:r>
              <a:endParaRPr lang="zh-CN" altLang="en-US" sz="3200" dirty="0">
                <a:latin typeface="Times New Roman" panose="02020603050405020304" pitchFamily="18" charset="0"/>
              </a:endParaRPr>
            </a:p>
          </p:txBody>
        </p:sp>
        <p:sp>
          <p:nvSpPr>
            <p:cNvPr id="53" name="矩形 52"/>
            <p:cNvSpPr/>
            <p:nvPr/>
          </p:nvSpPr>
          <p:spPr bwMode="auto">
            <a:xfrm>
              <a:off x="6300788" y="4581525"/>
              <a:ext cx="574675"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idx="1"/>
          </p:nvPr>
        </p:nvSpPr>
        <p:spPr>
          <a:xfrm>
            <a:off x="250825" y="692150"/>
            <a:ext cx="8893175" cy="5903913"/>
          </a:xfrm>
          <a:ln/>
        </p:spPr>
        <p:txBody>
          <a:bodyPr vert="horz" wrap="square" lIns="91440" tIns="45720" rIns="91440" bIns="45720" anchor="t" anchorCtr="0"/>
          <a:p>
            <a:pPr eaLnBrk="1" hangingPunct="1">
              <a:lnSpc>
                <a:spcPct val="80000"/>
              </a:lnSpc>
              <a:buNone/>
            </a:pPr>
            <a:r>
              <a:rPr lang="zh-CN" altLang="en-US" sz="2400" b="1" dirty="0">
                <a:solidFill>
                  <a:schemeClr val="bg1"/>
                </a:solidFill>
              </a:rPr>
              <a:t>引用的引出（正常对象值的传递的情况）</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a:t>
            </a:r>
            <a:r>
              <a:rPr lang="zh-CN" altLang="en-US" sz="2400" b="1" dirty="0">
                <a:solidFill>
                  <a:schemeClr val="bg1"/>
                </a:solidFill>
              </a:rPr>
              <a:t>（）</a:t>
            </a: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classA a,b;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method(a,b);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cout&lt;&lt;a&lt;&lt;b;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method(classA &amp; a,class &amp; 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r>
              <a:rPr lang="zh-CN" altLang="en-US" sz="2400" b="1" dirty="0">
                <a:solidFill>
                  <a:schemeClr val="bg1"/>
                </a:solidFill>
              </a:rPr>
              <a:t>参数传递相当于：</a:t>
            </a:r>
            <a:r>
              <a:rPr lang="en-US" altLang="zh-CN" sz="2400" b="1" dirty="0">
                <a:solidFill>
                  <a:schemeClr val="bg1"/>
                </a:solidFill>
              </a:rPr>
              <a:t>classA &amp; method.a = main.a;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r>
              <a:rPr lang="zh-CN" altLang="en-US" sz="2400" b="1" dirty="0">
                <a:solidFill>
                  <a:schemeClr val="bg1"/>
                </a:solidFill>
              </a:rPr>
              <a:t>引用的使用不再引起拷贝构造函数的调用，避免拷贝构造函数调用的代价</a:t>
            </a:r>
            <a:endParaRPr lang="en-US" altLang="zh-CN" sz="2400" b="1" dirty="0">
              <a:solidFill>
                <a:schemeClr val="bg1"/>
              </a:solidFill>
            </a:endParaRPr>
          </a:p>
        </p:txBody>
      </p:sp>
      <p:sp>
        <p:nvSpPr>
          <p:cNvPr id="56323" name="Rectangle 3"/>
          <p:cNvSpPr/>
          <p:nvPr/>
        </p:nvSpPr>
        <p:spPr>
          <a:xfrm>
            <a:off x="0" y="115888"/>
            <a:ext cx="8891588"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en-US" altLang="zh-CN" sz="4400" b="1" dirty="0">
                <a:solidFill>
                  <a:srgbClr val="FFFF00"/>
                </a:solidFill>
                <a:latin typeface="Times New Roman" panose="02020603050405020304" pitchFamily="18" charset="0"/>
                <a:ea typeface="华文行楷" pitchFamily="2" charset="-122"/>
              </a:rPr>
              <a:t>-</a:t>
            </a:r>
            <a:r>
              <a:rPr lang="zh-CN" altLang="en-US" sz="2800" b="1" i="1" dirty="0">
                <a:solidFill>
                  <a:srgbClr val="FFFF00"/>
                </a:solidFill>
                <a:latin typeface="Times New Roman" panose="02020603050405020304" pitchFamily="18" charset="0"/>
                <a:ea typeface="华文行楷" pitchFamily="2" charset="-122"/>
              </a:rPr>
              <a:t>使用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cxnSp>
        <p:nvCxnSpPr>
          <p:cNvPr id="56324" name="直接连接符 3"/>
          <p:cNvCxnSpPr/>
          <p:nvPr/>
        </p:nvCxnSpPr>
        <p:spPr>
          <a:xfrm flipH="1">
            <a:off x="7200900" y="549275"/>
            <a:ext cx="34925" cy="3816350"/>
          </a:xfrm>
          <a:prstGeom prst="line">
            <a:avLst/>
          </a:prstGeom>
          <a:ln w="9525" cap="flat" cmpd="sng">
            <a:solidFill>
              <a:schemeClr val="bg1"/>
            </a:solidFill>
            <a:prstDash val="solid"/>
            <a:headEnd type="none" w="med" len="med"/>
            <a:tailEnd type="none" w="med" len="med"/>
          </a:ln>
        </p:spPr>
      </p:cxnSp>
      <p:sp>
        <p:nvSpPr>
          <p:cNvPr id="13" name="矩形 12"/>
          <p:cNvSpPr/>
          <p:nvPr/>
        </p:nvSpPr>
        <p:spPr bwMode="auto">
          <a:xfrm>
            <a:off x="6265863" y="1565275"/>
            <a:ext cx="574675"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4" name="矩形 13"/>
          <p:cNvSpPr/>
          <p:nvPr/>
        </p:nvSpPr>
        <p:spPr bwMode="auto">
          <a:xfrm>
            <a:off x="6265863" y="2141538"/>
            <a:ext cx="574675"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6327" name="TextBox 14"/>
          <p:cNvSpPr txBox="1"/>
          <p:nvPr/>
        </p:nvSpPr>
        <p:spPr>
          <a:xfrm>
            <a:off x="5689600" y="1412875"/>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a</a:t>
            </a:r>
            <a:endParaRPr lang="zh-CN" altLang="en-US" sz="3200" dirty="0">
              <a:latin typeface="Times New Roman" panose="02020603050405020304" pitchFamily="18" charset="0"/>
            </a:endParaRPr>
          </a:p>
        </p:txBody>
      </p:sp>
      <p:sp>
        <p:nvSpPr>
          <p:cNvPr id="56328" name="TextBox 15"/>
          <p:cNvSpPr txBox="1"/>
          <p:nvPr/>
        </p:nvSpPr>
        <p:spPr>
          <a:xfrm>
            <a:off x="5689600" y="1989138"/>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b</a:t>
            </a:r>
            <a:endParaRPr lang="zh-CN" altLang="en-US" sz="3200" dirty="0">
              <a:latin typeface="Times New Roman" panose="02020603050405020304" pitchFamily="18" charset="0"/>
            </a:endParaRPr>
          </a:p>
        </p:txBody>
      </p:sp>
      <p:sp>
        <p:nvSpPr>
          <p:cNvPr id="56329" name="TextBox 18"/>
          <p:cNvSpPr txBox="1"/>
          <p:nvPr/>
        </p:nvSpPr>
        <p:spPr>
          <a:xfrm>
            <a:off x="8208963" y="1412875"/>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a</a:t>
            </a:r>
            <a:endParaRPr lang="zh-CN" altLang="en-US" sz="3200" dirty="0">
              <a:latin typeface="Times New Roman" panose="02020603050405020304" pitchFamily="18" charset="0"/>
            </a:endParaRPr>
          </a:p>
        </p:txBody>
      </p:sp>
      <p:sp>
        <p:nvSpPr>
          <p:cNvPr id="56330" name="TextBox 19"/>
          <p:cNvSpPr txBox="1"/>
          <p:nvPr/>
        </p:nvSpPr>
        <p:spPr>
          <a:xfrm>
            <a:off x="8208963" y="1989138"/>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b</a:t>
            </a:r>
            <a:endParaRPr lang="zh-CN" altLang="en-US" sz="3200" dirty="0">
              <a:latin typeface="Times New Roman" panose="02020603050405020304" pitchFamily="18" charset="0"/>
            </a:endParaRPr>
          </a:p>
        </p:txBody>
      </p:sp>
      <p:sp>
        <p:nvSpPr>
          <p:cNvPr id="20" name="椭圆 19"/>
          <p:cNvSpPr/>
          <p:nvPr/>
        </p:nvSpPr>
        <p:spPr bwMode="auto">
          <a:xfrm>
            <a:off x="7777163" y="1700213"/>
            <a:ext cx="73025" cy="73025"/>
          </a:xfrm>
          <a:prstGeom prst="ellipse">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1" name="椭圆 20"/>
          <p:cNvSpPr/>
          <p:nvPr/>
        </p:nvSpPr>
        <p:spPr bwMode="auto">
          <a:xfrm>
            <a:off x="7777163" y="2276475"/>
            <a:ext cx="73025" cy="71438"/>
          </a:xfrm>
          <a:prstGeom prst="ellipse">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56333" name="直接连接符 27"/>
          <p:cNvCxnSpPr>
            <a:stCxn id="13" idx="3"/>
            <a:endCxn id="20" idx="6"/>
          </p:cNvCxnSpPr>
          <p:nvPr/>
        </p:nvCxnSpPr>
        <p:spPr>
          <a:xfrm flipV="1">
            <a:off x="6840538" y="1736725"/>
            <a:ext cx="1009650" cy="7938"/>
          </a:xfrm>
          <a:prstGeom prst="line">
            <a:avLst/>
          </a:prstGeom>
          <a:ln w="9525" cap="flat" cmpd="sng">
            <a:solidFill>
              <a:schemeClr val="bg1"/>
            </a:solidFill>
            <a:prstDash val="solid"/>
            <a:headEnd type="triangle" w="med" len="med"/>
            <a:tailEnd type="none" w="med" len="med"/>
          </a:ln>
        </p:spPr>
      </p:cxnSp>
      <p:cxnSp>
        <p:nvCxnSpPr>
          <p:cNvPr id="56334" name="直接连接符 29"/>
          <p:cNvCxnSpPr>
            <a:stCxn id="13" idx="3"/>
            <a:endCxn id="20" idx="6"/>
          </p:cNvCxnSpPr>
          <p:nvPr/>
        </p:nvCxnSpPr>
        <p:spPr>
          <a:xfrm flipV="1">
            <a:off x="6840538" y="2339975"/>
            <a:ext cx="1009650" cy="7938"/>
          </a:xfrm>
          <a:prstGeom prst="line">
            <a:avLst/>
          </a:prstGeom>
          <a:ln w="9525" cap="flat" cmpd="sng">
            <a:solidFill>
              <a:schemeClr val="bg1"/>
            </a:solidFill>
            <a:prstDash val="solid"/>
            <a:headEnd type="triangle" w="med" len="med"/>
            <a:tailEnd type="non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idx="1"/>
          </p:nvPr>
        </p:nvSpPr>
        <p:spPr>
          <a:xfrm>
            <a:off x="2198688" y="765175"/>
            <a:ext cx="5757862" cy="5903913"/>
          </a:xfrm>
          <a:ln/>
        </p:spPr>
        <p:txBody>
          <a:bodyPr vert="horz" wrap="square" lIns="91440" tIns="45720" rIns="91440" bIns="45720" anchor="t" anchorCtr="0"/>
          <a:p>
            <a:pPr eaLnBrk="1" hangingPunct="1">
              <a:lnSpc>
                <a:spcPct val="80000"/>
              </a:lnSpc>
              <a:buNone/>
            </a:pPr>
            <a:r>
              <a:rPr lang="zh-CN" altLang="en-US" sz="2800" b="1" dirty="0">
                <a:solidFill>
                  <a:schemeClr val="bg1"/>
                </a:solidFill>
              </a:rPr>
              <a:t>引用的使用－返回引用的函数</a:t>
            </a:r>
            <a:endParaRPr lang="zh-CN" altLang="en-US" sz="2800" b="1" dirty="0">
              <a:solidFill>
                <a:schemeClr val="bg1"/>
              </a:solidFill>
            </a:endParaRPr>
          </a:p>
          <a:p>
            <a:pPr eaLnBrk="1" hangingPunct="1">
              <a:lnSpc>
                <a:spcPct val="80000"/>
              </a:lnSpc>
              <a:buNone/>
            </a:pPr>
            <a:r>
              <a:rPr lang="en-US" altLang="zh-CN" sz="2800" b="1" dirty="0">
                <a:solidFill>
                  <a:schemeClr val="bg1"/>
                </a:solidFill>
              </a:rPr>
              <a:t>float &amp; f(float &amp; r)</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r=3.14*r*r;</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return(r);</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main(){</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float a=5;</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float &amp; c=f(a);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cout&lt;&lt;a&lt;&lt;c&lt;&lt;endl;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c=c+1;</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cout&lt;&lt;a&lt;&lt;c &lt;&lt;endl;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p:txBody>
      </p:sp>
      <p:sp>
        <p:nvSpPr>
          <p:cNvPr id="57347"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cxnSp>
        <p:nvCxnSpPr>
          <p:cNvPr id="5" name="直接连接符 4"/>
          <p:cNvCxnSpPr/>
          <p:nvPr/>
        </p:nvCxnSpPr>
        <p:spPr>
          <a:xfrm>
            <a:off x="7092950" y="2060575"/>
            <a:ext cx="71438" cy="3671888"/>
          </a:xfrm>
          <a:prstGeom prst="line">
            <a:avLst/>
          </a:prstGeom>
          <a:ln w="9525" cap="flat" cmpd="sng">
            <a:solidFill>
              <a:schemeClr val="bg1"/>
            </a:solidFill>
            <a:prstDash val="solid"/>
            <a:headEnd type="none" w="med" len="med"/>
            <a:tailEnd type="none" w="med" len="med"/>
          </a:ln>
        </p:spPr>
      </p:cxnSp>
      <p:sp>
        <p:nvSpPr>
          <p:cNvPr id="6" name="矩形 5"/>
          <p:cNvSpPr/>
          <p:nvPr/>
        </p:nvSpPr>
        <p:spPr bwMode="auto">
          <a:xfrm>
            <a:off x="6300788" y="3221038"/>
            <a:ext cx="574675"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 name="TextBox 6"/>
          <p:cNvSpPr txBox="1"/>
          <p:nvPr/>
        </p:nvSpPr>
        <p:spPr>
          <a:xfrm>
            <a:off x="5724525" y="3068638"/>
            <a:ext cx="431800" cy="585787"/>
          </a:xfrm>
          <a:prstGeom prst="rect">
            <a:avLst/>
          </a:prstGeom>
          <a:noFill/>
          <a:ln w="9525">
            <a:noFill/>
          </a:ln>
        </p:spPr>
        <p:txBody>
          <a:bodyPr>
            <a:spAutoFit/>
          </a:bodyPr>
          <a:p>
            <a:pPr eaLnBrk="1" hangingPunct="1"/>
            <a:r>
              <a:rPr lang="en-US" altLang="zh-CN" sz="3200" dirty="0">
                <a:latin typeface="Times New Roman" panose="02020603050405020304" pitchFamily="18" charset="0"/>
              </a:rPr>
              <a:t>a</a:t>
            </a:r>
            <a:endParaRPr lang="zh-CN" altLang="en-US" sz="3200" dirty="0">
              <a:latin typeface="Times New Roman" panose="02020603050405020304" pitchFamily="18" charset="0"/>
            </a:endParaRPr>
          </a:p>
        </p:txBody>
      </p:sp>
      <p:sp>
        <p:nvSpPr>
          <p:cNvPr id="8" name="椭圆 7"/>
          <p:cNvSpPr/>
          <p:nvPr/>
        </p:nvSpPr>
        <p:spPr bwMode="auto">
          <a:xfrm>
            <a:off x="6516688" y="4076700"/>
            <a:ext cx="142875" cy="144463"/>
          </a:xfrm>
          <a:prstGeom prst="ellipse">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9" name="TextBox 8"/>
          <p:cNvSpPr txBox="1"/>
          <p:nvPr/>
        </p:nvSpPr>
        <p:spPr>
          <a:xfrm>
            <a:off x="5724525" y="3789363"/>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c</a:t>
            </a:r>
            <a:endParaRPr lang="zh-CN" altLang="en-US" sz="3200" dirty="0">
              <a:latin typeface="Times New Roman" panose="02020603050405020304" pitchFamily="18" charset="0"/>
            </a:endParaRPr>
          </a:p>
        </p:txBody>
      </p:sp>
      <p:sp>
        <p:nvSpPr>
          <p:cNvPr id="10" name="椭圆 9"/>
          <p:cNvSpPr/>
          <p:nvPr/>
        </p:nvSpPr>
        <p:spPr bwMode="auto">
          <a:xfrm>
            <a:off x="8027988" y="3357563"/>
            <a:ext cx="144463" cy="142875"/>
          </a:xfrm>
          <a:prstGeom prst="ellipse">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1" name="TextBox 10"/>
          <p:cNvSpPr txBox="1"/>
          <p:nvPr/>
        </p:nvSpPr>
        <p:spPr>
          <a:xfrm>
            <a:off x="8459788" y="3068638"/>
            <a:ext cx="433387" cy="585787"/>
          </a:xfrm>
          <a:prstGeom prst="rect">
            <a:avLst/>
          </a:prstGeom>
          <a:noFill/>
          <a:ln w="9525">
            <a:noFill/>
          </a:ln>
        </p:spPr>
        <p:txBody>
          <a:bodyPr>
            <a:spAutoFit/>
          </a:bodyPr>
          <a:p>
            <a:pPr eaLnBrk="1" hangingPunct="1"/>
            <a:r>
              <a:rPr lang="en-US" altLang="zh-CN" sz="3200" dirty="0">
                <a:latin typeface="Times New Roman" panose="02020603050405020304" pitchFamily="18" charset="0"/>
              </a:rPr>
              <a:t>r</a:t>
            </a:r>
            <a:endParaRPr lang="zh-CN" altLang="en-US" sz="3200" dirty="0">
              <a:latin typeface="Times New Roman" panose="02020603050405020304" pitchFamily="18" charset="0"/>
            </a:endParaRPr>
          </a:p>
        </p:txBody>
      </p:sp>
      <p:sp>
        <p:nvSpPr>
          <p:cNvPr id="12" name="椭圆 11"/>
          <p:cNvSpPr/>
          <p:nvPr/>
        </p:nvSpPr>
        <p:spPr bwMode="auto">
          <a:xfrm>
            <a:off x="8027988" y="4787900"/>
            <a:ext cx="144463" cy="144463"/>
          </a:xfrm>
          <a:prstGeom prst="ellipse">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3" name="TextBox 12"/>
          <p:cNvSpPr txBox="1"/>
          <p:nvPr/>
        </p:nvSpPr>
        <p:spPr>
          <a:xfrm>
            <a:off x="8532813" y="4500563"/>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f</a:t>
            </a:r>
            <a:endParaRPr lang="zh-CN" altLang="en-US" sz="3200" dirty="0">
              <a:latin typeface="Times New Roman" panose="02020603050405020304" pitchFamily="18" charset="0"/>
            </a:endParaRPr>
          </a:p>
        </p:txBody>
      </p:sp>
      <p:cxnSp>
        <p:nvCxnSpPr>
          <p:cNvPr id="15" name="直接连接符 14"/>
          <p:cNvCxnSpPr>
            <a:stCxn id="8" idx="5"/>
            <a:endCxn id="12" idx="1"/>
          </p:cNvCxnSpPr>
          <p:nvPr/>
        </p:nvCxnSpPr>
        <p:spPr>
          <a:xfrm>
            <a:off x="6638925" y="4200525"/>
            <a:ext cx="1411288" cy="609600"/>
          </a:xfrm>
          <a:prstGeom prst="line">
            <a:avLst/>
          </a:prstGeom>
          <a:ln w="9525" cap="flat" cmpd="sng">
            <a:solidFill>
              <a:schemeClr val="bg1"/>
            </a:solidFill>
            <a:prstDash val="solid"/>
            <a:headEnd type="none" w="med" len="med"/>
            <a:tailEnd type="none" w="med" len="med"/>
          </a:ln>
        </p:spPr>
      </p:cxnSp>
      <p:cxnSp>
        <p:nvCxnSpPr>
          <p:cNvPr id="18" name="直接连接符 17"/>
          <p:cNvCxnSpPr>
            <a:stCxn id="6" idx="3"/>
            <a:endCxn id="10" idx="1"/>
          </p:cNvCxnSpPr>
          <p:nvPr/>
        </p:nvCxnSpPr>
        <p:spPr>
          <a:xfrm flipV="1">
            <a:off x="6875463" y="3378200"/>
            <a:ext cx="1174750" cy="23813"/>
          </a:xfrm>
          <a:prstGeom prst="line">
            <a:avLst/>
          </a:prstGeom>
          <a:ln w="9525" cap="flat" cmpd="sng">
            <a:solidFill>
              <a:schemeClr val="bg1"/>
            </a:solidFill>
            <a:prstDash val="solid"/>
            <a:headEnd type="none" w="med" len="med"/>
            <a:tailEnd type="none" w="med" len="med"/>
          </a:ln>
        </p:spPr>
      </p:cxnSp>
      <p:cxnSp>
        <p:nvCxnSpPr>
          <p:cNvPr id="20" name="直接连接符 19"/>
          <p:cNvCxnSpPr>
            <a:stCxn id="10" idx="4"/>
            <a:endCxn id="12" idx="0"/>
          </p:cNvCxnSpPr>
          <p:nvPr/>
        </p:nvCxnSpPr>
        <p:spPr>
          <a:xfrm>
            <a:off x="8101013" y="3500438"/>
            <a:ext cx="0" cy="1287462"/>
          </a:xfrm>
          <a:prstGeom prst="line">
            <a:avLst/>
          </a:prstGeom>
          <a:ln w="9525" cap="flat" cmpd="sng">
            <a:solidFill>
              <a:schemeClr val="bg1"/>
            </a:solidFill>
            <a:prstDash val="solid"/>
            <a:headEnd type="none" w="med" len="med"/>
            <a:tailEnd type="none" w="med" len="med"/>
          </a:ln>
        </p:spPr>
      </p:cxnSp>
      <p:cxnSp>
        <p:nvCxnSpPr>
          <p:cNvPr id="22" name="直接连接符 21"/>
          <p:cNvCxnSpPr>
            <a:stCxn id="6" idx="2"/>
            <a:endCxn id="12" idx="0"/>
          </p:cNvCxnSpPr>
          <p:nvPr/>
        </p:nvCxnSpPr>
        <p:spPr>
          <a:xfrm>
            <a:off x="6588125" y="3581400"/>
            <a:ext cx="0" cy="495300"/>
          </a:xfrm>
          <a:prstGeom prst="line">
            <a:avLst/>
          </a:prstGeom>
          <a:ln w="9525" cap="flat" cmpd="sng">
            <a:solidFill>
              <a:schemeClr val="bg1"/>
            </a:solidFill>
            <a:prstDash val="soli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linds(horizontal)">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nodeType="clickEffect">
                                  <p:stCondLst>
                                    <p:cond delay="0"/>
                                  </p:stCondLst>
                                  <p:childTnLst>
                                    <p:animEffect transition="out" filter="blinds(horizontal)">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18"/>
                                        </p:tgtEl>
                                      </p:cBhvr>
                                    </p:animEffect>
                                    <p:set>
                                      <p:cBhvr>
                                        <p:cTn id="63" dur="1" fill="hold">
                                          <p:stCondLst>
                                            <p:cond delay="499"/>
                                          </p:stCondLst>
                                        </p:cTn>
                                        <p:tgtEl>
                                          <p:spTgt spid="18"/>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3" presetClass="exit" presetSubtype="10" fill="hold" nodeType="withEffect">
                                  <p:stCondLst>
                                    <p:cond delay="0"/>
                                  </p:stCondLst>
                                  <p:childTnLst>
                                    <p:animEffect transition="out" filter="blinds(horizontal)">
                                      <p:cBhvr>
                                        <p:cTn id="68" dur="500"/>
                                        <p:tgtEl>
                                          <p:spTgt spid="20"/>
                                        </p:tgtEl>
                                      </p:cBhvr>
                                    </p:animEffect>
                                    <p:set>
                                      <p:cBhvr>
                                        <p:cTn id="69" dur="1" fill="hold">
                                          <p:stCondLst>
                                            <p:cond delay="499"/>
                                          </p:stCondLst>
                                        </p:cTn>
                                        <p:tgtEl>
                                          <p:spTgt spid="20"/>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10"/>
                                        </p:tgtEl>
                                      </p:cBhvr>
                                    </p:animEffect>
                                    <p:set>
                                      <p:cBhvr>
                                        <p:cTn id="72" dur="1" fill="hold">
                                          <p:stCondLst>
                                            <p:cond delay="499"/>
                                          </p:stCondLst>
                                        </p:cTn>
                                        <p:tgtEl>
                                          <p:spTgt spid="10"/>
                                        </p:tgtEl>
                                        <p:attrNameLst>
                                          <p:attrName>style.visibility</p:attrName>
                                        </p:attrNameLst>
                                      </p:cBhvr>
                                      <p:to>
                                        <p:strVal val="hidden"/>
                                      </p:to>
                                    </p:set>
                                  </p:childTnLst>
                                </p:cTn>
                              </p:par>
                              <p:par>
                                <p:cTn id="73" presetID="3" presetClass="exit" presetSubtype="10" fill="hold" grpId="1" nodeType="withEffect">
                                  <p:stCondLst>
                                    <p:cond delay="0"/>
                                  </p:stCondLst>
                                  <p:childTnLst>
                                    <p:animEffect transition="out" filter="blinds(horizontal)">
                                      <p:cBhvr>
                                        <p:cTn id="74" dur="500"/>
                                        <p:tgtEl>
                                          <p:spTgt spid="11"/>
                                        </p:tgtEl>
                                      </p:cBhvr>
                                    </p:animEffect>
                                    <p:set>
                                      <p:cBhvr>
                                        <p:cTn id="75" dur="1" fill="hold">
                                          <p:stCondLst>
                                            <p:cond delay="499"/>
                                          </p:stCondLst>
                                        </p:cTn>
                                        <p:tgtEl>
                                          <p:spTgt spid="11"/>
                                        </p:tgtEl>
                                        <p:attrNameLst>
                                          <p:attrName>style.visibility</p:attrName>
                                        </p:attrNameLst>
                                      </p:cBhvr>
                                      <p:to>
                                        <p:strVal val="hidden"/>
                                      </p:to>
                                    </p:set>
                                  </p:childTnLst>
                                </p:cTn>
                              </p:par>
                              <p:par>
                                <p:cTn id="76" presetID="3" presetClass="exit" presetSubtype="10" fill="hold" grpId="1" nodeType="withEffect">
                                  <p:stCondLst>
                                    <p:cond delay="0"/>
                                  </p:stCondLst>
                                  <p:childTnLst>
                                    <p:animEffect transition="out" filter="blinds(horizontal)">
                                      <p:cBhvr>
                                        <p:cTn id="77" dur="500"/>
                                        <p:tgtEl>
                                          <p:spTgt spid="13"/>
                                        </p:tgtEl>
                                      </p:cBhvr>
                                    </p:animEffect>
                                    <p:set>
                                      <p:cBhvr>
                                        <p:cTn id="78" dur="1" fill="hold">
                                          <p:stCondLst>
                                            <p:cond delay="499"/>
                                          </p:stCondLst>
                                        </p:cTn>
                                        <p:tgtEl>
                                          <p:spTgt spid="13"/>
                                        </p:tgtEl>
                                        <p:attrNameLst>
                                          <p:attrName>style.visibility</p:attrName>
                                        </p:attrNameLst>
                                      </p:cBhvr>
                                      <p:to>
                                        <p:strVal val="hidden"/>
                                      </p:to>
                                    </p:set>
                                  </p:childTnLst>
                                </p:cTn>
                              </p:par>
                              <p:par>
                                <p:cTn id="79" presetID="3" presetClass="exit" presetSubtype="10" fill="hold" grpId="1" nodeType="withEffect">
                                  <p:stCondLst>
                                    <p:cond delay="0"/>
                                  </p:stCondLst>
                                  <p:childTnLst>
                                    <p:animEffect transition="out" filter="blinds(horizontal)">
                                      <p:cBhvr>
                                        <p:cTn id="80" dur="500"/>
                                        <p:tgtEl>
                                          <p:spTgt spid="12"/>
                                        </p:tgtEl>
                                      </p:cBhvr>
                                    </p:animEffect>
                                    <p:set>
                                      <p:cBhvr>
                                        <p:cTn id="8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0" grpId="1" animBg="1"/>
      <p:bldP spid="11" grpId="0"/>
      <p:bldP spid="11" grpId="1"/>
      <p:bldP spid="12" grpId="0" animBg="1"/>
      <p:bldP spid="12" grpId="1" animBg="1"/>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95288" y="333375"/>
            <a:ext cx="8424863" cy="64071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mn-ea"/>
                <a:cs typeface="+mn-cs"/>
              </a:rPr>
              <a:t>《面向对象程序设计》是软件工程专业的必修课之一。本课程作为软件工程专业基础课程，讲授</a:t>
            </a:r>
            <a:r>
              <a:rPr kumimoji="0" lang="zh-CN"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宋体" panose="02010600030101010101" pitchFamily="2" charset="-122"/>
                <a:ea typeface="+mn-ea"/>
                <a:cs typeface="+mn-cs"/>
              </a:rPr>
              <a:t>面向对象的编程思想及其支持语法</a:t>
            </a:r>
            <a:r>
              <a:rPr kumimoji="0" lang="zh-CN"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mn-ea"/>
                <a:cs typeface="+mn-cs"/>
              </a:rPr>
              <a:t>。通过学习使学生掌握面向对象思想的理论和方法，掌握对面向对象思想支持的语法和技巧，培养学生分析和解决复杂场景问题的能力，奠定大型复杂程序设计的基础。</a:t>
            </a:r>
            <a:endPar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mn-ea"/>
                <a:cs typeface="+mn-cs"/>
              </a:rPr>
              <a:t>本课程以</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mn-ea"/>
                <a:cs typeface="+mn-cs"/>
              </a:rPr>
              <a:t>C++</a:t>
            </a:r>
            <a:r>
              <a:rPr kumimoji="0" lang="zh-CN"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mn-ea"/>
                <a:cs typeface="+mn-cs"/>
              </a:rPr>
              <a:t>程序设计语言为载体，讲授面向对象程序设计思想与设计方法。课程内容主要包括：</a:t>
            </a:r>
            <a:r>
              <a:rPr kumimoji="0" lang="zh-CN"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宋体" panose="02010600030101010101" pitchFamily="2" charset="-122"/>
                <a:ea typeface="+mn-ea"/>
                <a:cs typeface="+mn-cs"/>
              </a:rPr>
              <a:t>类的基本操作、类封装的定义和作用、对象的生命周期管理、类的静态成员的聚组管理意义和时空特性、抽象和泛化的基本语法和复用关系、对象管理的多态效果和语法支持、抽象类、多重继承、类间关系及复杂需求的面向对象求解方案</a:t>
            </a:r>
            <a:r>
              <a:rPr kumimoji="0" lang="zh-CN"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mn-ea"/>
                <a:cs typeface="+mn-cs"/>
              </a:rPr>
              <a:t>。通过课程实验使学生深刻理解面向对象程序设计思想，掌握面向对象程序设计方法。</a:t>
            </a:r>
            <a:endPar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idx="1"/>
          </p:nvPr>
        </p:nvSpPr>
        <p:spPr>
          <a:xfrm>
            <a:off x="2268538" y="692150"/>
            <a:ext cx="4821237" cy="5903913"/>
          </a:xfrm>
          <a:ln/>
        </p:spPr>
        <p:txBody>
          <a:bodyPr vert="horz" wrap="square" lIns="91440" tIns="45720" rIns="91440" bIns="45720" anchor="t" anchorCtr="0"/>
          <a:p>
            <a:pPr eaLnBrk="1" hangingPunct="1">
              <a:lnSpc>
                <a:spcPct val="80000"/>
              </a:lnSpc>
              <a:buNone/>
            </a:pPr>
            <a:r>
              <a:rPr lang="zh-CN" altLang="en-US" sz="2400" b="1" dirty="0">
                <a:solidFill>
                  <a:schemeClr val="bg1"/>
                </a:solidFill>
              </a:rPr>
              <a:t>引用的使用－函数名称的引用</a:t>
            </a:r>
            <a:endParaRPr lang="zh-CN" altLang="en-US" sz="2400" b="1" dirty="0">
              <a:solidFill>
                <a:schemeClr val="bg1"/>
              </a:solidFill>
            </a:endParaRPr>
          </a:p>
          <a:p>
            <a:pPr eaLnBrk="1" hangingPunct="1">
              <a:lnSpc>
                <a:spcPct val="80000"/>
              </a:lnSpc>
              <a:buNone/>
            </a:pPr>
            <a:r>
              <a:rPr lang="en-US" altLang="zh-CN" sz="2400" b="1" dirty="0">
                <a:solidFill>
                  <a:schemeClr val="bg1"/>
                </a:solidFill>
              </a:rPr>
              <a:t>float t = 1.0;</a:t>
            </a:r>
            <a:endParaRPr lang="en-US" altLang="zh-CN" sz="2400" b="1" dirty="0">
              <a:solidFill>
                <a:schemeClr val="bg1"/>
              </a:solidFill>
            </a:endParaRPr>
          </a:p>
          <a:p>
            <a:pPr eaLnBrk="1" hangingPunct="1">
              <a:lnSpc>
                <a:spcPct val="80000"/>
              </a:lnSpc>
              <a:buNone/>
            </a:pPr>
            <a:r>
              <a:rPr lang="en-US" altLang="zh-CN" sz="2400" b="1" dirty="0">
                <a:solidFill>
                  <a:schemeClr val="bg1"/>
                </a:solidFill>
              </a:rPr>
              <a:t>float f1(float r)</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return(3.14*r*r);}</a:t>
            </a:r>
            <a:endParaRPr lang="en-US" altLang="zh-CN" sz="2400" b="1" dirty="0">
              <a:solidFill>
                <a:schemeClr val="bg1"/>
              </a:solidFill>
            </a:endParaRPr>
          </a:p>
          <a:p>
            <a:pPr eaLnBrk="1" hangingPunct="1">
              <a:lnSpc>
                <a:spcPct val="80000"/>
              </a:lnSpc>
              <a:buNone/>
            </a:pPr>
            <a:r>
              <a:rPr lang="en-US" altLang="zh-CN" sz="2400" b="1" dirty="0">
                <a:solidFill>
                  <a:schemeClr val="bg1"/>
                </a:solidFill>
              </a:rPr>
              <a:t>float &amp;f2(float r)</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return(3.14*r*r);}</a:t>
            </a:r>
            <a:endParaRPr lang="en-US" altLang="zh-CN" sz="2400" b="1" dirty="0">
              <a:solidFill>
                <a:schemeClr val="bg1"/>
              </a:solidFill>
            </a:endParaRPr>
          </a:p>
          <a:p>
            <a:pPr eaLnBrk="1" hangingPunct="1">
              <a:lnSpc>
                <a:spcPct val="80000"/>
              </a:lnSpc>
              <a:buNone/>
            </a:pPr>
            <a:r>
              <a:rPr lang="en-US" altLang="zh-CN" sz="2400" b="1" dirty="0">
                <a:solidFill>
                  <a:schemeClr val="bg1"/>
                </a:solidFill>
              </a:rPr>
              <a:t>float &amp;f3(float r)</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float f; f=3.14*r*r; return(f);}</a:t>
            </a:r>
            <a:endParaRPr lang="en-US" altLang="zh-CN" sz="2400" b="1" dirty="0">
              <a:solidFill>
                <a:schemeClr val="bg1"/>
              </a:solidFill>
            </a:endParaRPr>
          </a:p>
          <a:p>
            <a:pPr eaLnBrk="1" hangingPunct="1">
              <a:lnSpc>
                <a:spcPct val="80000"/>
              </a:lnSpc>
              <a:buNone/>
            </a:pPr>
            <a:r>
              <a:rPr lang="en-US" altLang="zh-CN" sz="2400" b="1" dirty="0">
                <a:solidFill>
                  <a:schemeClr val="bg1"/>
                </a:solidFill>
              </a:rPr>
              <a:t>float &amp;f4(float r)</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t=3.14*r*r; return(t);}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float a=f1(5); float &amp; b=f1(5);</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float c=f2(5); float &amp; d=f2(5);</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float e=f3(5); float &amp; f=f3(5);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float g=f4(5); float &amp; h=f4(5);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
        <p:nvSpPr>
          <p:cNvPr id="58371"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idx="1"/>
          </p:nvPr>
        </p:nvSpPr>
        <p:spPr>
          <a:xfrm>
            <a:off x="2054225" y="765175"/>
            <a:ext cx="4965700" cy="5903913"/>
          </a:xfrm>
          <a:ln/>
        </p:spPr>
        <p:txBody>
          <a:bodyPr vert="horz" wrap="square" lIns="91440" tIns="45720" rIns="91440" bIns="45720" anchor="t" anchorCtr="0"/>
          <a:p>
            <a:pPr eaLnBrk="1" hangingPunct="1">
              <a:lnSpc>
                <a:spcPct val="80000"/>
              </a:lnSpc>
              <a:buNone/>
            </a:pPr>
            <a:r>
              <a:rPr lang="zh-CN" altLang="en-US" sz="2400" b="1" dirty="0">
                <a:solidFill>
                  <a:schemeClr val="bg1"/>
                </a:solidFill>
              </a:rPr>
              <a:t>引用的使用－函数名称作为左值</a:t>
            </a:r>
            <a:endParaRPr lang="zh-CN" altLang="en-US" sz="2400" b="1" dirty="0">
              <a:solidFill>
                <a:schemeClr val="bg1"/>
              </a:solidFill>
            </a:endParaRPr>
          </a:p>
          <a:p>
            <a:pPr eaLnBrk="1" hangingPunct="1">
              <a:lnSpc>
                <a:spcPct val="80000"/>
              </a:lnSpc>
              <a:buNone/>
            </a:pPr>
            <a:r>
              <a:rPr lang="en-US" altLang="zh-CN" sz="2400" b="1" dirty="0">
                <a:solidFill>
                  <a:schemeClr val="bg1"/>
                </a:solidFill>
              </a:rPr>
              <a:t>int a=0,b=0,c=0;</a:t>
            </a:r>
            <a:endParaRPr lang="en-US" altLang="zh-CN" sz="2400" b="1" dirty="0">
              <a:solidFill>
                <a:schemeClr val="bg1"/>
              </a:solidFill>
            </a:endParaRPr>
          </a:p>
          <a:p>
            <a:pPr eaLnBrk="1" hangingPunct="1">
              <a:lnSpc>
                <a:spcPct val="80000"/>
              </a:lnSpc>
              <a:buNone/>
            </a:pPr>
            <a:r>
              <a:rPr lang="en-US" altLang="zh-CN" sz="2400" b="1" dirty="0">
                <a:solidFill>
                  <a:schemeClr val="bg1"/>
                </a:solidFill>
              </a:rPr>
              <a:t>int &amp; count(int k){</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if(k&gt;60) return(a);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if(k&lt;=60&amp;&amp;k&gt;30) return(b);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if(k&lt;=30) return(c);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dirty="0">
                <a:solidFill>
                  <a:schemeClr val="bg1"/>
                </a:solidFill>
              </a:rPr>
              <a:t>int main()</a:t>
            </a:r>
            <a:endParaRPr lang="en-US" altLang="zh-CN" sz="2400" b="1" dirty="0">
              <a:solidFill>
                <a:schemeClr val="bg1"/>
              </a:solidFill>
            </a:endParaRPr>
          </a:p>
          <a:p>
            <a:pPr eaLnBrk="1" hangingPunct="1">
              <a:lnSpc>
                <a:spcPct val="80000"/>
              </a:lnSpc>
              <a:buNone/>
            </a:pPr>
            <a:r>
              <a:rPr lang="en-US" altLang="zh-CN" sz="2400" b="1" dirty="0">
                <a:solidFill>
                  <a:schemeClr val="bg1"/>
                </a:solidFill>
              </a:rPr>
              <a:t>{int i,j;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for(i=0;i&lt;15;i++){</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cin&gt;&gt;j;</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count(j)++;</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cout&lt;&lt;a&lt;&lt;b&lt;&lt;c&lt;&lt;endl;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p:txBody>
      </p:sp>
      <p:sp>
        <p:nvSpPr>
          <p:cNvPr id="5939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cxnSp>
        <p:nvCxnSpPr>
          <p:cNvPr id="16" name="直接连接符 15"/>
          <p:cNvCxnSpPr/>
          <p:nvPr/>
        </p:nvCxnSpPr>
        <p:spPr>
          <a:xfrm>
            <a:off x="7092950" y="2349500"/>
            <a:ext cx="0" cy="2879725"/>
          </a:xfrm>
          <a:prstGeom prst="line">
            <a:avLst/>
          </a:prstGeom>
          <a:ln w="9525" cap="flat" cmpd="sng">
            <a:solidFill>
              <a:schemeClr val="bg1"/>
            </a:solidFill>
            <a:prstDash val="solid"/>
            <a:headEnd type="none" w="med" len="med"/>
            <a:tailEnd type="none" w="med" len="med"/>
          </a:ln>
        </p:spPr>
      </p:cxnSp>
      <p:sp>
        <p:nvSpPr>
          <p:cNvPr id="17" name="矩形 16"/>
          <p:cNvSpPr/>
          <p:nvPr/>
        </p:nvSpPr>
        <p:spPr bwMode="auto">
          <a:xfrm>
            <a:off x="6156325" y="4086225"/>
            <a:ext cx="576263"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8" name="TextBox 17"/>
          <p:cNvSpPr txBox="1"/>
          <p:nvPr/>
        </p:nvSpPr>
        <p:spPr>
          <a:xfrm>
            <a:off x="5580063" y="3933825"/>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c</a:t>
            </a:r>
            <a:endParaRPr lang="zh-CN" altLang="en-US" sz="3200" dirty="0">
              <a:latin typeface="Times New Roman" panose="02020603050405020304" pitchFamily="18" charset="0"/>
            </a:endParaRPr>
          </a:p>
        </p:txBody>
      </p:sp>
      <p:sp>
        <p:nvSpPr>
          <p:cNvPr id="19" name="矩形 18"/>
          <p:cNvSpPr/>
          <p:nvPr/>
        </p:nvSpPr>
        <p:spPr bwMode="auto">
          <a:xfrm>
            <a:off x="6156325" y="2862263"/>
            <a:ext cx="576263" cy="3603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0" name="矩形 19"/>
          <p:cNvSpPr/>
          <p:nvPr/>
        </p:nvSpPr>
        <p:spPr bwMode="auto">
          <a:xfrm>
            <a:off x="6156325" y="3438525"/>
            <a:ext cx="576263" cy="358775"/>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1" name="TextBox 20"/>
          <p:cNvSpPr txBox="1"/>
          <p:nvPr/>
        </p:nvSpPr>
        <p:spPr>
          <a:xfrm>
            <a:off x="5580063" y="2709863"/>
            <a:ext cx="4318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a</a:t>
            </a:r>
            <a:endParaRPr lang="zh-CN" altLang="en-US" sz="3200" dirty="0">
              <a:latin typeface="Times New Roman" panose="02020603050405020304" pitchFamily="18" charset="0"/>
            </a:endParaRPr>
          </a:p>
        </p:txBody>
      </p:sp>
      <p:sp>
        <p:nvSpPr>
          <p:cNvPr id="22" name="TextBox 21"/>
          <p:cNvSpPr txBox="1"/>
          <p:nvPr/>
        </p:nvSpPr>
        <p:spPr>
          <a:xfrm>
            <a:off x="5580063" y="3284538"/>
            <a:ext cx="431800" cy="585787"/>
          </a:xfrm>
          <a:prstGeom prst="rect">
            <a:avLst/>
          </a:prstGeom>
          <a:noFill/>
          <a:ln w="9525">
            <a:noFill/>
          </a:ln>
        </p:spPr>
        <p:txBody>
          <a:bodyPr>
            <a:spAutoFit/>
          </a:bodyPr>
          <a:p>
            <a:pPr eaLnBrk="1" hangingPunct="1"/>
            <a:r>
              <a:rPr lang="en-US" altLang="zh-CN" sz="3200" dirty="0">
                <a:latin typeface="Times New Roman" panose="02020603050405020304" pitchFamily="18" charset="0"/>
              </a:rPr>
              <a:t>b</a:t>
            </a:r>
            <a:endParaRPr lang="zh-CN" altLang="en-US" sz="3200" dirty="0">
              <a:latin typeface="Times New Roman" panose="02020603050405020304" pitchFamily="18" charset="0"/>
            </a:endParaRPr>
          </a:p>
        </p:txBody>
      </p:sp>
      <p:sp>
        <p:nvSpPr>
          <p:cNvPr id="23" name="TextBox 22"/>
          <p:cNvSpPr txBox="1"/>
          <p:nvPr/>
        </p:nvSpPr>
        <p:spPr>
          <a:xfrm>
            <a:off x="7704138" y="3348038"/>
            <a:ext cx="1260475" cy="585787"/>
          </a:xfrm>
          <a:prstGeom prst="rect">
            <a:avLst/>
          </a:prstGeom>
          <a:noFill/>
          <a:ln w="9525">
            <a:noFill/>
          </a:ln>
        </p:spPr>
        <p:txBody>
          <a:bodyPr>
            <a:spAutoFit/>
          </a:bodyPr>
          <a:p>
            <a:pPr eaLnBrk="1" hangingPunct="1"/>
            <a:r>
              <a:rPr lang="en-US" altLang="zh-CN" sz="3200" dirty="0">
                <a:latin typeface="Times New Roman" panose="02020603050405020304" pitchFamily="18" charset="0"/>
              </a:rPr>
              <a:t>count</a:t>
            </a:r>
            <a:endParaRPr lang="zh-CN" altLang="en-US" sz="3200" dirty="0">
              <a:latin typeface="Times New Roman" panose="02020603050405020304" pitchFamily="18" charset="0"/>
            </a:endParaRPr>
          </a:p>
        </p:txBody>
      </p:sp>
      <p:sp>
        <p:nvSpPr>
          <p:cNvPr id="24" name="椭圆 23"/>
          <p:cNvSpPr/>
          <p:nvPr/>
        </p:nvSpPr>
        <p:spPr bwMode="auto">
          <a:xfrm>
            <a:off x="7488238" y="3644900"/>
            <a:ext cx="71438" cy="73025"/>
          </a:xfrm>
          <a:prstGeom prst="ellipse">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25" name="直接连接符 24"/>
          <p:cNvCxnSpPr>
            <a:stCxn id="24" idx="4"/>
          </p:cNvCxnSpPr>
          <p:nvPr/>
        </p:nvCxnSpPr>
        <p:spPr>
          <a:xfrm flipH="1">
            <a:off x="6659563" y="3717925"/>
            <a:ext cx="865187" cy="1366838"/>
          </a:xfrm>
          <a:prstGeom prst="line">
            <a:avLst/>
          </a:prstGeom>
          <a:ln w="9525" cap="flat" cmpd="sng">
            <a:solidFill>
              <a:schemeClr val="bg1"/>
            </a:solidFill>
            <a:prstDash val="solid"/>
            <a:headEnd type="none" w="med" len="med"/>
            <a:tailEnd type="none" w="med" len="med"/>
          </a:ln>
        </p:spPr>
      </p:cxnSp>
      <p:sp>
        <p:nvSpPr>
          <p:cNvPr id="26" name="TextBox 25"/>
          <p:cNvSpPr txBox="1"/>
          <p:nvPr/>
        </p:nvSpPr>
        <p:spPr>
          <a:xfrm>
            <a:off x="6372225" y="5005388"/>
            <a:ext cx="647700" cy="584200"/>
          </a:xfrm>
          <a:prstGeom prst="rect">
            <a:avLst/>
          </a:prstGeom>
          <a:noFill/>
          <a:ln w="9525">
            <a:noFill/>
          </a:ln>
        </p:spPr>
        <p:txBody>
          <a:bodyPr>
            <a:spAutoFit/>
          </a:bodyPr>
          <a:p>
            <a:pPr eaLnBrk="1" hangingPunct="1"/>
            <a:r>
              <a:rPr lang="en-US" altLang="zh-CN" sz="3200" dirty="0">
                <a:latin typeface="Times New Roman" panose="02020603050405020304" pitchFamily="18" charset="0"/>
              </a:rPr>
              <a:t>++</a:t>
            </a:r>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linds(horizontal)">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linds(horizontal)">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linds(horizontal)">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animBg="1"/>
      <p:bldP spid="21" grpId="0"/>
      <p:bldP spid="22" grpId="0"/>
      <p:bldP spid="23" grpId="0"/>
      <p:bldP spid="24" grpId="0" animBg="1"/>
      <p:bldP spid="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idx="1"/>
          </p:nvPr>
        </p:nvSpPr>
        <p:spPr>
          <a:xfrm>
            <a:off x="182563" y="620713"/>
            <a:ext cx="8961437" cy="6048375"/>
          </a:xfrm>
          <a:ln/>
        </p:spPr>
        <p:txBody>
          <a:bodyPr vert="horz" wrap="square" lIns="91440" tIns="45720" rIns="91440" bIns="45720" anchor="t" anchorCtr="0"/>
          <a:p>
            <a:pPr eaLnBrk="1" hangingPunct="1">
              <a:lnSpc>
                <a:spcPct val="90000"/>
              </a:lnSpc>
              <a:buNone/>
            </a:pPr>
            <a:r>
              <a:rPr lang="zh-CN" altLang="en-US" sz="2400" b="1" dirty="0">
                <a:solidFill>
                  <a:schemeClr val="bg1"/>
                </a:solidFill>
              </a:rPr>
              <a:t>与指针的关系</a:t>
            </a:r>
            <a:endParaRPr lang="en-US" altLang="zh-CN" sz="2400" b="1" dirty="0">
              <a:solidFill>
                <a:schemeClr val="bg1"/>
              </a:solidFill>
            </a:endParaRPr>
          </a:p>
          <a:p>
            <a:pPr eaLnBrk="1" hangingPunct="1">
              <a:lnSpc>
                <a:spcPct val="90000"/>
              </a:lnSpc>
              <a:buNone/>
            </a:pPr>
            <a:endParaRPr lang="zh-CN" altLang="en-US" sz="2400" b="1" dirty="0">
              <a:solidFill>
                <a:schemeClr val="bg1"/>
              </a:solidFill>
            </a:endParaRPr>
          </a:p>
          <a:p>
            <a:pPr eaLnBrk="1" hangingPunct="1">
              <a:lnSpc>
                <a:spcPct val="90000"/>
              </a:lnSpc>
              <a:buNone/>
            </a:pPr>
            <a:r>
              <a:rPr lang="zh-CN" altLang="en-US" sz="2400" b="1" dirty="0">
                <a:solidFill>
                  <a:schemeClr val="bg1"/>
                </a:solidFill>
              </a:rPr>
              <a:t>代替指针常量</a:t>
            </a:r>
            <a:endParaRPr lang="en-US" altLang="zh-CN" sz="2400" b="1" dirty="0">
              <a:solidFill>
                <a:schemeClr val="bg1"/>
              </a:solidFill>
            </a:endParaRPr>
          </a:p>
          <a:p>
            <a:pPr eaLnBrk="1" hangingPunct="1">
              <a:lnSpc>
                <a:spcPct val="90000"/>
              </a:lnSpc>
              <a:buNone/>
            </a:pPr>
            <a:r>
              <a:rPr lang="en-US" altLang="zh-CN" sz="2400" b="1" dirty="0">
                <a:solidFill>
                  <a:schemeClr val="bg1"/>
                </a:solidFill>
              </a:rPr>
              <a:t>int i;   int * const p</a:t>
            </a:r>
            <a:r>
              <a:rPr lang="zh-CN" altLang="en-US" sz="2400" b="1" dirty="0">
                <a:solidFill>
                  <a:schemeClr val="bg1"/>
                </a:solidFill>
              </a:rPr>
              <a:t>＝</a:t>
            </a:r>
            <a:r>
              <a:rPr lang="en-US" altLang="zh-CN" sz="2400" b="1" dirty="0">
                <a:solidFill>
                  <a:schemeClr val="bg1"/>
                </a:solidFill>
              </a:rPr>
              <a:t>&amp;i</a:t>
            </a:r>
            <a:r>
              <a:rPr lang="zh-CN" altLang="en-US" sz="2400" b="1" dirty="0">
                <a:solidFill>
                  <a:schemeClr val="bg1"/>
                </a:solidFill>
              </a:rPr>
              <a:t>；    </a:t>
            </a:r>
            <a:r>
              <a:rPr lang="en-US" altLang="zh-CN" sz="2400" b="1" dirty="0">
                <a:solidFill>
                  <a:schemeClr val="bg1"/>
                </a:solidFill>
              </a:rPr>
              <a:t>int  &amp;p=i;</a:t>
            </a:r>
            <a:endParaRPr lang="en-US" altLang="zh-CN" sz="2400" b="1" dirty="0">
              <a:solidFill>
                <a:schemeClr val="bg1"/>
              </a:solidFill>
            </a:endParaRPr>
          </a:p>
          <a:p>
            <a:pPr eaLnBrk="1" hangingPunct="1">
              <a:lnSpc>
                <a:spcPct val="90000"/>
              </a:lnSpc>
              <a:buNone/>
            </a:pPr>
            <a:endParaRPr lang="en-US" altLang="zh-CN" sz="2400" b="1" dirty="0">
              <a:solidFill>
                <a:schemeClr val="bg1"/>
              </a:solidFill>
            </a:endParaRPr>
          </a:p>
          <a:p>
            <a:pPr eaLnBrk="1" hangingPunct="1">
              <a:lnSpc>
                <a:spcPct val="90000"/>
              </a:lnSpc>
              <a:buNone/>
            </a:pPr>
            <a:r>
              <a:rPr lang="zh-CN" altLang="en-US" sz="2400" b="1" dirty="0">
                <a:solidFill>
                  <a:schemeClr val="bg1"/>
                </a:solidFill>
              </a:rPr>
              <a:t>引用对应数组</a:t>
            </a:r>
            <a:endParaRPr lang="zh-CN" altLang="en-US" sz="2400" b="1" dirty="0">
              <a:solidFill>
                <a:schemeClr val="bg1"/>
              </a:solidFill>
            </a:endParaRPr>
          </a:p>
          <a:p>
            <a:pPr eaLnBrk="1" hangingPunct="1">
              <a:lnSpc>
                <a:spcPct val="90000"/>
              </a:lnSpc>
              <a:buNone/>
            </a:pPr>
            <a:r>
              <a:rPr lang="zh-CN" altLang="en-US" sz="2400" b="1" dirty="0">
                <a:solidFill>
                  <a:schemeClr val="bg1"/>
                </a:solidFill>
              </a:rPr>
              <a:t> </a:t>
            </a:r>
            <a:r>
              <a:rPr lang="en-US" altLang="zh-CN" sz="2400" b="1" dirty="0">
                <a:solidFill>
                  <a:schemeClr val="bg1"/>
                </a:solidFill>
              </a:rPr>
              <a:t>int a[10];                                     int (&amp;f)[10]=a;    cout&lt;&lt;f[6];</a:t>
            </a:r>
            <a:endParaRPr lang="zh-CN" altLang="en-US" sz="2000" b="1" dirty="0">
              <a:solidFill>
                <a:schemeClr val="bg1"/>
              </a:solidFill>
            </a:endParaRPr>
          </a:p>
          <a:p>
            <a:pPr eaLnBrk="1" hangingPunct="1">
              <a:lnSpc>
                <a:spcPct val="90000"/>
              </a:lnSpc>
              <a:buNone/>
            </a:pPr>
            <a:endParaRPr lang="en-US" altLang="zh-CN" sz="2400" b="1" dirty="0">
              <a:solidFill>
                <a:schemeClr val="bg1"/>
              </a:solidFill>
            </a:endParaRPr>
          </a:p>
          <a:p>
            <a:pPr eaLnBrk="1" hangingPunct="1">
              <a:lnSpc>
                <a:spcPct val="90000"/>
              </a:lnSpc>
              <a:buNone/>
            </a:pPr>
            <a:r>
              <a:rPr lang="zh-CN" altLang="en-US" sz="2400" b="1" dirty="0">
                <a:solidFill>
                  <a:schemeClr val="bg1"/>
                </a:solidFill>
              </a:rPr>
              <a:t>没有引用的引用（因为引用不是数据类型）</a:t>
            </a:r>
            <a:endParaRPr lang="zh-CN" altLang="en-US" sz="2400" b="1" dirty="0">
              <a:solidFill>
                <a:schemeClr val="bg1"/>
              </a:solidFill>
            </a:endParaRPr>
          </a:p>
          <a:p>
            <a:pPr eaLnBrk="1" hangingPunct="1">
              <a:lnSpc>
                <a:spcPct val="90000"/>
              </a:lnSpc>
              <a:buNone/>
            </a:pPr>
            <a:r>
              <a:rPr lang="zh-CN" altLang="en-US" sz="2400" b="1" dirty="0">
                <a:solidFill>
                  <a:schemeClr val="bg1"/>
                </a:solidFill>
              </a:rPr>
              <a:t>没有</a:t>
            </a:r>
            <a:r>
              <a:rPr lang="en-US" altLang="zh-CN" sz="2400" b="1" dirty="0">
                <a:solidFill>
                  <a:schemeClr val="bg1"/>
                </a:solidFill>
              </a:rPr>
              <a:t>void</a:t>
            </a:r>
            <a:r>
              <a:rPr lang="zh-CN" altLang="en-US" sz="2400" b="1" dirty="0">
                <a:solidFill>
                  <a:schemeClr val="bg1"/>
                </a:solidFill>
              </a:rPr>
              <a:t>变量，所以没有</a:t>
            </a:r>
            <a:r>
              <a:rPr lang="en-US" altLang="zh-CN" sz="2400" b="1" dirty="0">
                <a:solidFill>
                  <a:schemeClr val="bg1"/>
                </a:solidFill>
              </a:rPr>
              <a:t>void</a:t>
            </a:r>
            <a:r>
              <a:rPr lang="zh-CN" altLang="en-US" sz="2400" b="1" dirty="0">
                <a:solidFill>
                  <a:schemeClr val="bg1"/>
                </a:solidFill>
              </a:rPr>
              <a:t>的引用</a:t>
            </a:r>
            <a:endParaRPr lang="zh-CN" altLang="en-US" sz="2400" b="1" dirty="0">
              <a:solidFill>
                <a:schemeClr val="bg1"/>
              </a:solidFill>
            </a:endParaRPr>
          </a:p>
          <a:p>
            <a:pPr eaLnBrk="1" hangingPunct="1">
              <a:lnSpc>
                <a:spcPct val="90000"/>
              </a:lnSpc>
              <a:buNone/>
            </a:pPr>
            <a:endParaRPr lang="en-US" altLang="zh-CN" sz="2400" b="1" dirty="0">
              <a:solidFill>
                <a:schemeClr val="bg1"/>
              </a:solidFill>
            </a:endParaRPr>
          </a:p>
          <a:p>
            <a:pPr eaLnBrk="1" hangingPunct="1">
              <a:lnSpc>
                <a:spcPct val="90000"/>
              </a:lnSpc>
              <a:buNone/>
            </a:pPr>
            <a:endParaRPr lang="en-US" altLang="zh-CN" sz="2400" b="1" dirty="0">
              <a:solidFill>
                <a:schemeClr val="bg1"/>
              </a:solidFill>
            </a:endParaRPr>
          </a:p>
        </p:txBody>
      </p:sp>
      <p:sp>
        <p:nvSpPr>
          <p:cNvPr id="60419" name="Rectangle 3"/>
          <p:cNvSpPr/>
          <p:nvPr/>
        </p:nvSpPr>
        <p:spPr>
          <a:xfrm>
            <a:off x="-252412" y="-26987"/>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cxnSp>
        <p:nvCxnSpPr>
          <p:cNvPr id="60420" name="直接连接符 2"/>
          <p:cNvCxnSpPr/>
          <p:nvPr/>
        </p:nvCxnSpPr>
        <p:spPr>
          <a:xfrm>
            <a:off x="3779838" y="1412875"/>
            <a:ext cx="0" cy="1152525"/>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dirty="0">
                <a:solidFill>
                  <a:srgbClr val="FFFF00"/>
                </a:solidFill>
                <a:latin typeface="Times New Roman" panose="02020603050405020304" pitchFamily="18" charset="0"/>
                <a:ea typeface="华文行楷" pitchFamily="2" charset="-122"/>
              </a:rPr>
              <a:t>引用</a:t>
            </a:r>
            <a:endParaRPr lang="zh-CN" altLang="en-US" sz="4400" dirty="0">
              <a:solidFill>
                <a:srgbClr val="FFFF00"/>
              </a:solidFill>
              <a:latin typeface="Times New Roman" panose="02020603050405020304" pitchFamily="18" charset="0"/>
              <a:ea typeface="华文行楷" pitchFamily="2" charset="-122"/>
            </a:endParaRPr>
          </a:p>
        </p:txBody>
      </p:sp>
      <p:sp>
        <p:nvSpPr>
          <p:cNvPr id="61443" name="Rectangle 6"/>
          <p:cNvSpPr>
            <a:spLocks noGrp="1"/>
          </p:cNvSpPr>
          <p:nvPr>
            <p:ph idx="1"/>
          </p:nvPr>
        </p:nvSpPr>
        <p:spPr>
          <a:xfrm>
            <a:off x="685800" y="549275"/>
            <a:ext cx="8205788" cy="5410200"/>
          </a:xfrm>
          <a:ln/>
        </p:spPr>
        <p:txBody>
          <a:bodyPr vert="horz" wrap="square" lIns="91440" tIns="45720" rIns="91440" bIns="45720" anchor="t" anchorCtr="0"/>
          <a:p>
            <a:pPr eaLnBrk="1" hangingPunct="1">
              <a:lnSpc>
                <a:spcPct val="90000"/>
              </a:lnSpc>
              <a:buNone/>
            </a:pPr>
            <a:endParaRPr lang="en-US" altLang="zh-CN" sz="3600" b="1" dirty="0">
              <a:solidFill>
                <a:schemeClr val="bg1"/>
              </a:solidFill>
            </a:endParaRPr>
          </a:p>
          <a:p>
            <a:pPr eaLnBrk="1" hangingPunct="1">
              <a:lnSpc>
                <a:spcPct val="90000"/>
              </a:lnSpc>
              <a:buNone/>
            </a:pPr>
            <a:r>
              <a:rPr lang="en-US" altLang="zh-CN" sz="3600" b="1" dirty="0">
                <a:solidFill>
                  <a:schemeClr val="bg1"/>
                </a:solidFill>
              </a:rPr>
              <a:t>int *p=new int;                        </a:t>
            </a:r>
            <a:r>
              <a:rPr lang="zh-CN" altLang="en-US" sz="3600" b="1" dirty="0">
                <a:solidFill>
                  <a:schemeClr val="bg1"/>
                </a:solidFill>
              </a:rPr>
              <a:t>正确</a:t>
            </a:r>
            <a:endParaRPr lang="en-US" altLang="zh-CN" sz="3600" b="1" dirty="0">
              <a:solidFill>
                <a:schemeClr val="bg1"/>
              </a:solidFill>
            </a:endParaRPr>
          </a:p>
          <a:p>
            <a:pPr eaLnBrk="1" hangingPunct="1">
              <a:lnSpc>
                <a:spcPct val="90000"/>
              </a:lnSpc>
              <a:buNone/>
            </a:pPr>
            <a:r>
              <a:rPr lang="en-US" altLang="zh-CN" sz="3600" b="1" dirty="0">
                <a:solidFill>
                  <a:schemeClr val="bg1"/>
                </a:solidFill>
              </a:rPr>
              <a:t>int &amp;i=*p;                                </a:t>
            </a:r>
            <a:r>
              <a:rPr lang="zh-CN" altLang="en-US" sz="3600" b="1" dirty="0">
                <a:solidFill>
                  <a:schemeClr val="bg1"/>
                </a:solidFill>
              </a:rPr>
              <a:t>正确</a:t>
            </a:r>
            <a:endParaRPr lang="zh-CN" altLang="en-US" sz="3600" b="1" dirty="0">
              <a:solidFill>
                <a:schemeClr val="bg1"/>
              </a:solidFill>
            </a:endParaRPr>
          </a:p>
          <a:p>
            <a:pPr eaLnBrk="1" hangingPunct="1">
              <a:lnSpc>
                <a:spcPct val="90000"/>
              </a:lnSpc>
              <a:buNone/>
            </a:pPr>
            <a:r>
              <a:rPr lang="en-US" altLang="zh-CN" sz="3600" b="1" dirty="0">
                <a:solidFill>
                  <a:schemeClr val="bg1"/>
                </a:solidFill>
              </a:rPr>
              <a:t>int &amp;j=*(new int);                   </a:t>
            </a:r>
            <a:r>
              <a:rPr lang="zh-CN" altLang="en-US" sz="3600" b="1" dirty="0">
                <a:solidFill>
                  <a:schemeClr val="bg1"/>
                </a:solidFill>
              </a:rPr>
              <a:t>正确</a:t>
            </a:r>
            <a:endParaRPr lang="zh-CN" altLang="en-US" sz="3600" b="1" dirty="0">
              <a:solidFill>
                <a:schemeClr val="bg1"/>
              </a:solidFill>
            </a:endParaRPr>
          </a:p>
          <a:p>
            <a:pPr eaLnBrk="1" hangingPunct="1">
              <a:lnSpc>
                <a:spcPct val="90000"/>
              </a:lnSpc>
              <a:buNone/>
            </a:pPr>
            <a:r>
              <a:rPr lang="en-US" altLang="zh-CN" sz="3600" b="1" dirty="0">
                <a:solidFill>
                  <a:schemeClr val="bg1"/>
                </a:solidFill>
              </a:rPr>
              <a:t>int &amp;k=new int;                       </a:t>
            </a:r>
            <a:r>
              <a:rPr lang="zh-CN" altLang="en-US" sz="3600" b="1" dirty="0">
                <a:solidFill>
                  <a:schemeClr val="bg1"/>
                </a:solidFill>
              </a:rPr>
              <a:t>错误</a:t>
            </a:r>
            <a:endParaRPr lang="en-US" altLang="zh-CN" sz="3600" b="1" dirty="0">
              <a:solidFill>
                <a:schemeClr val="bg1"/>
              </a:solidFill>
            </a:endParaRPr>
          </a:p>
          <a:p>
            <a:pPr eaLnBrk="1" hangingPunct="1">
              <a:lnSpc>
                <a:spcPct val="90000"/>
              </a:lnSpc>
              <a:buNone/>
            </a:pPr>
            <a:r>
              <a:rPr lang="en-US" altLang="zh-CN" sz="3600" b="1" dirty="0">
                <a:solidFill>
                  <a:schemeClr val="bg1"/>
                </a:solidFill>
              </a:rPr>
              <a:t>int *  &amp;l=new int;</a:t>
            </a:r>
            <a:endParaRPr lang="en-US" altLang="zh-CN" sz="3600" b="1" dirty="0">
              <a:solidFill>
                <a:schemeClr val="bg1"/>
              </a:solidFill>
            </a:endParaRPr>
          </a:p>
          <a:p>
            <a:pPr eaLnBrk="1" hangingPunct="1">
              <a:lnSpc>
                <a:spcPct val="90000"/>
              </a:lnSpc>
              <a:buNone/>
            </a:pPr>
            <a:r>
              <a:rPr lang="en-US" altLang="zh-CN" sz="3600" b="1" dirty="0">
                <a:solidFill>
                  <a:schemeClr val="bg1"/>
                </a:solidFill>
              </a:rPr>
              <a:t>int * const &amp;m=new int;          </a:t>
            </a:r>
            <a:r>
              <a:rPr lang="zh-CN" altLang="en-US" sz="3600" b="1" dirty="0">
                <a:solidFill>
                  <a:schemeClr val="bg1"/>
                </a:solidFill>
              </a:rPr>
              <a:t>正确 </a:t>
            </a:r>
            <a:endParaRPr lang="en-US" altLang="zh-CN" sz="3600" b="1" dirty="0">
              <a:solidFill>
                <a:schemeClr val="bg1"/>
              </a:solidFill>
            </a:endParaRPr>
          </a:p>
          <a:p>
            <a:pPr eaLnBrk="1" hangingPunct="1">
              <a:buNone/>
            </a:pPr>
            <a:endParaRPr lang="en-US" altLang="zh-CN" sz="3600" b="1"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idx="1"/>
          </p:nvPr>
        </p:nvSpPr>
        <p:spPr>
          <a:xfrm>
            <a:off x="1258888" y="1295400"/>
            <a:ext cx="6985000" cy="5013325"/>
          </a:xfrm>
          <a:ln/>
        </p:spPr>
        <p:txBody>
          <a:bodyPr vert="horz" wrap="square" lIns="91440" tIns="45720" rIns="91440" bIns="45720" anchor="t" anchorCtr="0"/>
          <a:p>
            <a:pPr eaLnBrk="1" hangingPunct="1">
              <a:lnSpc>
                <a:spcPct val="90000"/>
              </a:lnSpc>
              <a:buNone/>
            </a:pPr>
            <a:r>
              <a:rPr lang="en-US" altLang="zh-CN" b="1" dirty="0">
                <a:solidFill>
                  <a:schemeClr val="bg1"/>
                </a:solidFill>
              </a:rPr>
              <a:t>	</a:t>
            </a:r>
            <a:r>
              <a:rPr lang="en-US" altLang="zh-CN" sz="4000" b="1" dirty="0">
                <a:solidFill>
                  <a:schemeClr val="bg1"/>
                </a:solidFill>
              </a:rPr>
              <a:t>int a=1;</a:t>
            </a:r>
            <a:endParaRPr lang="en-US" altLang="zh-CN" sz="4000" b="1" dirty="0">
              <a:solidFill>
                <a:schemeClr val="bg1"/>
              </a:solidFill>
            </a:endParaRPr>
          </a:p>
          <a:p>
            <a:pPr eaLnBrk="1" hangingPunct="1">
              <a:lnSpc>
                <a:spcPct val="90000"/>
              </a:lnSpc>
              <a:buNone/>
            </a:pPr>
            <a:r>
              <a:rPr lang="en-US" altLang="zh-CN" sz="4000" b="1" dirty="0">
                <a:solidFill>
                  <a:schemeClr val="bg1"/>
                </a:solidFill>
              </a:rPr>
              <a:t>   float &amp; b = a;//</a:t>
            </a:r>
            <a:r>
              <a:rPr lang="zh-CN" altLang="en-US" sz="4000" b="1" dirty="0">
                <a:solidFill>
                  <a:schemeClr val="bg1"/>
                </a:solidFill>
              </a:rPr>
              <a:t>错误</a:t>
            </a:r>
            <a:endParaRPr lang="zh-CN" altLang="en-US" sz="4000" b="1" dirty="0">
              <a:solidFill>
                <a:schemeClr val="bg1"/>
              </a:solidFill>
            </a:endParaRPr>
          </a:p>
          <a:p>
            <a:pPr eaLnBrk="1" hangingPunct="1">
              <a:lnSpc>
                <a:spcPct val="90000"/>
              </a:lnSpc>
              <a:buNone/>
            </a:pPr>
            <a:r>
              <a:rPr lang="zh-CN" altLang="en-US" sz="4000" b="1" dirty="0">
                <a:solidFill>
                  <a:schemeClr val="bg1"/>
                </a:solidFill>
              </a:rPr>
              <a:t>   </a:t>
            </a:r>
            <a:r>
              <a:rPr lang="en-US" altLang="zh-CN" sz="4000" b="1" dirty="0">
                <a:solidFill>
                  <a:schemeClr val="bg1"/>
                </a:solidFill>
              </a:rPr>
              <a:t>float &amp; c = float(a);//</a:t>
            </a:r>
            <a:r>
              <a:rPr lang="zh-CN" altLang="en-US" sz="4000" b="1" dirty="0">
                <a:solidFill>
                  <a:schemeClr val="bg1"/>
                </a:solidFill>
              </a:rPr>
              <a:t>错误</a:t>
            </a:r>
            <a:endParaRPr lang="zh-CN" altLang="en-US" sz="4000" b="1" dirty="0">
              <a:solidFill>
                <a:schemeClr val="bg1"/>
              </a:solidFill>
            </a:endParaRPr>
          </a:p>
          <a:p>
            <a:pPr eaLnBrk="1" hangingPunct="1">
              <a:lnSpc>
                <a:spcPct val="90000"/>
              </a:lnSpc>
              <a:buNone/>
            </a:pPr>
            <a:r>
              <a:rPr lang="zh-CN" altLang="en-US" sz="4000" b="1" dirty="0">
                <a:solidFill>
                  <a:schemeClr val="bg1"/>
                </a:solidFill>
              </a:rPr>
              <a:t>   </a:t>
            </a:r>
            <a:r>
              <a:rPr lang="en-US" altLang="zh-CN" sz="4000" b="1" dirty="0">
                <a:solidFill>
                  <a:schemeClr val="bg1"/>
                </a:solidFill>
              </a:rPr>
              <a:t>float const &amp; d = a;//</a:t>
            </a:r>
            <a:r>
              <a:rPr lang="zh-CN" altLang="en-US" sz="4000" b="1" dirty="0">
                <a:solidFill>
                  <a:schemeClr val="bg1"/>
                </a:solidFill>
              </a:rPr>
              <a:t>正确</a:t>
            </a:r>
            <a:endParaRPr lang="zh-CN" altLang="en-US" sz="4000" b="1" dirty="0">
              <a:solidFill>
                <a:schemeClr val="bg1"/>
              </a:solidFill>
            </a:endParaRPr>
          </a:p>
          <a:p>
            <a:pPr eaLnBrk="1" hangingPunct="1">
              <a:lnSpc>
                <a:spcPct val="90000"/>
              </a:lnSpc>
              <a:buNone/>
            </a:pPr>
            <a:r>
              <a:rPr lang="zh-CN" altLang="en-US" sz="4000" b="1" dirty="0">
                <a:solidFill>
                  <a:schemeClr val="bg1"/>
                </a:solidFill>
              </a:rPr>
              <a:t>   </a:t>
            </a:r>
            <a:r>
              <a:rPr lang="en-US" altLang="zh-CN" sz="4000" b="1" dirty="0">
                <a:solidFill>
                  <a:schemeClr val="bg1"/>
                </a:solidFill>
              </a:rPr>
              <a:t>int &amp; i = 1;</a:t>
            </a:r>
            <a:r>
              <a:rPr lang="zh-CN" altLang="en-US" sz="4000" b="1" dirty="0">
                <a:solidFill>
                  <a:schemeClr val="bg1"/>
                </a:solidFill>
              </a:rPr>
              <a:t>错误 </a:t>
            </a:r>
            <a:endParaRPr lang="zh-CN" altLang="en-US" sz="4000" b="1" dirty="0">
              <a:solidFill>
                <a:schemeClr val="bg1"/>
              </a:solidFill>
            </a:endParaRPr>
          </a:p>
          <a:p>
            <a:pPr eaLnBrk="1" hangingPunct="1">
              <a:lnSpc>
                <a:spcPct val="90000"/>
              </a:lnSpc>
              <a:buNone/>
            </a:pPr>
            <a:r>
              <a:rPr lang="zh-CN" altLang="en-US" sz="4000" b="1" dirty="0">
                <a:solidFill>
                  <a:schemeClr val="bg1"/>
                </a:solidFill>
              </a:rPr>
              <a:t>   </a:t>
            </a:r>
            <a:r>
              <a:rPr lang="en-US" altLang="zh-CN" sz="4000" b="1" dirty="0">
                <a:solidFill>
                  <a:schemeClr val="bg1"/>
                </a:solidFill>
              </a:rPr>
              <a:t>int const &amp; i = 1;</a:t>
            </a:r>
            <a:r>
              <a:rPr lang="zh-CN" altLang="en-US" sz="4000" b="1" dirty="0">
                <a:solidFill>
                  <a:schemeClr val="bg1"/>
                </a:solidFill>
              </a:rPr>
              <a:t>正确 </a:t>
            </a:r>
            <a:endParaRPr lang="zh-CN" altLang="en-US" sz="4000" b="1" dirty="0">
              <a:solidFill>
                <a:schemeClr val="bg1"/>
              </a:solidFill>
            </a:endParaRPr>
          </a:p>
        </p:txBody>
      </p:sp>
      <p:sp>
        <p:nvSpPr>
          <p:cNvPr id="62467"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引用</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idx="1"/>
          </p:nvPr>
        </p:nvSpPr>
        <p:spPr>
          <a:xfrm>
            <a:off x="182563" y="765175"/>
            <a:ext cx="8961437" cy="5903913"/>
          </a:xfrm>
          <a:ln/>
        </p:spPr>
        <p:txBody>
          <a:bodyPr vert="horz" wrap="square" lIns="91440" tIns="45720" rIns="91440" bIns="45720" anchor="t" anchorCtr="0"/>
          <a:p>
            <a:pPr eaLnBrk="1" hangingPunct="1">
              <a:buNone/>
            </a:pPr>
            <a:endParaRPr lang="zh-CN" altLang="en-US" b="1" dirty="0">
              <a:solidFill>
                <a:schemeClr val="bg1"/>
              </a:solidFill>
            </a:endParaRPr>
          </a:p>
          <a:p>
            <a:pPr eaLnBrk="1" hangingPunct="1">
              <a:buNone/>
            </a:pPr>
            <a:r>
              <a:rPr lang="en-US" altLang="zh-CN" b="1" dirty="0">
                <a:solidFill>
                  <a:schemeClr val="bg1"/>
                </a:solidFill>
              </a:rPr>
              <a:t>#include </a:t>
            </a:r>
            <a:r>
              <a:rPr lang="en-US" altLang="zh-CN" b="1" dirty="0">
                <a:solidFill>
                  <a:schemeClr val="bg1"/>
                </a:solidFill>
                <a:latin typeface="Arial" panose="020B0604020202020204" pitchFamily="34" charset="0"/>
              </a:rPr>
              <a:t>"</a:t>
            </a:r>
            <a:r>
              <a:rPr lang="en-US" altLang="zh-CN" b="1" dirty="0">
                <a:solidFill>
                  <a:schemeClr val="bg1"/>
                </a:solidFill>
              </a:rPr>
              <a:t>iostream.h</a:t>
            </a:r>
            <a:r>
              <a:rPr lang="en-US" altLang="zh-CN" b="1" dirty="0">
                <a:solidFill>
                  <a:schemeClr val="bg1"/>
                </a:solidFill>
                <a:latin typeface="Arial" panose="020B0604020202020204" pitchFamily="34" charset="0"/>
              </a:rPr>
              <a:t>"</a:t>
            </a:r>
            <a:r>
              <a:rPr lang="zh-CN" altLang="en-US" b="1" dirty="0">
                <a:solidFill>
                  <a:schemeClr val="bg1"/>
                </a:solidFill>
              </a:rPr>
              <a:t>和</a:t>
            </a:r>
            <a:endParaRPr lang="zh-CN" altLang="en-US" b="1" dirty="0">
              <a:solidFill>
                <a:schemeClr val="bg1"/>
              </a:solidFill>
            </a:endParaRPr>
          </a:p>
          <a:p>
            <a:pPr eaLnBrk="1" hangingPunct="1">
              <a:buNone/>
            </a:pPr>
            <a:r>
              <a:rPr lang="en-US" altLang="zh-CN" b="1" dirty="0">
                <a:solidFill>
                  <a:schemeClr val="bg1"/>
                </a:solidFill>
              </a:rPr>
              <a:t>#include &lt;iostream.h&gt;</a:t>
            </a:r>
            <a:r>
              <a:rPr lang="zh-CN" altLang="en-US" b="1" dirty="0">
                <a:solidFill>
                  <a:schemeClr val="bg1"/>
                </a:solidFill>
              </a:rPr>
              <a:t>的关系</a:t>
            </a:r>
            <a:endParaRPr lang="zh-CN" altLang="en-US" b="1" dirty="0">
              <a:solidFill>
                <a:schemeClr val="bg1"/>
              </a:solidFill>
            </a:endParaRPr>
          </a:p>
          <a:p>
            <a:pPr eaLnBrk="1" hangingPunct="1">
              <a:buNone/>
            </a:pPr>
            <a:r>
              <a:rPr lang="zh-CN" altLang="en-US" b="1" dirty="0">
                <a:solidFill>
                  <a:schemeClr val="bg1"/>
                </a:solidFill>
              </a:rPr>
              <a:t>以及</a:t>
            </a:r>
            <a:endParaRPr lang="zh-CN" altLang="en-US" b="1" dirty="0">
              <a:solidFill>
                <a:schemeClr val="bg1"/>
              </a:solidFill>
            </a:endParaRPr>
          </a:p>
          <a:p>
            <a:pPr eaLnBrk="1" hangingPunct="1">
              <a:buNone/>
            </a:pPr>
            <a:r>
              <a:rPr lang="en-US" altLang="zh-CN" b="1" dirty="0">
                <a:solidFill>
                  <a:schemeClr val="bg1"/>
                </a:solidFill>
              </a:rPr>
              <a:t>#include &lt;iostream&gt;</a:t>
            </a:r>
            <a:r>
              <a:rPr lang="zh-CN" altLang="en-US" b="1" dirty="0">
                <a:solidFill>
                  <a:schemeClr val="bg1"/>
                </a:solidFill>
              </a:rPr>
              <a:t>的关系</a:t>
            </a:r>
            <a:endParaRPr lang="zh-CN" altLang="en-US" b="1" dirty="0">
              <a:solidFill>
                <a:schemeClr val="bg1"/>
              </a:solidFill>
            </a:endParaRPr>
          </a:p>
          <a:p>
            <a:pPr eaLnBrk="1" hangingPunct="1">
              <a:buNone/>
            </a:pPr>
            <a:endParaRPr lang="zh-CN" altLang="en-US" b="1" dirty="0">
              <a:solidFill>
                <a:schemeClr val="bg1"/>
              </a:solidFill>
            </a:endParaRPr>
          </a:p>
          <a:p>
            <a:pPr eaLnBrk="1" hangingPunct="1">
              <a:buNone/>
            </a:pPr>
            <a:r>
              <a:rPr lang="zh-CN" altLang="en-US" b="1" dirty="0">
                <a:solidFill>
                  <a:schemeClr val="bg1"/>
                </a:solidFill>
              </a:rPr>
              <a:t>关于函数声明（文件独立编译）（之后链接）</a:t>
            </a:r>
            <a:endParaRPr lang="zh-CN" altLang="en-US" b="1" dirty="0">
              <a:solidFill>
                <a:schemeClr val="bg1"/>
              </a:solidFill>
            </a:endParaRPr>
          </a:p>
          <a:p>
            <a:pPr eaLnBrk="1" hangingPunct="1">
              <a:buNone/>
            </a:pPr>
            <a:r>
              <a:rPr lang="en-US" altLang="zh-CN" b="1" dirty="0">
                <a:solidFill>
                  <a:schemeClr val="bg1"/>
                </a:solidFill>
              </a:rPr>
              <a:t>double  f(int, char *, double &amp;);</a:t>
            </a:r>
            <a:endParaRPr lang="en-US" altLang="zh-CN" b="1" dirty="0">
              <a:solidFill>
                <a:schemeClr val="bg1"/>
              </a:solidFill>
            </a:endParaRPr>
          </a:p>
        </p:txBody>
      </p:sp>
      <p:sp>
        <p:nvSpPr>
          <p:cNvPr id="63491"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dirty="0">
                <a:solidFill>
                  <a:srgbClr val="FFFF00"/>
                </a:solidFill>
                <a:latin typeface="Times New Roman" panose="02020603050405020304" pitchFamily="18" charset="0"/>
                <a:ea typeface="华文行楷" pitchFamily="2" charset="-122"/>
              </a:rPr>
              <a:t>几个问题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idx="1"/>
          </p:nvPr>
        </p:nvSpPr>
        <p:spPr>
          <a:xfrm>
            <a:off x="1406525" y="765175"/>
            <a:ext cx="7426325" cy="5903913"/>
          </a:xfrm>
          <a:ln/>
        </p:spPr>
        <p:txBody>
          <a:bodyPr vert="horz" wrap="square" lIns="91440" tIns="45720" rIns="91440" bIns="45720" anchor="t" anchorCtr="0"/>
          <a:p>
            <a:pPr eaLnBrk="1" hangingPunct="1">
              <a:lnSpc>
                <a:spcPct val="90000"/>
              </a:lnSpc>
              <a:buNone/>
            </a:pPr>
            <a:r>
              <a:rPr lang="en-US" altLang="zh-CN" b="1" dirty="0">
                <a:solidFill>
                  <a:schemeClr val="bg1"/>
                </a:solidFill>
              </a:rPr>
              <a:t>class student </a:t>
            </a:r>
            <a:endParaRPr lang="en-US" altLang="zh-CN" b="1" dirty="0">
              <a:solidFill>
                <a:schemeClr val="bg1"/>
              </a:solidFill>
            </a:endParaRPr>
          </a:p>
          <a:p>
            <a:pPr eaLnBrk="1" hangingPunct="1">
              <a:lnSpc>
                <a:spcPct val="90000"/>
              </a:lnSpc>
              <a:buNone/>
            </a:pPr>
            <a:r>
              <a:rPr lang="en-US" altLang="zh-CN" b="1" dirty="0">
                <a:solidFill>
                  <a:schemeClr val="bg1"/>
                </a:solidFill>
              </a:rPr>
              <a:t>      {    int age;</a:t>
            </a:r>
            <a:endParaRPr lang="en-US" altLang="zh-CN" b="1" dirty="0">
              <a:solidFill>
                <a:schemeClr val="bg1"/>
              </a:solidFill>
            </a:endParaRPr>
          </a:p>
          <a:p>
            <a:pPr eaLnBrk="1" hangingPunct="1">
              <a:lnSpc>
                <a:spcPct val="90000"/>
              </a:lnSpc>
              <a:buNone/>
            </a:pPr>
            <a:r>
              <a:rPr lang="en-US" altLang="zh-CN" b="1" dirty="0">
                <a:solidFill>
                  <a:schemeClr val="bg1"/>
                </a:solidFill>
              </a:rPr>
              <a:t>            char name[9];</a:t>
            </a:r>
            <a:endParaRPr lang="en-US" altLang="zh-CN" b="1" dirty="0">
              <a:solidFill>
                <a:schemeClr val="bg1"/>
              </a:solidFill>
            </a:endParaRPr>
          </a:p>
          <a:p>
            <a:pPr eaLnBrk="1" hangingPunct="1">
              <a:lnSpc>
                <a:spcPct val="90000"/>
              </a:lnSpc>
              <a:buNone/>
            </a:pPr>
            <a:r>
              <a:rPr lang="en-US" altLang="zh-CN" b="1" dirty="0">
                <a:solidFill>
                  <a:schemeClr val="bg1"/>
                </a:solidFill>
              </a:rPr>
              <a:t>            float score;</a:t>
            </a:r>
            <a:endParaRPr lang="en-US" altLang="zh-CN" b="1" dirty="0">
              <a:solidFill>
                <a:schemeClr val="bg1"/>
              </a:solidFill>
            </a:endParaRPr>
          </a:p>
          <a:p>
            <a:pPr eaLnBrk="1" hangingPunct="1">
              <a:lnSpc>
                <a:spcPct val="90000"/>
              </a:lnSpc>
              <a:buNone/>
            </a:pPr>
            <a:r>
              <a:rPr lang="en-US" altLang="zh-CN" b="1" dirty="0">
                <a:solidFill>
                  <a:schemeClr val="bg1"/>
                </a:solidFill>
              </a:rPr>
              <a:t>            void f(){score =80;}</a:t>
            </a:r>
            <a:endParaRPr lang="en-US" altLang="zh-CN" b="1" dirty="0">
              <a:solidFill>
                <a:schemeClr val="bg1"/>
              </a:solidFill>
            </a:endParaRPr>
          </a:p>
          <a:p>
            <a:pPr eaLnBrk="1" hangingPunct="1">
              <a:lnSpc>
                <a:spcPct val="90000"/>
              </a:lnSpc>
              <a:buNone/>
            </a:pPr>
            <a:r>
              <a:rPr lang="en-US" altLang="zh-CN" b="1" dirty="0">
                <a:solidFill>
                  <a:schemeClr val="bg1"/>
                </a:solidFill>
              </a:rPr>
              <a:t>       };                                  </a:t>
            </a:r>
            <a:r>
              <a:rPr lang="en-US" altLang="zh-CN" b="1" dirty="0">
                <a:solidFill>
                  <a:schemeClr val="bg1"/>
                </a:solidFill>
                <a:latin typeface="Arial" panose="020B0604020202020204" pitchFamily="34" charset="0"/>
              </a:rPr>
              <a:t>‘</a:t>
            </a:r>
            <a:r>
              <a:rPr lang="zh-CN" altLang="en-US" b="1" dirty="0">
                <a:solidFill>
                  <a:schemeClr val="bg1"/>
                </a:solidFill>
              </a:rPr>
              <a:t>；</a:t>
            </a:r>
            <a:r>
              <a:rPr lang="zh-CN" altLang="en-US" b="1" dirty="0">
                <a:solidFill>
                  <a:schemeClr val="bg1"/>
                </a:solidFill>
                <a:latin typeface="Arial" panose="020B0604020202020204" pitchFamily="34" charset="0"/>
              </a:rPr>
              <a:t>’</a:t>
            </a:r>
            <a:r>
              <a:rPr lang="zh-CN" altLang="en-US" b="1" dirty="0">
                <a:solidFill>
                  <a:schemeClr val="bg1"/>
                </a:solidFill>
              </a:rPr>
              <a:t>是必需的</a:t>
            </a:r>
            <a:endParaRPr lang="zh-CN" altLang="en-US" b="1" dirty="0">
              <a:solidFill>
                <a:schemeClr val="bg1"/>
              </a:solidFill>
            </a:endParaRPr>
          </a:p>
          <a:p>
            <a:pPr eaLnBrk="1" hangingPunct="1">
              <a:lnSpc>
                <a:spcPct val="90000"/>
              </a:lnSpc>
              <a:buNone/>
            </a:pPr>
            <a:r>
              <a:rPr lang="en-US" altLang="zh-CN" b="1" dirty="0">
                <a:solidFill>
                  <a:schemeClr val="bg1"/>
                </a:solidFill>
              </a:rPr>
              <a:t>class student  a,b;               </a:t>
            </a:r>
            <a:endParaRPr lang="en-US" altLang="zh-CN" b="1" dirty="0">
              <a:solidFill>
                <a:schemeClr val="bg1"/>
              </a:solidFill>
            </a:endParaRPr>
          </a:p>
          <a:p>
            <a:pPr eaLnBrk="1" hangingPunct="1">
              <a:lnSpc>
                <a:spcPct val="90000"/>
              </a:lnSpc>
              <a:buNone/>
            </a:pPr>
            <a:r>
              <a:rPr lang="zh-CN" altLang="en-US" b="1" dirty="0">
                <a:solidFill>
                  <a:schemeClr val="bg1"/>
                </a:solidFill>
              </a:rPr>
              <a:t>或者  </a:t>
            </a:r>
            <a:r>
              <a:rPr lang="en-US" altLang="zh-CN" b="1" dirty="0">
                <a:solidFill>
                  <a:schemeClr val="bg1"/>
                </a:solidFill>
              </a:rPr>
              <a:t>student a,b;               </a:t>
            </a:r>
            <a:r>
              <a:rPr lang="zh-CN" altLang="en-US" b="1" dirty="0">
                <a:solidFill>
                  <a:schemeClr val="bg1"/>
                </a:solidFill>
              </a:rPr>
              <a:t>常用形式</a:t>
            </a:r>
            <a:endParaRPr lang="en-US" altLang="zh-CN" b="1" dirty="0">
              <a:solidFill>
                <a:schemeClr val="bg1"/>
              </a:solidFill>
            </a:endParaRPr>
          </a:p>
          <a:p>
            <a:pPr eaLnBrk="1" hangingPunct="1">
              <a:lnSpc>
                <a:spcPct val="90000"/>
              </a:lnSpc>
              <a:buNone/>
            </a:pPr>
            <a:endParaRPr lang="zh-CN" altLang="en-US" b="1" dirty="0">
              <a:solidFill>
                <a:schemeClr val="bg1"/>
              </a:solidFill>
            </a:endParaRPr>
          </a:p>
          <a:p>
            <a:pPr eaLnBrk="1" hangingPunct="1">
              <a:lnSpc>
                <a:spcPct val="90000"/>
              </a:lnSpc>
              <a:buNone/>
            </a:pPr>
            <a:r>
              <a:rPr lang="en-US" altLang="zh-CN" b="1" dirty="0">
                <a:solidFill>
                  <a:schemeClr val="bg1"/>
                </a:solidFill>
              </a:rPr>
              <a:t>a.age = 1; a.f();</a:t>
            </a:r>
            <a:endParaRPr lang="en-US" altLang="zh-CN" b="1" dirty="0">
              <a:solidFill>
                <a:schemeClr val="bg1"/>
              </a:solidFill>
            </a:endParaRPr>
          </a:p>
          <a:p>
            <a:pPr eaLnBrk="1" hangingPunct="1">
              <a:lnSpc>
                <a:spcPct val="90000"/>
              </a:lnSpc>
              <a:buNone/>
            </a:pPr>
            <a:r>
              <a:rPr lang="zh-CN" altLang="en-US" b="1" dirty="0">
                <a:solidFill>
                  <a:schemeClr val="bg1"/>
                </a:solidFill>
              </a:rPr>
              <a:t>定义一个类是定义一个类型</a:t>
            </a:r>
            <a:endParaRPr lang="zh-CN" altLang="en-US" b="1" dirty="0">
              <a:solidFill>
                <a:schemeClr val="bg1"/>
              </a:solidFill>
            </a:endParaRPr>
          </a:p>
        </p:txBody>
      </p:sp>
      <p:sp>
        <p:nvSpPr>
          <p:cNvPr id="6451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65539" name="Rectangle 6"/>
          <p:cNvSpPr>
            <a:spLocks noGrp="1"/>
          </p:cNvSpPr>
          <p:nvPr>
            <p:ph idx="1"/>
          </p:nvPr>
        </p:nvSpPr>
        <p:spPr>
          <a:xfrm>
            <a:off x="1943100" y="2276475"/>
            <a:ext cx="5437188" cy="3960813"/>
          </a:xfrm>
          <a:ln/>
        </p:spPr>
        <p:txBody>
          <a:bodyPr vert="horz" wrap="square" lIns="92075" tIns="46037" rIns="92075" bIns="46037" anchor="t" anchorCtr="0"/>
          <a:p>
            <a:pPr algn="just" eaLnBrk="1" hangingPunct="1">
              <a:lnSpc>
                <a:spcPct val="90000"/>
              </a:lnSpc>
              <a:buBlip>
                <a:blip r:embed="rId1"/>
              </a:buBlip>
            </a:pPr>
            <a:r>
              <a:rPr lang="zh-CN" altLang="en-US" sz="2400" b="1" dirty="0">
                <a:solidFill>
                  <a:srgbClr val="FFFFFF"/>
                </a:solidFill>
                <a:latin typeface="黑体" panose="02010609060101010101" pitchFamily="49" charset="-122"/>
                <a:ea typeface="黑体" panose="02010609060101010101" pitchFamily="49" charset="-122"/>
              </a:rPr>
              <a:t>结构：单纯堆积数据空间构造的类型</a:t>
            </a:r>
            <a:endParaRPr lang="zh-CN" altLang="en-US" sz="2400" b="1" dirty="0">
              <a:solidFill>
                <a:srgbClr val="FFFFFF"/>
              </a:solidFill>
              <a:latin typeface="黑体" panose="02010609060101010101" pitchFamily="49" charset="-122"/>
              <a:ea typeface="黑体" panose="02010609060101010101" pitchFamily="49" charset="-122"/>
            </a:endParaRPr>
          </a:p>
          <a:p>
            <a:pPr algn="just" eaLnBrk="1" hangingPunct="1">
              <a:lnSpc>
                <a:spcPct val="90000"/>
              </a:lnSpc>
              <a:buBlip>
                <a:blip r:embed="rId1"/>
              </a:buBlip>
            </a:pPr>
            <a:endParaRPr lang="zh-CN" altLang="en-US" sz="1600" b="1" dirty="0">
              <a:solidFill>
                <a:srgbClr val="FFFFFF"/>
              </a:solidFill>
              <a:latin typeface="黑体" panose="02010609060101010101" pitchFamily="49" charset="-122"/>
              <a:ea typeface="黑体" panose="02010609060101010101" pitchFamily="49" charset="-122"/>
            </a:endParaRPr>
          </a:p>
          <a:p>
            <a:pPr algn="just" eaLnBrk="1" hangingPunct="1">
              <a:lnSpc>
                <a:spcPct val="90000"/>
              </a:lnSpc>
              <a:buBlip>
                <a:blip r:embed="rId1"/>
              </a:buBlip>
            </a:pPr>
            <a:r>
              <a:rPr lang="zh-CN" altLang="en-US" sz="2400" b="1" dirty="0">
                <a:solidFill>
                  <a:srgbClr val="FFFFFF"/>
                </a:solidFill>
                <a:latin typeface="黑体" panose="02010609060101010101" pitchFamily="49" charset="-122"/>
                <a:ea typeface="黑体" panose="02010609060101010101" pitchFamily="49" charset="-122"/>
              </a:rPr>
              <a:t>类：不但描述数据空间</a:t>
            </a:r>
            <a:r>
              <a:rPr lang="en-US" altLang="zh-CN" sz="2400" b="1" dirty="0">
                <a:solidFill>
                  <a:srgbClr val="FFFFFF"/>
                </a:solidFill>
                <a:latin typeface="黑体" panose="02010609060101010101" pitchFamily="49" charset="-122"/>
                <a:ea typeface="黑体" panose="02010609060101010101" pitchFamily="49" charset="-122"/>
              </a:rPr>
              <a:t>,</a:t>
            </a:r>
            <a:r>
              <a:rPr lang="zh-CN" altLang="en-US" sz="2400" b="1" dirty="0">
                <a:solidFill>
                  <a:srgbClr val="FFFFFF"/>
                </a:solidFill>
                <a:latin typeface="黑体" panose="02010609060101010101" pitchFamily="49" charset="-122"/>
                <a:ea typeface="黑体" panose="02010609060101010101" pitchFamily="49" charset="-122"/>
              </a:rPr>
              <a:t>还描述其操作的自定义类型</a:t>
            </a:r>
            <a:endParaRPr lang="zh-CN" altLang="en-US" sz="2400" b="1" dirty="0">
              <a:solidFill>
                <a:srgbClr val="FFFFFF"/>
              </a:solidFill>
              <a:latin typeface="黑体" panose="02010609060101010101" pitchFamily="49" charset="-122"/>
              <a:ea typeface="黑体" panose="02010609060101010101" pitchFamily="49" charset="-122"/>
            </a:endParaRPr>
          </a:p>
          <a:p>
            <a:pPr algn="just" eaLnBrk="1" hangingPunct="1">
              <a:lnSpc>
                <a:spcPct val="90000"/>
              </a:lnSpc>
              <a:buBlip>
                <a:blip r:embed="rId1"/>
              </a:buBlip>
            </a:pPr>
            <a:endParaRPr lang="zh-CN" altLang="en-US" sz="1600" b="1" dirty="0">
              <a:solidFill>
                <a:srgbClr val="FFFFFF"/>
              </a:solidFill>
              <a:latin typeface="黑体" panose="02010609060101010101" pitchFamily="49" charset="-122"/>
              <a:ea typeface="黑体" panose="02010609060101010101" pitchFamily="49" charset="-122"/>
            </a:endParaRPr>
          </a:p>
          <a:p>
            <a:pPr algn="just" eaLnBrk="1" hangingPunct="1">
              <a:lnSpc>
                <a:spcPct val="90000"/>
              </a:lnSpc>
              <a:buBlip>
                <a:blip r:embed="rId1"/>
              </a:buBlip>
            </a:pPr>
            <a:r>
              <a:rPr lang="zh-CN" altLang="en-US" sz="2400" b="1" dirty="0">
                <a:solidFill>
                  <a:srgbClr val="FFFFFF"/>
                </a:solidFill>
                <a:latin typeface="黑体" panose="02010609060101010101" pitchFamily="49" charset="-122"/>
                <a:ea typeface="黑体" panose="02010609060101010101" pitchFamily="49" charset="-122"/>
              </a:rPr>
              <a:t>变量：由内部数据类型或衍生的结构类型所产生的实体</a:t>
            </a:r>
            <a:endParaRPr lang="zh-CN" altLang="en-US" sz="2400" b="1" dirty="0">
              <a:solidFill>
                <a:srgbClr val="FFFFFF"/>
              </a:solidFill>
              <a:latin typeface="黑体" panose="02010609060101010101" pitchFamily="49" charset="-122"/>
              <a:ea typeface="黑体" panose="02010609060101010101" pitchFamily="49" charset="-122"/>
            </a:endParaRPr>
          </a:p>
          <a:p>
            <a:pPr algn="just" eaLnBrk="1" hangingPunct="1">
              <a:lnSpc>
                <a:spcPct val="90000"/>
              </a:lnSpc>
              <a:buBlip>
                <a:blip r:embed="rId1"/>
              </a:buBlip>
            </a:pPr>
            <a:endParaRPr lang="zh-CN" altLang="en-US" sz="2400" b="1" dirty="0">
              <a:solidFill>
                <a:srgbClr val="FFFFFF"/>
              </a:solidFill>
              <a:latin typeface="黑体" panose="02010609060101010101" pitchFamily="49" charset="-122"/>
              <a:ea typeface="黑体" panose="02010609060101010101" pitchFamily="49" charset="-122"/>
            </a:endParaRPr>
          </a:p>
          <a:p>
            <a:pPr algn="just" eaLnBrk="1" hangingPunct="1">
              <a:lnSpc>
                <a:spcPct val="90000"/>
              </a:lnSpc>
              <a:buBlip>
                <a:blip r:embed="rId1"/>
              </a:buBlip>
            </a:pPr>
            <a:r>
              <a:rPr lang="zh-CN" altLang="en-US" sz="2400" b="1" dirty="0">
                <a:solidFill>
                  <a:srgbClr val="FFFFFF"/>
                </a:solidFill>
                <a:latin typeface="黑体" panose="02010609060101010101" pitchFamily="49" charset="-122"/>
                <a:ea typeface="黑体" panose="02010609060101010101" pitchFamily="49" charset="-122"/>
              </a:rPr>
              <a:t>对象</a:t>
            </a:r>
            <a:r>
              <a:rPr lang="en-US" altLang="zh-CN" sz="2400" b="1" dirty="0">
                <a:solidFill>
                  <a:srgbClr val="FFFFFF"/>
                </a:solidFill>
                <a:latin typeface="黑体" panose="02010609060101010101" pitchFamily="49" charset="-122"/>
                <a:ea typeface="黑体" panose="02010609060101010101" pitchFamily="49" charset="-122"/>
              </a:rPr>
              <a:t>: </a:t>
            </a:r>
            <a:r>
              <a:rPr lang="zh-CN" altLang="en-US" sz="2400" b="1" dirty="0">
                <a:solidFill>
                  <a:srgbClr val="FFFFFF"/>
                </a:solidFill>
                <a:latin typeface="黑体" panose="02010609060101010101" pitchFamily="49" charset="-122"/>
                <a:ea typeface="黑体" panose="02010609060101010101" pitchFamily="49" charset="-122"/>
              </a:rPr>
              <a:t>由类产生的实体</a:t>
            </a:r>
            <a:r>
              <a:rPr lang="en-US" altLang="zh-CN" sz="2400" b="1" dirty="0">
                <a:solidFill>
                  <a:srgbClr val="FFFFFF"/>
                </a:solidFill>
                <a:latin typeface="黑体" panose="02010609060101010101" pitchFamily="49" charset="-122"/>
                <a:ea typeface="黑体" panose="02010609060101010101" pitchFamily="49" charset="-122"/>
              </a:rPr>
              <a:t>,</a:t>
            </a:r>
            <a:r>
              <a:rPr lang="zh-CN" altLang="en-US" sz="2400" b="1" dirty="0">
                <a:solidFill>
                  <a:srgbClr val="FFFFFF"/>
                </a:solidFill>
                <a:latin typeface="黑体" panose="02010609060101010101" pitchFamily="49" charset="-122"/>
                <a:ea typeface="黑体" panose="02010609060101010101" pitchFamily="49" charset="-122"/>
              </a:rPr>
              <a:t>本质上</a:t>
            </a:r>
            <a:r>
              <a:rPr lang="en-US" altLang="zh-CN" sz="2400" b="1" dirty="0">
                <a:solidFill>
                  <a:srgbClr val="FFFFFF"/>
                </a:solidFill>
                <a:latin typeface="黑体" panose="02010609060101010101" pitchFamily="49" charset="-122"/>
                <a:ea typeface="黑体" panose="02010609060101010101" pitchFamily="49" charset="-122"/>
              </a:rPr>
              <a:t>,</a:t>
            </a:r>
            <a:r>
              <a:rPr lang="zh-CN" altLang="en-US" sz="2400" b="1" dirty="0">
                <a:solidFill>
                  <a:srgbClr val="FFFFFF"/>
                </a:solidFill>
                <a:latin typeface="黑体" panose="02010609060101010101" pitchFamily="49" charset="-122"/>
                <a:ea typeface="黑体" panose="02010609060101010101" pitchFamily="49" charset="-122"/>
              </a:rPr>
              <a:t>变量也是对象</a:t>
            </a:r>
            <a:r>
              <a:rPr lang="en-US" altLang="zh-CN" sz="2400" b="1" dirty="0">
                <a:solidFill>
                  <a:srgbClr val="FFFFFF"/>
                </a:solidFill>
                <a:latin typeface="黑体" panose="02010609060101010101" pitchFamily="49" charset="-122"/>
                <a:ea typeface="黑体" panose="02010609060101010101" pitchFamily="49" charset="-122"/>
              </a:rPr>
              <a:t>,</a:t>
            </a:r>
            <a:r>
              <a:rPr lang="zh-CN" altLang="en-US" sz="2400" b="1" dirty="0">
                <a:solidFill>
                  <a:srgbClr val="FFFFFF"/>
                </a:solidFill>
                <a:latin typeface="黑体" panose="02010609060101010101" pitchFamily="49" charset="-122"/>
                <a:ea typeface="黑体" panose="02010609060101010101" pitchFamily="49" charset="-122"/>
              </a:rPr>
              <a:t>只不过简单一点罢了</a:t>
            </a:r>
            <a:endParaRPr lang="en-US" altLang="zh-CN" sz="2400" b="1" dirty="0">
              <a:solidFill>
                <a:srgbClr val="FFFFFF"/>
              </a:solidFill>
              <a:latin typeface="黑体" panose="02010609060101010101" pitchFamily="49" charset="-122"/>
              <a:ea typeface="黑体" panose="02010609060101010101" pitchFamily="49" charset="-122"/>
            </a:endParaRPr>
          </a:p>
        </p:txBody>
      </p:sp>
      <p:sp>
        <p:nvSpPr>
          <p:cNvPr id="65540" name="Rectangle 8"/>
          <p:cNvSpPr>
            <a:spLocks noGrp="1"/>
          </p:cNvSpPr>
          <p:nvPr>
            <p:ph type="title"/>
          </p:nvPr>
        </p:nvSpPr>
        <p:spPr>
          <a:xfrm>
            <a:off x="971550" y="873125"/>
            <a:ext cx="7885113" cy="828675"/>
          </a:xfrm>
          <a:ln/>
        </p:spPr>
        <p:txBody>
          <a:bodyPr vert="horz" wrap="square" lIns="92075" tIns="46037" rIns="92075" bIns="46037" anchor="ctr" anchorCtr="0"/>
          <a:p>
            <a:pPr algn="l" eaLnBrk="1" hangingPunct="1"/>
            <a:r>
              <a:rPr lang="zh-CN" altLang="en-US" sz="3600" b="1" dirty="0">
                <a:solidFill>
                  <a:srgbClr val="FFFFCC"/>
                </a:solidFill>
              </a:rPr>
              <a:t>从结构到类</a:t>
            </a:r>
            <a:endParaRPr lang="zh-CN" altLang="en-US" sz="3200" dirty="0">
              <a:solidFill>
                <a:srgbClr val="FFFFCC"/>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idx="1"/>
          </p:nvPr>
        </p:nvSpPr>
        <p:spPr>
          <a:xfrm>
            <a:off x="539750" y="765175"/>
            <a:ext cx="8604250" cy="6092825"/>
          </a:xfrm>
          <a:ln/>
        </p:spPr>
        <p:txBody>
          <a:bodyPr vert="horz" wrap="square" lIns="91440" tIns="45720" rIns="91440" bIns="45720" anchor="t" anchorCtr="0"/>
          <a:p>
            <a:pPr eaLnBrk="1" hangingPunct="1">
              <a:buNone/>
            </a:pPr>
            <a:r>
              <a:rPr lang="zh-CN" altLang="en-US" b="1" dirty="0">
                <a:solidFill>
                  <a:schemeClr val="bg1"/>
                </a:solidFill>
              </a:rPr>
              <a:t>指针分量和对象分量</a:t>
            </a:r>
            <a:endParaRPr lang="zh-CN" altLang="en-US" b="1" dirty="0">
              <a:solidFill>
                <a:schemeClr val="bg1"/>
              </a:solidFill>
            </a:endParaRPr>
          </a:p>
          <a:p>
            <a:pPr eaLnBrk="1" hangingPunct="1">
              <a:buNone/>
            </a:pPr>
            <a:r>
              <a:rPr lang="en-US" altLang="zh-CN" b="1" dirty="0">
                <a:solidFill>
                  <a:schemeClr val="bg1"/>
                </a:solidFill>
              </a:rPr>
              <a:t>class student </a:t>
            </a:r>
            <a:endParaRPr lang="en-US" altLang="zh-CN" b="1" dirty="0">
              <a:solidFill>
                <a:schemeClr val="bg1"/>
              </a:solidFill>
            </a:endParaRPr>
          </a:p>
          <a:p>
            <a:pPr eaLnBrk="1" hangingPunct="1">
              <a:buNone/>
            </a:pPr>
            <a:r>
              <a:rPr lang="en-US" altLang="zh-CN" b="1" dirty="0">
                <a:solidFill>
                  <a:schemeClr val="bg1"/>
                </a:solidFill>
              </a:rPr>
              <a:t>{    int age;</a:t>
            </a:r>
            <a:endParaRPr lang="en-US" altLang="zh-CN" b="1" dirty="0">
              <a:solidFill>
                <a:schemeClr val="bg1"/>
              </a:solidFill>
            </a:endParaRPr>
          </a:p>
          <a:p>
            <a:pPr eaLnBrk="1" hangingPunct="1">
              <a:buNone/>
            </a:pPr>
            <a:r>
              <a:rPr lang="en-US" altLang="zh-CN" b="1" dirty="0">
                <a:solidFill>
                  <a:schemeClr val="bg1"/>
                </a:solidFill>
              </a:rPr>
              <a:t>      char * name;</a:t>
            </a:r>
            <a:endParaRPr lang="en-US" altLang="zh-CN" b="1" dirty="0">
              <a:solidFill>
                <a:schemeClr val="bg1"/>
              </a:solidFill>
            </a:endParaRPr>
          </a:p>
          <a:p>
            <a:pPr eaLnBrk="1" hangingPunct="1">
              <a:buNone/>
            </a:pPr>
            <a:r>
              <a:rPr lang="en-US" altLang="zh-CN" b="1" dirty="0">
                <a:solidFill>
                  <a:schemeClr val="bg1"/>
                </a:solidFill>
              </a:rPr>
              <a:t>      float score;</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a:p>
            <a:pPr eaLnBrk="1" hangingPunct="1">
              <a:buNone/>
            </a:pPr>
            <a:r>
              <a:rPr lang="en-US" altLang="zh-CN" b="1" dirty="0">
                <a:solidFill>
                  <a:schemeClr val="bg1"/>
                </a:solidFill>
              </a:rPr>
              <a:t>student  a;</a:t>
            </a:r>
            <a:endParaRPr lang="en-US" altLang="zh-CN" b="1" dirty="0">
              <a:solidFill>
                <a:schemeClr val="bg1"/>
              </a:solidFill>
            </a:endParaRPr>
          </a:p>
          <a:p>
            <a:pPr eaLnBrk="1" hangingPunct="1">
              <a:buNone/>
            </a:pPr>
            <a:r>
              <a:rPr lang="en-US" altLang="zh-CN" b="1" dirty="0">
                <a:solidFill>
                  <a:schemeClr val="bg1"/>
                </a:solidFill>
              </a:rPr>
              <a:t>student *p=&amp;a;</a:t>
            </a:r>
            <a:endParaRPr lang="en-US" altLang="zh-CN" b="1" dirty="0">
              <a:solidFill>
                <a:schemeClr val="bg1"/>
              </a:solidFill>
            </a:endParaRPr>
          </a:p>
          <a:p>
            <a:pPr eaLnBrk="1" hangingPunct="1">
              <a:buNone/>
            </a:pPr>
            <a:r>
              <a:rPr lang="en-US" altLang="zh-CN" b="1" dirty="0">
                <a:solidFill>
                  <a:schemeClr val="bg1"/>
                </a:solidFill>
              </a:rPr>
              <a:t>a.age=20;           p-&gt;age=20;   //.</a:t>
            </a:r>
            <a:r>
              <a:rPr lang="zh-CN" altLang="en-US" b="1" dirty="0">
                <a:solidFill>
                  <a:schemeClr val="bg1"/>
                </a:solidFill>
              </a:rPr>
              <a:t>的前面是对象</a:t>
            </a:r>
            <a:endParaRPr lang="zh-CN" altLang="en-US" b="1" dirty="0">
              <a:solidFill>
                <a:schemeClr val="bg1"/>
              </a:solidFill>
            </a:endParaRPr>
          </a:p>
          <a:p>
            <a:pPr eaLnBrk="1" hangingPunct="1">
              <a:buNone/>
            </a:pPr>
            <a:r>
              <a:rPr lang="en-US" altLang="zh-CN" b="1" dirty="0">
                <a:solidFill>
                  <a:schemeClr val="bg1"/>
                </a:solidFill>
              </a:rPr>
              <a:t>&amp;a-&gt;age=20;    (*p).age=20;  //-&gt;</a:t>
            </a:r>
            <a:r>
              <a:rPr lang="zh-CN" altLang="en-US" b="1" dirty="0">
                <a:solidFill>
                  <a:schemeClr val="bg1"/>
                </a:solidFill>
              </a:rPr>
              <a:t>的前面是地址</a:t>
            </a:r>
            <a:endParaRPr lang="zh-CN" altLang="en-US" b="1" dirty="0">
              <a:solidFill>
                <a:schemeClr val="bg1"/>
              </a:solidFill>
            </a:endParaRPr>
          </a:p>
        </p:txBody>
      </p:sp>
      <p:sp>
        <p:nvSpPr>
          <p:cNvPr id="66563"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idx="1"/>
          </p:nvPr>
        </p:nvSpPr>
        <p:spPr>
          <a:xfrm>
            <a:off x="182563" y="765175"/>
            <a:ext cx="3884612" cy="6092825"/>
          </a:xfrm>
          <a:ln/>
        </p:spPr>
        <p:txBody>
          <a:bodyPr vert="horz" wrap="square" lIns="91440" tIns="45720" rIns="91440" bIns="45720" anchor="t" anchorCtr="0"/>
          <a:p>
            <a:pPr eaLnBrk="1" hangingPunct="1">
              <a:lnSpc>
                <a:spcPct val="80000"/>
              </a:lnSpc>
              <a:buNone/>
            </a:pPr>
            <a:r>
              <a:rPr lang="zh-CN" altLang="en-US" sz="2400" b="1" dirty="0">
                <a:solidFill>
                  <a:schemeClr val="bg1"/>
                </a:solidFill>
              </a:rPr>
              <a:t>类的引用以及返回类的函数</a:t>
            </a:r>
            <a:endParaRPr lang="zh-CN" altLang="en-US" sz="2400" b="1" dirty="0">
              <a:solidFill>
                <a:schemeClr val="bg1"/>
              </a:solidFill>
            </a:endParaRPr>
          </a:p>
          <a:p>
            <a:pPr eaLnBrk="1" hangingPunct="1">
              <a:lnSpc>
                <a:spcPct val="80000"/>
              </a:lnSpc>
              <a:buNone/>
            </a:pPr>
            <a:r>
              <a:rPr lang="en-US" altLang="zh-CN" sz="2800" b="1" dirty="0">
                <a:solidFill>
                  <a:schemeClr val="bg1"/>
                </a:solidFill>
              </a:rPr>
              <a:t>class student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age;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string name;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float score;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main()</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i;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void add(student &amp;);</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student get();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student a[30];</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for(i=0;i&lt;30;i++)</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add(a[i]=get());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p:txBody>
      </p:sp>
      <p:sp>
        <p:nvSpPr>
          <p:cNvPr id="67587"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67588" name="Rectangle 4"/>
          <p:cNvSpPr/>
          <p:nvPr/>
        </p:nvSpPr>
        <p:spPr>
          <a:xfrm>
            <a:off x="4140200" y="765175"/>
            <a:ext cx="3529013" cy="5111750"/>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void add (student &amp;b)</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b.age++;</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student get()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 temp; </a:t>
            </a:r>
            <a:endParaRPr lang="en-US" altLang="zh-CN" sz="2400" b="1" dirty="0">
              <a:latin typeface="Times New Roman" panose="02020603050405020304" pitchFamily="18" charset="0"/>
            </a:endParaRPr>
          </a:p>
          <a:p>
            <a:pPr marL="342900" indent="-342900" eaLnBrk="1" hangingPunct="1">
              <a:spcBef>
                <a:spcPct val="20000"/>
              </a:spcBef>
            </a:pPr>
            <a:r>
              <a:rPr lang="en-US" altLang="zh-CN" sz="2400" b="1" dirty="0">
                <a:latin typeface="Times New Roman" panose="02020603050405020304" pitchFamily="18" charset="0"/>
              </a:rPr>
              <a:t>   cin&gt;&gt;temp.age;</a:t>
            </a:r>
            <a:endParaRPr lang="en-US" altLang="zh-CN" sz="2400" b="1" dirty="0">
              <a:latin typeface="Times New Roman" panose="02020603050405020304" pitchFamily="18" charset="0"/>
            </a:endParaRPr>
          </a:p>
          <a:p>
            <a:pPr marL="342900" indent="-342900" eaLnBrk="1" hangingPunct="1">
              <a:spcBef>
                <a:spcPct val="20000"/>
              </a:spcBef>
            </a:pPr>
            <a:r>
              <a:rPr lang="en-US" altLang="zh-CN" sz="2400" b="1" dirty="0">
                <a:latin typeface="Times New Roman" panose="02020603050405020304" pitchFamily="18" charset="0"/>
              </a:rPr>
              <a:t>   cin&gt;&gt;temp.name;</a:t>
            </a:r>
            <a:endParaRPr lang="en-US" altLang="zh-CN" sz="2400" b="1" dirty="0">
              <a:latin typeface="Times New Roman" panose="02020603050405020304" pitchFamily="18" charset="0"/>
            </a:endParaRPr>
          </a:p>
          <a:p>
            <a:pPr marL="342900" indent="-342900" eaLnBrk="1" hangingPunct="1">
              <a:spcBef>
                <a:spcPct val="20000"/>
              </a:spcBef>
            </a:pPr>
            <a:r>
              <a:rPr lang="en-US" altLang="zh-CN" sz="2400" b="1" dirty="0">
                <a:latin typeface="Times New Roman" panose="02020603050405020304" pitchFamily="18" charset="0"/>
              </a:rPr>
              <a:t>   cin&gt;&gt;temp.score;</a:t>
            </a:r>
            <a:endParaRPr lang="en-US" altLang="zh-CN" sz="2400" b="1" dirty="0">
              <a:latin typeface="Times New Roman" panose="02020603050405020304" pitchFamily="18" charset="0"/>
            </a:endParaRPr>
          </a:p>
          <a:p>
            <a:pPr marL="342900" indent="-342900" eaLnBrk="1" hangingPunct="1">
              <a:spcBef>
                <a:spcPct val="20000"/>
              </a:spcBef>
            </a:pPr>
            <a:r>
              <a:rPr lang="en-US" altLang="zh-CN" sz="2400" b="1" dirty="0">
                <a:latin typeface="Times New Roman" panose="02020603050405020304" pitchFamily="18" charset="0"/>
              </a:rPr>
              <a:t>   return(temp);</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5" name="矩形 4"/>
          <p:cNvSpPr/>
          <p:nvPr/>
        </p:nvSpPr>
        <p:spPr bwMode="auto">
          <a:xfrm>
            <a:off x="7019925" y="2205038"/>
            <a:ext cx="2124075" cy="2276475"/>
          </a:xfrm>
          <a:prstGeom prst="rect">
            <a:avLst/>
          </a:prstGeom>
          <a:noFill/>
          <a:ln w="19050" cap="flat" cmpd="sng" algn="ctr">
            <a:solidFill>
              <a:schemeClr val="accent3"/>
            </a:solidFill>
            <a:prstDash val="sysDash"/>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nvGrpSpPr>
          <p:cNvPr id="67590" name="组合 1"/>
          <p:cNvGrpSpPr/>
          <p:nvPr/>
        </p:nvGrpSpPr>
        <p:grpSpPr>
          <a:xfrm>
            <a:off x="7164388" y="2205038"/>
            <a:ext cx="1944687" cy="2232025"/>
            <a:chOff x="7164388" y="2205038"/>
            <a:chExt cx="1944687" cy="2232025"/>
          </a:xfrm>
        </p:grpSpPr>
        <p:sp>
          <p:nvSpPr>
            <p:cNvPr id="6" name="矩形 5"/>
            <p:cNvSpPr/>
            <p:nvPr/>
          </p:nvSpPr>
          <p:spPr bwMode="auto">
            <a:xfrm>
              <a:off x="7164388" y="2781300"/>
              <a:ext cx="503237" cy="287338"/>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bwMode="auto">
            <a:xfrm>
              <a:off x="7164388" y="3068638"/>
              <a:ext cx="503237" cy="288925"/>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8" name="矩形 7"/>
            <p:cNvSpPr/>
            <p:nvPr/>
          </p:nvSpPr>
          <p:spPr bwMode="auto">
            <a:xfrm>
              <a:off x="7164388" y="3357563"/>
              <a:ext cx="503237" cy="287337"/>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9" name="矩形 8"/>
            <p:cNvSpPr/>
            <p:nvPr/>
          </p:nvSpPr>
          <p:spPr bwMode="auto">
            <a:xfrm>
              <a:off x="7164388" y="4005263"/>
              <a:ext cx="503237" cy="287337"/>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595" name="TextBox 9"/>
            <p:cNvSpPr txBox="1"/>
            <p:nvPr/>
          </p:nvSpPr>
          <p:spPr>
            <a:xfrm>
              <a:off x="7235825" y="3573463"/>
              <a:ext cx="431800" cy="338137"/>
            </a:xfrm>
            <a:prstGeom prst="rect">
              <a:avLst/>
            </a:prstGeom>
            <a:noFill/>
            <a:ln w="9525">
              <a:noFill/>
            </a:ln>
          </p:spPr>
          <p:txBody>
            <a:bodyPr>
              <a:spAutoFit/>
            </a:bodyPr>
            <a:p>
              <a:pPr eaLnBrk="1" hangingPunct="1"/>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cxnSp>
          <p:nvCxnSpPr>
            <p:cNvPr id="67596" name="直接连接符 10"/>
            <p:cNvCxnSpPr/>
            <p:nvPr/>
          </p:nvCxnSpPr>
          <p:spPr>
            <a:xfrm>
              <a:off x="8027988" y="2205038"/>
              <a:ext cx="0" cy="2232025"/>
            </a:xfrm>
            <a:prstGeom prst="line">
              <a:avLst/>
            </a:prstGeom>
            <a:ln w="9525" cap="flat" cmpd="sng">
              <a:solidFill>
                <a:schemeClr val="bg1"/>
              </a:solidFill>
              <a:prstDash val="solid"/>
              <a:headEnd type="none" w="med" len="med"/>
              <a:tailEnd type="none" w="med" len="med"/>
            </a:ln>
          </p:spPr>
        </p:cxnSp>
        <p:sp>
          <p:nvSpPr>
            <p:cNvPr id="12" name="椭圆 11"/>
            <p:cNvSpPr/>
            <p:nvPr/>
          </p:nvSpPr>
          <p:spPr bwMode="auto">
            <a:xfrm>
              <a:off x="8243888" y="3060700"/>
              <a:ext cx="144462" cy="142875"/>
            </a:xfrm>
            <a:prstGeom prst="ellipse">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7598" name="TextBox 12"/>
            <p:cNvSpPr txBox="1"/>
            <p:nvPr/>
          </p:nvSpPr>
          <p:spPr>
            <a:xfrm>
              <a:off x="8675688" y="2771775"/>
              <a:ext cx="433387" cy="585788"/>
            </a:xfrm>
            <a:prstGeom prst="rect">
              <a:avLst/>
            </a:prstGeom>
            <a:noFill/>
            <a:ln w="9525">
              <a:noFill/>
            </a:ln>
          </p:spPr>
          <p:txBody>
            <a:bodyPr>
              <a:spAutoFit/>
            </a:bodyPr>
            <a:p>
              <a:pPr eaLnBrk="1" hangingPunct="1"/>
              <a:r>
                <a:rPr lang="en-US" altLang="zh-CN" sz="3200" dirty="0">
                  <a:latin typeface="Times New Roman" panose="02020603050405020304" pitchFamily="18" charset="0"/>
                </a:rPr>
                <a:t>b</a:t>
              </a:r>
              <a:endParaRPr lang="zh-CN" altLang="en-US" sz="32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0" y="44450"/>
            <a:ext cx="9144000" cy="1143000"/>
          </a:xfrm>
          <a:ln/>
        </p:spPr>
        <p:txBody>
          <a:bodyPr vert="horz" wrap="square" lIns="91440" tIns="45720" rIns="91440" bIns="45720" anchor="ctr" anchorCtr="0"/>
          <a:p>
            <a:pPr eaLnBrk="1" hangingPunct="1"/>
            <a:r>
              <a:rPr lang="zh-CN" altLang="en-US" dirty="0">
                <a:solidFill>
                  <a:srgbClr val="FFFF00"/>
                </a:solidFill>
                <a:ea typeface="华文行楷" pitchFamily="2" charset="-122"/>
              </a:rPr>
              <a:t>课程的地位</a:t>
            </a:r>
            <a:endParaRPr lang="zh-CN" altLang="en-US" dirty="0">
              <a:solidFill>
                <a:srgbClr val="FFFF00"/>
              </a:solidFill>
              <a:ea typeface="华文行楷" pitchFamily="2" charset="-122"/>
            </a:endParaRPr>
          </a:p>
        </p:txBody>
      </p:sp>
      <p:sp>
        <p:nvSpPr>
          <p:cNvPr id="22531" name="Rectangle 3"/>
          <p:cNvSpPr>
            <a:spLocks noGrp="1"/>
          </p:cNvSpPr>
          <p:nvPr>
            <p:ph idx="1"/>
          </p:nvPr>
        </p:nvSpPr>
        <p:spPr>
          <a:xfrm>
            <a:off x="685800" y="1268413"/>
            <a:ext cx="7772400" cy="4114800"/>
          </a:xfrm>
          <a:ln/>
        </p:spPr>
        <p:txBody>
          <a:bodyPr vert="horz" wrap="square" lIns="91440" tIns="45720" rIns="91440" bIns="45720" anchor="t" anchorCtr="0"/>
          <a:p>
            <a:pPr eaLnBrk="1" hangingPunct="1">
              <a:buNone/>
            </a:pPr>
            <a:r>
              <a:rPr lang="en-US" altLang="zh-CN" dirty="0"/>
              <a:t> </a:t>
            </a:r>
            <a:endParaRPr lang="en-US" altLang="zh-CN" dirty="0"/>
          </a:p>
          <a:p>
            <a:pPr eaLnBrk="1" hangingPunct="1"/>
            <a:endParaRPr lang="en-US" altLang="zh-CN" dirty="0"/>
          </a:p>
        </p:txBody>
      </p:sp>
      <p:sp>
        <p:nvSpPr>
          <p:cNvPr id="355332" name="Text Box 4"/>
          <p:cNvSpPr txBox="1">
            <a:spLocks noChangeArrowheads="1"/>
          </p:cNvSpPr>
          <p:nvPr/>
        </p:nvSpPr>
        <p:spPr bwMode="auto">
          <a:xfrm>
            <a:off x="990600" y="887413"/>
            <a:ext cx="533400" cy="5435600"/>
          </a:xfrm>
          <a:prstGeom prst="rect">
            <a:avLst/>
          </a:prstGeom>
          <a:gradFill rotWithShape="0">
            <a:gsLst>
              <a:gs pos="0">
                <a:srgbClr val="FFC800">
                  <a:gamma/>
                  <a:shade val="46275"/>
                  <a:invGamma/>
                </a:srgbClr>
              </a:gs>
              <a:gs pos="100000">
                <a:srgbClr val="FFC800"/>
              </a:gs>
            </a:gsLst>
            <a:lin ang="0" scaled="1"/>
          </a:gradFill>
          <a:ln w="9525">
            <a:solidFill>
              <a:schemeClr val="tx1"/>
            </a:solidFill>
            <a:miter lim="800000"/>
            <a:tailEnd type="none" w="lg" len="lg"/>
          </a:ln>
          <a:effectLst/>
        </p:spPr>
        <p:txBody>
          <a:bodyPr>
            <a:spAutoFit/>
          </a:bodyPr>
          <a:lstStyle/>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355333" name="Rectangle 5"/>
          <p:cNvSpPr>
            <a:spLocks noChangeArrowheads="1"/>
          </p:cNvSpPr>
          <p:nvPr/>
        </p:nvSpPr>
        <p:spPr bwMode="auto">
          <a:xfrm>
            <a:off x="1600200" y="925513"/>
            <a:ext cx="6858000" cy="814388"/>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过程语言的弱点导致面向对象设计方法的出现</a:t>
            </a:r>
            <a:r>
              <a:rPr kumimoji="0" lang="zh-CN" altLang="en-US" sz="24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5334" name="Rectangle 6"/>
          <p:cNvSpPr>
            <a:spLocks noChangeArrowheads="1"/>
          </p:cNvSpPr>
          <p:nvPr/>
        </p:nvSpPr>
        <p:spPr bwMode="auto">
          <a:xfrm>
            <a:off x="1600200" y="1816100"/>
            <a:ext cx="6858000" cy="838200"/>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面向对象是设计思想   其最大特点是复用</a:t>
            </a:r>
            <a:r>
              <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5335" name="Rectangle 7"/>
          <p:cNvSpPr>
            <a:spLocks noChangeArrowheads="1"/>
          </p:cNvSpPr>
          <p:nvPr/>
        </p:nvSpPr>
        <p:spPr bwMode="auto">
          <a:xfrm>
            <a:off x="1600200" y="2730500"/>
            <a:ext cx="6858000" cy="838200"/>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一方面产生了支持语言，另一方面向软件工程倾斜</a:t>
            </a:r>
            <a:endParaRPr kumimoji="0"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355336" name="Rectangle 8"/>
          <p:cNvSpPr>
            <a:spLocks noChangeArrowheads="1"/>
          </p:cNvSpPr>
          <p:nvPr/>
        </p:nvSpPr>
        <p:spPr bwMode="auto">
          <a:xfrm>
            <a:off x="1600200" y="3668713"/>
            <a:ext cx="6858000" cy="838200"/>
          </a:xfrm>
          <a:prstGeom prst="rect">
            <a:avLst/>
          </a:prstGeom>
          <a:gradFill rotWithShape="0">
            <a:gsLst>
              <a:gs pos="0">
                <a:srgbClr val="FF9900">
                  <a:gamma/>
                  <a:shade val="46275"/>
                  <a:invGamma/>
                </a:srgbClr>
              </a:gs>
              <a:gs pos="100000">
                <a:srgbClr val="FF9900"/>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课程的重点是面向对象</a:t>
            </a:r>
            <a:r>
              <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5337" name="Rectangle 9"/>
          <p:cNvSpPr>
            <a:spLocks noChangeArrowheads="1"/>
          </p:cNvSpPr>
          <p:nvPr/>
        </p:nvSpPr>
        <p:spPr bwMode="auto">
          <a:xfrm>
            <a:off x="1601788" y="4581525"/>
            <a:ext cx="6858000" cy="838200"/>
          </a:xfrm>
          <a:prstGeom prst="rect">
            <a:avLst/>
          </a:prstGeom>
          <a:gradFill rotWithShape="0">
            <a:gsLst>
              <a:gs pos="0">
                <a:srgbClr val="FFFF00">
                  <a:gamma/>
                  <a:shade val="46275"/>
                  <a:invGamma/>
                </a:srgbClr>
              </a:gs>
              <a:gs pos="100000">
                <a:srgbClr val="FFFF00"/>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面向对象、面向组件、面向方面、面向服务</a:t>
            </a:r>
            <a:r>
              <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5338" name="Rectangle 10"/>
          <p:cNvSpPr>
            <a:spLocks noChangeArrowheads="1"/>
          </p:cNvSpPr>
          <p:nvPr/>
        </p:nvSpPr>
        <p:spPr bwMode="auto">
          <a:xfrm>
            <a:off x="1601788" y="5470525"/>
            <a:ext cx="6858000" cy="838200"/>
          </a:xfrm>
          <a:prstGeom prst="rect">
            <a:avLst/>
          </a:prstGeom>
          <a:solidFill>
            <a:srgbClr val="6666FF"/>
          </a:soli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和其它课程的关系</a:t>
            </a:r>
            <a:r>
              <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p:cTn id="7" dur="500" fill="hold"/>
                                        <p:tgtEl>
                                          <p:spTgt spid="355332"/>
                                        </p:tgtEl>
                                        <p:attrNameLst>
                                          <p:attrName>ppt_x</p:attrName>
                                        </p:attrNameLst>
                                      </p:cBhvr>
                                      <p:tavLst>
                                        <p:tav tm="0">
                                          <p:val>
                                            <p:strVal val="0-#ppt_w/2"/>
                                          </p:val>
                                        </p:tav>
                                        <p:tav tm="100000">
                                          <p:val>
                                            <p:strVal val="#ppt_x"/>
                                          </p:val>
                                        </p:tav>
                                      </p:tavLst>
                                    </p:anim>
                                    <p:anim calcmode="lin" valueType="num">
                                      <p:cBhvr>
                                        <p:cTn id="8" dur="500" fill="hold"/>
                                        <p:tgtEl>
                                          <p:spTgt spid="3553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55333"/>
                                        </p:tgtEl>
                                        <p:attrNameLst>
                                          <p:attrName>style.visibility</p:attrName>
                                        </p:attrNameLst>
                                      </p:cBhvr>
                                      <p:to>
                                        <p:strVal val="visible"/>
                                      </p:to>
                                    </p:set>
                                    <p:animEffect transition="in" filter="slide(fromLeft)">
                                      <p:cBhvr>
                                        <p:cTn id="12" dur="500"/>
                                        <p:tgtEl>
                                          <p:spTgt spid="35533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355334"/>
                                        </p:tgtEl>
                                        <p:attrNameLst>
                                          <p:attrName>style.visibility</p:attrName>
                                        </p:attrNameLst>
                                      </p:cBhvr>
                                      <p:to>
                                        <p:strVal val="visible"/>
                                      </p:to>
                                    </p:set>
                                    <p:animEffect transition="in" filter="slide(fromLeft)">
                                      <p:cBhvr>
                                        <p:cTn id="17" dur="500"/>
                                        <p:tgtEl>
                                          <p:spTgt spid="35533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55335"/>
                                        </p:tgtEl>
                                        <p:attrNameLst>
                                          <p:attrName>style.visibility</p:attrName>
                                        </p:attrNameLst>
                                      </p:cBhvr>
                                      <p:to>
                                        <p:strVal val="visible"/>
                                      </p:to>
                                    </p:set>
                                    <p:animEffect transition="in" filter="slide(fromLeft)">
                                      <p:cBhvr>
                                        <p:cTn id="22" dur="500"/>
                                        <p:tgtEl>
                                          <p:spTgt spid="35533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55336"/>
                                        </p:tgtEl>
                                        <p:attrNameLst>
                                          <p:attrName>style.visibility</p:attrName>
                                        </p:attrNameLst>
                                      </p:cBhvr>
                                      <p:to>
                                        <p:strVal val="visible"/>
                                      </p:to>
                                    </p:set>
                                    <p:animEffect transition="in" filter="slide(fromLeft)">
                                      <p:cBhvr>
                                        <p:cTn id="27" dur="500"/>
                                        <p:tgtEl>
                                          <p:spTgt spid="35533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355337"/>
                                        </p:tgtEl>
                                        <p:attrNameLst>
                                          <p:attrName>style.visibility</p:attrName>
                                        </p:attrNameLst>
                                      </p:cBhvr>
                                      <p:to>
                                        <p:strVal val="visible"/>
                                      </p:to>
                                    </p:set>
                                    <p:animEffect transition="in" filter="slide(fromLeft)">
                                      <p:cBhvr>
                                        <p:cTn id="32" dur="500"/>
                                        <p:tgtEl>
                                          <p:spTgt spid="35533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355338"/>
                                        </p:tgtEl>
                                        <p:attrNameLst>
                                          <p:attrName>style.visibility</p:attrName>
                                        </p:attrNameLst>
                                      </p:cBhvr>
                                      <p:to>
                                        <p:strVal val="visible"/>
                                      </p:to>
                                    </p:set>
                                    <p:animEffect transition="in" filter="slide(fromLeft)">
                                      <p:cBhvr>
                                        <p:cTn id="37" dur="500"/>
                                        <p:tgtEl>
                                          <p:spTgt spid="355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P spid="355333" grpId="0" animBg="1"/>
      <p:bldP spid="355334" grpId="0" animBg="1"/>
      <p:bldP spid="355335" grpId="0" animBg="1"/>
      <p:bldP spid="355336" grpId="0" animBg="1"/>
      <p:bldP spid="355337" grpId="0" animBg="1"/>
      <p:bldP spid="35533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idx="1"/>
          </p:nvPr>
        </p:nvSpPr>
        <p:spPr>
          <a:xfrm>
            <a:off x="182563" y="692150"/>
            <a:ext cx="8782050" cy="5976938"/>
          </a:xfrm>
          <a:ln/>
        </p:spPr>
        <p:txBody>
          <a:bodyPr vert="horz" wrap="square" lIns="91440" tIns="45720" rIns="91440" bIns="45720" anchor="t" anchorCtr="0"/>
          <a:p>
            <a:pPr eaLnBrk="1" hangingPunct="1">
              <a:lnSpc>
                <a:spcPct val="80000"/>
              </a:lnSpc>
              <a:buNone/>
            </a:pPr>
            <a:r>
              <a:rPr lang="en-US" altLang="zh-CN" sz="2800" b="1" dirty="0">
                <a:solidFill>
                  <a:schemeClr val="bg1"/>
                </a:solidFill>
              </a:rPr>
              <a:t>class student{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float weight;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public:</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void p(){ x();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float score;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private: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string name;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age;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void x(){age = 20;}</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x(){</a:t>
            </a:r>
            <a:endParaRPr lang="en-US" altLang="zh-CN" sz="2800" b="1" dirty="0">
              <a:solidFill>
                <a:schemeClr val="bg1"/>
              </a:solidFill>
            </a:endParaRPr>
          </a:p>
          <a:p>
            <a:pPr eaLnBrk="1" hangingPunct="1">
              <a:lnSpc>
                <a:spcPct val="80000"/>
              </a:lnSpc>
              <a:buNone/>
            </a:pPr>
            <a:r>
              <a:rPr lang="en-US" altLang="zh-CN" sz="2800" b="1" dirty="0">
                <a:solidFill>
                  <a:schemeClr val="bg1"/>
                </a:solidFill>
              </a:rPr>
              <a:t>student  a;</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a.p();   a.score=80.5;    </a:t>
            </a:r>
            <a:r>
              <a:rPr lang="en-US" altLang="zh-CN" sz="2800" b="1" u="sng" dirty="0">
                <a:solidFill>
                  <a:schemeClr val="bg1"/>
                </a:solidFill>
              </a:rPr>
              <a:t>a.age=20</a:t>
            </a:r>
            <a:r>
              <a:rPr lang="en-US" altLang="zh-CN" sz="2800" b="1" dirty="0">
                <a:solidFill>
                  <a:schemeClr val="bg1"/>
                </a:solidFill>
              </a:rPr>
              <a:t>; </a:t>
            </a:r>
            <a:r>
              <a:rPr lang="en-US" altLang="zh-CN" sz="2800" b="1" u="sng" dirty="0">
                <a:solidFill>
                  <a:schemeClr val="bg1"/>
                </a:solidFill>
              </a:rPr>
              <a:t>a.weight =45</a:t>
            </a:r>
            <a:r>
              <a:rPr lang="en-US" altLang="zh-CN" sz="2800" b="1" dirty="0">
                <a:solidFill>
                  <a:schemeClr val="bg1"/>
                </a:solidFill>
              </a:rPr>
              <a:t>;    }</a:t>
            </a:r>
            <a:endParaRPr lang="en-US" altLang="zh-CN" sz="2800" b="1" dirty="0">
              <a:solidFill>
                <a:schemeClr val="bg1"/>
              </a:solidFill>
            </a:endParaRPr>
          </a:p>
        </p:txBody>
      </p:sp>
      <p:sp>
        <p:nvSpPr>
          <p:cNvPr id="68611"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68612" name="Rectangle 2"/>
          <p:cNvSpPr txBox="1"/>
          <p:nvPr/>
        </p:nvSpPr>
        <p:spPr>
          <a:xfrm>
            <a:off x="4859338" y="620713"/>
            <a:ext cx="4102100" cy="4321175"/>
          </a:xfrm>
          <a:prstGeom prst="rect">
            <a:avLst/>
          </a:prstGeom>
          <a:noFill/>
          <a:ln w="9525">
            <a:noFill/>
          </a:ln>
        </p:spPr>
        <p:txBody>
          <a:bodyPr/>
          <a:p>
            <a:pPr marL="342900" indent="-342900" eaLnBrk="1" hangingPunct="1">
              <a:lnSpc>
                <a:spcPct val="80000"/>
              </a:lnSpc>
              <a:spcBef>
                <a:spcPct val="20000"/>
              </a:spcBef>
            </a:pPr>
            <a:r>
              <a:rPr lang="en-US" altLang="zh-CN" sz="2800" b="1" dirty="0">
                <a:latin typeface="Times New Roman" panose="02020603050405020304" pitchFamily="18" charset="0"/>
              </a:rPr>
              <a:t>class teacher{</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public:</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void p(){</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student  a;</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a.p();  </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a.score=80.5;</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r>
              <a:rPr lang="en-US" altLang="zh-CN" sz="2800" b="1" u="sng" dirty="0">
                <a:latin typeface="Times New Roman" panose="02020603050405020304" pitchFamily="18" charset="0"/>
              </a:rPr>
              <a:t>a.age=20;</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r>
              <a:rPr lang="en-US" altLang="zh-CN" sz="2800" b="1" u="sng" dirty="0">
                <a:latin typeface="Times New Roman" panose="02020603050405020304" pitchFamily="18" charset="0"/>
              </a:rPr>
              <a:t>a.x();</a:t>
            </a:r>
            <a:endParaRPr lang="en-US" altLang="zh-CN" sz="2800" b="1" u="sng"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idx="1"/>
          </p:nvPr>
        </p:nvSpPr>
        <p:spPr>
          <a:xfrm>
            <a:off x="685800" y="404813"/>
            <a:ext cx="7269163" cy="5807075"/>
          </a:xfrm>
          <a:ln/>
        </p:spPr>
        <p:txBody>
          <a:bodyPr vert="horz" wrap="square" lIns="91440" tIns="45720" rIns="91440" bIns="45720" anchor="t" anchorCtr="0"/>
          <a:p>
            <a:pPr eaLnBrk="1" hangingPunct="1">
              <a:lnSpc>
                <a:spcPct val="80000"/>
              </a:lnSpc>
              <a:buNone/>
            </a:pPr>
            <a:r>
              <a:rPr lang="en-US" altLang="zh-CN" sz="2800" b="1" dirty="0">
                <a:solidFill>
                  <a:schemeClr val="bg1"/>
                </a:solidFill>
              </a:rPr>
              <a:t>class class_name{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r>
              <a:rPr lang="zh-CN" altLang="en-US" sz="2800" b="1" dirty="0">
                <a:solidFill>
                  <a:schemeClr val="bg1"/>
                </a:solidFill>
              </a:rPr>
              <a:t>默认数据成员；</a:t>
            </a:r>
            <a:r>
              <a:rPr lang="en-US" altLang="zh-CN" sz="2800" b="1" dirty="0">
                <a:solidFill>
                  <a:schemeClr val="bg1"/>
                </a:solidFill>
              </a:rPr>
              <a:t>        </a:t>
            </a:r>
            <a:r>
              <a:rPr lang="zh-CN" altLang="en-US" sz="2800" b="1" dirty="0">
                <a:solidFill>
                  <a:schemeClr val="bg1"/>
                </a:solidFill>
              </a:rPr>
              <a:t>默认函数成员；</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public:</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r>
              <a:rPr lang="zh-CN" altLang="en-US" sz="2800" b="1" dirty="0">
                <a:solidFill>
                  <a:schemeClr val="bg1"/>
                </a:solidFill>
              </a:rPr>
              <a:t>公共数据成员；</a:t>
            </a:r>
            <a:r>
              <a:rPr lang="en-US" altLang="zh-CN" sz="2800" b="1" dirty="0">
                <a:solidFill>
                  <a:schemeClr val="bg1"/>
                </a:solidFill>
              </a:rPr>
              <a:t>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r>
              <a:rPr lang="zh-CN" altLang="en-US" sz="2800" b="1" dirty="0">
                <a:solidFill>
                  <a:schemeClr val="bg1"/>
                </a:solidFill>
              </a:rPr>
              <a:t>公共函数成员；</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private: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r>
              <a:rPr lang="zh-CN" altLang="en-US" sz="2800" b="1" dirty="0">
                <a:solidFill>
                  <a:schemeClr val="bg1"/>
                </a:solidFill>
              </a:rPr>
              <a:t>私有数据成员；</a:t>
            </a:r>
            <a:r>
              <a:rPr lang="en-US" altLang="zh-CN" sz="2800" b="1" dirty="0">
                <a:solidFill>
                  <a:schemeClr val="bg1"/>
                </a:solidFill>
              </a:rPr>
              <a:t>        </a:t>
            </a:r>
            <a:r>
              <a:rPr lang="zh-CN" altLang="en-US" sz="2800" b="1" dirty="0">
                <a:solidFill>
                  <a:schemeClr val="bg1"/>
                </a:solidFill>
              </a:rPr>
              <a:t>私有函数成员；</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protected</a:t>
            </a:r>
            <a:r>
              <a:rPr lang="zh-CN" altLang="en-US"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r>
              <a:rPr lang="zh-CN" altLang="en-US" sz="2800" b="1" dirty="0">
                <a:solidFill>
                  <a:schemeClr val="bg1"/>
                </a:solidFill>
              </a:rPr>
              <a:t>保护数据成员；</a:t>
            </a:r>
            <a:r>
              <a:rPr lang="en-US" altLang="zh-CN" sz="2800" b="1" dirty="0">
                <a:solidFill>
                  <a:schemeClr val="bg1"/>
                </a:solidFill>
              </a:rPr>
              <a:t>         </a:t>
            </a:r>
            <a:r>
              <a:rPr lang="zh-CN" altLang="en-US" sz="2800" b="1" dirty="0">
                <a:solidFill>
                  <a:schemeClr val="bg1"/>
                </a:solidFill>
              </a:rPr>
              <a:t>保护函数成员；</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private</a:t>
            </a:r>
            <a:r>
              <a:rPr lang="zh-CN" altLang="en-US" sz="2800" b="1" dirty="0">
                <a:solidFill>
                  <a:schemeClr val="bg1"/>
                </a:solidFill>
              </a:rPr>
              <a:t>与</a:t>
            </a:r>
            <a:r>
              <a:rPr lang="en-US" altLang="zh-CN" sz="2800" b="1" dirty="0">
                <a:solidFill>
                  <a:schemeClr val="bg1"/>
                </a:solidFill>
              </a:rPr>
              <a:t>protected</a:t>
            </a:r>
            <a:r>
              <a:rPr lang="zh-CN" altLang="en-US" sz="2800" b="1" dirty="0">
                <a:solidFill>
                  <a:schemeClr val="bg1"/>
                </a:solidFill>
              </a:rPr>
              <a:t>在继承出现之前不区分</a:t>
            </a:r>
            <a:endParaRPr lang="en-US" altLang="zh-CN" sz="2800" b="1" dirty="0">
              <a:solidFill>
                <a:schemeClr val="bg1"/>
              </a:solidFill>
            </a:endParaRPr>
          </a:p>
          <a:p>
            <a:pPr eaLnBrk="1" hangingPunct="1">
              <a:lnSpc>
                <a:spcPct val="80000"/>
              </a:lnSpc>
              <a:buNone/>
            </a:pPr>
            <a:r>
              <a:rPr lang="zh-CN" altLang="en-US" sz="2800" b="1" dirty="0">
                <a:solidFill>
                  <a:schemeClr val="bg1"/>
                </a:solidFill>
              </a:rPr>
              <a:t>类与结构在默认公有与私有上的差异</a:t>
            </a:r>
            <a:endParaRPr lang="zh-CN" altLang="en-US" sz="2800" b="1" dirty="0">
              <a:solidFill>
                <a:schemeClr val="bg1"/>
              </a:solidFill>
            </a:endParaRPr>
          </a:p>
          <a:p>
            <a:pPr eaLnBrk="1" hangingPunct="1">
              <a:lnSpc>
                <a:spcPct val="80000"/>
              </a:lnSpc>
              <a:buNone/>
            </a:pPr>
            <a:r>
              <a:rPr lang="zh-CN" altLang="en-US" sz="2800" b="1" dirty="0">
                <a:solidFill>
                  <a:schemeClr val="bg1"/>
                </a:solidFill>
              </a:rPr>
              <a:t>常量指针是整体权限；属性是局部权限 </a:t>
            </a:r>
            <a:endParaRPr lang="zh-CN" altLang="en-US" sz="2800" b="1" dirty="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p:nvPr/>
        </p:nvSpPr>
        <p:spPr>
          <a:xfrm>
            <a:off x="0" y="115888"/>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隶书" pitchFamily="49" charset="-122"/>
                <a:ea typeface="隶书" pitchFamily="49" charset="-122"/>
              </a:rPr>
              <a:t>类型的演化</a:t>
            </a:r>
            <a:endParaRPr lang="zh-CN" altLang="en-US" sz="4400" dirty="0">
              <a:solidFill>
                <a:srgbClr val="FFFF00"/>
              </a:solidFill>
              <a:latin typeface="隶书" pitchFamily="49" charset="-122"/>
              <a:ea typeface="隶书" pitchFamily="49" charset="-122"/>
            </a:endParaRPr>
          </a:p>
        </p:txBody>
      </p:sp>
      <p:sp>
        <p:nvSpPr>
          <p:cNvPr id="70659" name="Rectangle 3"/>
          <p:cNvSpPr/>
          <p:nvPr/>
        </p:nvSpPr>
        <p:spPr>
          <a:xfrm>
            <a:off x="323850" y="1052513"/>
            <a:ext cx="7772400" cy="4114800"/>
          </a:xfrm>
          <a:prstGeom prst="rect">
            <a:avLst/>
          </a:prstGeom>
          <a:noFill/>
          <a:ln w="9525">
            <a:noFill/>
          </a:ln>
        </p:spPr>
        <p:txBody>
          <a:bodyPr/>
          <a:p>
            <a:pPr marL="342900" indent="-342900" eaLnBrk="1" hangingPunct="1">
              <a:spcBef>
                <a:spcPct val="20000"/>
              </a:spcBef>
            </a:pPr>
            <a:r>
              <a:rPr lang="en-US" altLang="zh-CN" sz="3200" dirty="0">
                <a:solidFill>
                  <a:schemeClr val="tx1"/>
                </a:solidFill>
                <a:latin typeface="Times New Roman" panose="02020603050405020304" pitchFamily="18" charset="0"/>
              </a:rPr>
              <a:t> </a:t>
            </a:r>
            <a:endParaRPr lang="en-US" altLang="zh-CN" sz="3200" dirty="0">
              <a:solidFill>
                <a:schemeClr val="tx1"/>
              </a:solidFill>
              <a:latin typeface="Times New Roman" panose="02020603050405020304" pitchFamily="18" charset="0"/>
            </a:endParaRPr>
          </a:p>
          <a:p>
            <a:pPr marL="342900" indent="-342900" eaLnBrk="1" hangingPunct="1">
              <a:spcBef>
                <a:spcPct val="20000"/>
              </a:spcBef>
              <a:buChar char="•"/>
            </a:pPr>
            <a:endParaRPr lang="en-US" altLang="zh-CN" sz="3200" dirty="0">
              <a:solidFill>
                <a:schemeClr val="tx1"/>
              </a:solidFill>
              <a:latin typeface="Times New Roman" panose="02020603050405020304" pitchFamily="18" charset="0"/>
            </a:endParaRPr>
          </a:p>
        </p:txBody>
      </p:sp>
      <p:sp>
        <p:nvSpPr>
          <p:cNvPr id="375812" name="Text Box 4"/>
          <p:cNvSpPr txBox="1">
            <a:spLocks noChangeArrowheads="1"/>
          </p:cNvSpPr>
          <p:nvPr/>
        </p:nvSpPr>
        <p:spPr bwMode="auto">
          <a:xfrm>
            <a:off x="628650" y="1196975"/>
            <a:ext cx="533400" cy="5213350"/>
          </a:xfrm>
          <a:prstGeom prst="rect">
            <a:avLst/>
          </a:prstGeom>
          <a:gradFill rotWithShape="0">
            <a:gsLst>
              <a:gs pos="0">
                <a:srgbClr val="FFC800">
                  <a:gamma/>
                  <a:shade val="46275"/>
                  <a:invGamma/>
                </a:srgbClr>
              </a:gs>
              <a:gs pos="100000">
                <a:srgbClr val="FFC800"/>
              </a:gs>
            </a:gsLst>
            <a:lin ang="0" scaled="1"/>
          </a:gradFill>
          <a:ln w="9525">
            <a:solidFill>
              <a:schemeClr val="tx1"/>
            </a:solidFill>
            <a:miter lim="800000"/>
            <a:tailEnd type="none" w="lg" len="lg"/>
          </a:ln>
          <a:effectLst/>
        </p:spPr>
        <p:txBody>
          <a:bodyPr>
            <a:spAutoFit/>
          </a:bodyPr>
          <a:lstStyle/>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375813" name="Rectangle 5"/>
          <p:cNvSpPr>
            <a:spLocks noChangeArrowheads="1"/>
          </p:cNvSpPr>
          <p:nvPr/>
        </p:nvSpPr>
        <p:spPr bwMode="auto">
          <a:xfrm>
            <a:off x="1238250" y="1204913"/>
            <a:ext cx="7221538" cy="1150938"/>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数据结构＋算法   试图追求组合的丰富性 </a:t>
            </a:r>
            <a:endParaRPr kumimoji="0" lang="zh-CN" altLang="en-US" sz="2800" b="1" i="0" u="none" strike="noStrike" kern="1200" cap="none" spc="0" normalizeH="0" baseline="0" noProof="0" dirty="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75814" name="Rectangle 6"/>
          <p:cNvSpPr>
            <a:spLocks noChangeArrowheads="1"/>
          </p:cNvSpPr>
          <p:nvPr/>
        </p:nvSpPr>
        <p:spPr bwMode="auto">
          <a:xfrm>
            <a:off x="1238250" y="2525713"/>
            <a:ext cx="7219950"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（数据结构＋算法） 更加吻合实际</a:t>
            </a:r>
            <a:endParaRPr kumimoji="0" lang="zh-CN" altLang="en-US" sz="32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375815" name="Rectangle 7"/>
          <p:cNvSpPr>
            <a:spLocks noChangeArrowheads="1"/>
          </p:cNvSpPr>
          <p:nvPr/>
        </p:nvSpPr>
        <p:spPr bwMode="auto">
          <a:xfrm>
            <a:off x="1238250" y="3822700"/>
            <a:ext cx="7219950" cy="1198563"/>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类＋类</a:t>
            </a:r>
            <a:r>
              <a:rPr kumimoji="0" lang="en-US" altLang="zh-CN" sz="36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en-US" sz="36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＋类＝程序</a:t>
            </a:r>
            <a:endParaRPr kumimoji="0" lang="zh-CN" altLang="en-US" sz="36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375816" name="Rectangle 8"/>
          <p:cNvSpPr>
            <a:spLocks noChangeArrowheads="1"/>
          </p:cNvSpPr>
          <p:nvPr/>
        </p:nvSpPr>
        <p:spPr bwMode="auto">
          <a:xfrm>
            <a:off x="1239838" y="5181600"/>
            <a:ext cx="7219950" cy="1198563"/>
          </a:xfrm>
          <a:prstGeom prst="rect">
            <a:avLst/>
          </a:prstGeom>
          <a:gradFill rotWithShape="0">
            <a:gsLst>
              <a:gs pos="0">
                <a:srgbClr val="006600">
                  <a:gamma/>
                  <a:shade val="46275"/>
                  <a:invGamma/>
                </a:srgbClr>
              </a:gs>
              <a:gs pos="100000">
                <a:srgbClr val="006600"/>
              </a:gs>
            </a:gsLst>
            <a:lin ang="5400000" scaled="1"/>
          </a:gradFill>
          <a:ln w="12700">
            <a:solidFill>
              <a:schemeClr val="hlink"/>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类的深度管理</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5812"/>
                                        </p:tgtEl>
                                        <p:attrNameLst>
                                          <p:attrName>style.visibility</p:attrName>
                                        </p:attrNameLst>
                                      </p:cBhvr>
                                      <p:to>
                                        <p:strVal val="visible"/>
                                      </p:to>
                                    </p:set>
                                    <p:anim calcmode="lin" valueType="num">
                                      <p:cBhvr additive="base">
                                        <p:cTn id="7" dur="500" fill="hold"/>
                                        <p:tgtEl>
                                          <p:spTgt spid="375812"/>
                                        </p:tgtEl>
                                        <p:attrNameLst>
                                          <p:attrName>ppt_x</p:attrName>
                                        </p:attrNameLst>
                                      </p:cBhvr>
                                      <p:tavLst>
                                        <p:tav tm="0">
                                          <p:val>
                                            <p:strVal val="0-#ppt_w/2"/>
                                          </p:val>
                                        </p:tav>
                                        <p:tav tm="100000">
                                          <p:val>
                                            <p:strVal val="#ppt_x"/>
                                          </p:val>
                                        </p:tav>
                                      </p:tavLst>
                                    </p:anim>
                                    <p:anim calcmode="lin" valueType="num">
                                      <p:cBhvr additive="base">
                                        <p:cTn id="8" dur="500" fill="hold"/>
                                        <p:tgtEl>
                                          <p:spTgt spid="3758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75813"/>
                                        </p:tgtEl>
                                        <p:attrNameLst>
                                          <p:attrName>style.visibility</p:attrName>
                                        </p:attrNameLst>
                                      </p:cBhvr>
                                      <p:to>
                                        <p:strVal val="visible"/>
                                      </p:to>
                                    </p:set>
                                    <p:animEffect transition="in" filter="slide(fromLeft)">
                                      <p:cBhvr>
                                        <p:cTn id="12" dur="500"/>
                                        <p:tgtEl>
                                          <p:spTgt spid="3758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75814"/>
                                        </p:tgtEl>
                                        <p:attrNameLst>
                                          <p:attrName>style.visibility</p:attrName>
                                        </p:attrNameLst>
                                      </p:cBhvr>
                                      <p:to>
                                        <p:strVal val="visible"/>
                                      </p:to>
                                    </p:set>
                                    <p:anim calcmode="lin" valueType="num">
                                      <p:cBhvr additive="base">
                                        <p:cTn id="17" dur="2000" fill="hold"/>
                                        <p:tgtEl>
                                          <p:spTgt spid="375814"/>
                                        </p:tgtEl>
                                        <p:attrNameLst>
                                          <p:attrName>ppt_x</p:attrName>
                                        </p:attrNameLst>
                                      </p:cBhvr>
                                      <p:tavLst>
                                        <p:tav tm="0">
                                          <p:val>
                                            <p:strVal val="#ppt_x"/>
                                          </p:val>
                                        </p:tav>
                                        <p:tav tm="100000">
                                          <p:val>
                                            <p:strVal val="#ppt_x"/>
                                          </p:val>
                                        </p:tav>
                                      </p:tavLst>
                                    </p:anim>
                                    <p:anim calcmode="lin" valueType="num">
                                      <p:cBhvr additive="base">
                                        <p:cTn id="18" dur="2000" fill="hold"/>
                                        <p:tgtEl>
                                          <p:spTgt spid="3758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4" fill="hold" grpId="0" nodeType="clickEffect">
                                  <p:stCondLst>
                                    <p:cond delay="0"/>
                                  </p:stCondLst>
                                  <p:childTnLst>
                                    <p:set>
                                      <p:cBhvr>
                                        <p:cTn id="22" dur="1" fill="hold">
                                          <p:stCondLst>
                                            <p:cond delay="0"/>
                                          </p:stCondLst>
                                        </p:cTn>
                                        <p:tgtEl>
                                          <p:spTgt spid="375815"/>
                                        </p:tgtEl>
                                        <p:attrNameLst>
                                          <p:attrName>style.visibility</p:attrName>
                                        </p:attrNameLst>
                                      </p:cBhvr>
                                      <p:to>
                                        <p:strVal val="visible"/>
                                      </p:to>
                                    </p:set>
                                    <p:animEffect transition="in" filter="wheel(4)">
                                      <p:cBhvr>
                                        <p:cTn id="23" dur="2000"/>
                                        <p:tgtEl>
                                          <p:spTgt spid="375815"/>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4" fill="hold" grpId="0" nodeType="clickEffect">
                                  <p:stCondLst>
                                    <p:cond delay="0"/>
                                  </p:stCondLst>
                                  <p:childTnLst>
                                    <p:set>
                                      <p:cBhvr>
                                        <p:cTn id="27" dur="1" fill="hold">
                                          <p:stCondLst>
                                            <p:cond delay="0"/>
                                          </p:stCondLst>
                                        </p:cTn>
                                        <p:tgtEl>
                                          <p:spTgt spid="375816"/>
                                        </p:tgtEl>
                                        <p:attrNameLst>
                                          <p:attrName>style.visibility</p:attrName>
                                        </p:attrNameLst>
                                      </p:cBhvr>
                                      <p:to>
                                        <p:strVal val="visible"/>
                                      </p:to>
                                    </p:set>
                                    <p:animEffect transition="in" filter="wheel(4)">
                                      <p:cBhvr>
                                        <p:cTn id="28" dur="2000"/>
                                        <p:tgtEl>
                                          <p:spTgt spid="375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animBg="1"/>
      <p:bldP spid="375813" grpId="0" animBg="1"/>
      <p:bldP spid="375814" grpId="0" animBg="1"/>
      <p:bldP spid="375815" grpId="0" animBg="1"/>
      <p:bldP spid="3758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p:nvPr/>
        </p:nvSpPr>
        <p:spPr>
          <a:xfrm>
            <a:off x="107950" y="115888"/>
            <a:ext cx="8783638"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类（封装）</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71683" name="Rectangle 6"/>
          <p:cNvSpPr>
            <a:spLocks noGrp="1"/>
          </p:cNvSpPr>
          <p:nvPr>
            <p:ph idx="1"/>
          </p:nvPr>
        </p:nvSpPr>
        <p:spPr>
          <a:xfrm>
            <a:off x="685800" y="685800"/>
            <a:ext cx="7918450" cy="5911850"/>
          </a:xfrm>
          <a:ln/>
        </p:spPr>
        <p:txBody>
          <a:bodyPr vert="horz" wrap="square" lIns="91440" tIns="45720" rIns="91440" bIns="45720" anchor="t" anchorCtr="0"/>
          <a:p>
            <a:pPr eaLnBrk="1" hangingPunct="1">
              <a:buNone/>
            </a:pPr>
            <a:r>
              <a:rPr lang="en-US" altLang="zh-CN" sz="3600" b="1" dirty="0">
                <a:solidFill>
                  <a:schemeClr val="bg1"/>
                </a:solidFill>
              </a:rPr>
              <a:t>1</a:t>
            </a:r>
            <a:r>
              <a:rPr lang="zh-CN" altLang="en-US" sz="3600" b="1" dirty="0">
                <a:solidFill>
                  <a:schemeClr val="bg1"/>
                </a:solidFill>
              </a:rPr>
              <a:t>、定义新类型的基本思想就是将实现中的那些并非必然的细节，与那些对这个类型的正确使用至关重要的性质区分开来。</a:t>
            </a:r>
            <a:endParaRPr lang="zh-CN" altLang="en-US" sz="3600" b="1" dirty="0">
              <a:solidFill>
                <a:schemeClr val="bg1"/>
              </a:solidFill>
            </a:endParaRPr>
          </a:p>
          <a:p>
            <a:pPr eaLnBrk="1" hangingPunct="1">
              <a:buNone/>
            </a:pPr>
            <a:r>
              <a:rPr lang="en-US" altLang="zh-CN" sz="3600" b="1" dirty="0">
                <a:solidFill>
                  <a:schemeClr val="bg1"/>
                </a:solidFill>
              </a:rPr>
              <a:t>2</a:t>
            </a:r>
            <a:r>
              <a:rPr lang="zh-CN" altLang="en-US" sz="3600" b="1" dirty="0">
                <a:solidFill>
                  <a:schemeClr val="bg1"/>
                </a:solidFill>
              </a:rPr>
              <a:t>、其依据是属性基本可以确定功能；反之需要功能则要求对应属性。</a:t>
            </a:r>
            <a:endParaRPr lang="en-US" altLang="zh-CN" sz="3600" b="1" dirty="0">
              <a:solidFill>
                <a:schemeClr val="bg1"/>
              </a:solidFill>
            </a:endParaRPr>
          </a:p>
          <a:p>
            <a:pPr eaLnBrk="1" hangingPunct="1">
              <a:buNone/>
            </a:pPr>
            <a:r>
              <a:rPr lang="en-US" altLang="zh-CN" sz="3600" b="1" dirty="0">
                <a:solidFill>
                  <a:schemeClr val="bg1"/>
                </a:solidFill>
              </a:rPr>
              <a:t>3</a:t>
            </a:r>
            <a:r>
              <a:rPr lang="zh-CN" altLang="en-US" sz="3600" b="1" dirty="0">
                <a:solidFill>
                  <a:schemeClr val="bg1"/>
                </a:solidFill>
              </a:rPr>
              <a:t>、提供一个特定界面，令对于数据结构以及内部维护例程的所有使用都通过这个界面进行。</a:t>
            </a:r>
            <a:endParaRPr lang="zh-CN" altLang="en-US" sz="3600" b="1" dirty="0">
              <a:solidFill>
                <a:schemeClr val="bg1"/>
              </a:solidFill>
            </a:endParaRPr>
          </a:p>
          <a:p>
            <a:pPr eaLnBrk="1" hangingPunct="1">
              <a:buNone/>
            </a:pPr>
            <a:r>
              <a:rPr lang="en-US" altLang="zh-CN" sz="3600" b="1" dirty="0">
                <a:solidFill>
                  <a:schemeClr val="bg1"/>
                </a:solidFill>
              </a:rPr>
              <a:t>4</a:t>
            </a:r>
            <a:r>
              <a:rPr lang="zh-CN" altLang="en-US" sz="3600" b="1" dirty="0">
                <a:solidFill>
                  <a:schemeClr val="bg1"/>
                </a:solidFill>
              </a:rPr>
              <a:t>、前提：针对大型、复杂系统</a:t>
            </a:r>
            <a:endParaRPr lang="zh-CN" altLang="en-US" sz="3600" b="1" dirty="0">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p:nvPr/>
        </p:nvSpPr>
        <p:spPr>
          <a:xfrm>
            <a:off x="0" y="44450"/>
            <a:ext cx="9144000" cy="1143000"/>
          </a:xfrm>
          <a:prstGeom prst="rect">
            <a:avLst/>
          </a:prstGeom>
          <a:noFill/>
          <a:ln w="9525">
            <a:noFill/>
          </a:ln>
        </p:spPr>
        <p:txBody>
          <a:bodyPr anchor="ctr" anchorCtr="0"/>
          <a:p>
            <a:pPr algn="ctr" eaLnBrk="1" hangingPunct="1"/>
            <a:r>
              <a:rPr lang="zh-CN" altLang="en-US" sz="4400" dirty="0">
                <a:solidFill>
                  <a:srgbClr val="FFFF00"/>
                </a:solidFill>
                <a:latin typeface="隶书" pitchFamily="49" charset="-122"/>
                <a:ea typeface="隶书" pitchFamily="49" charset="-122"/>
              </a:rPr>
              <a:t>类</a:t>
            </a:r>
            <a:endParaRPr lang="zh-CN" altLang="en-US" sz="4400" dirty="0">
              <a:solidFill>
                <a:srgbClr val="FFFF00"/>
              </a:solidFill>
              <a:latin typeface="隶书" pitchFamily="49" charset="-122"/>
              <a:ea typeface="隶书" pitchFamily="49" charset="-122"/>
            </a:endParaRPr>
          </a:p>
        </p:txBody>
      </p:sp>
      <p:sp>
        <p:nvSpPr>
          <p:cNvPr id="72707" name="Rectangle 3"/>
          <p:cNvSpPr/>
          <p:nvPr/>
        </p:nvSpPr>
        <p:spPr>
          <a:xfrm>
            <a:off x="323850" y="1916113"/>
            <a:ext cx="7772400" cy="4114800"/>
          </a:xfrm>
          <a:prstGeom prst="rect">
            <a:avLst/>
          </a:prstGeom>
          <a:noFill/>
          <a:ln w="9525">
            <a:noFill/>
          </a:ln>
        </p:spPr>
        <p:txBody>
          <a:bodyPr/>
          <a:p>
            <a:pPr marL="342900" indent="-342900" eaLnBrk="1" hangingPunct="1">
              <a:spcBef>
                <a:spcPct val="20000"/>
              </a:spcBef>
            </a:pPr>
            <a:r>
              <a:rPr lang="en-US" altLang="zh-CN" sz="3200" dirty="0">
                <a:solidFill>
                  <a:schemeClr val="tx1"/>
                </a:solidFill>
                <a:latin typeface="Times New Roman" panose="02020603050405020304" pitchFamily="18" charset="0"/>
              </a:rPr>
              <a:t> </a:t>
            </a:r>
            <a:endParaRPr lang="en-US" altLang="zh-CN" sz="3200" dirty="0">
              <a:solidFill>
                <a:schemeClr val="tx1"/>
              </a:solidFill>
              <a:latin typeface="Times New Roman" panose="02020603050405020304" pitchFamily="18" charset="0"/>
            </a:endParaRPr>
          </a:p>
          <a:p>
            <a:pPr marL="342900" indent="-342900" eaLnBrk="1" hangingPunct="1">
              <a:spcBef>
                <a:spcPct val="20000"/>
              </a:spcBef>
              <a:buChar char="•"/>
            </a:pPr>
            <a:endParaRPr lang="en-US" altLang="zh-CN" sz="3200" dirty="0">
              <a:solidFill>
                <a:schemeClr val="tx1"/>
              </a:solidFill>
              <a:latin typeface="Times New Roman" panose="02020603050405020304" pitchFamily="18" charset="0"/>
            </a:endParaRPr>
          </a:p>
        </p:txBody>
      </p:sp>
      <p:sp>
        <p:nvSpPr>
          <p:cNvPr id="368644" name="Rectangle 4"/>
          <p:cNvSpPr>
            <a:spLocks noChangeArrowheads="1"/>
          </p:cNvSpPr>
          <p:nvPr/>
        </p:nvSpPr>
        <p:spPr bwMode="auto">
          <a:xfrm>
            <a:off x="1238250" y="1557338"/>
            <a:ext cx="1389063" cy="1150938"/>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对象 </a:t>
            </a:r>
            <a:endParaRPr kumimoji="0" lang="zh-CN" altLang="en-US" sz="28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68645" name="Rectangle 5"/>
          <p:cNvSpPr>
            <a:spLocks noChangeArrowheads="1"/>
          </p:cNvSpPr>
          <p:nvPr/>
        </p:nvSpPr>
        <p:spPr bwMode="auto">
          <a:xfrm>
            <a:off x="6496050" y="1622425"/>
            <a:ext cx="1389063"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实体</a:t>
            </a:r>
            <a:endPar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368646" name="Rectangle 6"/>
          <p:cNvSpPr>
            <a:spLocks noChangeArrowheads="1"/>
          </p:cNvSpPr>
          <p:nvPr/>
        </p:nvSpPr>
        <p:spPr bwMode="auto">
          <a:xfrm>
            <a:off x="1238250" y="4894263"/>
            <a:ext cx="1389063" cy="1198563"/>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类</a:t>
            </a:r>
            <a:endParaRPr kumimoji="0" lang="zh-CN" altLang="en-US"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368647" name="Rectangle 7"/>
          <p:cNvSpPr>
            <a:spLocks noChangeArrowheads="1"/>
          </p:cNvSpPr>
          <p:nvPr/>
        </p:nvSpPr>
        <p:spPr bwMode="auto">
          <a:xfrm>
            <a:off x="6480175" y="4868863"/>
            <a:ext cx="1476375" cy="1198563"/>
          </a:xfrm>
          <a:prstGeom prst="rect">
            <a:avLst/>
          </a:prstGeom>
          <a:gradFill rotWithShape="0">
            <a:gsLst>
              <a:gs pos="0">
                <a:srgbClr val="00CC00">
                  <a:gamma/>
                  <a:shade val="46275"/>
                  <a:invGamma/>
                </a:srgbClr>
              </a:gs>
              <a:gs pos="100000">
                <a:srgbClr val="00CC00"/>
              </a:gs>
            </a:gsLst>
            <a:lin ang="5400000" scaled="1"/>
          </a:gradFill>
          <a:ln w="12700">
            <a:solidFill>
              <a:srgbClr val="006600"/>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抽象数据类</a:t>
            </a:r>
            <a:endParaRPr kumimoji="0" lang="zh-CN" altLang="en-US" sz="20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368648" name="Line 8"/>
          <p:cNvSpPr>
            <a:spLocks noChangeShapeType="1"/>
          </p:cNvSpPr>
          <p:nvPr/>
        </p:nvSpPr>
        <p:spPr bwMode="auto">
          <a:xfrm>
            <a:off x="1403350" y="2781300"/>
            <a:ext cx="0" cy="2087563"/>
          </a:xfrm>
          <a:prstGeom prst="line">
            <a:avLst/>
          </a:prstGeom>
          <a:noFill/>
          <a:ln w="9525">
            <a:solidFill>
              <a:schemeClr val="bg1"/>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68649" name="Line 9"/>
          <p:cNvSpPr>
            <a:spLocks noChangeShapeType="1"/>
          </p:cNvSpPr>
          <p:nvPr/>
        </p:nvSpPr>
        <p:spPr bwMode="auto">
          <a:xfrm flipV="1">
            <a:off x="2268538" y="2781300"/>
            <a:ext cx="0" cy="2087563"/>
          </a:xfrm>
          <a:prstGeom prst="line">
            <a:avLst/>
          </a:prstGeom>
          <a:noFill/>
          <a:ln w="9525">
            <a:solidFill>
              <a:schemeClr val="bg1"/>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68650" name="Line 10"/>
          <p:cNvSpPr>
            <a:spLocks noChangeShapeType="1"/>
          </p:cNvSpPr>
          <p:nvPr/>
        </p:nvSpPr>
        <p:spPr bwMode="auto">
          <a:xfrm flipH="1">
            <a:off x="2627313" y="5516563"/>
            <a:ext cx="3889375" cy="0"/>
          </a:xfrm>
          <a:prstGeom prst="line">
            <a:avLst/>
          </a:prstGeom>
          <a:noFill/>
          <a:ln w="9525">
            <a:solidFill>
              <a:schemeClr val="bg1"/>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68652" name="Line 12"/>
          <p:cNvSpPr>
            <a:spLocks noChangeShapeType="1"/>
          </p:cNvSpPr>
          <p:nvPr/>
        </p:nvSpPr>
        <p:spPr bwMode="auto">
          <a:xfrm flipH="1">
            <a:off x="2627313" y="2205038"/>
            <a:ext cx="3816350" cy="0"/>
          </a:xfrm>
          <a:prstGeom prst="line">
            <a:avLst/>
          </a:prstGeom>
          <a:noFill/>
          <a:ln w="9525">
            <a:solidFill>
              <a:schemeClr val="bg1"/>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68645"/>
                                        </p:tgtEl>
                                        <p:attrNameLst>
                                          <p:attrName>style.visibility</p:attrName>
                                        </p:attrNameLst>
                                      </p:cBhvr>
                                      <p:to>
                                        <p:strVal val="visible"/>
                                      </p:to>
                                    </p:set>
                                    <p:animEffect transition="in" filter="diamond(in)">
                                      <p:cBhvr>
                                        <p:cTn id="7" dur="2000"/>
                                        <p:tgtEl>
                                          <p:spTgt spid="36864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68647"/>
                                        </p:tgtEl>
                                        <p:attrNameLst>
                                          <p:attrName>style.visibility</p:attrName>
                                        </p:attrNameLst>
                                      </p:cBhvr>
                                      <p:to>
                                        <p:strVal val="visible"/>
                                      </p:to>
                                    </p:set>
                                    <p:animEffect transition="in" filter="barn(inHorizontal)">
                                      <p:cBhvr>
                                        <p:cTn id="12" dur="500"/>
                                        <p:tgtEl>
                                          <p:spTgt spid="36864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68650"/>
                                        </p:tgtEl>
                                        <p:attrNameLst>
                                          <p:attrName>style.visibility</p:attrName>
                                        </p:attrNameLst>
                                      </p:cBhvr>
                                      <p:to>
                                        <p:strVal val="visible"/>
                                      </p:to>
                                    </p:set>
                                    <p:animEffect transition="in" filter="strips(downLeft)">
                                      <p:cBhvr>
                                        <p:cTn id="17" dur="500"/>
                                        <p:tgtEl>
                                          <p:spTgt spid="368650"/>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368646"/>
                                        </p:tgtEl>
                                        <p:attrNameLst>
                                          <p:attrName>style.visibility</p:attrName>
                                        </p:attrNameLst>
                                      </p:cBhvr>
                                      <p:to>
                                        <p:strVal val="visible"/>
                                      </p:to>
                                    </p:set>
                                    <p:animEffect transition="in" filter="wedge">
                                      <p:cBhvr>
                                        <p:cTn id="22" dur="2000"/>
                                        <p:tgtEl>
                                          <p:spTgt spid="36864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68649"/>
                                        </p:tgtEl>
                                        <p:attrNameLst>
                                          <p:attrName>style.visibility</p:attrName>
                                        </p:attrNameLst>
                                      </p:cBhvr>
                                      <p:to>
                                        <p:strVal val="visible"/>
                                      </p:to>
                                    </p:set>
                                    <p:animEffect transition="in" filter="randombar(horizontal)">
                                      <p:cBhvr>
                                        <p:cTn id="27" dur="500"/>
                                        <p:tgtEl>
                                          <p:spTgt spid="368649"/>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10000"/>
                                  </p:iterate>
                                  <p:childTnLst>
                                    <p:set>
                                      <p:cBhvr>
                                        <p:cTn id="31" dur="1" fill="hold">
                                          <p:stCondLst>
                                            <p:cond delay="0"/>
                                          </p:stCondLst>
                                        </p:cTn>
                                        <p:tgtEl>
                                          <p:spTgt spid="368644"/>
                                        </p:tgtEl>
                                        <p:attrNameLst>
                                          <p:attrName>style.visibility</p:attrName>
                                        </p:attrNameLst>
                                      </p:cBhvr>
                                      <p:to>
                                        <p:strVal val="visible"/>
                                      </p:to>
                                    </p:set>
                                    <p:animEffect transition="in" filter="fade">
                                      <p:cBhvr>
                                        <p:cTn id="32" dur="2000"/>
                                        <p:tgtEl>
                                          <p:spTgt spid="368644"/>
                                        </p:tgtEl>
                                      </p:cBhvr>
                                    </p:animEffect>
                                    <p:anim calcmode="lin" valueType="num">
                                      <p:cBhvr>
                                        <p:cTn id="33" dur="2000" fill="hold"/>
                                        <p:tgtEl>
                                          <p:spTgt spid="368644"/>
                                        </p:tgtEl>
                                        <p:attrNameLst>
                                          <p:attrName>ppt_w</p:attrName>
                                        </p:attrNameLst>
                                      </p:cBhvr>
                                      <p:tavLst>
                                        <p:tav tm="0" fmla="#ppt_w*sin(2.5*pi*$)">
                                          <p:val>
                                            <p:fltVal val="0.000000"/>
                                          </p:val>
                                        </p:tav>
                                        <p:tav tm="100000">
                                          <p:val>
                                            <p:fltVal val="1.000000"/>
                                          </p:val>
                                        </p:tav>
                                      </p:tavLst>
                                    </p:anim>
                                    <p:anim calcmode="lin" valueType="num">
                                      <p:cBhvr>
                                        <p:cTn id="34" dur="2000" fill="hold"/>
                                        <p:tgtEl>
                                          <p:spTgt spid="368644"/>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368648"/>
                                        </p:tgtEl>
                                        <p:attrNameLst>
                                          <p:attrName>style.visibility</p:attrName>
                                        </p:attrNameLst>
                                      </p:cBhvr>
                                      <p:to>
                                        <p:strVal val="visible"/>
                                      </p:to>
                                    </p:set>
                                    <p:animEffect transition="in" filter="slide(fromBottom)">
                                      <p:cBhvr>
                                        <p:cTn id="39" dur="500"/>
                                        <p:tgtEl>
                                          <p:spTgt spid="36864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68652"/>
                                        </p:tgtEl>
                                        <p:attrNameLst>
                                          <p:attrName>style.visibility</p:attrName>
                                        </p:attrNameLst>
                                      </p:cBhvr>
                                      <p:to>
                                        <p:strVal val="visible"/>
                                      </p:to>
                                    </p:set>
                                    <p:anim calcmode="lin" valueType="num">
                                      <p:cBhvr>
                                        <p:cTn id="44" dur="500" fill="hold"/>
                                        <p:tgtEl>
                                          <p:spTgt spid="368652"/>
                                        </p:tgtEl>
                                        <p:attrNameLst>
                                          <p:attrName>ppt_w</p:attrName>
                                        </p:attrNameLst>
                                      </p:cBhvr>
                                      <p:tavLst>
                                        <p:tav tm="0">
                                          <p:val>
                                            <p:fltVal val="0.000000"/>
                                          </p:val>
                                        </p:tav>
                                        <p:tav tm="100000">
                                          <p:val>
                                            <p:strVal val="#ppt_w"/>
                                          </p:val>
                                        </p:tav>
                                      </p:tavLst>
                                    </p:anim>
                                    <p:anim calcmode="lin" valueType="num">
                                      <p:cBhvr>
                                        <p:cTn id="45" dur="500" fill="hold"/>
                                        <p:tgtEl>
                                          <p:spTgt spid="368652"/>
                                        </p:tgtEl>
                                        <p:attrNameLst>
                                          <p:attrName>ppt_h</p:attrName>
                                        </p:attrNameLst>
                                      </p:cBhvr>
                                      <p:tavLst>
                                        <p:tav tm="0">
                                          <p:val>
                                            <p:fltVal val="0.000000"/>
                                          </p:val>
                                        </p:tav>
                                        <p:tav tm="100000">
                                          <p:val>
                                            <p:strVal val="#ppt_h"/>
                                          </p:val>
                                        </p:tav>
                                      </p:tavLst>
                                    </p:anim>
                                    <p:animEffect transition="in" filter="fade">
                                      <p:cBhvr>
                                        <p:cTn id="46" dur="500"/>
                                        <p:tgtEl>
                                          <p:spTgt spid="368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animBg="1"/>
      <p:bldP spid="368645" grpId="0" animBg="1"/>
      <p:bldP spid="368646" grpId="0" animBg="1"/>
      <p:bldP spid="36864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p:nvPr/>
        </p:nvSpPr>
        <p:spPr>
          <a:xfrm>
            <a:off x="0" y="269875"/>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隶书" pitchFamily="49" charset="-122"/>
                <a:ea typeface="隶书" pitchFamily="49" charset="-122"/>
              </a:rPr>
              <a:t>面向对象基本概念</a:t>
            </a:r>
            <a:endParaRPr lang="zh-CN" altLang="en-US" sz="4400" dirty="0">
              <a:solidFill>
                <a:srgbClr val="FFFF00"/>
              </a:solidFill>
              <a:latin typeface="隶书" pitchFamily="49" charset="-122"/>
              <a:ea typeface="隶书" pitchFamily="49" charset="-122"/>
            </a:endParaRPr>
          </a:p>
        </p:txBody>
      </p:sp>
      <p:sp>
        <p:nvSpPr>
          <p:cNvPr id="73731" name="Rectangle 3"/>
          <p:cNvSpPr/>
          <p:nvPr/>
        </p:nvSpPr>
        <p:spPr>
          <a:xfrm>
            <a:off x="323850" y="1916113"/>
            <a:ext cx="7772400" cy="4114800"/>
          </a:xfrm>
          <a:prstGeom prst="rect">
            <a:avLst/>
          </a:prstGeom>
          <a:noFill/>
          <a:ln w="9525">
            <a:noFill/>
          </a:ln>
        </p:spPr>
        <p:txBody>
          <a:bodyPr/>
          <a:p>
            <a:pPr marL="342900" indent="-342900" eaLnBrk="1" hangingPunct="1">
              <a:spcBef>
                <a:spcPct val="20000"/>
              </a:spcBef>
            </a:pPr>
            <a:r>
              <a:rPr lang="en-US" altLang="zh-CN" sz="3200" dirty="0">
                <a:solidFill>
                  <a:schemeClr val="tx1"/>
                </a:solidFill>
                <a:latin typeface="Times New Roman" panose="02020603050405020304" pitchFamily="18" charset="0"/>
              </a:rPr>
              <a:t> </a:t>
            </a:r>
            <a:endParaRPr lang="en-US" altLang="zh-CN" sz="3200" dirty="0">
              <a:solidFill>
                <a:schemeClr val="tx1"/>
              </a:solidFill>
              <a:latin typeface="Times New Roman" panose="02020603050405020304" pitchFamily="18" charset="0"/>
            </a:endParaRPr>
          </a:p>
          <a:p>
            <a:pPr marL="342900" indent="-342900" eaLnBrk="1" hangingPunct="1">
              <a:spcBef>
                <a:spcPct val="20000"/>
              </a:spcBef>
              <a:buChar char="•"/>
            </a:pPr>
            <a:endParaRPr lang="en-US" altLang="zh-CN" sz="3200" dirty="0">
              <a:solidFill>
                <a:schemeClr val="tx1"/>
              </a:solidFill>
              <a:latin typeface="Times New Roman" panose="02020603050405020304" pitchFamily="18" charset="0"/>
            </a:endParaRPr>
          </a:p>
        </p:txBody>
      </p:sp>
      <p:sp>
        <p:nvSpPr>
          <p:cNvPr id="367620" name="Text Box 4"/>
          <p:cNvSpPr txBox="1">
            <a:spLocks noChangeArrowheads="1"/>
          </p:cNvSpPr>
          <p:nvPr/>
        </p:nvSpPr>
        <p:spPr bwMode="auto">
          <a:xfrm>
            <a:off x="639763" y="2068513"/>
            <a:ext cx="533400" cy="3816350"/>
          </a:xfrm>
          <a:prstGeom prst="rect">
            <a:avLst/>
          </a:prstGeom>
          <a:gradFill rotWithShape="0">
            <a:gsLst>
              <a:gs pos="0">
                <a:srgbClr val="FFC800">
                  <a:gamma/>
                  <a:shade val="46275"/>
                  <a:invGamma/>
                </a:srgbClr>
              </a:gs>
              <a:gs pos="100000">
                <a:srgbClr val="FFC800"/>
              </a:gs>
            </a:gsLst>
            <a:lin ang="0" scaled="1"/>
          </a:gradFill>
          <a:ln w="9525">
            <a:solidFill>
              <a:schemeClr val="tx1"/>
            </a:solidFill>
            <a:miter lim="800000"/>
            <a:tailEnd type="none" w="lg" len="lg"/>
          </a:ln>
          <a:effectLst/>
        </p:spPr>
        <p:txBody>
          <a:bodyPr>
            <a:spAutoFit/>
          </a:bodyPr>
          <a:lstStyle/>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367621" name="Rectangle 5"/>
          <p:cNvSpPr>
            <a:spLocks noChangeArrowheads="1"/>
          </p:cNvSpPr>
          <p:nvPr/>
        </p:nvSpPr>
        <p:spPr bwMode="auto">
          <a:xfrm>
            <a:off x="1238250" y="2068513"/>
            <a:ext cx="7221538" cy="1150938"/>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对象：物理实体在计算机逻辑中的映射和体现 </a:t>
            </a:r>
            <a:endParaRPr kumimoji="0" lang="zh-CN" altLang="en-US" sz="28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67622" name="Rectangle 6"/>
          <p:cNvSpPr>
            <a:spLocks noChangeArrowheads="1"/>
          </p:cNvSpPr>
          <p:nvPr/>
        </p:nvSpPr>
        <p:spPr bwMode="auto">
          <a:xfrm>
            <a:off x="1238250" y="3389313"/>
            <a:ext cx="7219950"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类：同种对象的集合与抽象</a:t>
            </a:r>
            <a:endPar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367623" name="Rectangle 7"/>
          <p:cNvSpPr>
            <a:spLocks noChangeArrowheads="1"/>
          </p:cNvSpPr>
          <p:nvPr/>
        </p:nvSpPr>
        <p:spPr bwMode="auto">
          <a:xfrm>
            <a:off x="1238250" y="4686300"/>
            <a:ext cx="7219950" cy="1198563"/>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实体：现实世界中需要描述的对象</a:t>
            </a:r>
            <a:endParaRPr kumimoji="0" lang="zh-CN" altLang="en-US"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7620"/>
                                        </p:tgtEl>
                                        <p:attrNameLst>
                                          <p:attrName>style.visibility</p:attrName>
                                        </p:attrNameLst>
                                      </p:cBhvr>
                                      <p:to>
                                        <p:strVal val="visible"/>
                                      </p:to>
                                    </p:set>
                                    <p:anim calcmode="lin" valueType="num">
                                      <p:cBhvr>
                                        <p:cTn id="7" dur="500" fill="hold"/>
                                        <p:tgtEl>
                                          <p:spTgt spid="367620"/>
                                        </p:tgtEl>
                                        <p:attrNameLst>
                                          <p:attrName>ppt_x</p:attrName>
                                        </p:attrNameLst>
                                      </p:cBhvr>
                                      <p:tavLst>
                                        <p:tav tm="0">
                                          <p:val>
                                            <p:strVal val="0-#ppt_w/2"/>
                                          </p:val>
                                        </p:tav>
                                        <p:tav tm="100000">
                                          <p:val>
                                            <p:strVal val="#ppt_x"/>
                                          </p:val>
                                        </p:tav>
                                      </p:tavLst>
                                    </p:anim>
                                    <p:anim calcmode="lin" valueType="num">
                                      <p:cBhvr>
                                        <p:cTn id="8" dur="500" fill="hold"/>
                                        <p:tgtEl>
                                          <p:spTgt spid="3676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67621"/>
                                        </p:tgtEl>
                                        <p:attrNameLst>
                                          <p:attrName>style.visibility</p:attrName>
                                        </p:attrNameLst>
                                      </p:cBhvr>
                                      <p:to>
                                        <p:strVal val="visible"/>
                                      </p:to>
                                    </p:set>
                                    <p:animEffect transition="in" filter="slide(fromLeft)">
                                      <p:cBhvr>
                                        <p:cTn id="12" dur="500"/>
                                        <p:tgtEl>
                                          <p:spTgt spid="3676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7622"/>
                                        </p:tgtEl>
                                        <p:attrNameLst>
                                          <p:attrName>style.visibility</p:attrName>
                                        </p:attrNameLst>
                                      </p:cBhvr>
                                      <p:to>
                                        <p:strVal val="visible"/>
                                      </p:to>
                                    </p:set>
                                    <p:anim calcmode="lin" valueType="num">
                                      <p:cBhvr>
                                        <p:cTn id="17" dur="2000" fill="hold"/>
                                        <p:tgtEl>
                                          <p:spTgt spid="367622"/>
                                        </p:tgtEl>
                                        <p:attrNameLst>
                                          <p:attrName>ppt_x</p:attrName>
                                        </p:attrNameLst>
                                      </p:cBhvr>
                                      <p:tavLst>
                                        <p:tav tm="0">
                                          <p:val>
                                            <p:strVal val="#ppt_x"/>
                                          </p:val>
                                        </p:tav>
                                        <p:tav tm="100000">
                                          <p:val>
                                            <p:strVal val="#ppt_x"/>
                                          </p:val>
                                        </p:tav>
                                      </p:tavLst>
                                    </p:anim>
                                    <p:anim calcmode="lin" valueType="num">
                                      <p:cBhvr>
                                        <p:cTn id="18" dur="2000" fill="hold"/>
                                        <p:tgtEl>
                                          <p:spTgt spid="3676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4" fill="hold" grpId="0" nodeType="clickEffect">
                                  <p:stCondLst>
                                    <p:cond delay="0"/>
                                  </p:stCondLst>
                                  <p:childTnLst>
                                    <p:set>
                                      <p:cBhvr>
                                        <p:cTn id="22" dur="1" fill="hold">
                                          <p:stCondLst>
                                            <p:cond delay="0"/>
                                          </p:stCondLst>
                                        </p:cTn>
                                        <p:tgtEl>
                                          <p:spTgt spid="367623"/>
                                        </p:tgtEl>
                                        <p:attrNameLst>
                                          <p:attrName>style.visibility</p:attrName>
                                        </p:attrNameLst>
                                      </p:cBhvr>
                                      <p:to>
                                        <p:strVal val="visible"/>
                                      </p:to>
                                    </p:set>
                                    <p:animEffect transition="in" filter="wheel(4)">
                                      <p:cBhvr>
                                        <p:cTn id="23" dur="2000"/>
                                        <p:tgtEl>
                                          <p:spTgt spid="367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animBg="1"/>
      <p:bldP spid="367621" grpId="0" animBg="1"/>
      <p:bldP spid="367622" grpId="0" animBg="1"/>
      <p:bldP spid="36762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p:nvPr/>
        </p:nvSpPr>
        <p:spPr>
          <a:xfrm>
            <a:off x="0" y="269875"/>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隶书" pitchFamily="49" charset="-122"/>
                <a:ea typeface="隶书" pitchFamily="49" charset="-122"/>
              </a:rPr>
              <a:t>对象要素</a:t>
            </a:r>
            <a:endParaRPr lang="zh-CN" altLang="en-US" sz="4400" dirty="0">
              <a:solidFill>
                <a:srgbClr val="FFFF00"/>
              </a:solidFill>
              <a:latin typeface="隶书" pitchFamily="49" charset="-122"/>
              <a:ea typeface="隶书" pitchFamily="49" charset="-122"/>
            </a:endParaRPr>
          </a:p>
        </p:txBody>
      </p:sp>
      <p:sp>
        <p:nvSpPr>
          <p:cNvPr id="74755" name="Rectangle 3"/>
          <p:cNvSpPr/>
          <p:nvPr/>
        </p:nvSpPr>
        <p:spPr>
          <a:xfrm>
            <a:off x="323850" y="1916113"/>
            <a:ext cx="7772400" cy="4114800"/>
          </a:xfrm>
          <a:prstGeom prst="rect">
            <a:avLst/>
          </a:prstGeom>
          <a:noFill/>
          <a:ln w="9525">
            <a:noFill/>
          </a:ln>
        </p:spPr>
        <p:txBody>
          <a:bodyPr/>
          <a:p>
            <a:pPr marL="342900" indent="-342900" eaLnBrk="1" hangingPunct="1">
              <a:spcBef>
                <a:spcPct val="20000"/>
              </a:spcBef>
            </a:pPr>
            <a:r>
              <a:rPr lang="en-US" altLang="zh-CN" sz="3200" dirty="0">
                <a:solidFill>
                  <a:schemeClr val="tx1"/>
                </a:solidFill>
                <a:latin typeface="Times New Roman" panose="02020603050405020304" pitchFamily="18" charset="0"/>
              </a:rPr>
              <a:t> </a:t>
            </a:r>
            <a:endParaRPr lang="en-US" altLang="zh-CN" sz="3200" dirty="0">
              <a:solidFill>
                <a:schemeClr val="tx1"/>
              </a:solidFill>
              <a:latin typeface="Times New Roman" panose="02020603050405020304" pitchFamily="18" charset="0"/>
            </a:endParaRPr>
          </a:p>
          <a:p>
            <a:pPr marL="342900" indent="-342900" eaLnBrk="1" hangingPunct="1">
              <a:spcBef>
                <a:spcPct val="20000"/>
              </a:spcBef>
              <a:buChar char="•"/>
            </a:pPr>
            <a:endParaRPr lang="en-US" altLang="zh-CN" sz="3200" dirty="0">
              <a:solidFill>
                <a:schemeClr val="tx1"/>
              </a:solidFill>
              <a:latin typeface="Times New Roman" panose="02020603050405020304" pitchFamily="18" charset="0"/>
            </a:endParaRPr>
          </a:p>
        </p:txBody>
      </p:sp>
      <p:sp>
        <p:nvSpPr>
          <p:cNvPr id="369669" name="Rectangle 5"/>
          <p:cNvSpPr>
            <a:spLocks noChangeArrowheads="1"/>
          </p:cNvSpPr>
          <p:nvPr/>
        </p:nvSpPr>
        <p:spPr bwMode="auto">
          <a:xfrm>
            <a:off x="1238250" y="2068513"/>
            <a:ext cx="7221538" cy="1150938"/>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状态：静态属性</a:t>
            </a:r>
            <a:r>
              <a:rPr kumimoji="0" lang="zh-CN" altLang="en-US" sz="28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8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69670" name="Rectangle 6"/>
          <p:cNvSpPr>
            <a:spLocks noChangeArrowheads="1"/>
          </p:cNvSpPr>
          <p:nvPr/>
        </p:nvSpPr>
        <p:spPr bwMode="auto">
          <a:xfrm>
            <a:off x="1238250" y="3389313"/>
            <a:ext cx="7219950"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行为：对象的操作</a:t>
            </a:r>
            <a:endPar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369671" name="Rectangle 7"/>
          <p:cNvSpPr>
            <a:spLocks noChangeArrowheads="1"/>
          </p:cNvSpPr>
          <p:nvPr/>
        </p:nvSpPr>
        <p:spPr bwMode="auto">
          <a:xfrm>
            <a:off x="1238250" y="4686300"/>
            <a:ext cx="7219950" cy="1198563"/>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标志：对象唯一的描述</a:t>
            </a:r>
            <a:r>
              <a:rPr kumimoji="0" lang="en-US" altLang="zh-CN"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ID</a:t>
            </a:r>
            <a:endParaRPr kumimoji="0" lang="en-US" altLang="zh-CN"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69669"/>
                                        </p:tgtEl>
                                        <p:attrNameLst>
                                          <p:attrName>style.visibility</p:attrName>
                                        </p:attrNameLst>
                                      </p:cBhvr>
                                      <p:to>
                                        <p:strVal val="visible"/>
                                      </p:to>
                                    </p:set>
                                    <p:animEffect transition="in" filter="slide(fromLeft)">
                                      <p:cBhvr>
                                        <p:cTn id="7" dur="500"/>
                                        <p:tgtEl>
                                          <p:spTgt spid="36966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9670"/>
                                        </p:tgtEl>
                                        <p:attrNameLst>
                                          <p:attrName>style.visibility</p:attrName>
                                        </p:attrNameLst>
                                      </p:cBhvr>
                                      <p:to>
                                        <p:strVal val="visible"/>
                                      </p:to>
                                    </p:set>
                                    <p:anim calcmode="lin" valueType="num">
                                      <p:cBhvr>
                                        <p:cTn id="12" dur="2000" fill="hold"/>
                                        <p:tgtEl>
                                          <p:spTgt spid="369670"/>
                                        </p:tgtEl>
                                        <p:attrNameLst>
                                          <p:attrName>ppt_x</p:attrName>
                                        </p:attrNameLst>
                                      </p:cBhvr>
                                      <p:tavLst>
                                        <p:tav tm="0">
                                          <p:val>
                                            <p:strVal val="#ppt_x"/>
                                          </p:val>
                                        </p:tav>
                                        <p:tav tm="100000">
                                          <p:val>
                                            <p:strVal val="#ppt_x"/>
                                          </p:val>
                                        </p:tav>
                                      </p:tavLst>
                                    </p:anim>
                                    <p:anim calcmode="lin" valueType="num">
                                      <p:cBhvr>
                                        <p:cTn id="13" dur="2000" fill="hold"/>
                                        <p:tgtEl>
                                          <p:spTgt spid="3696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4" fill="hold" grpId="0" nodeType="clickEffect">
                                  <p:stCondLst>
                                    <p:cond delay="0"/>
                                  </p:stCondLst>
                                  <p:childTnLst>
                                    <p:set>
                                      <p:cBhvr>
                                        <p:cTn id="17" dur="1" fill="hold">
                                          <p:stCondLst>
                                            <p:cond delay="0"/>
                                          </p:stCondLst>
                                        </p:cTn>
                                        <p:tgtEl>
                                          <p:spTgt spid="369671"/>
                                        </p:tgtEl>
                                        <p:attrNameLst>
                                          <p:attrName>style.visibility</p:attrName>
                                        </p:attrNameLst>
                                      </p:cBhvr>
                                      <p:to>
                                        <p:strVal val="visible"/>
                                      </p:to>
                                    </p:set>
                                    <p:animEffect transition="in" filter="wheel(4)">
                                      <p:cBhvr>
                                        <p:cTn id="18" dur="2000"/>
                                        <p:tgtEl>
                                          <p:spTgt spid="369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p:bldP spid="369670" grpId="0" animBg="1"/>
      <p:bldP spid="36967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603142" name="AutoShape 6"/>
          <p:cNvSpPr>
            <a:spLocks noChangeArrowheads="1"/>
          </p:cNvSpPr>
          <p:nvPr/>
        </p:nvSpPr>
        <p:spPr bwMode="auto">
          <a:xfrm>
            <a:off x="1752600" y="3033713"/>
            <a:ext cx="990600" cy="990600"/>
          </a:xfrm>
          <a:prstGeom prst="can">
            <a:avLst>
              <a:gd name="adj" fmla="val 25000"/>
            </a:avLst>
          </a:prstGeom>
          <a:solidFill>
            <a:schemeClr val="accent1"/>
          </a:solidFill>
          <a:ln w="9525">
            <a:solidFill>
              <a:srgbClr val="FFFF00"/>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3143" name="AutoShape 7"/>
          <p:cNvSpPr>
            <a:spLocks noChangeArrowheads="1"/>
          </p:cNvSpPr>
          <p:nvPr/>
        </p:nvSpPr>
        <p:spPr bwMode="auto">
          <a:xfrm>
            <a:off x="1752600" y="2347913"/>
            <a:ext cx="990600" cy="990600"/>
          </a:xfrm>
          <a:prstGeom prst="can">
            <a:avLst>
              <a:gd name="adj" fmla="val 25000"/>
            </a:avLst>
          </a:prstGeom>
          <a:solidFill>
            <a:srgbClr val="0000FF"/>
          </a:solidFill>
          <a:ln w="9525">
            <a:solidFill>
              <a:srgbClr val="FFFF00"/>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3144" name="AutoShape 8"/>
          <p:cNvSpPr>
            <a:spLocks noChangeArrowheads="1"/>
          </p:cNvSpPr>
          <p:nvPr/>
        </p:nvSpPr>
        <p:spPr bwMode="auto">
          <a:xfrm>
            <a:off x="4343400" y="3033713"/>
            <a:ext cx="1143000" cy="1066800"/>
          </a:xfrm>
          <a:prstGeom prst="can">
            <a:avLst>
              <a:gd name="adj" fmla="val 25000"/>
            </a:avLst>
          </a:prstGeom>
          <a:solidFill>
            <a:schemeClr val="accent1"/>
          </a:solidFill>
          <a:ln w="9525">
            <a:solidFill>
              <a:srgbClr val="FFFF00"/>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3145" name="AutoShape 9"/>
          <p:cNvSpPr>
            <a:spLocks noChangeArrowheads="1"/>
          </p:cNvSpPr>
          <p:nvPr/>
        </p:nvSpPr>
        <p:spPr bwMode="auto">
          <a:xfrm>
            <a:off x="2895600" y="2881313"/>
            <a:ext cx="1219200" cy="304800"/>
          </a:xfrm>
          <a:prstGeom prst="leftRightArrow">
            <a:avLst>
              <a:gd name="adj1" fmla="val 50000"/>
              <a:gd name="adj2" fmla="val 80000"/>
            </a:avLst>
          </a:prstGeom>
          <a:solidFill>
            <a:schemeClr val="accent1"/>
          </a:solidFill>
          <a:ln w="9525">
            <a:solidFill>
              <a:srgbClr val="FFFF00"/>
            </a:solidFill>
            <a:miter lim="800000"/>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3146" name="AutoShape 10"/>
          <p:cNvSpPr>
            <a:spLocks noChangeArrowheads="1"/>
          </p:cNvSpPr>
          <p:nvPr/>
        </p:nvSpPr>
        <p:spPr bwMode="auto">
          <a:xfrm>
            <a:off x="4343400" y="2347913"/>
            <a:ext cx="1143000" cy="990600"/>
          </a:xfrm>
          <a:prstGeom prst="can">
            <a:avLst>
              <a:gd name="adj" fmla="val 25000"/>
            </a:avLst>
          </a:prstGeom>
          <a:solidFill>
            <a:srgbClr val="0000FF"/>
          </a:solidFill>
          <a:ln w="9525">
            <a:solidFill>
              <a:srgbClr val="FFFF00"/>
            </a:solidFill>
            <a:round/>
          </a:ln>
          <a:effec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5784" name="AutoShape 11"/>
          <p:cNvSpPr/>
          <p:nvPr/>
        </p:nvSpPr>
        <p:spPr>
          <a:xfrm>
            <a:off x="2743200" y="1357313"/>
            <a:ext cx="1676400" cy="609600"/>
          </a:xfrm>
          <a:prstGeom prst="cloudCallout">
            <a:avLst>
              <a:gd name="adj1" fmla="val 4736"/>
              <a:gd name="adj2" fmla="val 302083"/>
            </a:avLst>
          </a:prstGeom>
          <a:noFill/>
          <a:ln w="9525" cap="flat" cmpd="sng">
            <a:solidFill>
              <a:srgbClr val="FFFF00"/>
            </a:solidFill>
            <a:prstDash val="solid"/>
            <a:headEnd type="none" w="med" len="med"/>
            <a:tailEnd type="none" w="med" len="med"/>
          </a:ln>
        </p:spPr>
        <p:txBody>
          <a:bodyPr/>
          <a:p>
            <a:pPr algn="ctr" eaLnBrk="1" hangingPunct="1"/>
            <a:r>
              <a:rPr lang="zh-CN" altLang="en-US" sz="2400" b="1" dirty="0">
                <a:latin typeface="Times New Roman" panose="02020603050405020304" pitchFamily="18" charset="0"/>
              </a:rPr>
              <a:t>类</a:t>
            </a:r>
            <a:endParaRPr lang="zh-CN" altLang="en-US" sz="2400" b="1" dirty="0">
              <a:latin typeface="Times New Roman" panose="02020603050405020304" pitchFamily="18" charset="0"/>
            </a:endParaRPr>
          </a:p>
        </p:txBody>
      </p:sp>
      <p:sp>
        <p:nvSpPr>
          <p:cNvPr id="603148" name="Line 12"/>
          <p:cNvSpPr>
            <a:spLocks noChangeShapeType="1"/>
          </p:cNvSpPr>
          <p:nvPr/>
        </p:nvSpPr>
        <p:spPr bwMode="auto">
          <a:xfrm flipH="1">
            <a:off x="2438400" y="1966913"/>
            <a:ext cx="457200" cy="381000"/>
          </a:xfrm>
          <a:prstGeom prst="line">
            <a:avLst/>
          </a:prstGeom>
          <a:noFill/>
          <a:ln w="9525">
            <a:solidFill>
              <a:srgbClr val="FFFF00"/>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3149" name="Line 13"/>
          <p:cNvSpPr>
            <a:spLocks noChangeShapeType="1"/>
          </p:cNvSpPr>
          <p:nvPr/>
        </p:nvSpPr>
        <p:spPr bwMode="auto">
          <a:xfrm>
            <a:off x="4191000" y="1890713"/>
            <a:ext cx="457200" cy="381000"/>
          </a:xfrm>
          <a:prstGeom prst="line">
            <a:avLst/>
          </a:prstGeom>
          <a:noFill/>
          <a:ln w="9525">
            <a:solidFill>
              <a:srgbClr val="FFFF00"/>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5787" name="AutoShape 14"/>
          <p:cNvSpPr/>
          <p:nvPr/>
        </p:nvSpPr>
        <p:spPr>
          <a:xfrm>
            <a:off x="5334000" y="1738313"/>
            <a:ext cx="1295400" cy="609600"/>
          </a:xfrm>
          <a:prstGeom prst="wedgeRoundRectCallout">
            <a:avLst>
              <a:gd name="adj1" fmla="val -67157"/>
              <a:gd name="adj2" fmla="val 144792"/>
              <a:gd name="adj3" fmla="val 16667"/>
            </a:avLst>
          </a:prstGeom>
          <a:noFill/>
          <a:ln w="9525" cap="flat" cmpd="sng">
            <a:solidFill>
              <a:srgbClr val="FFFF00"/>
            </a:solidFill>
            <a:prstDash val="solid"/>
            <a:miter/>
            <a:headEnd type="none" w="med" len="med"/>
            <a:tailEnd type="none" w="med" len="med"/>
          </a:ln>
        </p:spPr>
        <p:txBody>
          <a:bodyPr/>
          <a:p>
            <a:pPr algn="ctr" eaLnBrk="1" hangingPunct="1"/>
            <a:r>
              <a:rPr lang="zh-CN" altLang="en-US" sz="2400" b="1" dirty="0">
                <a:latin typeface="Times New Roman" panose="02020603050405020304" pitchFamily="18" charset="0"/>
              </a:rPr>
              <a:t>对象</a:t>
            </a:r>
            <a:endParaRPr lang="zh-CN" altLang="en-US" sz="2400" b="1" dirty="0">
              <a:latin typeface="Times New Roman" panose="02020603050405020304" pitchFamily="18" charset="0"/>
            </a:endParaRPr>
          </a:p>
        </p:txBody>
      </p:sp>
      <p:sp>
        <p:nvSpPr>
          <p:cNvPr id="75788" name="AutoShape 15"/>
          <p:cNvSpPr/>
          <p:nvPr/>
        </p:nvSpPr>
        <p:spPr>
          <a:xfrm>
            <a:off x="6705600" y="2576513"/>
            <a:ext cx="914400" cy="609600"/>
          </a:xfrm>
          <a:prstGeom prst="borderCallout2">
            <a:avLst>
              <a:gd name="adj1" fmla="val 30468"/>
              <a:gd name="adj2" fmla="val -8333"/>
              <a:gd name="adj3" fmla="val 30468"/>
              <a:gd name="adj4" fmla="val -79514"/>
              <a:gd name="adj5" fmla="val 74481"/>
              <a:gd name="adj6" fmla="val -153648"/>
            </a:avLst>
          </a:prstGeom>
          <a:noFill/>
          <a:ln w="9525" cap="flat" cmpd="sng">
            <a:solidFill>
              <a:srgbClr val="FFFF00"/>
            </a:solidFill>
            <a:prstDash val="solid"/>
            <a:miter/>
            <a:headEnd type="none" w="med" len="med"/>
            <a:tailEnd type="none" w="med" len="med"/>
          </a:ln>
        </p:spPr>
        <p:txBody>
          <a:bodyPr/>
          <a:p>
            <a:pPr algn="ctr" eaLnBrk="1" hangingPunct="1"/>
            <a:r>
              <a:rPr lang="zh-CN" altLang="en-US" sz="2400" b="1" dirty="0">
                <a:latin typeface="Times New Roman" panose="02020603050405020304" pitchFamily="18" charset="0"/>
              </a:rPr>
              <a:t>状态</a:t>
            </a:r>
            <a:endParaRPr lang="zh-CN" altLang="en-US" sz="2400" b="1" dirty="0">
              <a:latin typeface="Times New Roman" panose="02020603050405020304" pitchFamily="18" charset="0"/>
            </a:endParaRPr>
          </a:p>
        </p:txBody>
      </p:sp>
      <p:sp>
        <p:nvSpPr>
          <p:cNvPr id="75789" name="AutoShape 16"/>
          <p:cNvSpPr/>
          <p:nvPr/>
        </p:nvSpPr>
        <p:spPr>
          <a:xfrm>
            <a:off x="6708775" y="3546475"/>
            <a:ext cx="914400" cy="609600"/>
          </a:xfrm>
          <a:prstGeom prst="borderCallout2">
            <a:avLst>
              <a:gd name="adj1" fmla="val 30468"/>
              <a:gd name="adj2" fmla="val -8333"/>
              <a:gd name="adj3" fmla="val 30468"/>
              <a:gd name="adj4" fmla="val -74829"/>
              <a:gd name="adj5" fmla="val 69532"/>
              <a:gd name="adj6" fmla="val -143926"/>
            </a:avLst>
          </a:prstGeom>
          <a:noFill/>
          <a:ln w="9525" cap="flat" cmpd="sng">
            <a:solidFill>
              <a:srgbClr val="FFFF00"/>
            </a:solidFill>
            <a:prstDash val="solid"/>
            <a:miter/>
            <a:headEnd type="none" w="med" len="med"/>
            <a:tailEnd type="none" w="med" len="med"/>
          </a:ln>
        </p:spPr>
        <p:txBody>
          <a:bodyPr/>
          <a:p>
            <a:pPr algn="ctr" eaLnBrk="1" hangingPunct="1"/>
            <a:r>
              <a:rPr lang="zh-CN" altLang="en-US" sz="2400" b="1" dirty="0">
                <a:latin typeface="Times New Roman" panose="02020603050405020304" pitchFamily="18" charset="0"/>
              </a:rPr>
              <a:t>行为</a:t>
            </a:r>
            <a:endParaRPr lang="zh-CN" altLang="en-US" sz="2400" b="1" dirty="0">
              <a:latin typeface="Times New Roman" panose="02020603050405020304" pitchFamily="18" charset="0"/>
            </a:endParaRPr>
          </a:p>
        </p:txBody>
      </p:sp>
      <p:sp>
        <p:nvSpPr>
          <p:cNvPr id="75790" name="AutoShape 17"/>
          <p:cNvSpPr/>
          <p:nvPr/>
        </p:nvSpPr>
        <p:spPr>
          <a:xfrm>
            <a:off x="2209800" y="3948113"/>
            <a:ext cx="914400" cy="609600"/>
          </a:xfrm>
          <a:prstGeom prst="borderCallout2">
            <a:avLst>
              <a:gd name="adj1" fmla="val 30468"/>
              <a:gd name="adj2" fmla="val 108333"/>
              <a:gd name="adj3" fmla="val 30468"/>
              <a:gd name="adj4" fmla="val 128819"/>
              <a:gd name="adj5" fmla="val -120833"/>
              <a:gd name="adj6" fmla="val 151218"/>
            </a:avLst>
          </a:prstGeom>
          <a:noFill/>
          <a:ln w="9525" cap="flat" cmpd="sng">
            <a:solidFill>
              <a:srgbClr val="FFFF00"/>
            </a:solidFill>
            <a:prstDash val="solid"/>
            <a:miter/>
            <a:headEnd type="none" w="med" len="med"/>
            <a:tailEnd type="none" w="med" len="med"/>
          </a:ln>
        </p:spPr>
        <p:txBody>
          <a:bodyPr/>
          <a:p>
            <a:pPr algn="ctr" eaLnBrk="1" hangingPunct="1"/>
            <a:r>
              <a:rPr lang="zh-CN" altLang="en-US" sz="2400" b="1" dirty="0">
                <a:latin typeface="Times New Roman" panose="02020603050405020304" pitchFamily="18" charset="0"/>
              </a:rPr>
              <a:t>通信</a:t>
            </a:r>
            <a:endParaRPr lang="zh-CN" altLang="en-US" sz="2400" b="1" dirty="0">
              <a:latin typeface="Times New Roman" panose="02020603050405020304" pitchFamily="18" charset="0"/>
            </a:endParaRPr>
          </a:p>
        </p:txBody>
      </p:sp>
      <p:sp>
        <p:nvSpPr>
          <p:cNvPr id="75791" name="Rectangle 18"/>
          <p:cNvSpPr/>
          <p:nvPr/>
        </p:nvSpPr>
        <p:spPr>
          <a:xfrm>
            <a:off x="4419600" y="1052513"/>
            <a:ext cx="1447800" cy="685800"/>
          </a:xfrm>
          <a:prstGeom prst="rect">
            <a:avLst/>
          </a:prstGeom>
          <a:noFill/>
          <a:ln w="9525" cap="flat" cmpd="sng">
            <a:solidFill>
              <a:srgbClr val="FFFF00"/>
            </a:solidFill>
            <a:prstDash val="solid"/>
            <a:miter/>
            <a:headEnd type="none" w="med" len="med"/>
            <a:tailEnd type="none" w="med" len="med"/>
          </a:ln>
        </p:spPr>
        <p:txBody>
          <a:bodyPr wrap="none" anchor="ctr" anchorCtr="0"/>
          <a:p>
            <a:pPr algn="ctr" eaLnBrk="1" hangingPunct="1"/>
            <a:r>
              <a:rPr lang="zh-CN" altLang="en-US" sz="2400" b="1" dirty="0">
                <a:latin typeface="Times New Roman" panose="02020603050405020304" pitchFamily="18" charset="0"/>
              </a:rPr>
              <a:t>数据成员</a:t>
            </a:r>
            <a:endParaRPr lang="zh-CN" altLang="en-US" sz="2400" b="1" dirty="0">
              <a:latin typeface="Times New Roman" panose="02020603050405020304" pitchFamily="18" charset="0"/>
            </a:endParaRPr>
          </a:p>
          <a:p>
            <a:pPr algn="ctr" eaLnBrk="1" hangingPunct="1"/>
            <a:r>
              <a:rPr lang="zh-CN" altLang="en-US" sz="2400" b="1" dirty="0">
                <a:latin typeface="Times New Roman" panose="02020603050405020304" pitchFamily="18" charset="0"/>
              </a:rPr>
              <a:t>成员函数</a:t>
            </a:r>
            <a:endParaRPr lang="zh-CN" altLang="en-US" sz="2400" b="1" dirty="0">
              <a:latin typeface="Times New Roman" panose="02020603050405020304" pitchFamily="18" charset="0"/>
            </a:endParaRPr>
          </a:p>
        </p:txBody>
      </p:sp>
      <p:sp>
        <p:nvSpPr>
          <p:cNvPr id="603155" name="Line 19"/>
          <p:cNvSpPr>
            <a:spLocks noChangeShapeType="1"/>
          </p:cNvSpPr>
          <p:nvPr/>
        </p:nvSpPr>
        <p:spPr bwMode="auto">
          <a:xfrm flipH="1">
            <a:off x="4191000" y="1357313"/>
            <a:ext cx="228600" cy="76200"/>
          </a:xfrm>
          <a:prstGeom prst="line">
            <a:avLst/>
          </a:prstGeom>
          <a:noFill/>
          <a:ln w="9525">
            <a:solidFill>
              <a:srgbClr val="FFFF00"/>
            </a:solidFill>
            <a:round/>
            <a:tailEnd type="triangl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3157" name="Rectangle 21"/>
          <p:cNvSpPr>
            <a:spLocks noChangeArrowheads="1"/>
          </p:cNvSpPr>
          <p:nvPr/>
        </p:nvSpPr>
        <p:spPr bwMode="auto">
          <a:xfrm>
            <a:off x="1763713" y="4935538"/>
            <a:ext cx="6553200" cy="1800225"/>
          </a:xfrm>
          <a:prstGeom prst="rect">
            <a:avLst/>
          </a:prstGeom>
          <a:noFill/>
          <a:ln>
            <a:noFill/>
          </a:ln>
          <a:effectLst/>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对象是现实世界的实体或者概念在计算机逻辑中的抽象表示。</a:t>
            </a:r>
            <a:endPar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对象的操作一般都是基于状态。</a:t>
            </a:r>
            <a:endPar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状态只有通过行为操作才能改变。</a:t>
            </a:r>
            <a:endPar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2739" name="Rectangle 3"/>
          <p:cNvSpPr>
            <a:spLocks noChangeArrowheads="1"/>
          </p:cNvSpPr>
          <p:nvPr/>
        </p:nvSpPr>
        <p:spPr bwMode="auto">
          <a:xfrm>
            <a:off x="755650" y="2420938"/>
            <a:ext cx="8340725" cy="3600450"/>
          </a:xfrm>
          <a:prstGeom prst="rect">
            <a:avLst/>
          </a:prstGeom>
          <a:noFill/>
          <a:ln>
            <a:noFill/>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就是力图从实际问题中抽象出封装了数据和操作的</a:t>
            </a:r>
            <a:endPar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对象，通过定义对象的各种属性来描述他们的特征</a:t>
            </a:r>
            <a:endPar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和功能，通过接口的定义描述他们的地位及与其它</a:t>
            </a:r>
            <a:endPar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对象的关系，最终形成一个广泛联系的可理解、</a:t>
            </a:r>
            <a:endPar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可扩充、可维护、更接近于问题本来面目的动态</a:t>
            </a:r>
            <a:endPar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对象模型系统。</a:t>
            </a:r>
            <a:endPar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76803" name="Rectangle 4"/>
          <p:cNvSpPr/>
          <p:nvPr/>
        </p:nvSpPr>
        <p:spPr>
          <a:xfrm>
            <a:off x="0" y="-26987"/>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面向对象</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372741" name="Rectangle 5"/>
          <p:cNvSpPr>
            <a:spLocks noChangeArrowheads="1"/>
          </p:cNvSpPr>
          <p:nvPr/>
        </p:nvSpPr>
        <p:spPr bwMode="auto">
          <a:xfrm>
            <a:off x="755650" y="1319213"/>
            <a:ext cx="8356600" cy="814388"/>
          </a:xfrm>
          <a:prstGeom prst="rect">
            <a:avLst/>
          </a:prstGeom>
          <a:gradFill rotWithShape="1">
            <a:gsLst>
              <a:gs pos="0">
                <a:schemeClr val="hlink"/>
              </a:gs>
              <a:gs pos="100000">
                <a:srgbClr val="006600"/>
              </a:gs>
            </a:gsLst>
            <a:path path="shape">
              <a:fillToRect l="50000" t="50000" r="50000" b="50000"/>
            </a:path>
          </a:gradFill>
          <a:ln w="12700">
            <a:solidFill>
              <a:srgbClr val="006600"/>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面向对象的求解</a:t>
            </a:r>
            <a:endParaRPr kumimoji="0" lang="zh-CN" altLang="en-US" sz="2400" b="1" i="0" u="none" strike="noStrike" kern="1200" cap="none" spc="0" normalizeH="0" baseline="0" noProof="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72739"/>
                                        </p:tgtEl>
                                        <p:attrNameLst>
                                          <p:attrName>style.visibility</p:attrName>
                                        </p:attrNameLst>
                                      </p:cBhvr>
                                      <p:to>
                                        <p:strVal val="visible"/>
                                      </p:to>
                                    </p:set>
                                    <p:animEffect transition="in" filter="slide(fromTop)">
                                      <p:cBhvr>
                                        <p:cTn id="7" dur="500"/>
                                        <p:tgtEl>
                                          <p:spTgt spid="37273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72741"/>
                                        </p:tgtEl>
                                        <p:attrNameLst>
                                          <p:attrName>style.visibility</p:attrName>
                                        </p:attrNameLst>
                                      </p:cBhvr>
                                      <p:to>
                                        <p:strVal val="visible"/>
                                      </p:to>
                                    </p:set>
                                    <p:animEffect transition="in" filter="slide(fromLeft)">
                                      <p:cBhvr>
                                        <p:cTn id="11" dur="500"/>
                                        <p:tgtEl>
                                          <p:spTgt spid="372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p:bldP spid="37274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p:nvPr/>
        </p:nvSpPr>
        <p:spPr>
          <a:xfrm>
            <a:off x="0" y="269875"/>
            <a:ext cx="9144000" cy="1143000"/>
          </a:xfrm>
          <a:prstGeom prst="rect">
            <a:avLst/>
          </a:prstGeom>
          <a:noFill/>
          <a:ln w="9525">
            <a:noFill/>
          </a:ln>
        </p:spPr>
        <p:txBody>
          <a:bodyPr anchor="ctr" anchorCtr="0"/>
          <a:p>
            <a:pPr algn="ctr" eaLnBrk="1" hangingPunct="1"/>
            <a:r>
              <a:rPr lang="zh-CN" altLang="en-US" sz="4400" b="1" dirty="0">
                <a:solidFill>
                  <a:srgbClr val="FFFF00"/>
                </a:solidFill>
                <a:latin typeface="隶书" pitchFamily="49" charset="-122"/>
                <a:ea typeface="隶书" pitchFamily="49" charset="-122"/>
              </a:rPr>
              <a:t>面向对象软件开发</a:t>
            </a:r>
            <a:endParaRPr lang="zh-CN" altLang="en-US" sz="4400" dirty="0">
              <a:solidFill>
                <a:srgbClr val="FFFF00"/>
              </a:solidFill>
              <a:latin typeface="隶书" pitchFamily="49" charset="-122"/>
              <a:ea typeface="隶书" pitchFamily="49" charset="-122"/>
            </a:endParaRPr>
          </a:p>
        </p:txBody>
      </p:sp>
      <p:sp>
        <p:nvSpPr>
          <p:cNvPr id="77827" name="Rectangle 3"/>
          <p:cNvSpPr/>
          <p:nvPr/>
        </p:nvSpPr>
        <p:spPr>
          <a:xfrm>
            <a:off x="323850" y="1916113"/>
            <a:ext cx="7772400" cy="4114800"/>
          </a:xfrm>
          <a:prstGeom prst="rect">
            <a:avLst/>
          </a:prstGeom>
          <a:noFill/>
          <a:ln w="9525">
            <a:noFill/>
          </a:ln>
        </p:spPr>
        <p:txBody>
          <a:bodyPr/>
          <a:p>
            <a:pPr marL="342900" indent="-342900" eaLnBrk="1" hangingPunct="1">
              <a:spcBef>
                <a:spcPct val="20000"/>
              </a:spcBef>
            </a:pPr>
            <a:r>
              <a:rPr lang="en-US" altLang="zh-CN" sz="3200" dirty="0">
                <a:solidFill>
                  <a:schemeClr val="tx1"/>
                </a:solidFill>
                <a:latin typeface="Times New Roman" panose="02020603050405020304" pitchFamily="18" charset="0"/>
              </a:rPr>
              <a:t> </a:t>
            </a:r>
            <a:endParaRPr lang="en-US" altLang="zh-CN" sz="3200" dirty="0">
              <a:solidFill>
                <a:schemeClr val="tx1"/>
              </a:solidFill>
              <a:latin typeface="Times New Roman" panose="02020603050405020304" pitchFamily="18" charset="0"/>
            </a:endParaRPr>
          </a:p>
          <a:p>
            <a:pPr marL="342900" indent="-342900" eaLnBrk="1" hangingPunct="1">
              <a:spcBef>
                <a:spcPct val="20000"/>
              </a:spcBef>
              <a:buChar char="•"/>
            </a:pPr>
            <a:endParaRPr lang="en-US" altLang="zh-CN" sz="3200" dirty="0">
              <a:solidFill>
                <a:schemeClr val="tx1"/>
              </a:solidFill>
              <a:latin typeface="Times New Roman" panose="02020603050405020304" pitchFamily="18" charset="0"/>
            </a:endParaRPr>
          </a:p>
        </p:txBody>
      </p:sp>
      <p:sp>
        <p:nvSpPr>
          <p:cNvPr id="377860" name="Text Box 4"/>
          <p:cNvSpPr txBox="1">
            <a:spLocks noChangeArrowheads="1"/>
          </p:cNvSpPr>
          <p:nvPr/>
        </p:nvSpPr>
        <p:spPr bwMode="auto">
          <a:xfrm>
            <a:off x="628650" y="2144713"/>
            <a:ext cx="533400" cy="3752850"/>
          </a:xfrm>
          <a:prstGeom prst="rect">
            <a:avLst/>
          </a:prstGeom>
          <a:gradFill rotWithShape="0">
            <a:gsLst>
              <a:gs pos="0">
                <a:srgbClr val="FFC800">
                  <a:gamma/>
                  <a:shade val="46275"/>
                  <a:invGamma/>
                </a:srgbClr>
              </a:gs>
              <a:gs pos="100000">
                <a:srgbClr val="FFC800"/>
              </a:gs>
            </a:gsLst>
            <a:lin ang="0" scaled="1"/>
          </a:gradFill>
          <a:ln w="9525">
            <a:solidFill>
              <a:schemeClr val="tx1"/>
            </a:solidFill>
            <a:miter lim="800000"/>
            <a:tailEnd type="none" w="lg" len="lg"/>
          </a:ln>
          <a:effectLst/>
        </p:spPr>
        <p:txBody>
          <a:bodyPr>
            <a:spAutoFit/>
          </a:bodyPr>
          <a:lstStyle/>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377861" name="Rectangle 5"/>
          <p:cNvSpPr>
            <a:spLocks noChangeArrowheads="1"/>
          </p:cNvSpPr>
          <p:nvPr/>
        </p:nvSpPr>
        <p:spPr bwMode="auto">
          <a:xfrm>
            <a:off x="1238250" y="2068513"/>
            <a:ext cx="7221538" cy="1150938"/>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OOA</a:t>
            </a:r>
            <a:r>
              <a:rPr kumimoji="0" lang="zh-CN" altLang="en-US" sz="36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：面向对象分析</a:t>
            </a:r>
            <a:r>
              <a:rPr kumimoji="0" lang="en-US" altLang="zh-CN" sz="36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0" lang="zh-CN" altLang="en-US" sz="36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干什么</a:t>
            </a:r>
            <a:r>
              <a:rPr kumimoji="0" lang="en-US" altLang="zh-CN" sz="36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en-US" altLang="zh-CN" sz="28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77862" name="Rectangle 6"/>
          <p:cNvSpPr>
            <a:spLocks noChangeArrowheads="1"/>
          </p:cNvSpPr>
          <p:nvPr/>
        </p:nvSpPr>
        <p:spPr bwMode="auto">
          <a:xfrm>
            <a:off x="1238250" y="3389313"/>
            <a:ext cx="7219950" cy="1127125"/>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OOD</a:t>
            </a:r>
            <a:r>
              <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：面向对象设计（怎样干）</a:t>
            </a:r>
            <a:endParaRPr kumimoji="0" lang="zh-CN" altLang="en-US" sz="40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377863" name="Rectangle 7"/>
          <p:cNvSpPr>
            <a:spLocks noChangeArrowheads="1"/>
          </p:cNvSpPr>
          <p:nvPr/>
        </p:nvSpPr>
        <p:spPr bwMode="auto">
          <a:xfrm>
            <a:off x="1238250" y="4686300"/>
            <a:ext cx="7219950" cy="1198563"/>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OOP</a:t>
            </a:r>
            <a:r>
              <a:rPr kumimoji="0" lang="zh-CN" altLang="en-US"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：面向对象编程（实现）</a:t>
            </a:r>
            <a:endParaRPr kumimoji="0" lang="zh-CN" altLang="en-US" sz="36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7860"/>
                                        </p:tgtEl>
                                        <p:attrNameLst>
                                          <p:attrName>style.visibility</p:attrName>
                                        </p:attrNameLst>
                                      </p:cBhvr>
                                      <p:to>
                                        <p:strVal val="visible"/>
                                      </p:to>
                                    </p:set>
                                    <p:anim calcmode="lin" valueType="num">
                                      <p:cBhvr>
                                        <p:cTn id="7" dur="500" fill="hold"/>
                                        <p:tgtEl>
                                          <p:spTgt spid="377860"/>
                                        </p:tgtEl>
                                        <p:attrNameLst>
                                          <p:attrName>ppt_x</p:attrName>
                                        </p:attrNameLst>
                                      </p:cBhvr>
                                      <p:tavLst>
                                        <p:tav tm="0">
                                          <p:val>
                                            <p:strVal val="0-#ppt_w/2"/>
                                          </p:val>
                                        </p:tav>
                                        <p:tav tm="100000">
                                          <p:val>
                                            <p:strVal val="#ppt_x"/>
                                          </p:val>
                                        </p:tav>
                                      </p:tavLst>
                                    </p:anim>
                                    <p:anim calcmode="lin" valueType="num">
                                      <p:cBhvr>
                                        <p:cTn id="8" dur="500" fill="hold"/>
                                        <p:tgtEl>
                                          <p:spTgt spid="3778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77861"/>
                                        </p:tgtEl>
                                        <p:attrNameLst>
                                          <p:attrName>style.visibility</p:attrName>
                                        </p:attrNameLst>
                                      </p:cBhvr>
                                      <p:to>
                                        <p:strVal val="visible"/>
                                      </p:to>
                                    </p:set>
                                    <p:animEffect transition="in" filter="slide(fromLeft)">
                                      <p:cBhvr>
                                        <p:cTn id="12" dur="500"/>
                                        <p:tgtEl>
                                          <p:spTgt spid="37786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77862"/>
                                        </p:tgtEl>
                                        <p:attrNameLst>
                                          <p:attrName>style.visibility</p:attrName>
                                        </p:attrNameLst>
                                      </p:cBhvr>
                                      <p:to>
                                        <p:strVal val="visible"/>
                                      </p:to>
                                    </p:set>
                                    <p:anim calcmode="lin" valueType="num">
                                      <p:cBhvr>
                                        <p:cTn id="17" dur="2000" fill="hold"/>
                                        <p:tgtEl>
                                          <p:spTgt spid="377862"/>
                                        </p:tgtEl>
                                        <p:attrNameLst>
                                          <p:attrName>ppt_x</p:attrName>
                                        </p:attrNameLst>
                                      </p:cBhvr>
                                      <p:tavLst>
                                        <p:tav tm="0">
                                          <p:val>
                                            <p:strVal val="#ppt_x"/>
                                          </p:val>
                                        </p:tav>
                                        <p:tav tm="100000">
                                          <p:val>
                                            <p:strVal val="#ppt_x"/>
                                          </p:val>
                                        </p:tav>
                                      </p:tavLst>
                                    </p:anim>
                                    <p:anim calcmode="lin" valueType="num">
                                      <p:cBhvr>
                                        <p:cTn id="18" dur="2000" fill="hold"/>
                                        <p:tgtEl>
                                          <p:spTgt spid="37786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4" fill="hold" grpId="0" nodeType="clickEffect">
                                  <p:stCondLst>
                                    <p:cond delay="0"/>
                                  </p:stCondLst>
                                  <p:childTnLst>
                                    <p:set>
                                      <p:cBhvr>
                                        <p:cTn id="22" dur="1" fill="hold">
                                          <p:stCondLst>
                                            <p:cond delay="0"/>
                                          </p:stCondLst>
                                        </p:cTn>
                                        <p:tgtEl>
                                          <p:spTgt spid="377863"/>
                                        </p:tgtEl>
                                        <p:attrNameLst>
                                          <p:attrName>style.visibility</p:attrName>
                                        </p:attrNameLst>
                                      </p:cBhvr>
                                      <p:to>
                                        <p:strVal val="visible"/>
                                      </p:to>
                                    </p:set>
                                    <p:animEffect transition="in" filter="wheel(4)">
                                      <p:cBhvr>
                                        <p:cTn id="23" dur="2000"/>
                                        <p:tgtEl>
                                          <p:spTgt spid="377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animBg="1"/>
      <p:bldP spid="377861" grpId="0" animBg="1"/>
      <p:bldP spid="377862" grpId="0" animBg="1"/>
      <p:bldP spid="3778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0" y="533400"/>
            <a:ext cx="9144000" cy="1143000"/>
          </a:xfrm>
          <a:ln/>
        </p:spPr>
        <p:txBody>
          <a:bodyPr vert="horz" wrap="square" lIns="91440" tIns="45720" rIns="91440" bIns="45720" anchor="ctr" anchorCtr="0"/>
          <a:p>
            <a:pPr eaLnBrk="1" hangingPunct="1"/>
            <a:r>
              <a:rPr lang="en-US" altLang="zh-CN" b="1" dirty="0">
                <a:solidFill>
                  <a:srgbClr val="FFFF00"/>
                </a:solidFill>
                <a:ea typeface="华文行楷" pitchFamily="2" charset="-122"/>
              </a:rPr>
              <a:t> C</a:t>
            </a:r>
            <a:r>
              <a:rPr lang="zh-CN" altLang="en-US" b="1" dirty="0">
                <a:solidFill>
                  <a:srgbClr val="FFFF00"/>
                </a:solidFill>
                <a:ea typeface="华文行楷" pitchFamily="2" charset="-122"/>
              </a:rPr>
              <a:t>的特点</a:t>
            </a:r>
            <a:endParaRPr lang="zh-CN" altLang="en-US" dirty="0">
              <a:solidFill>
                <a:srgbClr val="FFFF00"/>
              </a:solidFill>
              <a:ea typeface="华文行楷" pitchFamily="2" charset="-122"/>
            </a:endParaRPr>
          </a:p>
        </p:txBody>
      </p:sp>
      <p:sp>
        <p:nvSpPr>
          <p:cNvPr id="23555" name="Rectangle 3"/>
          <p:cNvSpPr>
            <a:spLocks noGrp="1"/>
          </p:cNvSpPr>
          <p:nvPr>
            <p:ph idx="1"/>
          </p:nvPr>
        </p:nvSpPr>
        <p:spPr>
          <a:ln/>
        </p:spPr>
        <p:txBody>
          <a:bodyPr vert="horz" wrap="square" lIns="91440" tIns="45720" rIns="91440" bIns="45720" anchor="t" anchorCtr="0"/>
          <a:p>
            <a:pPr eaLnBrk="1" hangingPunct="1">
              <a:buNone/>
            </a:pPr>
            <a:r>
              <a:rPr lang="en-US" altLang="zh-CN" dirty="0"/>
              <a:t> </a:t>
            </a:r>
            <a:endParaRPr lang="en-US" altLang="zh-CN" dirty="0"/>
          </a:p>
          <a:p>
            <a:pPr eaLnBrk="1" hangingPunct="1"/>
            <a:endParaRPr lang="en-US" altLang="zh-CN" dirty="0"/>
          </a:p>
        </p:txBody>
      </p:sp>
      <p:sp>
        <p:nvSpPr>
          <p:cNvPr id="122884" name="Text Box 4"/>
          <p:cNvSpPr txBox="1">
            <a:spLocks noChangeArrowheads="1"/>
          </p:cNvSpPr>
          <p:nvPr/>
        </p:nvSpPr>
        <p:spPr bwMode="auto">
          <a:xfrm>
            <a:off x="989013" y="2309813"/>
            <a:ext cx="533400" cy="3563938"/>
          </a:xfrm>
          <a:prstGeom prst="rect">
            <a:avLst/>
          </a:prstGeom>
          <a:gradFill rotWithShape="0">
            <a:gsLst>
              <a:gs pos="0">
                <a:srgbClr val="FFC800">
                  <a:gamma/>
                  <a:shade val="46275"/>
                  <a:invGamma/>
                </a:srgbClr>
              </a:gs>
              <a:gs pos="100000">
                <a:srgbClr val="FFC800"/>
              </a:gs>
            </a:gsLst>
            <a:lin ang="0" scaled="1"/>
          </a:gradFill>
          <a:ln w="9525">
            <a:solidFill>
              <a:schemeClr val="tx1"/>
            </a:solidFill>
            <a:miter lim="800000"/>
            <a:tailEnd type="none" w="lg" len="lg"/>
          </a:ln>
          <a:effectLst/>
        </p:spPr>
        <p:txBody>
          <a:bodyPr>
            <a:spAutoFit/>
          </a:bodyPr>
          <a:lstStyle/>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122885" name="Rectangle 5"/>
          <p:cNvSpPr>
            <a:spLocks noChangeArrowheads="1"/>
          </p:cNvSpPr>
          <p:nvPr/>
        </p:nvSpPr>
        <p:spPr bwMode="auto">
          <a:xfrm>
            <a:off x="1600200" y="2286000"/>
            <a:ext cx="6858000" cy="814388"/>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1</a:t>
            </a: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、既是高级语言又是低级语言</a:t>
            </a:r>
            <a:r>
              <a:rPr kumimoji="0" lang="zh-CN" altLang="en-US" sz="24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22886" name="Rectangle 6"/>
          <p:cNvSpPr>
            <a:spLocks noChangeArrowheads="1"/>
          </p:cNvSpPr>
          <p:nvPr/>
        </p:nvSpPr>
        <p:spPr bwMode="auto">
          <a:xfrm>
            <a:off x="1600200" y="3176588"/>
            <a:ext cx="6858000" cy="838200"/>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2</a:t>
            </a: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．丰富的、几乎无限制的构造数据类型</a:t>
            </a:r>
            <a:r>
              <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22887" name="Rectangle 7"/>
          <p:cNvSpPr>
            <a:spLocks noChangeArrowheads="1"/>
          </p:cNvSpPr>
          <p:nvPr/>
        </p:nvSpPr>
        <p:spPr bwMode="auto">
          <a:xfrm>
            <a:off x="1600200" y="4090988"/>
            <a:ext cx="6858000" cy="838200"/>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3</a:t>
            </a:r>
            <a:r>
              <a:rPr kumimoji="0"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．语法不循规蹈矩</a:t>
            </a:r>
            <a:endParaRPr kumimoji="0"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122888" name="Rectangle 8"/>
          <p:cNvSpPr>
            <a:spLocks noChangeArrowheads="1"/>
          </p:cNvSpPr>
          <p:nvPr/>
        </p:nvSpPr>
        <p:spPr bwMode="auto">
          <a:xfrm>
            <a:off x="1600200" y="5029200"/>
            <a:ext cx="6858000" cy="838200"/>
          </a:xfrm>
          <a:prstGeom prst="rect">
            <a:avLst/>
          </a:prstGeom>
          <a:gradFill rotWithShape="0">
            <a:gsLst>
              <a:gs pos="0">
                <a:srgbClr val="FF9900">
                  <a:gamma/>
                  <a:shade val="46275"/>
                  <a:invGamma/>
                </a:srgbClr>
              </a:gs>
              <a:gs pos="100000">
                <a:srgbClr val="FF9900"/>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4</a:t>
            </a: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．函数作为程序单位实现了程序结构化</a:t>
            </a:r>
            <a:r>
              <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2884"/>
                                        </p:tgtEl>
                                        <p:attrNameLst>
                                          <p:attrName>style.visibility</p:attrName>
                                        </p:attrNameLst>
                                      </p:cBhvr>
                                      <p:to>
                                        <p:strVal val="visible"/>
                                      </p:to>
                                    </p:set>
                                    <p:anim calcmode="lin" valueType="num">
                                      <p:cBhvr>
                                        <p:cTn id="7" dur="500" fill="hold"/>
                                        <p:tgtEl>
                                          <p:spTgt spid="122884"/>
                                        </p:tgtEl>
                                        <p:attrNameLst>
                                          <p:attrName>ppt_x</p:attrName>
                                        </p:attrNameLst>
                                      </p:cBhvr>
                                      <p:tavLst>
                                        <p:tav tm="0">
                                          <p:val>
                                            <p:strVal val="0-#ppt_w/2"/>
                                          </p:val>
                                        </p:tav>
                                        <p:tav tm="100000">
                                          <p:val>
                                            <p:strVal val="#ppt_x"/>
                                          </p:val>
                                        </p:tav>
                                      </p:tavLst>
                                    </p:anim>
                                    <p:anim calcmode="lin" valueType="num">
                                      <p:cBhvr>
                                        <p:cTn id="8" dur="500" fill="hold"/>
                                        <p:tgtEl>
                                          <p:spTgt spid="12288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22885"/>
                                        </p:tgtEl>
                                        <p:attrNameLst>
                                          <p:attrName>style.visibility</p:attrName>
                                        </p:attrNameLst>
                                      </p:cBhvr>
                                      <p:to>
                                        <p:strVal val="visible"/>
                                      </p:to>
                                    </p:set>
                                    <p:animEffect transition="in" filter="slide(fromLeft)">
                                      <p:cBhvr>
                                        <p:cTn id="12" dur="500"/>
                                        <p:tgtEl>
                                          <p:spTgt spid="12288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22886"/>
                                        </p:tgtEl>
                                        <p:attrNameLst>
                                          <p:attrName>style.visibility</p:attrName>
                                        </p:attrNameLst>
                                      </p:cBhvr>
                                      <p:to>
                                        <p:strVal val="visible"/>
                                      </p:to>
                                    </p:set>
                                    <p:animEffect transition="in" filter="slide(fromLeft)">
                                      <p:cBhvr>
                                        <p:cTn id="17" dur="500"/>
                                        <p:tgtEl>
                                          <p:spTgt spid="12288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22887"/>
                                        </p:tgtEl>
                                        <p:attrNameLst>
                                          <p:attrName>style.visibility</p:attrName>
                                        </p:attrNameLst>
                                      </p:cBhvr>
                                      <p:to>
                                        <p:strVal val="visible"/>
                                      </p:to>
                                    </p:set>
                                    <p:animEffect transition="in" filter="slide(fromLeft)">
                                      <p:cBhvr>
                                        <p:cTn id="22" dur="500"/>
                                        <p:tgtEl>
                                          <p:spTgt spid="12288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22888"/>
                                        </p:tgtEl>
                                        <p:attrNameLst>
                                          <p:attrName>style.visibility</p:attrName>
                                        </p:attrNameLst>
                                      </p:cBhvr>
                                      <p:to>
                                        <p:strVal val="visible"/>
                                      </p:to>
                                    </p:set>
                                    <p:animEffect transition="in" filter="slide(fromLeft)">
                                      <p:cBhvr>
                                        <p:cTn id="27" dur="500"/>
                                        <p:tgtEl>
                                          <p:spTgt spid="12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p:bldP spid="122885" grpId="0" animBg="1"/>
      <p:bldP spid="122886" grpId="0" animBg="1"/>
      <p:bldP spid="122887" grpId="0" animBg="1"/>
      <p:bldP spid="12288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idx="1"/>
          </p:nvPr>
        </p:nvSpPr>
        <p:spPr>
          <a:xfrm>
            <a:off x="182563" y="765175"/>
            <a:ext cx="8853487" cy="5975350"/>
          </a:xfrm>
          <a:ln/>
        </p:spPr>
        <p:txBody>
          <a:bodyPr vert="horz" wrap="square" lIns="91440" tIns="45720" rIns="91440" bIns="45720" anchor="t" anchorCtr="0"/>
          <a:p>
            <a:pPr eaLnBrk="1" hangingPunct="1">
              <a:lnSpc>
                <a:spcPct val="90000"/>
              </a:lnSpc>
              <a:buNone/>
            </a:pPr>
            <a:r>
              <a:rPr lang="zh-CN" altLang="en-US" sz="2400" b="1" dirty="0">
                <a:solidFill>
                  <a:schemeClr val="bg1"/>
                </a:solidFill>
              </a:rPr>
              <a:t>成员函数</a:t>
            </a:r>
            <a:r>
              <a:rPr lang="en-US" altLang="zh-CN" sz="2400" b="1" dirty="0">
                <a:solidFill>
                  <a:schemeClr val="bg1"/>
                </a:solidFill>
              </a:rPr>
              <a:t>&amp;</a:t>
            </a:r>
            <a:r>
              <a:rPr lang="zh-CN" altLang="en-US" sz="2400" b="1" dirty="0">
                <a:solidFill>
                  <a:schemeClr val="bg1"/>
                </a:solidFill>
              </a:rPr>
              <a:t>非成员函数</a:t>
            </a:r>
            <a:endParaRPr lang="zh-CN" altLang="en-US" sz="2400" b="1" dirty="0">
              <a:solidFill>
                <a:schemeClr val="bg1"/>
              </a:solidFill>
            </a:endParaRPr>
          </a:p>
          <a:p>
            <a:pPr eaLnBrk="1" hangingPunct="1">
              <a:lnSpc>
                <a:spcPct val="9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public:</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void p(){</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score +=5;</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cout&lt;&lt; score &lt;&lt;endl;</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float&amp; q(){return(score);}</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void r(){p();   ::p(6);}</a:t>
            </a:r>
            <a:endParaRPr lang="en-US" altLang="zh-CN" sz="2400" b="1" dirty="0">
              <a:solidFill>
                <a:schemeClr val="bg1"/>
              </a:solidFill>
            </a:endParaRPr>
          </a:p>
          <a:p>
            <a:pPr eaLnBrk="1" hangingPunct="1">
              <a:lnSpc>
                <a:spcPct val="90000"/>
              </a:lnSpc>
              <a:buNone/>
            </a:pPr>
            <a:r>
              <a:rPr lang="en-US" altLang="zh-CN" sz="2400" b="1" dirty="0">
                <a:solidFill>
                  <a:schemeClr val="bg1"/>
                </a:solidFill>
              </a:rPr>
              <a:t>private:</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float score;</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string name;</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int id;</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a:t>
            </a:r>
            <a:r>
              <a:rPr lang="zh-CN" altLang="en-US" sz="2400" b="1" dirty="0">
                <a:solidFill>
                  <a:schemeClr val="bg1"/>
                </a:solidFill>
              </a:rPr>
              <a:t>成员函数之间相当于同作用域相可见；非成员函数不在相同作用域  </a:t>
            </a:r>
            <a:endParaRPr lang="en-US" altLang="zh-CN" sz="2400" b="1" dirty="0">
              <a:solidFill>
                <a:schemeClr val="bg1"/>
              </a:solidFill>
            </a:endParaRPr>
          </a:p>
          <a:p>
            <a:pPr eaLnBrk="1" hangingPunct="1">
              <a:lnSpc>
                <a:spcPct val="90000"/>
              </a:lnSpc>
              <a:buNone/>
            </a:pPr>
            <a:endParaRPr lang="en-US" altLang="zh-CN" sz="2400" b="1" dirty="0">
              <a:solidFill>
                <a:schemeClr val="bg1"/>
              </a:solidFill>
            </a:endParaRPr>
          </a:p>
        </p:txBody>
      </p:sp>
      <p:sp>
        <p:nvSpPr>
          <p:cNvPr id="78851"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78852" name="Rectangle 4"/>
          <p:cNvSpPr/>
          <p:nvPr/>
        </p:nvSpPr>
        <p:spPr>
          <a:xfrm>
            <a:off x="5508625" y="981075"/>
            <a:ext cx="3024188" cy="4751388"/>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void p(float a)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cout&lt;&lt;a++ &lt;&lt;endl;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  a;</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a.p();</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p(a.q());</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a.r();</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79875" name="Rectangle 7"/>
          <p:cNvSpPr>
            <a:spLocks noGrp="1"/>
          </p:cNvSpPr>
          <p:nvPr>
            <p:ph idx="1"/>
          </p:nvPr>
        </p:nvSpPr>
        <p:spPr>
          <a:xfrm>
            <a:off x="1619250" y="1773238"/>
            <a:ext cx="6769100" cy="4248150"/>
          </a:xfrm>
          <a:ln/>
        </p:spPr>
        <p:txBody>
          <a:bodyPr vert="horz" wrap="square" lIns="92075" tIns="46037" rIns="92075" bIns="46037" anchor="t" anchorCtr="0"/>
          <a:p>
            <a:pPr eaLnBrk="1" hangingPunct="1">
              <a:lnSpc>
                <a:spcPct val="130000"/>
              </a:lnSpc>
              <a:spcBef>
                <a:spcPct val="100000"/>
              </a:spcBef>
              <a:buNone/>
            </a:pPr>
            <a:r>
              <a:rPr lang="zh-CN" altLang="en-US" sz="2400" b="1" dirty="0">
                <a:solidFill>
                  <a:srgbClr val="FFFF00"/>
                </a:solidFill>
              </a:rPr>
              <a:t>成员函数与普通函数的区别</a:t>
            </a:r>
            <a:r>
              <a:rPr lang="en-US" altLang="zh-CN" sz="2400" b="1" dirty="0">
                <a:solidFill>
                  <a:srgbClr val="FFFF00"/>
                </a:solidFill>
              </a:rPr>
              <a:t>:</a:t>
            </a:r>
            <a:endParaRPr lang="en-US" altLang="zh-CN" sz="2400" b="1" dirty="0">
              <a:solidFill>
                <a:srgbClr val="FFFF00"/>
              </a:solidFill>
            </a:endParaRPr>
          </a:p>
          <a:p>
            <a:pPr eaLnBrk="1" hangingPunct="1">
              <a:lnSpc>
                <a:spcPct val="130000"/>
              </a:lnSpc>
              <a:spcBef>
                <a:spcPct val="100000"/>
              </a:spcBef>
            </a:pPr>
            <a:r>
              <a:rPr lang="zh-CN" altLang="en-US" sz="2400" b="1" dirty="0">
                <a:solidFill>
                  <a:srgbClr val="FFFFFF"/>
                </a:solidFill>
              </a:rPr>
              <a:t>成员函数属于类</a:t>
            </a:r>
            <a:r>
              <a:rPr lang="en-US" altLang="zh-CN" sz="2400" b="1" dirty="0">
                <a:solidFill>
                  <a:srgbClr val="FFFFFF"/>
                </a:solidFill>
              </a:rPr>
              <a:t>, </a:t>
            </a:r>
            <a:r>
              <a:rPr lang="zh-CN" altLang="en-US" sz="2400" b="1" dirty="0">
                <a:solidFill>
                  <a:srgbClr val="FFFFFF"/>
                </a:solidFill>
              </a:rPr>
              <a:t>成员函数定义是类设计的一部分</a:t>
            </a:r>
            <a:r>
              <a:rPr lang="en-US" altLang="zh-CN" sz="2400" b="1" dirty="0">
                <a:solidFill>
                  <a:srgbClr val="FFFFFF"/>
                </a:solidFill>
              </a:rPr>
              <a:t>, </a:t>
            </a:r>
            <a:r>
              <a:rPr lang="zh-CN" altLang="en-US" sz="2400" b="1" dirty="0">
                <a:solidFill>
                  <a:srgbClr val="FFFFFF"/>
                </a:solidFill>
              </a:rPr>
              <a:t>其作用域是类作用域。</a:t>
            </a:r>
            <a:r>
              <a:rPr lang="en-US" altLang="zh-CN" sz="2400" b="1" dirty="0">
                <a:solidFill>
                  <a:srgbClr val="FFFFFF"/>
                </a:solidFill>
              </a:rPr>
              <a:t> </a:t>
            </a:r>
            <a:r>
              <a:rPr lang="zh-CN" altLang="en-US" sz="2400" b="1" dirty="0">
                <a:solidFill>
                  <a:srgbClr val="FFFFFF"/>
                </a:solidFill>
              </a:rPr>
              <a:t>而普通函数一般为全局函数。</a:t>
            </a:r>
            <a:endParaRPr lang="zh-CN" altLang="en-US" sz="2400" b="1" dirty="0">
              <a:solidFill>
                <a:srgbClr val="FFFFFF"/>
              </a:solidFill>
            </a:endParaRPr>
          </a:p>
          <a:p>
            <a:pPr eaLnBrk="1" hangingPunct="1">
              <a:lnSpc>
                <a:spcPct val="130000"/>
              </a:lnSpc>
              <a:spcBef>
                <a:spcPct val="100000"/>
              </a:spcBef>
            </a:pPr>
            <a:r>
              <a:rPr lang="zh-CN" altLang="en-US" sz="2400" b="1" dirty="0">
                <a:solidFill>
                  <a:srgbClr val="FFFFFF"/>
                </a:solidFill>
              </a:rPr>
              <a:t>成员函数的操作主体是对象</a:t>
            </a:r>
            <a:r>
              <a:rPr lang="en-US" altLang="zh-CN" sz="2400" b="1" dirty="0">
                <a:solidFill>
                  <a:srgbClr val="FFFFFF"/>
                </a:solidFill>
              </a:rPr>
              <a:t>,</a:t>
            </a:r>
            <a:r>
              <a:rPr lang="zh-CN" altLang="en-US" sz="2400" b="1" dirty="0">
                <a:solidFill>
                  <a:srgbClr val="FFFFFF"/>
                </a:solidFill>
              </a:rPr>
              <a:t>使用时通过捆绑对象来行使其职责</a:t>
            </a:r>
            <a:r>
              <a:rPr lang="en-US" altLang="zh-CN" sz="2400" b="1" dirty="0">
                <a:solidFill>
                  <a:srgbClr val="FFFFFF"/>
                </a:solidFill>
              </a:rPr>
              <a:t>, </a:t>
            </a:r>
            <a:r>
              <a:rPr lang="zh-CN" altLang="en-US" sz="2400" b="1" dirty="0">
                <a:solidFill>
                  <a:srgbClr val="FFFFFF"/>
                </a:solidFill>
              </a:rPr>
              <a:t>而普通函数被调用时没有操作主体。</a:t>
            </a:r>
            <a:endParaRPr lang="zh-CN" altLang="en-US" sz="2400" b="1" dirty="0">
              <a:solidFill>
                <a:srgbClr val="FFFF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82" name="Rectangle 2"/>
          <p:cNvSpPr>
            <a:spLocks noGrp="1" noChangeArrowheads="1"/>
          </p:cNvSpPr>
          <p:nvPr>
            <p:ph idx="1"/>
          </p:nvPr>
        </p:nvSpPr>
        <p:spPr>
          <a:xfrm>
            <a:off x="250825" y="692150"/>
            <a:ext cx="8424863" cy="57610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400" b="1" i="0" u="none" strike="noStrike" kern="0" cap="none" spc="0" normalizeH="0" baseline="0" noProof="0" dirty="0">
                <a:ln>
                  <a:noFill/>
                </a:ln>
                <a:solidFill>
                  <a:schemeClr val="bg1"/>
                </a:solidFill>
                <a:effectLst/>
                <a:uLnTx/>
                <a:uFillTx/>
                <a:latin typeface="+mn-lt"/>
                <a:ea typeface="+mn-ea"/>
                <a:cs typeface="+mn-cs"/>
              </a:rPr>
              <a:t>公有</a:t>
            </a:r>
            <a:r>
              <a:rPr kumimoji="1" lang="en-US" altLang="zh-CN" sz="2400" b="1" i="0" u="none" strike="noStrike" kern="0" cap="none" spc="0" normalizeH="0" baseline="0" noProof="0" dirty="0">
                <a:ln>
                  <a:noFill/>
                </a:ln>
                <a:solidFill>
                  <a:schemeClr val="bg1"/>
                </a:solidFill>
                <a:effectLst/>
                <a:uLnTx/>
                <a:uFillTx/>
                <a:latin typeface="+mn-lt"/>
                <a:ea typeface="+mn-ea"/>
                <a:cs typeface="+mn-cs"/>
              </a:rPr>
              <a:t>&amp;</a:t>
            </a:r>
            <a:r>
              <a:rPr kumimoji="1" lang="zh-CN" altLang="en-US" sz="2400" b="1" i="0" u="none" strike="noStrike" kern="0" cap="none" spc="0" normalizeH="0" baseline="0" noProof="0" dirty="0">
                <a:ln>
                  <a:noFill/>
                </a:ln>
                <a:solidFill>
                  <a:schemeClr val="bg1"/>
                </a:solidFill>
                <a:effectLst/>
                <a:uLnTx/>
                <a:uFillTx/>
                <a:latin typeface="+mn-lt"/>
                <a:ea typeface="+mn-ea"/>
                <a:cs typeface="+mn-cs"/>
              </a:rPr>
              <a:t>保护</a:t>
            </a:r>
            <a:r>
              <a:rPr kumimoji="1" lang="en-US" altLang="zh-CN" sz="2400" b="1" i="0" u="none" strike="noStrike" kern="0" cap="none" spc="0" normalizeH="0" baseline="0" noProof="0" dirty="0">
                <a:ln>
                  <a:noFill/>
                </a:ln>
                <a:solidFill>
                  <a:schemeClr val="bg1"/>
                </a:solidFill>
                <a:effectLst/>
                <a:uLnTx/>
                <a:uFillTx/>
                <a:latin typeface="+mn-lt"/>
                <a:ea typeface="+mn-ea"/>
                <a:cs typeface="+mn-cs"/>
              </a:rPr>
              <a:t>&amp;</a:t>
            </a:r>
            <a:r>
              <a:rPr kumimoji="1" lang="zh-CN" altLang="en-US" sz="2400" b="1" i="0" u="none" strike="noStrike" kern="0" cap="none" spc="0" normalizeH="0" baseline="0" noProof="0" dirty="0">
                <a:ln>
                  <a:noFill/>
                </a:ln>
                <a:solidFill>
                  <a:schemeClr val="bg1"/>
                </a:solidFill>
                <a:effectLst/>
                <a:uLnTx/>
                <a:uFillTx/>
                <a:latin typeface="+mn-lt"/>
                <a:ea typeface="+mn-ea"/>
                <a:cs typeface="+mn-cs"/>
              </a:rPr>
              <a:t>私有</a:t>
            </a:r>
            <a:endParaRPr kumimoji="1" lang="zh-CN" altLang="en-US"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uLnTx/>
                <a:uFillTx/>
                <a:latin typeface="+mn-lt"/>
                <a:ea typeface="+mn-ea"/>
                <a:cs typeface="+mn-cs"/>
              </a:rPr>
              <a:t>class Student{</a:t>
            </a:r>
            <a:endParaRPr kumimoji="1"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uLnTx/>
                <a:uFillTx/>
                <a:latin typeface="+mn-lt"/>
                <a:ea typeface="+mn-ea"/>
                <a:cs typeface="+mn-cs"/>
              </a:rPr>
              <a:t>    public:</a:t>
            </a:r>
            <a:endParaRPr kumimoji="1"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uLnTx/>
                <a:uFillTx/>
                <a:latin typeface="+mn-lt"/>
                <a:ea typeface="+mn-ea"/>
                <a:cs typeface="+mn-cs"/>
              </a:rPr>
              <a:t>      float score;</a:t>
            </a:r>
            <a:endParaRPr kumimoji="1"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uLnTx/>
                <a:uFillTx/>
                <a:latin typeface="+mn-lt"/>
                <a:ea typeface="+mn-ea"/>
                <a:cs typeface="+mn-cs"/>
              </a:rPr>
              <a:t>       void p(){ </a:t>
            </a:r>
            <a:r>
              <a:rPr kumimoji="1" lang="en-US" altLang="zh-CN" sz="2400" b="1" i="0" u="none" strike="noStrike" kern="0" cap="none" spc="0" normalizeH="0" baseline="0" noProof="0" dirty="0" smtClean="0">
                <a:ln>
                  <a:noFill/>
                </a:ln>
                <a:solidFill>
                  <a:schemeClr val="bg1"/>
                </a:solidFill>
                <a:effectLst/>
                <a:uLnTx/>
                <a:uFillTx/>
                <a:latin typeface="+mn-lt"/>
                <a:ea typeface="+mn-ea"/>
                <a:cs typeface="+mn-cs"/>
              </a:rPr>
              <a:t>age=20</a:t>
            </a:r>
            <a:r>
              <a:rPr kumimoji="1" lang="en-US" altLang="zh-CN" sz="2400" b="1" i="0" u="none" strike="noStrike" kern="0" cap="none" spc="0" normalizeH="0" baseline="0" noProof="0" dirty="0">
                <a:ln>
                  <a:noFill/>
                </a:ln>
                <a:solidFill>
                  <a:schemeClr val="bg1"/>
                </a:solidFill>
                <a:effectLst/>
                <a:uLnTx/>
                <a:uFillTx/>
                <a:latin typeface="+mn-lt"/>
                <a:ea typeface="+mn-ea"/>
                <a:cs typeface="+mn-cs"/>
              </a:rPr>
              <a:t>;}</a:t>
            </a:r>
            <a:endParaRPr kumimoji="1"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uLnTx/>
                <a:uFillTx/>
                <a:latin typeface="+mn-lt"/>
                <a:ea typeface="+mn-ea"/>
                <a:cs typeface="+mn-cs"/>
              </a:rPr>
              <a:t>       void q</a:t>
            </a:r>
            <a:r>
              <a:rPr kumimoji="1" lang="en-US" altLang="zh-CN" sz="2400" b="1" i="0" u="none" strike="noStrike" kern="0" cap="none" spc="0" normalizeH="0" baseline="0" noProof="0" dirty="0" smtClean="0">
                <a:ln>
                  <a:noFill/>
                </a:ln>
                <a:solidFill>
                  <a:schemeClr val="bg1"/>
                </a:solidFill>
                <a:effectLst/>
                <a:uLnTx/>
                <a:uFillTx/>
                <a:latin typeface="+mn-lt"/>
                <a:ea typeface="+mn-ea"/>
                <a:cs typeface="+mn-cs"/>
              </a:rPr>
              <a:t>(){</a:t>
            </a:r>
            <a:r>
              <a:rPr kumimoji="1" lang="en-US" altLang="zh-CN" sz="2400" b="1" i="0" u="none" strike="noStrike" kern="0" cap="none" spc="0" normalizeH="0" baseline="0" noProof="0" dirty="0">
                <a:ln>
                  <a:noFill/>
                </a:ln>
                <a:solidFill>
                  <a:schemeClr val="bg1"/>
                </a:solidFill>
                <a:effectLst/>
                <a:uLnTx/>
                <a:uFillTx/>
                <a:latin typeface="+mn-lt"/>
                <a:ea typeface="+mn-ea"/>
                <a:cs typeface="+mn-cs"/>
              </a:rPr>
              <a:t>add();}</a:t>
            </a:r>
            <a:endParaRPr kumimoji="1"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uLnTx/>
                <a:uFillTx/>
                <a:latin typeface="+mn-lt"/>
                <a:ea typeface="+mn-ea"/>
                <a:cs typeface="+mn-cs"/>
              </a:rPr>
              <a:t>       void r(</a:t>
            </a:r>
            <a:r>
              <a:rPr kumimoji="1" lang="en-US" altLang="zh-CN" sz="2400" b="1" i="0" u="none" strike="noStrike" kern="0" cap="none" spc="0" normalizeH="0" baseline="0" noProof="0" dirty="0" err="1">
                <a:ln>
                  <a:noFill/>
                </a:ln>
                <a:solidFill>
                  <a:schemeClr val="bg1"/>
                </a:solidFill>
                <a:effectLst/>
                <a:uLnTx/>
                <a:uFillTx/>
                <a:latin typeface="+mn-lt"/>
                <a:ea typeface="+mn-ea"/>
                <a:cs typeface="+mn-cs"/>
              </a:rPr>
              <a:t>int</a:t>
            </a:r>
            <a:r>
              <a:rPr kumimoji="1" lang="en-US" altLang="zh-CN" sz="2400" b="1" i="0" u="none" strike="noStrike" kern="0" cap="none" spc="0" normalizeH="0" baseline="0" noProof="0" dirty="0">
                <a:ln>
                  <a:noFill/>
                </a:ln>
                <a:solidFill>
                  <a:schemeClr val="bg1"/>
                </a:solidFill>
                <a:effectLst/>
                <a:uLnTx/>
                <a:uFillTx/>
                <a:latin typeface="+mn-lt"/>
                <a:ea typeface="+mn-ea"/>
                <a:cs typeface="+mn-cs"/>
              </a:rPr>
              <a:t> a){</a:t>
            </a:r>
            <a:r>
              <a:rPr kumimoji="1" lang="en-US" altLang="zh-CN" sz="2400" b="1" i="0" u="none" strike="noStrike" kern="0" cap="none" spc="0" normalizeH="0" baseline="0" noProof="0" dirty="0" err="1">
                <a:ln>
                  <a:noFill/>
                </a:ln>
                <a:solidFill>
                  <a:schemeClr val="bg1"/>
                </a:solidFill>
                <a:effectLst/>
                <a:uLnTx/>
                <a:uFillTx/>
                <a:latin typeface="+mn-lt"/>
                <a:ea typeface="+mn-ea"/>
                <a:cs typeface="+mn-cs"/>
              </a:rPr>
              <a:t>cout</a:t>
            </a:r>
            <a:r>
              <a:rPr kumimoji="1" lang="en-US" altLang="zh-CN" sz="2400" b="1" i="0" u="none" strike="noStrike" kern="0" cap="none" spc="0" normalizeH="0" baseline="0" noProof="0" dirty="0">
                <a:ln>
                  <a:noFill/>
                </a:ln>
                <a:solidFill>
                  <a:schemeClr val="bg1"/>
                </a:solidFill>
                <a:effectLst/>
                <a:uLnTx/>
                <a:uFillTx/>
                <a:latin typeface="+mn-lt"/>
                <a:ea typeface="+mn-ea"/>
                <a:cs typeface="+mn-cs"/>
              </a:rPr>
              <a:t>&lt;&lt;a;}     </a:t>
            </a:r>
            <a:endParaRPr kumimoji="1"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uLnTx/>
                <a:uFillTx/>
                <a:latin typeface="+mn-lt"/>
                <a:ea typeface="+mn-ea"/>
                <a:cs typeface="+mn-cs"/>
              </a:rPr>
              <a:t>    private:  </a:t>
            </a:r>
            <a:endParaRPr kumimoji="1"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uLnTx/>
                <a:uFillTx/>
                <a:latin typeface="+mn-lt"/>
                <a:ea typeface="+mn-ea"/>
                <a:cs typeface="+mn-cs"/>
              </a:rPr>
              <a:t>//</a:t>
            </a:r>
            <a:r>
              <a:rPr kumimoji="1" lang="zh-CN" altLang="en-US" sz="2400" b="1" i="0" u="none" strike="noStrike" kern="0" cap="none" spc="0" normalizeH="0" baseline="0" noProof="0" dirty="0">
                <a:ln>
                  <a:noFill/>
                </a:ln>
                <a:solidFill>
                  <a:schemeClr val="bg1"/>
                </a:solidFill>
                <a:effectLst/>
                <a:uLnTx/>
                <a:uFillTx/>
                <a:latin typeface="+mn-lt"/>
                <a:ea typeface="+mn-ea"/>
                <a:cs typeface="+mn-cs"/>
              </a:rPr>
              <a:t>和</a:t>
            </a:r>
            <a:r>
              <a:rPr kumimoji="1" lang="en-US" altLang="zh-CN" sz="2400" b="1" i="0" u="none" strike="noStrike" kern="0" cap="none" spc="0" normalizeH="0" baseline="0" noProof="0" dirty="0">
                <a:ln>
                  <a:noFill/>
                </a:ln>
                <a:solidFill>
                  <a:schemeClr val="bg1"/>
                </a:solidFill>
                <a:effectLst/>
                <a:uLnTx/>
                <a:uFillTx/>
                <a:latin typeface="+mn-lt"/>
                <a:ea typeface="+mn-ea"/>
                <a:cs typeface="+mn-cs"/>
              </a:rPr>
              <a:t>protected</a:t>
            </a:r>
            <a:r>
              <a:rPr kumimoji="1" lang="zh-CN" altLang="en-US" sz="1800" b="1" i="0" u="none" strike="noStrike" kern="0" cap="none" spc="0" normalizeH="0" baseline="0" noProof="0" dirty="0">
                <a:ln>
                  <a:noFill/>
                </a:ln>
                <a:solidFill>
                  <a:schemeClr val="bg1"/>
                </a:solidFill>
                <a:effectLst/>
                <a:uLnTx/>
                <a:uFillTx/>
                <a:latin typeface="+mn-lt"/>
                <a:ea typeface="+mn-ea"/>
                <a:cs typeface="+mn-cs"/>
              </a:rPr>
              <a:t>只有继承区别</a:t>
            </a:r>
            <a:endParaRPr kumimoji="1" lang="zh-CN" altLang="en-US" sz="18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400" b="1" i="0" u="none" strike="noStrike" kern="0" cap="none" spc="0" normalizeH="0" baseline="0" noProof="0" dirty="0">
                <a:ln>
                  <a:noFill/>
                </a:ln>
                <a:solidFill>
                  <a:schemeClr val="bg1"/>
                </a:solidFill>
                <a:effectLst/>
                <a:uLnTx/>
                <a:uFillTx/>
                <a:latin typeface="+mn-lt"/>
                <a:ea typeface="+mn-ea"/>
                <a:cs typeface="+mn-cs"/>
              </a:rPr>
              <a:t>       </a:t>
            </a:r>
            <a:r>
              <a:rPr kumimoji="1" lang="en-US" altLang="zh-CN" sz="2400" b="1" i="0" u="none" strike="noStrike" kern="0" cap="none" spc="0" normalizeH="0" baseline="0" noProof="0" dirty="0" err="1">
                <a:ln>
                  <a:noFill/>
                </a:ln>
                <a:solidFill>
                  <a:schemeClr val="bg1"/>
                </a:solidFill>
                <a:effectLst/>
                <a:uLnTx/>
                <a:uFillTx/>
                <a:latin typeface="+mn-lt"/>
                <a:ea typeface="+mn-ea"/>
                <a:cs typeface="+mn-cs"/>
              </a:rPr>
              <a:t>int</a:t>
            </a:r>
            <a:r>
              <a:rPr kumimoji="1" lang="en-US" altLang="zh-CN" sz="2400" b="1" i="0" u="none" strike="noStrike" kern="0" cap="none" spc="0" normalizeH="0" baseline="0" noProof="0" dirty="0">
                <a:ln>
                  <a:noFill/>
                </a:ln>
                <a:solidFill>
                  <a:schemeClr val="bg1"/>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bg1"/>
                </a:solidFill>
                <a:effectLst/>
                <a:uLnTx/>
                <a:uFillTx/>
                <a:latin typeface="+mn-lt"/>
                <a:ea typeface="+mn-ea"/>
                <a:cs typeface="+mn-cs"/>
              </a:rPr>
              <a:t>age;</a:t>
            </a:r>
            <a:endParaRPr kumimoji="1"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uLnTx/>
                <a:uFillTx/>
                <a:latin typeface="+mn-lt"/>
                <a:ea typeface="+mn-ea"/>
                <a:cs typeface="+mn-cs"/>
              </a:rPr>
              <a:t>       void add(){score=0;p</a:t>
            </a:r>
            <a:r>
              <a:rPr kumimoji="1" lang="en-US" altLang="zh-CN" sz="2400" b="1" i="0" u="none" strike="noStrike" kern="0" cap="none" spc="0" normalizeH="0" baseline="0" noProof="0" dirty="0" smtClean="0">
                <a:ln>
                  <a:noFill/>
                </a:ln>
                <a:solidFill>
                  <a:schemeClr val="bg1"/>
                </a:solidFill>
                <a:effectLst/>
                <a:uLnTx/>
                <a:uFillTx/>
                <a:latin typeface="+mn-lt"/>
                <a:ea typeface="+mn-ea"/>
                <a:cs typeface="+mn-cs"/>
              </a:rPr>
              <a:t>();age++;}</a:t>
            </a:r>
            <a:endParaRPr kumimoji="1"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uLnTx/>
                <a:uFillTx/>
                <a:latin typeface="+mn-lt"/>
                <a:ea typeface="+mn-ea"/>
                <a:cs typeface="+mn-cs"/>
              </a:rPr>
              <a:t>}; </a:t>
            </a:r>
            <a:endParaRPr kumimoji="1"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权限是对外的直接权限；对内没有权限</a:t>
            </a:r>
            <a:r>
              <a:rPr kumimoji="1"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限制</a:t>
            </a:r>
            <a:endParaRPr kumimoji="1"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r>
              <a:rPr kumimoji="1"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外部包括：非成员函数和其它类的成员</a:t>
            </a:r>
            <a:r>
              <a:rPr kumimoji="1"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函数</a:t>
            </a:r>
            <a:endParaRPr kumimoji="1" lang="zh-CN" altLang="en-US" sz="2400" b="1"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p:txBody>
      </p:sp>
      <p:sp>
        <p:nvSpPr>
          <p:cNvPr id="80899"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80900" name="Rectangle 4"/>
          <p:cNvSpPr/>
          <p:nvPr/>
        </p:nvSpPr>
        <p:spPr>
          <a:xfrm>
            <a:off x="5508625" y="515938"/>
            <a:ext cx="3635375" cy="5721350"/>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Student  a,*p;</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p = new Student;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a.p();</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a.q();</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a.score=80;</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a.age=20;     //</a:t>
            </a:r>
            <a:r>
              <a:rPr lang="zh-CN" altLang="en-US" sz="2400" b="1" dirty="0">
                <a:latin typeface="Times New Roman" panose="02020603050405020304" pitchFamily="18" charset="0"/>
              </a:rPr>
              <a:t>错误</a:t>
            </a:r>
            <a:endParaRPr lang="zh-CN" altLang="en-US" sz="2400" b="1" dirty="0">
              <a:latin typeface="Times New Roman" panose="02020603050405020304" pitchFamily="18" charset="0"/>
            </a:endParaRPr>
          </a:p>
          <a:p>
            <a:pPr marL="342900" indent="-342900" eaLnBrk="1" hangingPunct="1">
              <a:lnSpc>
                <a:spcPct val="80000"/>
              </a:lnSpc>
              <a:spcBef>
                <a:spcPct val="20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a.add();        //</a:t>
            </a:r>
            <a:r>
              <a:rPr lang="zh-CN" altLang="en-US" sz="2400" b="1" dirty="0">
                <a:latin typeface="Times New Roman" panose="02020603050405020304" pitchFamily="18" charset="0"/>
              </a:rPr>
              <a:t>错误</a:t>
            </a:r>
            <a:endParaRPr lang="zh-CN" altLang="en-US" sz="2400" b="1" dirty="0">
              <a:latin typeface="Times New Roman" panose="02020603050405020304" pitchFamily="18" charset="0"/>
            </a:endParaRPr>
          </a:p>
          <a:p>
            <a:pPr marL="342900" indent="-342900" eaLnBrk="1" hangingPunct="1">
              <a:lnSpc>
                <a:spcPct val="80000"/>
              </a:lnSpc>
              <a:spcBef>
                <a:spcPct val="20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a.r(5);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a.r((int)a.score);</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a.r(a.age);    //</a:t>
            </a:r>
            <a:r>
              <a:rPr lang="zh-CN" altLang="en-US" sz="2400" b="1" dirty="0">
                <a:latin typeface="Times New Roman" panose="02020603050405020304" pitchFamily="18" charset="0"/>
              </a:rPr>
              <a:t>错误</a:t>
            </a:r>
            <a:endParaRPr lang="zh-CN" altLang="en-US" sz="2400" b="1" dirty="0">
              <a:latin typeface="Times New Roman" panose="02020603050405020304" pitchFamily="18" charset="0"/>
            </a:endParaRPr>
          </a:p>
          <a:p>
            <a:pPr marL="342900" indent="-342900" eaLnBrk="1" hangingPunct="1">
              <a:lnSpc>
                <a:spcPct val="80000"/>
              </a:lnSpc>
              <a:spcBef>
                <a:spcPct val="20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p-&gt;</a:t>
            </a:r>
            <a:r>
              <a:rPr lang="zh-CN" altLang="en-US" sz="2400" b="1" dirty="0">
                <a:latin typeface="Times New Roman" panose="02020603050405020304" pitchFamily="18" charset="0"/>
              </a:rPr>
              <a:t>成员；（常见）</a:t>
            </a:r>
            <a:endParaRPr lang="zh-CN" altLang="en-US"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idx="1"/>
          </p:nvPr>
        </p:nvSpPr>
        <p:spPr>
          <a:xfrm>
            <a:off x="182563" y="620713"/>
            <a:ext cx="4676775" cy="6092825"/>
          </a:xfrm>
          <a:ln/>
        </p:spPr>
        <p:txBody>
          <a:bodyPr vert="horz" wrap="square" lIns="91440" tIns="45720" rIns="91440" bIns="45720" anchor="t" anchorCtr="0"/>
          <a:p>
            <a:pPr eaLnBrk="1" hangingPunct="1">
              <a:buNone/>
            </a:pPr>
            <a:r>
              <a:rPr lang="en-US" altLang="zh-CN" sz="2800" b="1" dirty="0">
                <a:solidFill>
                  <a:schemeClr val="bg1"/>
                </a:solidFill>
              </a:rPr>
              <a:t>class Student{</a:t>
            </a:r>
            <a:endParaRPr lang="en-US" altLang="zh-CN" sz="2800" b="1" dirty="0">
              <a:solidFill>
                <a:schemeClr val="bg1"/>
              </a:solidFill>
            </a:endParaRPr>
          </a:p>
          <a:p>
            <a:pPr eaLnBrk="1" hangingPunct="1">
              <a:buNone/>
            </a:pPr>
            <a:r>
              <a:rPr lang="en-US" altLang="zh-CN" sz="2800" b="1" dirty="0">
                <a:solidFill>
                  <a:schemeClr val="bg1"/>
                </a:solidFill>
              </a:rPr>
              <a:t>  public:</a:t>
            </a:r>
            <a:endParaRPr lang="en-US" altLang="zh-CN" sz="2800" b="1" dirty="0">
              <a:solidFill>
                <a:schemeClr val="bg1"/>
              </a:solidFill>
            </a:endParaRPr>
          </a:p>
          <a:p>
            <a:pPr eaLnBrk="1" hangingPunct="1">
              <a:buNone/>
            </a:pPr>
            <a:r>
              <a:rPr lang="en-US" altLang="zh-CN" sz="2800" b="1" dirty="0">
                <a:solidFill>
                  <a:schemeClr val="bg1"/>
                </a:solidFill>
              </a:rPr>
              <a:t>      float score;</a:t>
            </a:r>
            <a:endParaRPr lang="en-US" altLang="zh-CN" sz="2800" b="1" dirty="0">
              <a:solidFill>
                <a:schemeClr val="bg1"/>
              </a:solidFill>
            </a:endParaRPr>
          </a:p>
          <a:p>
            <a:pPr eaLnBrk="1" hangingPunct="1">
              <a:buNone/>
            </a:pPr>
            <a:r>
              <a:rPr lang="en-US" altLang="zh-CN" sz="2800" b="1" dirty="0">
                <a:solidFill>
                  <a:schemeClr val="bg1"/>
                </a:solidFill>
              </a:rPr>
              <a:t>       void p() { q()=20; }</a:t>
            </a:r>
            <a:endParaRPr lang="en-US" altLang="zh-CN" sz="2800" b="1" dirty="0">
              <a:solidFill>
                <a:schemeClr val="bg1"/>
              </a:solidFill>
            </a:endParaRPr>
          </a:p>
          <a:p>
            <a:pPr eaLnBrk="1" hangingPunct="1">
              <a:buNone/>
            </a:pPr>
            <a:r>
              <a:rPr lang="en-US" altLang="zh-CN" sz="2800" b="1" dirty="0">
                <a:solidFill>
                  <a:schemeClr val="bg1"/>
                </a:solidFill>
              </a:rPr>
              <a:t>       void r(int x) {s(x);}</a:t>
            </a:r>
            <a:endParaRPr lang="en-US" altLang="zh-CN" sz="2800" b="1" dirty="0">
              <a:solidFill>
                <a:schemeClr val="bg1"/>
              </a:solidFill>
            </a:endParaRPr>
          </a:p>
          <a:p>
            <a:pPr eaLnBrk="1" hangingPunct="1">
              <a:buNone/>
            </a:pPr>
            <a:r>
              <a:rPr lang="en-US" altLang="zh-CN" sz="2800" b="1" dirty="0">
                <a:solidFill>
                  <a:schemeClr val="bg1"/>
                </a:solidFill>
              </a:rPr>
              <a:t>       int &amp;q(){return(age);}</a:t>
            </a:r>
            <a:endParaRPr lang="en-US" altLang="zh-CN" sz="2800" b="1" dirty="0">
              <a:solidFill>
                <a:schemeClr val="bg1"/>
              </a:solidFill>
            </a:endParaRPr>
          </a:p>
          <a:p>
            <a:pPr eaLnBrk="1" hangingPunct="1">
              <a:buNone/>
            </a:pPr>
            <a:r>
              <a:rPr lang="en-US" altLang="zh-CN" sz="2800" b="1" dirty="0">
                <a:solidFill>
                  <a:schemeClr val="bg1"/>
                </a:solidFill>
              </a:rPr>
              <a:t>protected:</a:t>
            </a:r>
            <a:endParaRPr lang="en-US" altLang="zh-CN" sz="2800" b="1" dirty="0">
              <a:solidFill>
                <a:schemeClr val="bg1"/>
              </a:solidFill>
            </a:endParaRPr>
          </a:p>
          <a:p>
            <a:pPr eaLnBrk="1" hangingPunct="1">
              <a:buNone/>
            </a:pPr>
            <a:r>
              <a:rPr lang="en-US" altLang="zh-CN" sz="2800" b="1" dirty="0">
                <a:solidFill>
                  <a:schemeClr val="bg1"/>
                </a:solidFill>
              </a:rPr>
              <a:t>        int age;</a:t>
            </a:r>
            <a:endParaRPr lang="en-US" altLang="zh-CN" sz="2800" b="1" dirty="0">
              <a:solidFill>
                <a:schemeClr val="bg1"/>
              </a:solidFill>
            </a:endParaRPr>
          </a:p>
          <a:p>
            <a:pPr eaLnBrk="1" hangingPunct="1">
              <a:buNone/>
            </a:pPr>
            <a:r>
              <a:rPr lang="en-US" altLang="zh-CN" sz="2800" b="1" dirty="0">
                <a:solidFill>
                  <a:schemeClr val="bg1"/>
                </a:solidFill>
              </a:rPr>
              <a:t>        void s(int x){</a:t>
            </a:r>
            <a:endParaRPr lang="en-US" altLang="zh-CN" sz="2800" b="1" dirty="0">
              <a:solidFill>
                <a:schemeClr val="bg1"/>
              </a:solidFill>
            </a:endParaRPr>
          </a:p>
          <a:p>
            <a:pPr eaLnBrk="1" hangingPunct="1">
              <a:buNone/>
            </a:pPr>
            <a:r>
              <a:rPr lang="en-US" altLang="zh-CN" sz="2800" b="1" dirty="0">
                <a:solidFill>
                  <a:schemeClr val="bg1"/>
                </a:solidFill>
              </a:rPr>
              <a:t>           age = x; score+=1;}</a:t>
            </a:r>
            <a:endParaRPr lang="en-US" altLang="zh-CN" sz="2800" b="1" dirty="0">
              <a:solidFill>
                <a:schemeClr val="bg1"/>
              </a:solidFill>
            </a:endParaRPr>
          </a:p>
          <a:p>
            <a:pPr eaLnBrk="1" hangingPunct="1">
              <a:buNone/>
            </a:pPr>
            <a:r>
              <a:rPr lang="en-US" altLang="zh-CN" sz="2800" b="1" dirty="0">
                <a:solidFill>
                  <a:schemeClr val="bg1"/>
                </a:solidFill>
              </a:rPr>
              <a:t>};//</a:t>
            </a:r>
            <a:r>
              <a:rPr lang="zh-CN" altLang="en-US" sz="2800" b="1" dirty="0">
                <a:solidFill>
                  <a:schemeClr val="bg1"/>
                </a:solidFill>
              </a:rPr>
              <a:t>数据成员之于成员函数？</a:t>
            </a:r>
            <a:endParaRPr lang="en-US" altLang="zh-CN" sz="2800" b="1" dirty="0">
              <a:solidFill>
                <a:schemeClr val="bg1"/>
              </a:solidFill>
            </a:endParaRPr>
          </a:p>
          <a:p>
            <a:pPr eaLnBrk="1" hangingPunct="1">
              <a:buNone/>
            </a:pPr>
            <a:r>
              <a:rPr lang="en-US" altLang="zh-CN" sz="2800" b="1" dirty="0">
                <a:solidFill>
                  <a:schemeClr val="bg1"/>
                </a:solidFill>
              </a:rPr>
              <a:t>  //</a:t>
            </a:r>
            <a:r>
              <a:rPr lang="zh-CN" altLang="en-US" sz="2800" b="1" dirty="0">
                <a:solidFill>
                  <a:schemeClr val="bg1"/>
                </a:solidFill>
              </a:rPr>
              <a:t>成员函数之间？</a:t>
            </a:r>
            <a:endParaRPr lang="en-US" altLang="zh-CN" sz="2800" b="1" dirty="0">
              <a:solidFill>
                <a:schemeClr val="bg1"/>
              </a:solidFill>
            </a:endParaRPr>
          </a:p>
        </p:txBody>
      </p:sp>
      <p:sp>
        <p:nvSpPr>
          <p:cNvPr id="81923"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81924" name="Rectangle 4"/>
          <p:cNvSpPr/>
          <p:nvPr/>
        </p:nvSpPr>
        <p:spPr>
          <a:xfrm>
            <a:off x="4859338" y="765175"/>
            <a:ext cx="4032250" cy="6092825"/>
          </a:xfrm>
          <a:prstGeom prst="rect">
            <a:avLst/>
          </a:prstGeom>
          <a:noFill/>
          <a:ln w="9525">
            <a:noFill/>
          </a:ln>
        </p:spPr>
        <p:txBody>
          <a:bodyPr/>
          <a:p>
            <a:pPr marL="342900" indent="-342900" eaLnBrk="1" hangingPunct="1">
              <a:lnSpc>
                <a:spcPct val="80000"/>
              </a:lnSpc>
              <a:spcBef>
                <a:spcPct val="20000"/>
              </a:spcBef>
            </a:pPr>
            <a:r>
              <a:rPr lang="en-US" altLang="zh-CN" sz="2800" b="1" dirty="0">
                <a:latin typeface="Times New Roman" panose="02020603050405020304" pitchFamily="18" charset="0"/>
              </a:rPr>
              <a:t>void main()</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float score;</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Student a;</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a.score=80;</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cout&lt;&lt;a.age&lt;&lt;endl; //</a:t>
            </a:r>
            <a:r>
              <a:rPr lang="zh-CN" altLang="en-US" sz="2800" b="1" dirty="0">
                <a:latin typeface="Times New Roman" panose="02020603050405020304" pitchFamily="18" charset="0"/>
              </a:rPr>
              <a:t>错误 </a:t>
            </a:r>
            <a:endParaRPr lang="zh-CN" altLang="en-US" sz="2800" b="1" dirty="0">
              <a:latin typeface="Times New Roman" panose="02020603050405020304" pitchFamily="18" charset="0"/>
            </a:endParaRPr>
          </a:p>
          <a:p>
            <a:pPr marL="342900" indent="-342900" eaLnBrk="1" hangingPunct="1">
              <a:lnSpc>
                <a:spcPct val="80000"/>
              </a:lnSpc>
              <a:spcBef>
                <a:spcPct val="20000"/>
              </a:spcBef>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cout&lt;&lt;a.q()&lt;&lt;endl; </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a.age = 20; //</a:t>
            </a:r>
            <a:r>
              <a:rPr lang="zh-CN" altLang="en-US" sz="2800" b="1" dirty="0">
                <a:latin typeface="Times New Roman" panose="02020603050405020304" pitchFamily="18" charset="0"/>
              </a:rPr>
              <a:t>错误</a:t>
            </a:r>
            <a:endParaRPr lang="zh-CN" altLang="en-US" sz="2800" b="1" dirty="0">
              <a:latin typeface="Times New Roman" panose="02020603050405020304" pitchFamily="18" charset="0"/>
            </a:endParaRPr>
          </a:p>
          <a:p>
            <a:pPr marL="342900" indent="-342900" eaLnBrk="1" hangingPunct="1">
              <a:lnSpc>
                <a:spcPct val="80000"/>
              </a:lnSpc>
              <a:spcBef>
                <a:spcPct val="20000"/>
              </a:spcBef>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a.q() = 20;</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a.s(20);          //</a:t>
            </a:r>
            <a:r>
              <a:rPr lang="zh-CN" altLang="en-US" sz="2800" b="1" dirty="0">
                <a:latin typeface="Times New Roman" panose="02020603050405020304" pitchFamily="18" charset="0"/>
              </a:rPr>
              <a:t>错误</a:t>
            </a:r>
            <a:endParaRPr lang="zh-CN" altLang="en-US" sz="2800" b="1" dirty="0">
              <a:latin typeface="Times New Roman" panose="02020603050405020304" pitchFamily="18" charset="0"/>
            </a:endParaRPr>
          </a:p>
          <a:p>
            <a:pPr marL="342900" indent="-342900" eaLnBrk="1" hangingPunct="1">
              <a:lnSpc>
                <a:spcPct val="80000"/>
              </a:lnSpc>
              <a:spcBef>
                <a:spcPct val="20000"/>
              </a:spcBef>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a.r(20);</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}//public</a:t>
            </a:r>
            <a:r>
              <a:rPr lang="zh-CN" altLang="en-US" sz="2800" b="1" dirty="0">
                <a:latin typeface="Times New Roman" panose="02020603050405020304" pitchFamily="18" charset="0"/>
              </a:rPr>
              <a:t>内容相当于面板</a:t>
            </a:r>
            <a:endParaRPr lang="zh-CN" altLang="en-US" sz="2800" b="1" dirty="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idx="1"/>
          </p:nvPr>
        </p:nvSpPr>
        <p:spPr>
          <a:xfrm>
            <a:off x="182563" y="1125538"/>
            <a:ext cx="8961437" cy="2735262"/>
          </a:xfrm>
          <a:ln/>
        </p:spPr>
        <p:txBody>
          <a:bodyPr vert="horz" wrap="square" lIns="91440" tIns="45720" rIns="91440" bIns="45720" anchor="t" anchorCtr="0"/>
          <a:p>
            <a:pPr eaLnBrk="1" hangingPunct="1">
              <a:lnSpc>
                <a:spcPct val="90000"/>
              </a:lnSpc>
              <a:buNone/>
            </a:pPr>
            <a:r>
              <a:rPr lang="zh-CN" altLang="en-US" b="1" dirty="0">
                <a:solidFill>
                  <a:schemeClr val="bg1"/>
                </a:solidFill>
              </a:rPr>
              <a:t>类的作用</a:t>
            </a:r>
            <a:endParaRPr lang="en-US" altLang="zh-CN" b="1" dirty="0">
              <a:solidFill>
                <a:schemeClr val="bg1"/>
              </a:solidFill>
            </a:endParaRPr>
          </a:p>
          <a:p>
            <a:pPr eaLnBrk="1" hangingPunct="1">
              <a:lnSpc>
                <a:spcPct val="90000"/>
              </a:lnSpc>
              <a:buNone/>
            </a:pPr>
            <a:endParaRPr lang="zh-CN" altLang="en-US" b="1" dirty="0">
              <a:solidFill>
                <a:schemeClr val="bg1"/>
              </a:solidFill>
            </a:endParaRPr>
          </a:p>
          <a:p>
            <a:pPr eaLnBrk="1" hangingPunct="1">
              <a:lnSpc>
                <a:spcPct val="90000"/>
              </a:lnSpc>
              <a:buNone/>
            </a:pPr>
            <a:r>
              <a:rPr lang="zh-CN" altLang="en-US" b="1" dirty="0">
                <a:solidFill>
                  <a:schemeClr val="bg1"/>
                </a:solidFill>
              </a:rPr>
              <a:t>外壳保护作用</a:t>
            </a:r>
            <a:endParaRPr lang="en-US" altLang="zh-CN" b="1" dirty="0">
              <a:solidFill>
                <a:schemeClr val="bg1"/>
              </a:solidFill>
            </a:endParaRPr>
          </a:p>
          <a:p>
            <a:pPr eaLnBrk="1" hangingPunct="1">
              <a:lnSpc>
                <a:spcPct val="90000"/>
              </a:lnSpc>
              <a:buNone/>
            </a:pPr>
            <a:r>
              <a:rPr lang="zh-CN" altLang="en-US" b="1" dirty="0">
                <a:solidFill>
                  <a:schemeClr val="bg1"/>
                </a:solidFill>
              </a:rPr>
              <a:t>外壳内外分明</a:t>
            </a:r>
            <a:endParaRPr lang="zh-CN" altLang="en-US" b="1" dirty="0">
              <a:solidFill>
                <a:schemeClr val="bg1"/>
              </a:solidFill>
            </a:endParaRPr>
          </a:p>
          <a:p>
            <a:pPr eaLnBrk="1" hangingPunct="1">
              <a:lnSpc>
                <a:spcPct val="90000"/>
              </a:lnSpc>
              <a:buNone/>
            </a:pPr>
            <a:r>
              <a:rPr lang="zh-CN" altLang="en-US" b="1" dirty="0">
                <a:solidFill>
                  <a:schemeClr val="bg1"/>
                </a:solidFill>
              </a:rPr>
              <a:t>接口标准清晰</a:t>
            </a:r>
            <a:endParaRPr lang="zh-CN" altLang="en-US" b="1" dirty="0">
              <a:solidFill>
                <a:schemeClr val="bg1"/>
              </a:solidFill>
            </a:endParaRPr>
          </a:p>
          <a:p>
            <a:pPr eaLnBrk="1" hangingPunct="1">
              <a:lnSpc>
                <a:spcPct val="90000"/>
              </a:lnSpc>
              <a:buNone/>
            </a:pPr>
            <a:r>
              <a:rPr lang="zh-CN" altLang="en-US" b="1" dirty="0">
                <a:solidFill>
                  <a:schemeClr val="bg1"/>
                </a:solidFill>
              </a:rPr>
              <a:t>责任方便维护</a:t>
            </a:r>
            <a:endParaRPr lang="zh-CN" altLang="en-US" b="1" dirty="0">
              <a:solidFill>
                <a:schemeClr val="bg1"/>
              </a:solidFill>
            </a:endParaRPr>
          </a:p>
        </p:txBody>
      </p:sp>
      <p:sp>
        <p:nvSpPr>
          <p:cNvPr id="82947"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pic>
        <p:nvPicPr>
          <p:cNvPr id="82948" name="图片 1"/>
          <p:cNvPicPr>
            <a:picLocks noChangeAspect="1"/>
          </p:cNvPicPr>
          <p:nvPr/>
        </p:nvPicPr>
        <p:blipFill>
          <a:blip r:embed="rId1"/>
          <a:stretch>
            <a:fillRect/>
          </a:stretch>
        </p:blipFill>
        <p:spPr>
          <a:xfrm>
            <a:off x="4038600" y="3573463"/>
            <a:ext cx="5105400" cy="322897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idx="1"/>
          </p:nvPr>
        </p:nvSpPr>
        <p:spPr>
          <a:xfrm>
            <a:off x="1042988" y="765175"/>
            <a:ext cx="7850187" cy="6092825"/>
          </a:xfrm>
          <a:ln/>
        </p:spPr>
        <p:txBody>
          <a:bodyPr vert="horz" wrap="square" lIns="91440" tIns="45720" rIns="91440" bIns="45720" anchor="t" anchorCtr="0"/>
          <a:p>
            <a:pPr eaLnBrk="1" hangingPunct="1">
              <a:lnSpc>
                <a:spcPct val="80000"/>
              </a:lnSpc>
              <a:buNone/>
            </a:pPr>
            <a:r>
              <a:rPr lang="zh-CN" altLang="en-US" sz="2800" b="1" dirty="0">
                <a:solidFill>
                  <a:schemeClr val="bg1"/>
                </a:solidFill>
              </a:rPr>
              <a:t>例子</a:t>
            </a:r>
            <a:r>
              <a:rPr lang="en-US" altLang="zh-CN" sz="2800" b="1" dirty="0">
                <a:solidFill>
                  <a:schemeClr val="bg1"/>
                </a:solidFill>
              </a:rPr>
              <a:t>//</a:t>
            </a:r>
            <a:r>
              <a:rPr lang="zh-CN" altLang="en-US" sz="2800" b="1" dirty="0">
                <a:solidFill>
                  <a:schemeClr val="bg1"/>
                </a:solidFill>
              </a:rPr>
              <a:t>变量的作用域－｛｝内或其后的全部内容</a:t>
            </a:r>
            <a:endParaRPr lang="zh-CN" altLang="en-US" sz="2800" b="1" dirty="0">
              <a:solidFill>
                <a:schemeClr val="bg1"/>
              </a:solidFill>
            </a:endParaRPr>
          </a:p>
          <a:p>
            <a:pPr eaLnBrk="1" hangingPunct="1">
              <a:lnSpc>
                <a:spcPct val="80000"/>
              </a:lnSpc>
              <a:buNone/>
            </a:pPr>
            <a:r>
              <a:rPr lang="en-US" altLang="zh-CN" sz="2800" b="1" dirty="0">
                <a:solidFill>
                  <a:schemeClr val="bg1"/>
                </a:solidFill>
              </a:rPr>
              <a:t>int a = 1;</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main(){</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void f(void);</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cout&lt;&lt;a&lt;&lt;endl;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a = 2;</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cout&lt;&lt;a&lt;&lt;endl;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cout&lt;&lt;::a;  //</a:t>
            </a:r>
            <a:r>
              <a:rPr lang="zh-CN" altLang="en-US" sz="2800" b="1" dirty="0">
                <a:solidFill>
                  <a:schemeClr val="bg1"/>
                </a:solidFill>
              </a:rPr>
              <a:t>全局对象被屏蔽后的强行访问</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 int a =3;cout&lt;&lt;a&lt;&lt;endl;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cout&lt;&lt;a&lt;&lt;endl;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cout&lt;&lt;a&lt;&lt;endl;</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f(){cout&lt;&lt;a&lt;&lt;endl;int a = 4;cout&lt;&lt;a&lt;&lt;endl;}</a:t>
            </a:r>
            <a:endParaRPr lang="en-US" altLang="zh-CN" sz="2800" b="1" dirty="0">
              <a:solidFill>
                <a:schemeClr val="bg1"/>
              </a:solidFill>
            </a:endParaRPr>
          </a:p>
        </p:txBody>
      </p:sp>
      <p:sp>
        <p:nvSpPr>
          <p:cNvPr id="83971"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idx="1"/>
          </p:nvPr>
        </p:nvSpPr>
        <p:spPr>
          <a:xfrm>
            <a:off x="1479550" y="765175"/>
            <a:ext cx="7053263" cy="5759450"/>
          </a:xfrm>
          <a:ln/>
        </p:spPr>
        <p:txBody>
          <a:bodyPr vert="horz" wrap="square" lIns="91440" tIns="45720" rIns="91440" bIns="45720" anchor="t" anchorCtr="0"/>
          <a:p>
            <a:pPr eaLnBrk="1" hangingPunct="1">
              <a:lnSpc>
                <a:spcPct val="80000"/>
              </a:lnSpc>
              <a:buNone/>
            </a:pPr>
            <a:r>
              <a:rPr lang="zh-CN" altLang="en-US" sz="2800" b="1" dirty="0">
                <a:solidFill>
                  <a:schemeClr val="bg1"/>
                </a:solidFill>
              </a:rPr>
              <a:t>例子</a:t>
            </a:r>
            <a:r>
              <a:rPr lang="en-US" altLang="zh-CN" sz="2800" b="1" dirty="0">
                <a:solidFill>
                  <a:schemeClr val="bg1"/>
                </a:solidFill>
              </a:rPr>
              <a:t>;//</a:t>
            </a:r>
            <a:r>
              <a:rPr lang="zh-CN" altLang="en-US" sz="2800" b="1" dirty="0">
                <a:solidFill>
                  <a:schemeClr val="bg1"/>
                </a:solidFill>
              </a:rPr>
              <a:t>类定义的作用域等同于变量</a:t>
            </a:r>
            <a:endParaRPr lang="zh-CN" altLang="en-US" sz="2800" b="1" dirty="0">
              <a:solidFill>
                <a:schemeClr val="bg1"/>
              </a:solidFill>
            </a:endParaRPr>
          </a:p>
          <a:p>
            <a:pPr eaLnBrk="1" hangingPunct="1">
              <a:lnSpc>
                <a:spcPct val="80000"/>
              </a:lnSpc>
              <a:buNone/>
            </a:pPr>
            <a:r>
              <a:rPr lang="en-US" altLang="zh-CN" sz="2800" b="1" dirty="0">
                <a:solidFill>
                  <a:schemeClr val="bg1"/>
                </a:solidFill>
              </a:rPr>
              <a:t>class A{ </a:t>
            </a:r>
            <a:r>
              <a:rPr lang="en-US" altLang="zh-CN" sz="2800" b="1" dirty="0">
                <a:solidFill>
                  <a:schemeClr val="bg1"/>
                </a:solidFill>
                <a:latin typeface="Arial" panose="020B0604020202020204" pitchFamily="34" charset="0"/>
              </a:rPr>
              <a:t>…</a:t>
            </a:r>
            <a:r>
              <a:rPr lang="en-US" altLang="zh-CN" sz="2800" b="1" dirty="0">
                <a:solidFill>
                  <a:schemeClr val="bg1"/>
                </a:solidFill>
              </a:rPr>
              <a:t> </a:t>
            </a:r>
            <a:r>
              <a:rPr lang="en-US" altLang="zh-CN" sz="2800" b="1" dirty="0">
                <a:solidFill>
                  <a:schemeClr val="bg1"/>
                </a:solidFill>
                <a:latin typeface="Arial" panose="020B0604020202020204" pitchFamily="34" charset="0"/>
              </a:rPr>
              <a:t>…</a:t>
            </a: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f()</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class B{</a:t>
            </a:r>
            <a:r>
              <a:rPr lang="en-US" altLang="zh-CN" sz="2800" b="1" dirty="0">
                <a:solidFill>
                  <a:schemeClr val="bg1"/>
                </a:solidFill>
                <a:latin typeface="Arial" panose="020B0604020202020204" pitchFamily="34" charset="0"/>
              </a:rPr>
              <a:t>…</a:t>
            </a:r>
            <a:r>
              <a:rPr lang="en-US" altLang="zh-CN" sz="2800" b="1" dirty="0">
                <a:solidFill>
                  <a:schemeClr val="bg1"/>
                </a:solidFill>
              </a:rPr>
              <a:t> </a:t>
            </a:r>
            <a:r>
              <a:rPr lang="en-US" altLang="zh-CN" sz="2800" b="1" dirty="0">
                <a:solidFill>
                  <a:schemeClr val="bg1"/>
                </a:solidFill>
                <a:latin typeface="Arial" panose="020B0604020202020204" pitchFamily="34" charset="0"/>
              </a:rPr>
              <a:t>…</a:t>
            </a:r>
            <a:r>
              <a:rPr lang="en-US" altLang="zh-CN" sz="2800" b="1" dirty="0">
                <a:solidFill>
                  <a:schemeClr val="bg1"/>
                </a:solidFill>
              </a:rPr>
              <a:t>};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 s;   B 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{class C{</a:t>
            </a:r>
            <a:r>
              <a:rPr lang="en-US" altLang="zh-CN" sz="2800" b="1" dirty="0">
                <a:solidFill>
                  <a:schemeClr val="bg1"/>
                </a:solidFill>
                <a:latin typeface="Arial" panose="020B0604020202020204" pitchFamily="34" charset="0"/>
              </a:rPr>
              <a:t>…</a:t>
            </a:r>
            <a:r>
              <a:rPr lang="en-US" altLang="zh-CN" sz="2800" b="1" dirty="0">
                <a:solidFill>
                  <a:schemeClr val="bg1"/>
                </a:solidFill>
              </a:rPr>
              <a:t> </a:t>
            </a:r>
            <a:r>
              <a:rPr lang="en-US" altLang="zh-CN" sz="2800" b="1" dirty="0">
                <a:solidFill>
                  <a:schemeClr val="bg1"/>
                </a:solidFill>
                <a:latin typeface="Arial" panose="020B0604020202020204" pitchFamily="34" charset="0"/>
              </a:rPr>
              <a:t>…</a:t>
            </a: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 s; B t; C u;</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class A{ </a:t>
            </a:r>
            <a:r>
              <a:rPr lang="en-US" altLang="zh-CN" sz="2800" b="1" dirty="0">
                <a:solidFill>
                  <a:schemeClr val="bg1"/>
                </a:solidFill>
                <a:latin typeface="Arial" panose="020B0604020202020204" pitchFamily="34" charset="0"/>
              </a:rPr>
              <a:t>…</a:t>
            </a:r>
            <a:r>
              <a:rPr lang="en-US" altLang="zh-CN" sz="2800" b="1" dirty="0">
                <a:solidFill>
                  <a:schemeClr val="bg1"/>
                </a:solidFill>
              </a:rPr>
              <a:t> </a:t>
            </a:r>
            <a:r>
              <a:rPr lang="en-US" altLang="zh-CN" sz="2800" b="1" dirty="0">
                <a:solidFill>
                  <a:schemeClr val="bg1"/>
                </a:solidFill>
                <a:latin typeface="Arial" panose="020B0604020202020204" pitchFamily="34" charset="0"/>
              </a:rPr>
              <a:t>…</a:t>
            </a: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 s1; B t1; C u1;</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void main()</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 s; B t; C u;}</a:t>
            </a:r>
            <a:endParaRPr lang="en-US" altLang="zh-CN" sz="2800" b="1" dirty="0">
              <a:solidFill>
                <a:schemeClr val="bg1"/>
              </a:solidFill>
            </a:endParaRPr>
          </a:p>
        </p:txBody>
      </p:sp>
      <p:sp>
        <p:nvSpPr>
          <p:cNvPr id="8499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86019" name="Rectangle 6"/>
          <p:cNvSpPr>
            <a:spLocks noGrp="1"/>
          </p:cNvSpPr>
          <p:nvPr>
            <p:ph idx="1"/>
          </p:nvPr>
        </p:nvSpPr>
        <p:spPr>
          <a:xfrm>
            <a:off x="1692275" y="1268413"/>
            <a:ext cx="7308850" cy="4752975"/>
          </a:xfrm>
          <a:ln/>
        </p:spPr>
        <p:txBody>
          <a:bodyPr vert="horz" wrap="square" lIns="92075" tIns="46037" rIns="92075" bIns="46037" anchor="t" anchorCtr="0"/>
          <a:p>
            <a:pPr eaLnBrk="1" hangingPunct="1">
              <a:lnSpc>
                <a:spcPct val="90000"/>
              </a:lnSpc>
              <a:buNone/>
            </a:pPr>
            <a:r>
              <a:rPr lang="zh-CN" altLang="en-US" b="1" dirty="0">
                <a:solidFill>
                  <a:srgbClr val="FFFF00"/>
                </a:solidFill>
                <a:latin typeface="黑体" panose="02010609060101010101" pitchFamily="49" charset="-122"/>
                <a:ea typeface="黑体" panose="02010609060101010101" pitchFamily="49" charset="-122"/>
              </a:rPr>
              <a:t>类定义作用域</a:t>
            </a:r>
            <a:r>
              <a:rPr lang="en-US" altLang="zh-CN" b="1" dirty="0">
                <a:solidFill>
                  <a:srgbClr val="FFFF00"/>
                </a:solidFill>
                <a:latin typeface="黑体" panose="02010609060101010101" pitchFamily="49" charset="-122"/>
                <a:ea typeface="黑体" panose="02010609060101010101" pitchFamily="49" charset="-122"/>
              </a:rPr>
              <a:t>:</a:t>
            </a:r>
            <a:endParaRPr lang="en-US" altLang="zh-CN" b="1" dirty="0">
              <a:solidFill>
                <a:srgbClr val="FFFF00"/>
              </a:solidFill>
              <a:latin typeface="黑体" panose="02010609060101010101" pitchFamily="49" charset="-122"/>
              <a:ea typeface="黑体" panose="02010609060101010101" pitchFamily="49" charset="-122"/>
            </a:endParaRPr>
          </a:p>
          <a:p>
            <a:pPr eaLnBrk="1" hangingPunct="1">
              <a:lnSpc>
                <a:spcPct val="90000"/>
              </a:lnSpc>
              <a:buNone/>
            </a:pPr>
            <a:r>
              <a:rPr lang="zh-CN" altLang="en-US" b="1" dirty="0">
                <a:solidFill>
                  <a:srgbClr val="FFFFFF"/>
                </a:solidFill>
                <a:latin typeface="Courier New" panose="02070309020205020404" pitchFamily="49" charset="0"/>
              </a:rPr>
              <a:t>从类定义结束开始，到从外面包围类定义的块结束</a:t>
            </a:r>
            <a:r>
              <a:rPr lang="en-US" altLang="zh-CN" b="1" dirty="0">
                <a:solidFill>
                  <a:srgbClr val="FFFFFF"/>
                </a:solidFill>
                <a:latin typeface="Courier New" panose="02070309020205020404" pitchFamily="49" charset="0"/>
              </a:rPr>
              <a:t>(</a:t>
            </a:r>
            <a:r>
              <a:rPr lang="zh-CN" altLang="en-US" b="1" dirty="0">
                <a:solidFill>
                  <a:srgbClr val="FFFFFF"/>
                </a:solidFill>
                <a:latin typeface="Courier New" panose="02070309020205020404" pitchFamily="49" charset="0"/>
              </a:rPr>
              <a:t>若类定义外无包围块，则结束于文件</a:t>
            </a:r>
            <a:r>
              <a:rPr lang="en-US" altLang="zh-CN" b="1" dirty="0">
                <a:solidFill>
                  <a:srgbClr val="FFFFFF"/>
                </a:solidFill>
                <a:latin typeface="Courier New" panose="02070309020205020404" pitchFamily="49" charset="0"/>
              </a:rPr>
              <a:t>)</a:t>
            </a:r>
            <a:endParaRPr lang="en-US" altLang="zh-CN" b="1" dirty="0">
              <a:solidFill>
                <a:srgbClr val="FFFFFF"/>
              </a:solidFill>
              <a:latin typeface="Courier New" panose="02070309020205020404" pitchFamily="49" charset="0"/>
            </a:endParaRPr>
          </a:p>
          <a:p>
            <a:pPr eaLnBrk="1" hangingPunct="1">
              <a:lnSpc>
                <a:spcPct val="90000"/>
              </a:lnSpc>
              <a:buNone/>
            </a:pPr>
            <a:r>
              <a:rPr lang="zh-CN" altLang="en-US" b="1" dirty="0">
                <a:solidFill>
                  <a:srgbClr val="FFFFFF"/>
                </a:solidFill>
                <a:latin typeface="Courier New" panose="02070309020205020404" pitchFamily="49" charset="0"/>
              </a:rPr>
              <a:t>使用类的程序员在类定义作用域下编程</a:t>
            </a:r>
            <a:endParaRPr lang="zh-CN" altLang="en-US" b="1" dirty="0">
              <a:solidFill>
                <a:srgbClr val="FFFFFF"/>
              </a:solidFill>
              <a:latin typeface="Courier New" panose="02070309020205020404" pitchFamily="49" charset="0"/>
            </a:endParaRPr>
          </a:p>
          <a:p>
            <a:pPr eaLnBrk="1" hangingPunct="1">
              <a:lnSpc>
                <a:spcPct val="90000"/>
              </a:lnSpc>
              <a:buNone/>
            </a:pPr>
            <a:endParaRPr lang="zh-CN" altLang="en-US" b="1" dirty="0">
              <a:solidFill>
                <a:srgbClr val="FFFFFF"/>
              </a:solidFill>
              <a:latin typeface="Courier New" panose="02070309020205020404" pitchFamily="49" charset="0"/>
            </a:endParaRPr>
          </a:p>
          <a:p>
            <a:pPr eaLnBrk="1" hangingPunct="1">
              <a:lnSpc>
                <a:spcPct val="90000"/>
              </a:lnSpc>
              <a:buNone/>
            </a:pPr>
            <a:r>
              <a:rPr lang="zh-CN" altLang="en-US" b="1" dirty="0">
                <a:solidFill>
                  <a:srgbClr val="FFFF00"/>
                </a:solidFill>
                <a:latin typeface="黑体" panose="02010609060101010101" pitchFamily="49" charset="-122"/>
                <a:ea typeface="黑体" panose="02010609060101010101" pitchFamily="49" charset="-122"/>
              </a:rPr>
              <a:t>类作用域</a:t>
            </a:r>
            <a:r>
              <a:rPr lang="en-US" altLang="zh-CN" b="1" dirty="0">
                <a:solidFill>
                  <a:srgbClr val="FFFF00"/>
                </a:solidFill>
                <a:latin typeface="黑体" panose="02010609060101010101" pitchFamily="49" charset="-122"/>
                <a:ea typeface="黑体" panose="02010609060101010101" pitchFamily="49" charset="-122"/>
              </a:rPr>
              <a:t>:</a:t>
            </a:r>
            <a:endParaRPr lang="en-US" altLang="zh-CN" b="1" dirty="0">
              <a:solidFill>
                <a:srgbClr val="FFFF00"/>
              </a:solidFill>
              <a:latin typeface="黑体" panose="02010609060101010101" pitchFamily="49" charset="-122"/>
              <a:ea typeface="黑体" panose="02010609060101010101" pitchFamily="49" charset="-122"/>
            </a:endParaRPr>
          </a:p>
          <a:p>
            <a:pPr eaLnBrk="1" hangingPunct="1">
              <a:lnSpc>
                <a:spcPct val="90000"/>
              </a:lnSpc>
              <a:buNone/>
            </a:pPr>
            <a:r>
              <a:rPr lang="zh-CN" altLang="en-US" b="1" dirty="0">
                <a:solidFill>
                  <a:srgbClr val="FFFFFF"/>
                </a:solidFill>
                <a:latin typeface="Courier New" panose="02070309020205020404" pitchFamily="49" charset="0"/>
              </a:rPr>
              <a:t>类定义内部及成员函数定义内部</a:t>
            </a:r>
            <a:endParaRPr lang="zh-CN" altLang="en-US" b="1" dirty="0">
              <a:solidFill>
                <a:srgbClr val="FFFFFF"/>
              </a:solidFill>
              <a:latin typeface="Courier New" panose="02070309020205020404" pitchFamily="49" charset="0"/>
            </a:endParaRPr>
          </a:p>
          <a:p>
            <a:pPr eaLnBrk="1" hangingPunct="1">
              <a:lnSpc>
                <a:spcPct val="90000"/>
              </a:lnSpc>
              <a:buNone/>
            </a:pPr>
            <a:r>
              <a:rPr lang="zh-CN" altLang="en-US" b="1" dirty="0">
                <a:solidFill>
                  <a:srgbClr val="FFFFFF"/>
                </a:solidFill>
                <a:latin typeface="Courier New" panose="02070309020205020404" pitchFamily="49" charset="0"/>
              </a:rPr>
              <a:t>实现类的程序员在类作用域下编程</a:t>
            </a:r>
            <a:endParaRPr lang="zh-CN" altLang="en-US" b="1" dirty="0">
              <a:solidFill>
                <a:srgbClr val="FFFFFF"/>
              </a:solidFill>
              <a:latin typeface="Courier New" panose="020703090202050204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87043" name="Rectangle 6"/>
          <p:cNvSpPr>
            <a:spLocks noGrp="1"/>
          </p:cNvSpPr>
          <p:nvPr>
            <p:ph idx="1"/>
          </p:nvPr>
        </p:nvSpPr>
        <p:spPr>
          <a:xfrm>
            <a:off x="542925" y="692150"/>
            <a:ext cx="8421688" cy="5976938"/>
          </a:xfrm>
          <a:ln/>
        </p:spPr>
        <p:txBody>
          <a:bodyPr vert="horz" wrap="square" lIns="92075" tIns="46037" rIns="92075" bIns="46037" anchor="t" anchorCtr="0"/>
          <a:p>
            <a:pPr marL="533400" indent="-533400" eaLnBrk="1" hangingPunct="1">
              <a:lnSpc>
                <a:spcPct val="80000"/>
              </a:lnSpc>
              <a:buNone/>
            </a:pPr>
            <a:r>
              <a:rPr lang="en-US" altLang="zh-CN" sz="2800" b="1" dirty="0">
                <a:solidFill>
                  <a:srgbClr val="FFFF00"/>
                </a:solidFill>
              </a:rPr>
              <a:t>class Date {</a:t>
            </a:r>
            <a:endParaRPr lang="en-US" altLang="zh-CN" sz="2800" b="1" dirty="0">
              <a:solidFill>
                <a:srgbClr val="FFFF00"/>
              </a:solidFill>
            </a:endParaRPr>
          </a:p>
          <a:p>
            <a:pPr marL="533400" indent="-533400" eaLnBrk="1" hangingPunct="1">
              <a:lnSpc>
                <a:spcPct val="80000"/>
              </a:lnSpc>
              <a:buNone/>
            </a:pPr>
            <a:r>
              <a:rPr lang="en-US" altLang="zh-CN" sz="2800" b="1" dirty="0">
                <a:solidFill>
                  <a:srgbClr val="FFFF00"/>
                </a:solidFill>
              </a:rPr>
              <a:t>    int year, month, day;</a:t>
            </a:r>
            <a:endParaRPr lang="en-US" altLang="zh-CN" sz="2800" b="1" dirty="0">
              <a:solidFill>
                <a:srgbClr val="FFFF00"/>
              </a:solidFill>
            </a:endParaRPr>
          </a:p>
          <a:p>
            <a:pPr marL="533400" indent="-533400" eaLnBrk="1" hangingPunct="1">
              <a:lnSpc>
                <a:spcPct val="80000"/>
              </a:lnSpc>
              <a:buNone/>
            </a:pPr>
            <a:r>
              <a:rPr lang="en-US" altLang="zh-CN" sz="2800" b="1" dirty="0">
                <a:solidFill>
                  <a:srgbClr val="FFFF00"/>
                </a:solidFill>
              </a:rPr>
              <a:t>public</a:t>
            </a:r>
            <a:r>
              <a:rPr lang="zh-CN" altLang="en-US" sz="2800" b="1" dirty="0">
                <a:solidFill>
                  <a:srgbClr val="FFFF00"/>
                </a:solidFill>
              </a:rPr>
              <a:t>：</a:t>
            </a:r>
            <a:endParaRPr lang="en-US" altLang="zh-CN" sz="2800" b="1" dirty="0">
              <a:solidFill>
                <a:srgbClr val="FFFF00"/>
              </a:solidFill>
            </a:endParaRPr>
          </a:p>
          <a:p>
            <a:pPr marL="533400" indent="-533400" eaLnBrk="1" hangingPunct="1">
              <a:lnSpc>
                <a:spcPct val="80000"/>
              </a:lnSpc>
              <a:buNone/>
            </a:pPr>
            <a:r>
              <a:rPr lang="en-US" altLang="zh-CN" sz="2800" b="1" dirty="0">
                <a:solidFill>
                  <a:srgbClr val="FFFF00"/>
                </a:solidFill>
              </a:rPr>
              <a:t>    void  set ( int y, int m, int d )</a:t>
            </a:r>
            <a:r>
              <a:rPr lang="zh-CN" altLang="en-US" sz="2800" b="1" dirty="0">
                <a:solidFill>
                  <a:srgbClr val="FFFF00"/>
                </a:solidFill>
              </a:rPr>
              <a:t>；</a:t>
            </a:r>
            <a:endParaRPr lang="en-US" altLang="zh-CN" sz="2800" b="1" dirty="0">
              <a:solidFill>
                <a:srgbClr val="FFFF00"/>
              </a:solidFill>
            </a:endParaRPr>
          </a:p>
          <a:p>
            <a:pPr marL="533400" indent="-533400" eaLnBrk="1" hangingPunct="1">
              <a:lnSpc>
                <a:spcPct val="80000"/>
              </a:lnSpc>
              <a:buNone/>
            </a:pPr>
            <a:r>
              <a:rPr lang="en-US" altLang="zh-CN" sz="2800" b="1" dirty="0">
                <a:solidFill>
                  <a:srgbClr val="FFFF00"/>
                </a:solidFill>
              </a:rPr>
              <a:t>    bool  LeapYear ( );</a:t>
            </a:r>
            <a:endParaRPr lang="en-US" altLang="zh-CN" sz="2800" b="1" dirty="0">
              <a:solidFill>
                <a:srgbClr val="FFFF00"/>
              </a:solidFill>
            </a:endParaRPr>
          </a:p>
          <a:p>
            <a:pPr marL="533400" indent="-533400" eaLnBrk="1" hangingPunct="1">
              <a:lnSpc>
                <a:spcPct val="80000"/>
              </a:lnSpc>
              <a:buNone/>
            </a:pPr>
            <a:r>
              <a:rPr lang="en-US" altLang="zh-CN" sz="2800" b="1" dirty="0">
                <a:solidFill>
                  <a:srgbClr val="FFFF00"/>
                </a:solidFill>
              </a:rPr>
              <a:t>};  </a:t>
            </a:r>
            <a:endParaRPr lang="en-US" altLang="zh-CN" sz="2800" b="1" dirty="0">
              <a:solidFill>
                <a:srgbClr val="FFFF00"/>
              </a:solidFill>
            </a:endParaRPr>
          </a:p>
          <a:p>
            <a:pPr marL="533400" indent="-533400" eaLnBrk="1" hangingPunct="1">
              <a:lnSpc>
                <a:spcPct val="80000"/>
              </a:lnSpc>
              <a:buNone/>
            </a:pPr>
            <a:r>
              <a:rPr lang="en-US" altLang="zh-CN" sz="2800" b="1" dirty="0">
                <a:solidFill>
                  <a:srgbClr val="FFFFFF"/>
                </a:solidFill>
              </a:rPr>
              <a:t>    void </a:t>
            </a:r>
            <a:r>
              <a:rPr lang="en-US" altLang="zh-CN" sz="2800" b="1" dirty="0">
                <a:solidFill>
                  <a:srgbClr val="FFFF00"/>
                </a:solidFill>
              </a:rPr>
              <a:t>Date:: </a:t>
            </a:r>
            <a:r>
              <a:rPr lang="en-US" altLang="zh-CN" sz="2800" b="1" dirty="0">
                <a:solidFill>
                  <a:srgbClr val="FFFFFF"/>
                </a:solidFill>
              </a:rPr>
              <a:t>set ( int y, int m, int d ) {</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       year=y; month=m; day=d;</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    } </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   bool  </a:t>
            </a:r>
            <a:r>
              <a:rPr lang="en-US" altLang="zh-CN" sz="2800" b="1" dirty="0">
                <a:solidFill>
                  <a:srgbClr val="FFFF00"/>
                </a:solidFill>
              </a:rPr>
              <a:t>Date::</a:t>
            </a:r>
            <a:r>
              <a:rPr lang="en-US" altLang="zh-CN" sz="2800" b="1" dirty="0">
                <a:solidFill>
                  <a:srgbClr val="FFFFFF"/>
                </a:solidFill>
              </a:rPr>
              <a:t>LeapYear ( ) {</a:t>
            </a:r>
            <a:endParaRPr lang="en-US" altLang="zh-CN" sz="2800" b="1" dirty="0">
              <a:solidFill>
                <a:srgbClr val="FFFFFF"/>
              </a:solidFill>
            </a:endParaRPr>
          </a:p>
          <a:p>
            <a:pPr marL="533400" indent="-533400" eaLnBrk="1" hangingPunct="1">
              <a:lnSpc>
                <a:spcPct val="80000"/>
              </a:lnSpc>
              <a:buNone/>
            </a:pPr>
            <a:r>
              <a:rPr lang="zh-CN" altLang="en-US" sz="2800" b="1" dirty="0">
                <a:solidFill>
                  <a:srgbClr val="FFFFFF"/>
                </a:solidFill>
              </a:rPr>
              <a:t>      </a:t>
            </a:r>
            <a:r>
              <a:rPr lang="en-US" altLang="zh-CN" sz="2800" b="1" dirty="0">
                <a:solidFill>
                  <a:srgbClr val="FFFFFF"/>
                </a:solidFill>
              </a:rPr>
              <a:t>return ! ( year%400 ) || !(year%4) &amp;&amp; year%100;</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a:t>
            </a:r>
            <a:endParaRPr lang="en-US" altLang="zh-CN" sz="2800" b="1" dirty="0">
              <a:solidFill>
                <a:srgbClr val="FFFFFF"/>
              </a:solidFill>
            </a:endParaRPr>
          </a:p>
          <a:p>
            <a:pPr marL="533400" indent="-533400" eaLnBrk="1" hangingPunct="1">
              <a:lnSpc>
                <a:spcPct val="80000"/>
              </a:lnSpc>
              <a:buNone/>
            </a:pPr>
            <a:r>
              <a:rPr lang="en-US" altLang="zh-CN" sz="2800" b="1" dirty="0">
                <a:solidFill>
                  <a:schemeClr val="bg1"/>
                </a:solidFill>
              </a:rPr>
              <a:t>//</a:t>
            </a:r>
            <a:r>
              <a:rPr lang="zh-CN" altLang="en-US" sz="2800" b="1" dirty="0">
                <a:solidFill>
                  <a:schemeClr val="bg1"/>
                </a:solidFill>
              </a:rPr>
              <a:t>成员函数的</a:t>
            </a:r>
            <a:r>
              <a:rPr lang="en-US" altLang="zh-CN" sz="2800" b="1" dirty="0">
                <a:solidFill>
                  <a:schemeClr val="bg1"/>
                </a:solidFill>
              </a:rPr>
              <a:t>{}</a:t>
            </a:r>
            <a:r>
              <a:rPr lang="zh-CN" altLang="en-US" sz="2800" b="1" dirty="0">
                <a:solidFill>
                  <a:schemeClr val="bg1"/>
                </a:solidFill>
              </a:rPr>
              <a:t>外定义形式</a:t>
            </a:r>
            <a:endParaRPr lang="zh-CN" altLang="en-US" sz="2800" b="1" dirty="0">
              <a:solidFill>
                <a:schemeClr val="bg1"/>
              </a:solidFill>
            </a:endParaRPr>
          </a:p>
          <a:p>
            <a:pPr marL="533400" indent="-533400" eaLnBrk="1" hangingPunct="1">
              <a:lnSpc>
                <a:spcPct val="80000"/>
              </a:lnSpc>
              <a:buNone/>
            </a:pPr>
            <a:r>
              <a:rPr lang="en-US" altLang="zh-CN" sz="2800" b="1" dirty="0">
                <a:solidFill>
                  <a:schemeClr val="bg1"/>
                </a:solidFill>
              </a:rPr>
              <a:t>//</a:t>
            </a:r>
            <a:r>
              <a:rPr lang="zh-CN" altLang="en-US" sz="2800" b="1" dirty="0">
                <a:solidFill>
                  <a:schemeClr val="bg1"/>
                </a:solidFill>
              </a:rPr>
              <a:t>类体定义一目了然地增强可读性</a:t>
            </a:r>
            <a:endParaRPr lang="zh-CN" altLang="en-US" sz="2800" b="1" dirty="0">
              <a:solidFill>
                <a:schemeClr val="bg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idx="1"/>
          </p:nvPr>
        </p:nvSpPr>
        <p:spPr>
          <a:xfrm>
            <a:off x="323850" y="765175"/>
            <a:ext cx="8820150" cy="3959225"/>
          </a:xfrm>
          <a:ln/>
        </p:spPr>
        <p:txBody>
          <a:bodyPr vert="horz" wrap="square" lIns="91440" tIns="45720" rIns="91440" bIns="45720" anchor="t" anchorCtr="0"/>
          <a:p>
            <a:pPr eaLnBrk="1" hangingPunct="1">
              <a:buNone/>
            </a:pPr>
            <a:r>
              <a:rPr lang="en-US" altLang="zh-CN" sz="2800" b="1" dirty="0">
                <a:solidFill>
                  <a:schemeClr val="bg1"/>
                </a:solidFill>
              </a:rPr>
              <a:t>1</a:t>
            </a:r>
            <a:r>
              <a:rPr lang="zh-CN" altLang="en-US" sz="2800" b="1" dirty="0">
                <a:solidFill>
                  <a:schemeClr val="bg1"/>
                </a:solidFill>
              </a:rPr>
              <a:t>、何为内联函数？</a:t>
            </a:r>
            <a:endParaRPr lang="en-US" altLang="zh-CN" sz="2800" b="1" dirty="0">
              <a:solidFill>
                <a:schemeClr val="bg1"/>
              </a:solidFill>
            </a:endParaRPr>
          </a:p>
          <a:p>
            <a:pPr eaLnBrk="1" hangingPunct="1">
              <a:buNone/>
            </a:pPr>
            <a:r>
              <a:rPr lang="en-US" altLang="zh-CN" sz="2800" b="1" dirty="0">
                <a:solidFill>
                  <a:schemeClr val="bg1"/>
                </a:solidFill>
              </a:rPr>
              <a:t>   </a:t>
            </a:r>
            <a:r>
              <a:rPr lang="zh-CN" altLang="en-US" sz="2800" b="1" dirty="0">
                <a:solidFill>
                  <a:schemeClr val="bg1"/>
                </a:solidFill>
              </a:rPr>
              <a:t>（</a:t>
            </a:r>
            <a:r>
              <a:rPr lang="en-US" altLang="zh-CN" sz="2800" b="1" dirty="0">
                <a:solidFill>
                  <a:schemeClr val="bg1"/>
                </a:solidFill>
              </a:rPr>
              <a:t>1</a:t>
            </a:r>
            <a:r>
              <a:rPr lang="zh-CN" altLang="en-US" sz="2800" b="1" dirty="0">
                <a:solidFill>
                  <a:schemeClr val="bg1"/>
                </a:solidFill>
              </a:rPr>
              <a:t>）</a:t>
            </a:r>
            <a:r>
              <a:rPr lang="en-US" altLang="zh-CN" sz="2800" b="1" dirty="0">
                <a:solidFill>
                  <a:schemeClr val="bg1"/>
                </a:solidFill>
              </a:rPr>
              <a:t>inline</a:t>
            </a:r>
            <a:r>
              <a:rPr lang="zh-CN" altLang="en-US" sz="2800" b="1" dirty="0">
                <a:solidFill>
                  <a:schemeClr val="bg1"/>
                </a:solidFill>
              </a:rPr>
              <a:t>、调用之前</a:t>
            </a:r>
            <a:r>
              <a:rPr lang="en-US" altLang="zh-CN" sz="2800" b="1" dirty="0">
                <a:solidFill>
                  <a:schemeClr val="bg1"/>
                </a:solidFill>
              </a:rPr>
              <a:t>inline</a:t>
            </a:r>
            <a:r>
              <a:rPr lang="zh-CN" altLang="en-US" sz="2800" b="1" dirty="0">
                <a:solidFill>
                  <a:schemeClr val="bg1"/>
                </a:solidFill>
              </a:rPr>
              <a:t>显性定义或者声明</a:t>
            </a:r>
            <a:endParaRPr lang="zh-CN" altLang="en-US" sz="2800" b="1" dirty="0">
              <a:solidFill>
                <a:schemeClr val="bg1"/>
              </a:solidFill>
            </a:endParaRPr>
          </a:p>
          <a:p>
            <a:pPr eaLnBrk="1" hangingPunct="1">
              <a:buNone/>
            </a:pPr>
            <a:r>
              <a:rPr lang="zh-CN" altLang="en-US" sz="2800" b="1" dirty="0">
                <a:solidFill>
                  <a:schemeClr val="bg1"/>
                </a:solidFill>
              </a:rPr>
              <a:t>   （</a:t>
            </a:r>
            <a:r>
              <a:rPr lang="en-US" altLang="zh-CN" sz="2800" b="1" dirty="0">
                <a:solidFill>
                  <a:schemeClr val="bg1"/>
                </a:solidFill>
              </a:rPr>
              <a:t>2</a:t>
            </a:r>
            <a:r>
              <a:rPr lang="zh-CN" altLang="en-US" sz="2800" b="1" dirty="0">
                <a:solidFill>
                  <a:schemeClr val="bg1"/>
                </a:solidFill>
              </a:rPr>
              <a:t>）小的成员函数一般在类内定义，一般默认为内联函数</a:t>
            </a:r>
            <a:endParaRPr lang="zh-CN" altLang="en-US" sz="2800" b="1" dirty="0">
              <a:solidFill>
                <a:schemeClr val="bg1"/>
              </a:solidFill>
            </a:endParaRPr>
          </a:p>
          <a:p>
            <a:pPr eaLnBrk="1" hangingPunct="1">
              <a:buNone/>
            </a:pPr>
            <a:r>
              <a:rPr lang="zh-CN" altLang="en-US" sz="2800" b="1" dirty="0">
                <a:solidFill>
                  <a:schemeClr val="bg1"/>
                </a:solidFill>
              </a:rPr>
              <a:t>   （</a:t>
            </a:r>
            <a:r>
              <a:rPr lang="en-US" altLang="zh-CN" sz="2800" b="1" dirty="0">
                <a:solidFill>
                  <a:schemeClr val="bg1"/>
                </a:solidFill>
              </a:rPr>
              <a:t>3</a:t>
            </a:r>
            <a:r>
              <a:rPr lang="zh-CN" altLang="en-US" sz="2800" b="1" dirty="0">
                <a:solidFill>
                  <a:schemeClr val="bg1"/>
                </a:solidFill>
              </a:rPr>
              <a:t>）复杂语句（循环、多分支）不允许（如出现，即使符合定义规则也不作为内联处理，但被多次包含也代码唯一）</a:t>
            </a:r>
            <a:endParaRPr lang="zh-CN" altLang="en-US" sz="2800" b="1" dirty="0">
              <a:solidFill>
                <a:schemeClr val="bg1"/>
              </a:solidFill>
            </a:endParaRPr>
          </a:p>
          <a:p>
            <a:pPr eaLnBrk="1" hangingPunct="1">
              <a:buNone/>
            </a:pPr>
            <a:r>
              <a:rPr lang="en-US" altLang="zh-CN" sz="2800" b="1" dirty="0">
                <a:solidFill>
                  <a:schemeClr val="bg1"/>
                </a:solidFill>
              </a:rPr>
              <a:t>2</a:t>
            </a:r>
            <a:r>
              <a:rPr lang="zh-CN" altLang="en-US" sz="2800" b="1" dirty="0">
                <a:solidFill>
                  <a:schemeClr val="bg1"/>
                </a:solidFill>
              </a:rPr>
              <a:t>、内联函数的目的是增强系统效率</a:t>
            </a:r>
            <a:endParaRPr lang="zh-CN" altLang="en-US" sz="2800" b="1" dirty="0">
              <a:solidFill>
                <a:schemeClr val="bg1"/>
              </a:solidFill>
            </a:endParaRPr>
          </a:p>
        </p:txBody>
      </p:sp>
      <p:sp>
        <p:nvSpPr>
          <p:cNvPr id="88067"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4" name="矩形 3"/>
          <p:cNvSpPr/>
          <p:nvPr/>
        </p:nvSpPr>
        <p:spPr bwMode="auto">
          <a:xfrm>
            <a:off x="1187450" y="5732463"/>
            <a:ext cx="1008063" cy="720725"/>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 name="椭圆 4"/>
          <p:cNvSpPr/>
          <p:nvPr/>
        </p:nvSpPr>
        <p:spPr bwMode="auto">
          <a:xfrm>
            <a:off x="2700338" y="5732463"/>
            <a:ext cx="1150938" cy="720725"/>
          </a:xfrm>
          <a:prstGeom prst="ellipse">
            <a:avLst/>
          </a:prstGeom>
          <a:solidFill>
            <a:srgbClr val="FF9933"/>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非内联</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7" name="直接箭头连接符 6"/>
          <p:cNvCxnSpPr>
            <a:stCxn id="4" idx="3"/>
            <a:endCxn id="5" idx="2"/>
          </p:cNvCxnSpPr>
          <p:nvPr/>
        </p:nvCxnSpPr>
        <p:spPr>
          <a:xfrm>
            <a:off x="2195513" y="6092825"/>
            <a:ext cx="504825" cy="0"/>
          </a:xfrm>
          <a:prstGeom prst="straightConnector1">
            <a:avLst/>
          </a:prstGeom>
          <a:ln w="9525" cap="flat" cmpd="sng">
            <a:solidFill>
              <a:schemeClr val="bg1"/>
            </a:solidFill>
            <a:prstDash val="solid"/>
            <a:headEnd type="none" w="med" len="med"/>
            <a:tailEnd type="arrow" w="med" len="med"/>
          </a:ln>
        </p:spPr>
      </p:cxnSp>
      <p:sp>
        <p:nvSpPr>
          <p:cNvPr id="8" name="矩形 7"/>
          <p:cNvSpPr/>
          <p:nvPr/>
        </p:nvSpPr>
        <p:spPr bwMode="auto">
          <a:xfrm>
            <a:off x="5651500" y="4724400"/>
            <a:ext cx="1008063" cy="720725"/>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9" name="椭圆 8"/>
          <p:cNvSpPr/>
          <p:nvPr/>
        </p:nvSpPr>
        <p:spPr bwMode="auto">
          <a:xfrm>
            <a:off x="7164388" y="4724400"/>
            <a:ext cx="1152525" cy="720725"/>
          </a:xfrm>
          <a:prstGeom prst="ellipse">
            <a:avLst/>
          </a:prstGeom>
          <a:solidFill>
            <a:srgbClr val="FFC000"/>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内联</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cxnSp>
        <p:nvCxnSpPr>
          <p:cNvPr id="10" name="直接箭头连接符 9"/>
          <p:cNvCxnSpPr>
            <a:stCxn id="8" idx="3"/>
            <a:endCxn id="9" idx="2"/>
          </p:cNvCxnSpPr>
          <p:nvPr/>
        </p:nvCxnSpPr>
        <p:spPr>
          <a:xfrm>
            <a:off x="6659563" y="5084763"/>
            <a:ext cx="504825" cy="0"/>
          </a:xfrm>
          <a:prstGeom prst="straightConnector1">
            <a:avLst/>
          </a:prstGeom>
          <a:ln w="9525" cap="flat" cmpd="sng">
            <a:solidFill>
              <a:schemeClr val="bg1"/>
            </a:solidFill>
            <a:prstDash val="solid"/>
            <a:headEnd type="none" w="med" len="med"/>
            <a:tailEnd type="arrow" w="med" len="med"/>
          </a:ln>
        </p:spPr>
      </p:cxnSp>
      <p:sp>
        <p:nvSpPr>
          <p:cNvPr id="11" name="矩形 10"/>
          <p:cNvSpPr/>
          <p:nvPr/>
        </p:nvSpPr>
        <p:spPr bwMode="auto">
          <a:xfrm>
            <a:off x="6227763" y="5805488"/>
            <a:ext cx="1439863" cy="1008063"/>
          </a:xfrm>
          <a:prstGeom prst="rect">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2" name="椭圆 11"/>
          <p:cNvSpPr/>
          <p:nvPr/>
        </p:nvSpPr>
        <p:spPr bwMode="auto">
          <a:xfrm>
            <a:off x="6372225" y="5949950"/>
            <a:ext cx="1152525" cy="719138"/>
          </a:xfrm>
          <a:prstGeom prst="ellipse">
            <a:avLst/>
          </a:prstGeom>
          <a:solidFill>
            <a:srgbClr val="FFC000"/>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内联</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3" name="下箭头 12"/>
          <p:cNvSpPr/>
          <p:nvPr/>
        </p:nvSpPr>
        <p:spPr bwMode="auto">
          <a:xfrm>
            <a:off x="6804025" y="5373688"/>
            <a:ext cx="288925" cy="358775"/>
          </a:xfrm>
          <a:prstGeom prst="downArrow">
            <a:avLst/>
          </a:prstGeom>
          <a:solidFill>
            <a:schemeClr val="accent1"/>
          </a:solidFill>
          <a:ln w="9525" cap="flat" cmpd="sng" algn="ctr">
            <a:solidFill>
              <a:schemeClr val="bg1"/>
            </a:solidFill>
            <a:prstDash val="solid"/>
            <a:round/>
            <a:headEnd type="none" w="med" len="med"/>
            <a:tailEnd type="none" w="med"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0" y="533400"/>
            <a:ext cx="9144000" cy="1143000"/>
          </a:xfrm>
          <a:ln/>
        </p:spPr>
        <p:txBody>
          <a:bodyPr vert="horz" wrap="square" lIns="91440" tIns="45720" rIns="91440" bIns="45720" anchor="ctr" anchorCtr="0"/>
          <a:p>
            <a:pPr eaLnBrk="1" hangingPunct="1"/>
            <a:r>
              <a:rPr lang="en-US" altLang="zh-CN" b="1" dirty="0">
                <a:solidFill>
                  <a:srgbClr val="FFFF00"/>
                </a:solidFill>
                <a:ea typeface="华文行楷" pitchFamily="2" charset="-122"/>
              </a:rPr>
              <a:t> C++</a:t>
            </a:r>
            <a:r>
              <a:rPr lang="zh-CN" altLang="en-US" b="1" dirty="0">
                <a:solidFill>
                  <a:srgbClr val="FFFF00"/>
                </a:solidFill>
                <a:ea typeface="华文行楷" pitchFamily="2" charset="-122"/>
              </a:rPr>
              <a:t>的特点</a:t>
            </a:r>
            <a:endParaRPr lang="zh-CN" altLang="en-US" dirty="0">
              <a:solidFill>
                <a:srgbClr val="FFFF00"/>
              </a:solidFill>
              <a:ea typeface="华文行楷" pitchFamily="2" charset="-122"/>
            </a:endParaRPr>
          </a:p>
        </p:txBody>
      </p:sp>
      <p:sp>
        <p:nvSpPr>
          <p:cNvPr id="24579" name="Rectangle 3"/>
          <p:cNvSpPr>
            <a:spLocks noGrp="1"/>
          </p:cNvSpPr>
          <p:nvPr>
            <p:ph idx="1"/>
          </p:nvPr>
        </p:nvSpPr>
        <p:spPr>
          <a:ln/>
        </p:spPr>
        <p:txBody>
          <a:bodyPr vert="horz" wrap="square" lIns="91440" tIns="45720" rIns="91440" bIns="45720" anchor="t" anchorCtr="0"/>
          <a:p>
            <a:pPr eaLnBrk="1" hangingPunct="1">
              <a:buNone/>
            </a:pPr>
            <a:r>
              <a:rPr lang="en-US" altLang="zh-CN" dirty="0"/>
              <a:t> </a:t>
            </a:r>
            <a:endParaRPr lang="en-US" altLang="zh-CN" dirty="0"/>
          </a:p>
          <a:p>
            <a:pPr eaLnBrk="1" hangingPunct="1"/>
            <a:endParaRPr lang="en-US" altLang="zh-CN" dirty="0"/>
          </a:p>
        </p:txBody>
      </p:sp>
      <p:sp>
        <p:nvSpPr>
          <p:cNvPr id="496644" name="Text Box 4"/>
          <p:cNvSpPr txBox="1">
            <a:spLocks noChangeArrowheads="1"/>
          </p:cNvSpPr>
          <p:nvPr/>
        </p:nvSpPr>
        <p:spPr bwMode="auto">
          <a:xfrm>
            <a:off x="990600" y="2298700"/>
            <a:ext cx="533400" cy="3598863"/>
          </a:xfrm>
          <a:prstGeom prst="rect">
            <a:avLst/>
          </a:prstGeom>
          <a:gradFill rotWithShape="0">
            <a:gsLst>
              <a:gs pos="0">
                <a:srgbClr val="FFC800">
                  <a:gamma/>
                  <a:shade val="46275"/>
                  <a:invGamma/>
                </a:srgbClr>
              </a:gs>
              <a:gs pos="100000">
                <a:srgbClr val="FFC800"/>
              </a:gs>
            </a:gsLst>
            <a:lin ang="0" scaled="1"/>
          </a:gradFill>
          <a:ln w="9525">
            <a:solidFill>
              <a:schemeClr val="tx1"/>
            </a:solidFill>
            <a:miter lim="800000"/>
            <a:tailEnd type="none" w="lg" len="lg"/>
          </a:ln>
          <a:effectLst/>
        </p:spPr>
        <p:txBody>
          <a:bodyPr>
            <a:spAutoFit/>
          </a:bodyPr>
          <a:lstStyle/>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496645" name="Rectangle 5"/>
          <p:cNvSpPr>
            <a:spLocks noChangeArrowheads="1"/>
          </p:cNvSpPr>
          <p:nvPr/>
        </p:nvSpPr>
        <p:spPr bwMode="auto">
          <a:xfrm>
            <a:off x="1600200" y="2286000"/>
            <a:ext cx="6858000" cy="814388"/>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1</a:t>
            </a: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、为了适应面向对象而丰富了新的数据类型</a:t>
            </a:r>
            <a:r>
              <a:rPr kumimoji="0" lang="zh-CN" altLang="en-US" sz="24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96646" name="Rectangle 6"/>
          <p:cNvSpPr>
            <a:spLocks noChangeArrowheads="1"/>
          </p:cNvSpPr>
          <p:nvPr/>
        </p:nvSpPr>
        <p:spPr bwMode="auto">
          <a:xfrm>
            <a:off x="1600200" y="3176588"/>
            <a:ext cx="6858000" cy="838200"/>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2</a:t>
            </a: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．为了服务面向对象而增加了新的语法</a:t>
            </a:r>
            <a:r>
              <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96647" name="Rectangle 7"/>
          <p:cNvSpPr>
            <a:spLocks noChangeArrowheads="1"/>
          </p:cNvSpPr>
          <p:nvPr/>
        </p:nvSpPr>
        <p:spPr bwMode="auto">
          <a:xfrm>
            <a:off x="1600200" y="4090988"/>
            <a:ext cx="6858000" cy="838200"/>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3</a:t>
            </a:r>
            <a:r>
              <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．和</a:t>
            </a: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C# JAVA</a:t>
            </a:r>
            <a:r>
              <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比较不够纯  </a:t>
            </a: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Python</a:t>
            </a:r>
            <a:r>
              <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的开放</a:t>
            </a:r>
            <a:endPar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496648" name="Rectangle 8"/>
          <p:cNvSpPr>
            <a:spLocks noChangeArrowheads="1"/>
          </p:cNvSpPr>
          <p:nvPr/>
        </p:nvSpPr>
        <p:spPr bwMode="auto">
          <a:xfrm>
            <a:off x="1600200" y="5029200"/>
            <a:ext cx="6858000" cy="838200"/>
          </a:xfrm>
          <a:prstGeom prst="rect">
            <a:avLst/>
          </a:prstGeom>
          <a:gradFill rotWithShape="0">
            <a:gsLst>
              <a:gs pos="0">
                <a:srgbClr val="FF9900">
                  <a:gamma/>
                  <a:shade val="46275"/>
                  <a:invGamma/>
                </a:srgbClr>
              </a:gs>
              <a:gs pos="100000">
                <a:srgbClr val="FF9900"/>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4</a:t>
            </a: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．面向过程和面向对象将长期并存</a:t>
            </a:r>
            <a:r>
              <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 calcmode="lin" valueType="num">
                                      <p:cBhvr>
                                        <p:cTn id="7" dur="500" fill="hold"/>
                                        <p:tgtEl>
                                          <p:spTgt spid="496644"/>
                                        </p:tgtEl>
                                        <p:attrNameLst>
                                          <p:attrName>ppt_x</p:attrName>
                                        </p:attrNameLst>
                                      </p:cBhvr>
                                      <p:tavLst>
                                        <p:tav tm="0">
                                          <p:val>
                                            <p:strVal val="0-#ppt_w/2"/>
                                          </p:val>
                                        </p:tav>
                                        <p:tav tm="100000">
                                          <p:val>
                                            <p:strVal val="#ppt_x"/>
                                          </p:val>
                                        </p:tav>
                                      </p:tavLst>
                                    </p:anim>
                                    <p:anim calcmode="lin" valueType="num">
                                      <p:cBhvr>
                                        <p:cTn id="8" dur="500" fill="hold"/>
                                        <p:tgtEl>
                                          <p:spTgt spid="4966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496645"/>
                                        </p:tgtEl>
                                        <p:attrNameLst>
                                          <p:attrName>style.visibility</p:attrName>
                                        </p:attrNameLst>
                                      </p:cBhvr>
                                      <p:to>
                                        <p:strVal val="visible"/>
                                      </p:to>
                                    </p:set>
                                    <p:animEffect transition="in" filter="slide(fromLeft)">
                                      <p:cBhvr>
                                        <p:cTn id="12" dur="500"/>
                                        <p:tgtEl>
                                          <p:spTgt spid="49664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96646"/>
                                        </p:tgtEl>
                                        <p:attrNameLst>
                                          <p:attrName>style.visibility</p:attrName>
                                        </p:attrNameLst>
                                      </p:cBhvr>
                                      <p:to>
                                        <p:strVal val="visible"/>
                                      </p:to>
                                    </p:set>
                                    <p:animEffect transition="in" filter="slide(fromLeft)">
                                      <p:cBhvr>
                                        <p:cTn id="17" dur="500"/>
                                        <p:tgtEl>
                                          <p:spTgt spid="49664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96647"/>
                                        </p:tgtEl>
                                        <p:attrNameLst>
                                          <p:attrName>style.visibility</p:attrName>
                                        </p:attrNameLst>
                                      </p:cBhvr>
                                      <p:to>
                                        <p:strVal val="visible"/>
                                      </p:to>
                                    </p:set>
                                    <p:animEffect transition="in" filter="slide(fromLeft)">
                                      <p:cBhvr>
                                        <p:cTn id="22" dur="500"/>
                                        <p:tgtEl>
                                          <p:spTgt spid="49664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496648"/>
                                        </p:tgtEl>
                                        <p:attrNameLst>
                                          <p:attrName>style.visibility</p:attrName>
                                        </p:attrNameLst>
                                      </p:cBhvr>
                                      <p:to>
                                        <p:strVal val="visible"/>
                                      </p:to>
                                    </p:set>
                                    <p:animEffect transition="in" filter="slide(fromLeft)">
                                      <p:cBhvr>
                                        <p:cTn id="27" dur="500"/>
                                        <p:tgtEl>
                                          <p:spTgt spid="496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496645" grpId="0" animBg="1"/>
      <p:bldP spid="496646" grpId="0" animBg="1"/>
      <p:bldP spid="496647" grpId="0" animBg="1"/>
      <p:bldP spid="49664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89091" name="Rectangle 6"/>
          <p:cNvSpPr>
            <a:spLocks noGrp="1"/>
          </p:cNvSpPr>
          <p:nvPr>
            <p:ph idx="1"/>
          </p:nvPr>
        </p:nvSpPr>
        <p:spPr>
          <a:xfrm>
            <a:off x="395288" y="908050"/>
            <a:ext cx="8497887" cy="5689600"/>
          </a:xfrm>
          <a:ln/>
        </p:spPr>
        <p:txBody>
          <a:bodyPr vert="horz" wrap="square" lIns="92075" tIns="46037" rIns="92075" bIns="46037" anchor="t" anchorCtr="0"/>
          <a:p>
            <a:pPr marL="533400" indent="-533400" eaLnBrk="1" hangingPunct="1">
              <a:lnSpc>
                <a:spcPct val="80000"/>
              </a:lnSpc>
              <a:buNone/>
            </a:pPr>
            <a:r>
              <a:rPr lang="en-US" altLang="zh-CN" sz="2800" b="1" dirty="0">
                <a:solidFill>
                  <a:srgbClr val="FFFFFF"/>
                </a:solidFill>
              </a:rPr>
              <a:t>class Date {</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    int year, month, day;</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public</a:t>
            </a:r>
            <a:r>
              <a:rPr lang="zh-CN" altLang="en-US" sz="2800" b="1" dirty="0">
                <a:solidFill>
                  <a:srgbClr val="FFFFFF"/>
                </a:solidFill>
              </a:rPr>
              <a:t>：</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    void  set ( int y, int m, int d ) {        // </a:t>
            </a:r>
            <a:r>
              <a:rPr lang="zh-CN" altLang="en-US" sz="2800" b="1" dirty="0">
                <a:solidFill>
                  <a:srgbClr val="FFFFFF"/>
                </a:solidFill>
              </a:rPr>
              <a:t>默认内联</a:t>
            </a:r>
            <a:endParaRPr lang="zh-CN" altLang="en-US" sz="2800" b="1" dirty="0">
              <a:solidFill>
                <a:srgbClr val="FFFFFF"/>
              </a:solidFill>
            </a:endParaRPr>
          </a:p>
          <a:p>
            <a:pPr marL="533400" indent="-533400" eaLnBrk="1" hangingPunct="1">
              <a:lnSpc>
                <a:spcPct val="80000"/>
              </a:lnSpc>
              <a:buNone/>
            </a:pPr>
            <a:r>
              <a:rPr lang="zh-CN" altLang="en-US" sz="2800" b="1" dirty="0">
                <a:solidFill>
                  <a:srgbClr val="FFFFFF"/>
                </a:solidFill>
              </a:rPr>
              <a:t>        </a:t>
            </a:r>
            <a:r>
              <a:rPr lang="en-US" altLang="zh-CN" sz="2800" b="1" dirty="0">
                <a:solidFill>
                  <a:srgbClr val="FFFFFF"/>
                </a:solidFill>
              </a:rPr>
              <a:t>year=y; month=m; day=d;</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    } </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    bool  isLeapYear ( );</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  </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   </a:t>
            </a:r>
            <a:r>
              <a:rPr lang="en-US" altLang="zh-CN" sz="2800" b="1" dirty="0">
                <a:solidFill>
                  <a:srgbClr val="FFFF00"/>
                </a:solidFill>
              </a:rPr>
              <a:t>inline</a:t>
            </a:r>
            <a:r>
              <a:rPr lang="en-US" altLang="zh-CN" sz="2800" b="1" dirty="0">
                <a:solidFill>
                  <a:srgbClr val="FFFFFF"/>
                </a:solidFill>
              </a:rPr>
              <a:t>  bool  Date::isLeapYear ( ) {     // </a:t>
            </a:r>
            <a:r>
              <a:rPr lang="zh-CN" altLang="en-US" sz="2800" b="1" dirty="0">
                <a:solidFill>
                  <a:srgbClr val="FFFFFF"/>
                </a:solidFill>
              </a:rPr>
              <a:t>显式内联</a:t>
            </a:r>
            <a:endParaRPr lang="zh-CN" altLang="en-US" sz="2800" b="1" dirty="0">
              <a:solidFill>
                <a:srgbClr val="FFFFFF"/>
              </a:solidFill>
            </a:endParaRPr>
          </a:p>
          <a:p>
            <a:pPr marL="533400" indent="-533400" eaLnBrk="1" hangingPunct="1">
              <a:lnSpc>
                <a:spcPct val="80000"/>
              </a:lnSpc>
              <a:buNone/>
            </a:pPr>
            <a:r>
              <a:rPr lang="zh-CN" altLang="en-US" sz="2800" b="1" dirty="0">
                <a:solidFill>
                  <a:srgbClr val="FFFFFF"/>
                </a:solidFill>
              </a:rPr>
              <a:t>      </a:t>
            </a:r>
            <a:r>
              <a:rPr lang="en-US" altLang="zh-CN" sz="2800" b="1" dirty="0">
                <a:solidFill>
                  <a:srgbClr val="FFFFFF"/>
                </a:solidFill>
              </a:rPr>
              <a:t>return ! ( year%400 ) || !(year%4) &amp;&amp; year%100;</a:t>
            </a: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   }</a:t>
            </a:r>
            <a:endParaRPr lang="en-US" altLang="zh-CN" sz="2800" b="1" dirty="0">
              <a:solidFill>
                <a:srgbClr val="FFFFFF"/>
              </a:solidFill>
            </a:endParaRPr>
          </a:p>
          <a:p>
            <a:pPr marL="533400" indent="-533400" eaLnBrk="1" hangingPunct="1">
              <a:lnSpc>
                <a:spcPct val="80000"/>
              </a:lnSpc>
              <a:buNone/>
            </a:pPr>
            <a:endParaRPr lang="en-US" altLang="zh-CN" sz="2800" b="1" dirty="0">
              <a:solidFill>
                <a:srgbClr val="FFFFFF"/>
              </a:solidFill>
            </a:endParaRPr>
          </a:p>
          <a:p>
            <a:pPr marL="533400" indent="-533400" eaLnBrk="1" hangingPunct="1">
              <a:lnSpc>
                <a:spcPct val="80000"/>
              </a:lnSpc>
              <a:buNone/>
            </a:pPr>
            <a:r>
              <a:rPr lang="en-US" altLang="zh-CN" sz="2800" b="1" dirty="0">
                <a:solidFill>
                  <a:srgbClr val="FFFFFF"/>
                </a:solidFill>
              </a:rPr>
              <a:t>  </a:t>
            </a:r>
            <a:r>
              <a:rPr lang="en-US" altLang="zh-CN" sz="2800" b="1" dirty="0">
                <a:solidFill>
                  <a:srgbClr val="FFFF00"/>
                </a:solidFill>
              </a:rPr>
              <a:t>inline</a:t>
            </a:r>
            <a:r>
              <a:rPr lang="en-US" altLang="zh-CN" sz="2800" b="1" dirty="0">
                <a:solidFill>
                  <a:srgbClr val="FFFFFF"/>
                </a:solidFill>
              </a:rPr>
              <a:t> int  p(int k){return(k&gt;0?1:0);}  //</a:t>
            </a:r>
            <a:r>
              <a:rPr lang="zh-CN" altLang="en-US" sz="2800" b="1" dirty="0">
                <a:solidFill>
                  <a:srgbClr val="FFFFFF"/>
                </a:solidFill>
              </a:rPr>
              <a:t>显式内联</a:t>
            </a:r>
            <a:endParaRPr lang="zh-CN" altLang="en-US" sz="2800" b="1" dirty="0">
              <a:solidFill>
                <a:schemeClr val="bg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idx="1"/>
          </p:nvPr>
        </p:nvSpPr>
        <p:spPr>
          <a:xfrm>
            <a:off x="182563" y="765175"/>
            <a:ext cx="4389437" cy="5327650"/>
          </a:xfrm>
          <a:ln/>
        </p:spPr>
        <p:txBody>
          <a:bodyPr vert="horz" wrap="square" lIns="91440" tIns="45720" rIns="91440" bIns="45720" anchor="t" anchorCtr="0"/>
          <a:p>
            <a:pPr eaLnBrk="1" hangingPunct="1">
              <a:lnSpc>
                <a:spcPct val="80000"/>
              </a:lnSpc>
              <a:buNone/>
            </a:pPr>
            <a:r>
              <a:rPr lang="en-US" altLang="zh-CN" sz="2800" b="1" dirty="0">
                <a:solidFill>
                  <a:schemeClr val="bg1"/>
                </a:solidFill>
              </a:rPr>
              <a:t>//</a:t>
            </a:r>
            <a:r>
              <a:rPr lang="zh-CN" altLang="en-US" sz="2800" b="1" dirty="0">
                <a:solidFill>
                  <a:schemeClr val="bg1"/>
                </a:solidFill>
              </a:rPr>
              <a:t>例子</a:t>
            </a:r>
            <a:endParaRPr lang="zh-CN" altLang="en-US" sz="2800" b="1" dirty="0">
              <a:solidFill>
                <a:schemeClr val="bg1"/>
              </a:solidFill>
            </a:endParaRPr>
          </a:p>
          <a:p>
            <a:pPr eaLnBrk="1" hangingPunct="1">
              <a:lnSpc>
                <a:spcPct val="80000"/>
              </a:lnSpc>
              <a:buNone/>
            </a:pPr>
            <a:r>
              <a:rPr lang="zh-CN" altLang="en-US" sz="2800" b="1" u="sng" dirty="0">
                <a:solidFill>
                  <a:schemeClr val="bg1"/>
                </a:solidFill>
              </a:rPr>
              <a:t>文件名</a:t>
            </a:r>
            <a:r>
              <a:rPr lang="en-US" altLang="zh-CN" sz="2800" b="1" u="sng" dirty="0">
                <a:solidFill>
                  <a:schemeClr val="bg1"/>
                </a:solidFill>
              </a:rPr>
              <a:t>Student.h</a:t>
            </a:r>
            <a:endParaRPr lang="en-US" altLang="zh-CN" sz="2800" b="1" u="sng" dirty="0">
              <a:solidFill>
                <a:schemeClr val="bg1"/>
              </a:solidFill>
            </a:endParaRPr>
          </a:p>
          <a:p>
            <a:pPr eaLnBrk="1" hangingPunct="1">
              <a:lnSpc>
                <a:spcPct val="80000"/>
              </a:lnSpc>
              <a:buNone/>
            </a:pPr>
            <a:r>
              <a:rPr lang="en-US" altLang="zh-CN" sz="2800" b="1" dirty="0">
                <a:solidFill>
                  <a:schemeClr val="bg1"/>
                </a:solidFill>
              </a:rPr>
              <a:t>class Student{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float score;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public:</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void p(){</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age = 19;</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cout&lt;&lt;age;</a:t>
            </a:r>
            <a:r>
              <a:rPr lang="zh-CN" altLang="en-US" sz="2800" b="1" dirty="0">
                <a:solidFill>
                  <a:schemeClr val="bg1"/>
                </a:solidFill>
              </a:rPr>
              <a:t>｝</a:t>
            </a:r>
            <a:endParaRPr lang="zh-CN" altLang="en-US" sz="2800" b="1" dirty="0">
              <a:solidFill>
                <a:schemeClr val="bg1"/>
              </a:solidFill>
            </a:endParaRPr>
          </a:p>
          <a:p>
            <a:pPr eaLnBrk="1" hangingPunct="1">
              <a:lnSpc>
                <a:spcPct val="80000"/>
              </a:lnSpc>
              <a:buNone/>
            </a:pPr>
            <a:r>
              <a:rPr lang="en-US" altLang="zh-CN" sz="2800" b="1" dirty="0">
                <a:solidFill>
                  <a:schemeClr val="bg1"/>
                </a:solidFill>
              </a:rPr>
              <a:t>protected:</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string name;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age;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p:txBody>
      </p:sp>
      <p:sp>
        <p:nvSpPr>
          <p:cNvPr id="9011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90116" name="Rectangle 4"/>
          <p:cNvSpPr/>
          <p:nvPr/>
        </p:nvSpPr>
        <p:spPr>
          <a:xfrm>
            <a:off x="4211638" y="765175"/>
            <a:ext cx="4932362" cy="5400675"/>
          </a:xfrm>
          <a:prstGeom prst="rect">
            <a:avLst/>
          </a:prstGeom>
          <a:noFill/>
          <a:ln w="9525">
            <a:noFill/>
          </a:ln>
        </p:spPr>
        <p:txBody>
          <a:bodyPr/>
          <a:p>
            <a:pPr marL="342900" indent="-342900" eaLnBrk="1" hangingPunct="1">
              <a:spcBef>
                <a:spcPct val="20000"/>
              </a:spcBef>
            </a:pPr>
            <a:r>
              <a:rPr lang="en-US" altLang="zh-CN" sz="3200" b="1" u="sng" dirty="0">
                <a:solidFill>
                  <a:srgbClr val="FFFF00"/>
                </a:solidFill>
                <a:latin typeface="Times New Roman" panose="02020603050405020304" pitchFamily="18" charset="0"/>
              </a:rPr>
              <a:t>a.cpp</a:t>
            </a:r>
            <a:endParaRPr lang="en-US" altLang="zh-CN" sz="3200" b="1" u="sng" dirty="0">
              <a:solidFill>
                <a:srgbClr val="FFFF00"/>
              </a:solidFill>
              <a:latin typeface="Times New Roman" panose="02020603050405020304" pitchFamily="18" charset="0"/>
            </a:endParaRPr>
          </a:p>
          <a:p>
            <a:pPr marL="342900" indent="-342900" eaLnBrk="1" hangingPunct="1">
              <a:spcBef>
                <a:spcPct val="20000"/>
              </a:spcBef>
            </a:pPr>
            <a:r>
              <a:rPr lang="en-US" altLang="zh-CN" sz="3200" b="1" dirty="0">
                <a:solidFill>
                  <a:srgbClr val="FFFF00"/>
                </a:solidFill>
                <a:latin typeface="Times New Roman" panose="02020603050405020304" pitchFamily="18" charset="0"/>
              </a:rPr>
              <a:t>#include </a:t>
            </a:r>
            <a:r>
              <a:rPr lang="en-US" altLang="zh-CN" sz="3200" b="1" dirty="0">
                <a:solidFill>
                  <a:srgbClr val="FFFF00"/>
                </a:solidFill>
                <a:latin typeface="Arial" panose="020B0604020202020204" pitchFamily="34" charset="0"/>
              </a:rPr>
              <a:t>"</a:t>
            </a:r>
            <a:r>
              <a:rPr lang="en-US" altLang="zh-CN" sz="3200" b="1" dirty="0">
                <a:solidFill>
                  <a:srgbClr val="FFFF00"/>
                </a:solidFill>
                <a:latin typeface="Times New Roman" panose="02020603050405020304" pitchFamily="18" charset="0"/>
              </a:rPr>
              <a:t>Student.h</a:t>
            </a:r>
            <a:r>
              <a:rPr lang="en-US" altLang="zh-CN" sz="3200" b="1" dirty="0">
                <a:solidFill>
                  <a:srgbClr val="FFFF00"/>
                </a:solidFill>
                <a:latin typeface="Arial" panose="020B0604020202020204" pitchFamily="34" charset="0"/>
              </a:rPr>
              <a:t>"</a:t>
            </a:r>
            <a:endParaRPr lang="en-US" altLang="zh-CN" sz="3200" b="1" dirty="0">
              <a:solidFill>
                <a:srgbClr val="FFFF00"/>
              </a:solidFill>
              <a:latin typeface="Arial" panose="020B0604020202020204" pitchFamily="34" charset="0"/>
            </a:endParaRPr>
          </a:p>
          <a:p>
            <a:pPr marL="342900" indent="-342900" eaLnBrk="1" hangingPunct="1">
              <a:spcBef>
                <a:spcPct val="20000"/>
              </a:spcBef>
            </a:pPr>
            <a:r>
              <a:rPr lang="en-US" altLang="zh-CN" sz="3200" b="1" dirty="0">
                <a:solidFill>
                  <a:srgbClr val="FFFF00"/>
                </a:solidFill>
                <a:latin typeface="Times New Roman" panose="02020603050405020304" pitchFamily="18" charset="0"/>
              </a:rPr>
              <a:t>void main( )</a:t>
            </a:r>
            <a:endParaRPr lang="zh-CN" altLang="en-US" sz="3200" b="1" dirty="0">
              <a:solidFill>
                <a:srgbClr val="FFFF00"/>
              </a:solidFill>
              <a:latin typeface="Times New Roman" panose="02020603050405020304" pitchFamily="18" charset="0"/>
            </a:endParaRPr>
          </a:p>
          <a:p>
            <a:pPr marL="342900" indent="-342900" eaLnBrk="1" hangingPunct="1">
              <a:spcBef>
                <a:spcPct val="20000"/>
              </a:spcBef>
            </a:pPr>
            <a:r>
              <a:rPr lang="en-US" altLang="zh-CN" sz="3200" b="1" dirty="0">
                <a:solidFill>
                  <a:srgbClr val="FFFF00"/>
                </a:solidFill>
                <a:latin typeface="Times New Roman" panose="02020603050405020304" pitchFamily="18" charset="0"/>
              </a:rPr>
              <a:t>{Student a;    a.p( );}</a:t>
            </a:r>
            <a:endParaRPr lang="en-US" altLang="zh-CN" sz="3200" b="1" dirty="0">
              <a:solidFill>
                <a:srgbClr val="FFFF00"/>
              </a:solidFill>
              <a:latin typeface="Times New Roman" panose="02020603050405020304" pitchFamily="18" charset="0"/>
            </a:endParaRPr>
          </a:p>
          <a:p>
            <a:pPr marL="342900" indent="-342900" eaLnBrk="1" hangingPunct="1">
              <a:spcBef>
                <a:spcPct val="20000"/>
              </a:spcBef>
            </a:pPr>
            <a:endParaRPr lang="zh-CN" altLang="en-US" sz="3200" b="1" dirty="0">
              <a:solidFill>
                <a:srgbClr val="FFFF00"/>
              </a:solidFill>
              <a:latin typeface="Times New Roman" panose="02020603050405020304" pitchFamily="18" charset="0"/>
            </a:endParaRPr>
          </a:p>
          <a:p>
            <a:pPr marL="342900" indent="-342900" eaLnBrk="1" hangingPunct="1">
              <a:spcBef>
                <a:spcPct val="20000"/>
              </a:spcBef>
            </a:pPr>
            <a:r>
              <a:rPr lang="en-US" altLang="zh-CN" sz="3200" b="1" u="sng" dirty="0">
                <a:solidFill>
                  <a:srgbClr val="FFFF00"/>
                </a:solidFill>
                <a:latin typeface="Times New Roman" panose="02020603050405020304" pitchFamily="18" charset="0"/>
              </a:rPr>
              <a:t>b.cpp</a:t>
            </a:r>
            <a:endParaRPr lang="en-US" altLang="zh-CN" sz="3200" b="1" u="sng" dirty="0">
              <a:solidFill>
                <a:srgbClr val="FFFF00"/>
              </a:solidFill>
              <a:latin typeface="Times New Roman" panose="02020603050405020304" pitchFamily="18" charset="0"/>
            </a:endParaRPr>
          </a:p>
          <a:p>
            <a:pPr marL="342900" indent="-342900" eaLnBrk="1" hangingPunct="1">
              <a:spcBef>
                <a:spcPct val="20000"/>
              </a:spcBef>
            </a:pPr>
            <a:r>
              <a:rPr lang="en-US" altLang="zh-CN" sz="3200" b="1" dirty="0">
                <a:solidFill>
                  <a:srgbClr val="FFFF00"/>
                </a:solidFill>
                <a:latin typeface="Times New Roman" panose="02020603050405020304" pitchFamily="18" charset="0"/>
              </a:rPr>
              <a:t>#include </a:t>
            </a:r>
            <a:r>
              <a:rPr lang="en-US" altLang="zh-CN" sz="3200" b="1" dirty="0">
                <a:solidFill>
                  <a:srgbClr val="FFFF00"/>
                </a:solidFill>
                <a:latin typeface="Arial" panose="020B0604020202020204" pitchFamily="34" charset="0"/>
              </a:rPr>
              <a:t>"</a:t>
            </a:r>
            <a:r>
              <a:rPr lang="en-US" altLang="zh-CN" sz="3200" b="1" dirty="0">
                <a:solidFill>
                  <a:srgbClr val="FFFF00"/>
                </a:solidFill>
                <a:latin typeface="Times New Roman" panose="02020603050405020304" pitchFamily="18" charset="0"/>
              </a:rPr>
              <a:t>Student.h</a:t>
            </a:r>
            <a:r>
              <a:rPr lang="en-US" altLang="zh-CN" sz="3200" b="1" dirty="0">
                <a:solidFill>
                  <a:srgbClr val="FFFF00"/>
                </a:solidFill>
                <a:latin typeface="Arial" panose="020B0604020202020204" pitchFamily="34" charset="0"/>
              </a:rPr>
              <a:t>"</a:t>
            </a:r>
            <a:endParaRPr lang="en-US" altLang="zh-CN" sz="3200" b="1" dirty="0">
              <a:solidFill>
                <a:srgbClr val="FFFF00"/>
              </a:solidFill>
              <a:latin typeface="Arial" panose="020B0604020202020204" pitchFamily="34" charset="0"/>
            </a:endParaRPr>
          </a:p>
          <a:p>
            <a:pPr marL="342900" indent="-342900" eaLnBrk="1" hangingPunct="1">
              <a:spcBef>
                <a:spcPct val="20000"/>
              </a:spcBef>
            </a:pPr>
            <a:r>
              <a:rPr lang="en-US" altLang="zh-CN" sz="3200" b="1" dirty="0">
                <a:solidFill>
                  <a:srgbClr val="FFFF00"/>
                </a:solidFill>
                <a:latin typeface="Times New Roman" panose="02020603050405020304" pitchFamily="18" charset="0"/>
              </a:rPr>
              <a:t>void hh</a:t>
            </a:r>
            <a:r>
              <a:rPr lang="zh-CN" altLang="en-US" sz="3200" b="1" dirty="0">
                <a:solidFill>
                  <a:srgbClr val="FFFF00"/>
                </a:solidFill>
                <a:latin typeface="Times New Roman" panose="02020603050405020304" pitchFamily="18" charset="0"/>
              </a:rPr>
              <a:t> </a:t>
            </a:r>
            <a:r>
              <a:rPr lang="en-US" altLang="zh-CN" sz="3200" b="1" dirty="0">
                <a:solidFill>
                  <a:srgbClr val="FFFF00"/>
                </a:solidFill>
                <a:latin typeface="Times New Roman" panose="02020603050405020304" pitchFamily="18" charset="0"/>
              </a:rPr>
              <a:t>( )</a:t>
            </a:r>
            <a:endParaRPr lang="zh-CN" altLang="en-US" sz="3200" b="1" dirty="0">
              <a:solidFill>
                <a:srgbClr val="FFFF00"/>
              </a:solidFill>
              <a:latin typeface="Times New Roman" panose="02020603050405020304" pitchFamily="18" charset="0"/>
            </a:endParaRPr>
          </a:p>
          <a:p>
            <a:pPr marL="342900" indent="-342900" eaLnBrk="1" hangingPunct="1">
              <a:spcBef>
                <a:spcPct val="20000"/>
              </a:spcBef>
            </a:pPr>
            <a:r>
              <a:rPr lang="en-US" altLang="zh-CN" sz="3200" b="1" dirty="0">
                <a:solidFill>
                  <a:srgbClr val="FFFF00"/>
                </a:solidFill>
                <a:latin typeface="Times New Roman" panose="02020603050405020304" pitchFamily="18" charset="0"/>
              </a:rPr>
              <a:t>{Student a;   a.p();}</a:t>
            </a:r>
            <a:endParaRPr lang="en-US" altLang="zh-CN" sz="3200" b="1" dirty="0">
              <a:solidFill>
                <a:srgbClr val="FFFF00"/>
              </a:solidFill>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a:t>
            </a:r>
            <a:r>
              <a:rPr lang="zh-CN" altLang="en-US" sz="3200" b="1" dirty="0">
                <a:latin typeface="Times New Roman" panose="02020603050405020304" pitchFamily="18" charset="0"/>
              </a:rPr>
              <a:t>类定义和调用的分离</a:t>
            </a:r>
            <a:endParaRPr lang="zh-CN" altLang="en-US" sz="3200" b="1" dirty="0">
              <a:latin typeface="Times New Roman" panose="02020603050405020304" pitchFamily="18" charset="0"/>
            </a:endParaRPr>
          </a:p>
        </p:txBody>
      </p:sp>
      <p:cxnSp>
        <p:nvCxnSpPr>
          <p:cNvPr id="90117" name="直接连接符 2"/>
          <p:cNvCxnSpPr/>
          <p:nvPr/>
        </p:nvCxnSpPr>
        <p:spPr>
          <a:xfrm>
            <a:off x="3635375" y="115888"/>
            <a:ext cx="0" cy="6553200"/>
          </a:xfrm>
          <a:prstGeom prst="line">
            <a:avLst/>
          </a:prstGeom>
          <a:ln w="9525" cap="flat" cmpd="sng">
            <a:solidFill>
              <a:schemeClr val="bg1"/>
            </a:solidFill>
            <a:prstDash val="solid"/>
            <a:headEnd type="none" w="med" len="med"/>
            <a:tailEnd type="none" w="med" len="med"/>
          </a:ln>
        </p:spPr>
      </p:cxnSp>
      <p:cxnSp>
        <p:nvCxnSpPr>
          <p:cNvPr id="90118" name="直接连接符 5"/>
          <p:cNvCxnSpPr/>
          <p:nvPr/>
        </p:nvCxnSpPr>
        <p:spPr>
          <a:xfrm>
            <a:off x="3635375" y="3357563"/>
            <a:ext cx="5508625" cy="0"/>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程序的文件机制</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grpSp>
        <p:nvGrpSpPr>
          <p:cNvPr id="91139" name="Group 58"/>
          <p:cNvGrpSpPr/>
          <p:nvPr/>
        </p:nvGrpSpPr>
        <p:grpSpPr>
          <a:xfrm>
            <a:off x="2755900" y="2030413"/>
            <a:ext cx="3348038" cy="2592387"/>
            <a:chOff x="3781" y="1859"/>
            <a:chExt cx="1503" cy="1160"/>
          </a:xfrm>
        </p:grpSpPr>
        <p:sp>
          <p:nvSpPr>
            <p:cNvPr id="91146" name="Rectangle 59"/>
            <p:cNvSpPr/>
            <p:nvPr/>
          </p:nvSpPr>
          <p:spPr>
            <a:xfrm>
              <a:off x="4227" y="1859"/>
              <a:ext cx="453" cy="193"/>
            </a:xfrm>
            <a:prstGeom prst="rect">
              <a:avLst/>
            </a:prstGeom>
            <a:noFill/>
            <a:ln w="9525" cap="flat" cmpd="sng">
              <a:solidFill>
                <a:srgbClr val="FFFFFF"/>
              </a:solidFill>
              <a:prstDash val="solid"/>
              <a:miter/>
              <a:headEnd type="none" w="med" len="med"/>
              <a:tailEnd type="none" w="med" len="med"/>
            </a:ln>
          </p:spPr>
          <p:txBody>
            <a:bodyPr lIns="0" tIns="0" rIns="0" bIns="0"/>
            <a:p>
              <a:pPr algn="ctr">
                <a:lnSpc>
                  <a:spcPct val="96000"/>
                </a:lnSpc>
              </a:pPr>
              <a:r>
                <a:rPr lang="en-US" altLang="zh-CN" sz="2000" dirty="0">
                  <a:solidFill>
                    <a:srgbClr val="FFFFFF"/>
                  </a:solidFill>
                  <a:latin typeface="Times New Roman" panose="02020603050405020304" pitchFamily="18" charset="0"/>
                </a:rPr>
                <a:t>main</a:t>
              </a:r>
              <a:endParaRPr lang="en-US" altLang="zh-CN" sz="2000" dirty="0">
                <a:solidFill>
                  <a:srgbClr val="FFFFFF"/>
                </a:solidFill>
                <a:latin typeface="Times New Roman" panose="02020603050405020304" pitchFamily="18" charset="0"/>
              </a:endParaRPr>
            </a:p>
          </p:txBody>
        </p:sp>
        <p:sp>
          <p:nvSpPr>
            <p:cNvPr id="91147" name="Rectangle 60"/>
            <p:cNvSpPr/>
            <p:nvPr/>
          </p:nvSpPr>
          <p:spPr>
            <a:xfrm>
              <a:off x="3781" y="2245"/>
              <a:ext cx="278" cy="193"/>
            </a:xfrm>
            <a:prstGeom prst="rect">
              <a:avLst/>
            </a:prstGeom>
            <a:noFill/>
            <a:ln w="9525" cap="flat" cmpd="sng">
              <a:solidFill>
                <a:srgbClr val="FFFFFF"/>
              </a:solidFill>
              <a:prstDash val="solid"/>
              <a:miter/>
              <a:headEnd type="none" w="med" len="med"/>
              <a:tailEnd type="none" w="med" len="med"/>
            </a:ln>
          </p:spPr>
          <p:txBody>
            <a:bodyPr lIns="0" tIns="0" rIns="0" bIns="0"/>
            <a:p>
              <a:pPr algn="ctr">
                <a:lnSpc>
                  <a:spcPct val="96000"/>
                </a:lnSpc>
              </a:pPr>
              <a:r>
                <a:rPr lang="en-US" altLang="zh-CN" sz="2000" dirty="0">
                  <a:solidFill>
                    <a:srgbClr val="FFFFFF"/>
                  </a:solidFill>
                  <a:latin typeface="Times New Roman" panose="02020603050405020304" pitchFamily="18" charset="0"/>
                </a:rPr>
                <a:t>f2</a:t>
              </a:r>
              <a:endParaRPr lang="en-US" altLang="zh-CN" sz="2000" dirty="0">
                <a:solidFill>
                  <a:srgbClr val="FFFFFF"/>
                </a:solidFill>
                <a:latin typeface="Times New Roman" panose="02020603050405020304" pitchFamily="18" charset="0"/>
              </a:endParaRPr>
            </a:p>
          </p:txBody>
        </p:sp>
        <p:sp>
          <p:nvSpPr>
            <p:cNvPr id="91148" name="Rectangle 61"/>
            <p:cNvSpPr/>
            <p:nvPr/>
          </p:nvSpPr>
          <p:spPr>
            <a:xfrm>
              <a:off x="4338" y="2245"/>
              <a:ext cx="278" cy="193"/>
            </a:xfrm>
            <a:prstGeom prst="rect">
              <a:avLst/>
            </a:prstGeom>
            <a:noFill/>
            <a:ln w="9525" cap="flat" cmpd="sng">
              <a:solidFill>
                <a:srgbClr val="FFFFFF"/>
              </a:solidFill>
              <a:prstDash val="solid"/>
              <a:miter/>
              <a:headEnd type="none" w="med" len="med"/>
              <a:tailEnd type="none" w="med" len="med"/>
            </a:ln>
          </p:spPr>
          <p:txBody>
            <a:bodyPr lIns="0" tIns="0" rIns="0" bIns="0"/>
            <a:p>
              <a:pPr algn="ctr">
                <a:lnSpc>
                  <a:spcPct val="96000"/>
                </a:lnSpc>
              </a:pPr>
              <a:r>
                <a:rPr lang="en-US" altLang="zh-CN" sz="2000" dirty="0">
                  <a:solidFill>
                    <a:srgbClr val="FFFFFF"/>
                  </a:solidFill>
                  <a:latin typeface="Times New Roman" panose="02020603050405020304" pitchFamily="18" charset="0"/>
                </a:rPr>
                <a:t>f1</a:t>
              </a:r>
              <a:endParaRPr lang="en-US" altLang="zh-CN" sz="2000" dirty="0">
                <a:solidFill>
                  <a:srgbClr val="FFFFFF"/>
                </a:solidFill>
                <a:latin typeface="Times New Roman" panose="02020603050405020304" pitchFamily="18" charset="0"/>
              </a:endParaRPr>
            </a:p>
          </p:txBody>
        </p:sp>
        <p:sp>
          <p:nvSpPr>
            <p:cNvPr id="91149" name="Rectangle 62"/>
            <p:cNvSpPr/>
            <p:nvPr/>
          </p:nvSpPr>
          <p:spPr>
            <a:xfrm>
              <a:off x="5007" y="2245"/>
              <a:ext cx="277" cy="193"/>
            </a:xfrm>
            <a:prstGeom prst="rect">
              <a:avLst/>
            </a:prstGeom>
            <a:noFill/>
            <a:ln w="9525" cap="flat" cmpd="sng">
              <a:solidFill>
                <a:srgbClr val="FFFFFF"/>
              </a:solidFill>
              <a:prstDash val="solid"/>
              <a:miter/>
              <a:headEnd type="none" w="med" len="med"/>
              <a:tailEnd type="none" w="med" len="med"/>
            </a:ln>
          </p:spPr>
          <p:txBody>
            <a:bodyPr lIns="0" tIns="0" rIns="0" bIns="0"/>
            <a:p>
              <a:pPr algn="ctr">
                <a:lnSpc>
                  <a:spcPct val="96000"/>
                </a:lnSpc>
              </a:pPr>
              <a:r>
                <a:rPr lang="en-US" altLang="zh-CN" sz="2000" dirty="0">
                  <a:solidFill>
                    <a:srgbClr val="FFFFFF"/>
                  </a:solidFill>
                  <a:latin typeface="Times New Roman" panose="02020603050405020304" pitchFamily="18" charset="0"/>
                </a:rPr>
                <a:t>f3</a:t>
              </a:r>
              <a:endParaRPr lang="en-US" altLang="zh-CN" sz="2000" dirty="0">
                <a:solidFill>
                  <a:srgbClr val="FFFFFF"/>
                </a:solidFill>
                <a:latin typeface="Times New Roman" panose="02020603050405020304" pitchFamily="18" charset="0"/>
              </a:endParaRPr>
            </a:p>
          </p:txBody>
        </p:sp>
        <p:sp>
          <p:nvSpPr>
            <p:cNvPr id="91150" name="Rectangle 63"/>
            <p:cNvSpPr/>
            <p:nvPr/>
          </p:nvSpPr>
          <p:spPr>
            <a:xfrm>
              <a:off x="3781" y="2825"/>
              <a:ext cx="278" cy="193"/>
            </a:xfrm>
            <a:prstGeom prst="rect">
              <a:avLst/>
            </a:prstGeom>
            <a:noFill/>
            <a:ln w="9525" cap="flat" cmpd="sng">
              <a:solidFill>
                <a:srgbClr val="FFFFFF"/>
              </a:solidFill>
              <a:prstDash val="solid"/>
              <a:miter/>
              <a:headEnd type="none" w="med" len="med"/>
              <a:tailEnd type="none" w="med" len="med"/>
            </a:ln>
          </p:spPr>
          <p:txBody>
            <a:bodyPr lIns="0" tIns="0" rIns="0" bIns="0"/>
            <a:p>
              <a:pPr algn="ctr">
                <a:lnSpc>
                  <a:spcPct val="96000"/>
                </a:lnSpc>
              </a:pPr>
              <a:r>
                <a:rPr lang="en-US" altLang="zh-CN" sz="2000" dirty="0">
                  <a:solidFill>
                    <a:srgbClr val="FFFFFF"/>
                  </a:solidFill>
                  <a:latin typeface="Times New Roman" panose="02020603050405020304" pitchFamily="18" charset="0"/>
                </a:rPr>
                <a:t>g1</a:t>
              </a:r>
              <a:endParaRPr lang="en-US" altLang="zh-CN" sz="2000" dirty="0">
                <a:solidFill>
                  <a:srgbClr val="FFFFFF"/>
                </a:solidFill>
                <a:latin typeface="Times New Roman" panose="02020603050405020304" pitchFamily="18" charset="0"/>
              </a:endParaRPr>
            </a:p>
          </p:txBody>
        </p:sp>
        <p:sp>
          <p:nvSpPr>
            <p:cNvPr id="91151" name="Rectangle 64"/>
            <p:cNvSpPr/>
            <p:nvPr/>
          </p:nvSpPr>
          <p:spPr>
            <a:xfrm>
              <a:off x="4227" y="2825"/>
              <a:ext cx="277" cy="193"/>
            </a:xfrm>
            <a:prstGeom prst="rect">
              <a:avLst/>
            </a:prstGeom>
            <a:noFill/>
            <a:ln w="9525" cap="flat" cmpd="sng">
              <a:solidFill>
                <a:srgbClr val="FFFFFF"/>
              </a:solidFill>
              <a:prstDash val="solid"/>
              <a:miter/>
              <a:headEnd type="none" w="med" len="med"/>
              <a:tailEnd type="none" w="med" len="med"/>
            </a:ln>
          </p:spPr>
          <p:txBody>
            <a:bodyPr lIns="0" tIns="0" rIns="0" bIns="0"/>
            <a:p>
              <a:pPr algn="ctr">
                <a:lnSpc>
                  <a:spcPct val="96000"/>
                </a:lnSpc>
              </a:pPr>
              <a:r>
                <a:rPr lang="en-US" altLang="zh-CN" sz="2000" dirty="0">
                  <a:solidFill>
                    <a:srgbClr val="FFFFFF"/>
                  </a:solidFill>
                  <a:latin typeface="Times New Roman" panose="02020603050405020304" pitchFamily="18" charset="0"/>
                </a:rPr>
                <a:t>g2</a:t>
              </a:r>
              <a:endParaRPr lang="en-US" altLang="zh-CN" sz="2000" dirty="0">
                <a:solidFill>
                  <a:srgbClr val="FFFFFF"/>
                </a:solidFill>
                <a:latin typeface="Times New Roman" panose="02020603050405020304" pitchFamily="18" charset="0"/>
              </a:endParaRPr>
            </a:p>
          </p:txBody>
        </p:sp>
        <p:sp>
          <p:nvSpPr>
            <p:cNvPr id="91152" name="Rectangle 65"/>
            <p:cNvSpPr/>
            <p:nvPr/>
          </p:nvSpPr>
          <p:spPr>
            <a:xfrm>
              <a:off x="4561" y="2825"/>
              <a:ext cx="277" cy="194"/>
            </a:xfrm>
            <a:prstGeom prst="rect">
              <a:avLst/>
            </a:prstGeom>
            <a:noFill/>
            <a:ln w="9525" cap="flat" cmpd="sng">
              <a:solidFill>
                <a:srgbClr val="FFFFFF"/>
              </a:solidFill>
              <a:prstDash val="solid"/>
              <a:miter/>
              <a:headEnd type="none" w="med" len="med"/>
              <a:tailEnd type="none" w="med" len="med"/>
            </a:ln>
          </p:spPr>
          <p:txBody>
            <a:bodyPr lIns="0" tIns="0" rIns="0" bIns="0"/>
            <a:p>
              <a:pPr algn="ctr">
                <a:lnSpc>
                  <a:spcPct val="96000"/>
                </a:lnSpc>
              </a:pPr>
              <a:r>
                <a:rPr lang="en-US" altLang="zh-CN" sz="2000" dirty="0">
                  <a:solidFill>
                    <a:srgbClr val="FFFFFF"/>
                  </a:solidFill>
                  <a:latin typeface="Times New Roman" panose="02020603050405020304" pitchFamily="18" charset="0"/>
                </a:rPr>
                <a:t>h</a:t>
              </a:r>
              <a:endParaRPr lang="en-US" altLang="zh-CN" sz="2000" dirty="0">
                <a:solidFill>
                  <a:srgbClr val="FFFFFF"/>
                </a:solidFill>
                <a:latin typeface="Times New Roman" panose="02020603050405020304" pitchFamily="18" charset="0"/>
              </a:endParaRPr>
            </a:p>
          </p:txBody>
        </p:sp>
        <p:sp>
          <p:nvSpPr>
            <p:cNvPr id="91153" name="Rectangle 66"/>
            <p:cNvSpPr/>
            <p:nvPr/>
          </p:nvSpPr>
          <p:spPr>
            <a:xfrm>
              <a:off x="4895" y="2632"/>
              <a:ext cx="278" cy="193"/>
            </a:xfrm>
            <a:prstGeom prst="rect">
              <a:avLst/>
            </a:prstGeom>
            <a:noFill/>
            <a:ln w="9525" cap="flat" cmpd="sng">
              <a:solidFill>
                <a:srgbClr val="FFFFFF"/>
              </a:solidFill>
              <a:prstDash val="solid"/>
              <a:miter/>
              <a:headEnd type="none" w="med" len="med"/>
              <a:tailEnd type="none" w="med" len="med"/>
            </a:ln>
          </p:spPr>
          <p:txBody>
            <a:bodyPr lIns="0" tIns="0" rIns="0" bIns="0"/>
            <a:p>
              <a:pPr algn="ctr">
                <a:lnSpc>
                  <a:spcPct val="96000"/>
                </a:lnSpc>
              </a:pPr>
              <a:r>
                <a:rPr lang="en-US" altLang="zh-CN" sz="2000" dirty="0">
                  <a:solidFill>
                    <a:srgbClr val="FFFFFF"/>
                  </a:solidFill>
                  <a:latin typeface="Times New Roman" panose="02020603050405020304" pitchFamily="18" charset="0"/>
                </a:rPr>
                <a:t>p</a:t>
              </a:r>
              <a:endParaRPr lang="en-US" altLang="zh-CN" sz="2000" dirty="0">
                <a:solidFill>
                  <a:srgbClr val="FFFFFF"/>
                </a:solidFill>
                <a:latin typeface="Times New Roman" panose="02020603050405020304" pitchFamily="18" charset="0"/>
              </a:endParaRPr>
            </a:p>
          </p:txBody>
        </p:sp>
        <p:sp>
          <p:nvSpPr>
            <p:cNvPr id="609347" name="Line 67"/>
            <p:cNvSpPr>
              <a:spLocks noChangeShapeType="1"/>
            </p:cNvSpPr>
            <p:nvPr/>
          </p:nvSpPr>
          <p:spPr bwMode="auto">
            <a:xfrm flipV="1">
              <a:off x="4004" y="2052"/>
              <a:ext cx="223" cy="193"/>
            </a:xfrm>
            <a:prstGeom prst="line">
              <a:avLst/>
            </a:prstGeom>
            <a:noFill/>
            <a:ln w="9525">
              <a:solidFill>
                <a:srgbClr val="FF0000"/>
              </a:solidFill>
              <a:round/>
              <a:headEnd type="triangle" w="sm" len="med"/>
              <a:tailEnd type="none" w="sm"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48" name="Line 68"/>
            <p:cNvSpPr>
              <a:spLocks noChangeShapeType="1"/>
            </p:cNvSpPr>
            <p:nvPr/>
          </p:nvSpPr>
          <p:spPr bwMode="auto">
            <a:xfrm>
              <a:off x="4450" y="2052"/>
              <a:ext cx="0" cy="193"/>
            </a:xfrm>
            <a:prstGeom prst="line">
              <a:avLst/>
            </a:prstGeom>
            <a:noFill/>
            <a:ln w="9525">
              <a:solidFill>
                <a:srgbClr val="FF0000"/>
              </a:solidFill>
              <a:round/>
              <a:headEnd type="none" w="sm" len="med"/>
              <a:tailEnd type="triangle" w="sm"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49" name="Line 69"/>
            <p:cNvSpPr>
              <a:spLocks noChangeShapeType="1"/>
            </p:cNvSpPr>
            <p:nvPr/>
          </p:nvSpPr>
          <p:spPr bwMode="auto">
            <a:xfrm>
              <a:off x="4672" y="2052"/>
              <a:ext cx="335" cy="193"/>
            </a:xfrm>
            <a:prstGeom prst="line">
              <a:avLst/>
            </a:prstGeom>
            <a:noFill/>
            <a:ln w="9525">
              <a:solidFill>
                <a:srgbClr val="FF0000"/>
              </a:solidFill>
              <a:round/>
              <a:tailEnd type="triangle" w="sm"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50" name="Line 70"/>
            <p:cNvSpPr>
              <a:spLocks noChangeShapeType="1"/>
            </p:cNvSpPr>
            <p:nvPr/>
          </p:nvSpPr>
          <p:spPr bwMode="auto">
            <a:xfrm>
              <a:off x="3893" y="2438"/>
              <a:ext cx="0" cy="387"/>
            </a:xfrm>
            <a:prstGeom prst="line">
              <a:avLst/>
            </a:prstGeom>
            <a:noFill/>
            <a:ln w="9525">
              <a:solidFill>
                <a:srgbClr val="FF0000"/>
              </a:solidFill>
              <a:round/>
              <a:tailEnd type="triangle" w="sm"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51" name="Line 71"/>
            <p:cNvSpPr>
              <a:spLocks noChangeShapeType="1"/>
            </p:cNvSpPr>
            <p:nvPr/>
          </p:nvSpPr>
          <p:spPr bwMode="auto">
            <a:xfrm>
              <a:off x="4004" y="2438"/>
              <a:ext cx="334" cy="387"/>
            </a:xfrm>
            <a:prstGeom prst="line">
              <a:avLst/>
            </a:prstGeom>
            <a:noFill/>
            <a:ln w="9525">
              <a:solidFill>
                <a:srgbClr val="FF0000"/>
              </a:solidFill>
              <a:round/>
              <a:tailEnd type="triangle" w="sm"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52" name="Line 72"/>
            <p:cNvSpPr>
              <a:spLocks noChangeShapeType="1"/>
            </p:cNvSpPr>
            <p:nvPr/>
          </p:nvSpPr>
          <p:spPr bwMode="auto">
            <a:xfrm flipH="1">
              <a:off x="4004" y="2438"/>
              <a:ext cx="334" cy="387"/>
            </a:xfrm>
            <a:prstGeom prst="line">
              <a:avLst/>
            </a:prstGeom>
            <a:noFill/>
            <a:ln w="9525">
              <a:solidFill>
                <a:srgbClr val="FF0000"/>
              </a:solidFill>
              <a:round/>
              <a:tailEnd type="triangle" w="sm"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53" name="Line 73"/>
            <p:cNvSpPr>
              <a:spLocks noChangeShapeType="1"/>
            </p:cNvSpPr>
            <p:nvPr/>
          </p:nvSpPr>
          <p:spPr bwMode="auto">
            <a:xfrm>
              <a:off x="4450" y="2438"/>
              <a:ext cx="0" cy="387"/>
            </a:xfrm>
            <a:prstGeom prst="line">
              <a:avLst/>
            </a:prstGeom>
            <a:noFill/>
            <a:ln w="9525">
              <a:solidFill>
                <a:srgbClr val="FF0000"/>
              </a:solidFill>
              <a:round/>
              <a:tailEnd type="triangle" w="sm"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54" name="Line 74"/>
            <p:cNvSpPr>
              <a:spLocks noChangeShapeType="1"/>
            </p:cNvSpPr>
            <p:nvPr/>
          </p:nvSpPr>
          <p:spPr bwMode="auto">
            <a:xfrm>
              <a:off x="4561" y="2438"/>
              <a:ext cx="111" cy="387"/>
            </a:xfrm>
            <a:prstGeom prst="line">
              <a:avLst/>
            </a:prstGeom>
            <a:noFill/>
            <a:ln w="9525">
              <a:solidFill>
                <a:srgbClr val="FF0000"/>
              </a:solidFill>
              <a:round/>
              <a:tailEnd type="triangle" w="sm"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55" name="Line 75"/>
            <p:cNvSpPr>
              <a:spLocks noChangeShapeType="1"/>
            </p:cNvSpPr>
            <p:nvPr/>
          </p:nvSpPr>
          <p:spPr bwMode="auto">
            <a:xfrm>
              <a:off x="4611" y="2438"/>
              <a:ext cx="294" cy="194"/>
            </a:xfrm>
            <a:prstGeom prst="line">
              <a:avLst/>
            </a:prstGeom>
            <a:noFill/>
            <a:ln w="9525">
              <a:solidFill>
                <a:srgbClr val="FF0000"/>
              </a:solidFill>
              <a:round/>
              <a:tailEnd type="triangle" w="sm"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56" name="Line 76"/>
            <p:cNvSpPr>
              <a:spLocks noChangeShapeType="1"/>
            </p:cNvSpPr>
            <p:nvPr/>
          </p:nvSpPr>
          <p:spPr bwMode="auto">
            <a:xfrm flipV="1">
              <a:off x="5007" y="2438"/>
              <a:ext cx="111" cy="194"/>
            </a:xfrm>
            <a:prstGeom prst="line">
              <a:avLst/>
            </a:prstGeom>
            <a:noFill/>
            <a:ln w="9525">
              <a:solidFill>
                <a:srgbClr val="FF0000"/>
              </a:solidFill>
              <a:round/>
              <a:headEnd type="none" w="sm" len="med"/>
              <a:tailEnd type="triangle" w="sm"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57" name="Line 77"/>
            <p:cNvSpPr>
              <a:spLocks noChangeShapeType="1"/>
            </p:cNvSpPr>
            <p:nvPr/>
          </p:nvSpPr>
          <p:spPr bwMode="auto">
            <a:xfrm>
              <a:off x="4617" y="2342"/>
              <a:ext cx="375" cy="0"/>
            </a:xfrm>
            <a:prstGeom prst="line">
              <a:avLst/>
            </a:prstGeom>
            <a:noFill/>
            <a:ln w="9525">
              <a:solidFill>
                <a:srgbClr val="FF0000"/>
              </a:solidFill>
              <a:round/>
              <a:headEnd type="triangle" w="sm" len="med"/>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sp>
        <p:nvSpPr>
          <p:cNvPr id="609358" name="Freeform 78"/>
          <p:cNvSpPr/>
          <p:nvPr/>
        </p:nvSpPr>
        <p:spPr bwMode="auto">
          <a:xfrm>
            <a:off x="3413125" y="1644650"/>
            <a:ext cx="3192463" cy="2917825"/>
          </a:xfrm>
          <a:custGeom>
            <a:avLst/>
            <a:gdLst>
              <a:gd name="T0" fmla="*/ 137 w 2011"/>
              <a:gd name="T1" fmla="*/ 91 h 1838"/>
              <a:gd name="T2" fmla="*/ 429 w 2011"/>
              <a:gd name="T3" fmla="*/ 0 h 1838"/>
              <a:gd name="T4" fmla="*/ 1005 w 2011"/>
              <a:gd name="T5" fmla="*/ 91 h 1838"/>
              <a:gd name="T6" fmla="*/ 1161 w 2011"/>
              <a:gd name="T7" fmla="*/ 173 h 1838"/>
              <a:gd name="T8" fmla="*/ 1243 w 2011"/>
              <a:gd name="T9" fmla="*/ 228 h 1838"/>
              <a:gd name="T10" fmla="*/ 1261 w 2011"/>
              <a:gd name="T11" fmla="*/ 265 h 1838"/>
              <a:gd name="T12" fmla="*/ 1334 w 2011"/>
              <a:gd name="T13" fmla="*/ 301 h 1838"/>
              <a:gd name="T14" fmla="*/ 1389 w 2011"/>
              <a:gd name="T15" fmla="*/ 338 h 1838"/>
              <a:gd name="T16" fmla="*/ 1453 w 2011"/>
              <a:gd name="T17" fmla="*/ 365 h 1838"/>
              <a:gd name="T18" fmla="*/ 1472 w 2011"/>
              <a:gd name="T19" fmla="*/ 384 h 1838"/>
              <a:gd name="T20" fmla="*/ 1572 w 2011"/>
              <a:gd name="T21" fmla="*/ 438 h 1838"/>
              <a:gd name="T22" fmla="*/ 1682 w 2011"/>
              <a:gd name="T23" fmla="*/ 502 h 1838"/>
              <a:gd name="T24" fmla="*/ 1737 w 2011"/>
              <a:gd name="T25" fmla="*/ 539 h 1838"/>
              <a:gd name="T26" fmla="*/ 1746 w 2011"/>
              <a:gd name="T27" fmla="*/ 576 h 1838"/>
              <a:gd name="T28" fmla="*/ 1837 w 2011"/>
              <a:gd name="T29" fmla="*/ 630 h 1838"/>
              <a:gd name="T30" fmla="*/ 1892 w 2011"/>
              <a:gd name="T31" fmla="*/ 731 h 1838"/>
              <a:gd name="T32" fmla="*/ 1974 w 2011"/>
              <a:gd name="T33" fmla="*/ 923 h 1838"/>
              <a:gd name="T34" fmla="*/ 1993 w 2011"/>
              <a:gd name="T35" fmla="*/ 960 h 1838"/>
              <a:gd name="T36" fmla="*/ 2011 w 2011"/>
              <a:gd name="T37" fmla="*/ 996 h 1838"/>
              <a:gd name="T38" fmla="*/ 1993 w 2011"/>
              <a:gd name="T39" fmla="*/ 1216 h 1838"/>
              <a:gd name="T40" fmla="*/ 1901 w 2011"/>
              <a:gd name="T41" fmla="*/ 1371 h 1838"/>
              <a:gd name="T42" fmla="*/ 1782 w 2011"/>
              <a:gd name="T43" fmla="*/ 1563 h 1838"/>
              <a:gd name="T44" fmla="*/ 1718 w 2011"/>
              <a:gd name="T45" fmla="*/ 1636 h 1838"/>
              <a:gd name="T46" fmla="*/ 1700 w 2011"/>
              <a:gd name="T47" fmla="*/ 1673 h 1838"/>
              <a:gd name="T48" fmla="*/ 1664 w 2011"/>
              <a:gd name="T49" fmla="*/ 1682 h 1838"/>
              <a:gd name="T50" fmla="*/ 1645 w 2011"/>
              <a:gd name="T51" fmla="*/ 1700 h 1838"/>
              <a:gd name="T52" fmla="*/ 1490 w 2011"/>
              <a:gd name="T53" fmla="*/ 1837 h 1838"/>
              <a:gd name="T54" fmla="*/ 1298 w 2011"/>
              <a:gd name="T55" fmla="*/ 1792 h 1838"/>
              <a:gd name="T56" fmla="*/ 1243 w 2011"/>
              <a:gd name="T57" fmla="*/ 1718 h 1838"/>
              <a:gd name="T58" fmla="*/ 1234 w 2011"/>
              <a:gd name="T59" fmla="*/ 1682 h 1838"/>
              <a:gd name="T60" fmla="*/ 1197 w 2011"/>
              <a:gd name="T61" fmla="*/ 1673 h 1838"/>
              <a:gd name="T62" fmla="*/ 1179 w 2011"/>
              <a:gd name="T63" fmla="*/ 1654 h 1838"/>
              <a:gd name="T64" fmla="*/ 1142 w 2011"/>
              <a:gd name="T65" fmla="*/ 1636 h 1838"/>
              <a:gd name="T66" fmla="*/ 1069 w 2011"/>
              <a:gd name="T67" fmla="*/ 1499 h 1838"/>
              <a:gd name="T68" fmla="*/ 1088 w 2011"/>
              <a:gd name="T69" fmla="*/ 1179 h 1838"/>
              <a:gd name="T70" fmla="*/ 1106 w 2011"/>
              <a:gd name="T71" fmla="*/ 1097 h 1838"/>
              <a:gd name="T72" fmla="*/ 1088 w 2011"/>
              <a:gd name="T73" fmla="*/ 749 h 1838"/>
              <a:gd name="T74" fmla="*/ 1005 w 2011"/>
              <a:gd name="T75" fmla="*/ 676 h 1838"/>
              <a:gd name="T76" fmla="*/ 329 w 2011"/>
              <a:gd name="T77" fmla="*/ 667 h 1838"/>
              <a:gd name="T78" fmla="*/ 192 w 2011"/>
              <a:gd name="T79" fmla="*/ 612 h 1838"/>
              <a:gd name="T80" fmla="*/ 118 w 2011"/>
              <a:gd name="T81" fmla="*/ 576 h 1838"/>
              <a:gd name="T82" fmla="*/ 64 w 2011"/>
              <a:gd name="T83" fmla="*/ 539 h 1838"/>
              <a:gd name="T84" fmla="*/ 54 w 2011"/>
              <a:gd name="T85" fmla="*/ 502 h 1838"/>
              <a:gd name="T86" fmla="*/ 36 w 2011"/>
              <a:gd name="T87" fmla="*/ 475 h 1838"/>
              <a:gd name="T88" fmla="*/ 0 w 2011"/>
              <a:gd name="T89" fmla="*/ 402 h 1838"/>
              <a:gd name="T90" fmla="*/ 18 w 2011"/>
              <a:gd name="T91" fmla="*/ 246 h 1838"/>
              <a:gd name="T92" fmla="*/ 54 w 2011"/>
              <a:gd name="T93" fmla="*/ 173 h 1838"/>
              <a:gd name="T94" fmla="*/ 82 w 2011"/>
              <a:gd name="T95" fmla="*/ 109 h 1838"/>
              <a:gd name="T96" fmla="*/ 137 w 2011"/>
              <a:gd name="T97" fmla="*/ 91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11" h="1838">
                <a:moveTo>
                  <a:pt x="137" y="91"/>
                </a:moveTo>
                <a:cubicBezTo>
                  <a:pt x="230" y="45"/>
                  <a:pt x="333" y="39"/>
                  <a:pt x="429" y="0"/>
                </a:cubicBezTo>
                <a:cubicBezTo>
                  <a:pt x="623" y="15"/>
                  <a:pt x="819" y="30"/>
                  <a:pt x="1005" y="91"/>
                </a:cubicBezTo>
                <a:cubicBezTo>
                  <a:pt x="1065" y="111"/>
                  <a:pt x="1098" y="158"/>
                  <a:pt x="1161" y="173"/>
                </a:cubicBezTo>
                <a:cubicBezTo>
                  <a:pt x="1185" y="198"/>
                  <a:pt x="1214" y="209"/>
                  <a:pt x="1243" y="228"/>
                </a:cubicBezTo>
                <a:cubicBezTo>
                  <a:pt x="1249" y="240"/>
                  <a:pt x="1250" y="256"/>
                  <a:pt x="1261" y="265"/>
                </a:cubicBezTo>
                <a:cubicBezTo>
                  <a:pt x="1282" y="282"/>
                  <a:pt x="1315" y="282"/>
                  <a:pt x="1334" y="301"/>
                </a:cubicBezTo>
                <a:cubicBezTo>
                  <a:pt x="1359" y="326"/>
                  <a:pt x="1351" y="322"/>
                  <a:pt x="1389" y="338"/>
                </a:cubicBezTo>
                <a:cubicBezTo>
                  <a:pt x="1424" y="353"/>
                  <a:pt x="1417" y="341"/>
                  <a:pt x="1453" y="365"/>
                </a:cubicBezTo>
                <a:cubicBezTo>
                  <a:pt x="1460" y="370"/>
                  <a:pt x="1464" y="379"/>
                  <a:pt x="1472" y="384"/>
                </a:cubicBezTo>
                <a:cubicBezTo>
                  <a:pt x="1507" y="405"/>
                  <a:pt x="1541" y="413"/>
                  <a:pt x="1572" y="438"/>
                </a:cubicBezTo>
                <a:cubicBezTo>
                  <a:pt x="1611" y="470"/>
                  <a:pt x="1630" y="489"/>
                  <a:pt x="1682" y="502"/>
                </a:cubicBezTo>
                <a:cubicBezTo>
                  <a:pt x="1697" y="518"/>
                  <a:pt x="1723" y="522"/>
                  <a:pt x="1737" y="539"/>
                </a:cubicBezTo>
                <a:cubicBezTo>
                  <a:pt x="1745" y="549"/>
                  <a:pt x="1738" y="566"/>
                  <a:pt x="1746" y="576"/>
                </a:cubicBezTo>
                <a:cubicBezTo>
                  <a:pt x="1750" y="581"/>
                  <a:pt x="1829" y="626"/>
                  <a:pt x="1837" y="630"/>
                </a:cubicBezTo>
                <a:cubicBezTo>
                  <a:pt x="1855" y="665"/>
                  <a:pt x="1875" y="696"/>
                  <a:pt x="1892" y="731"/>
                </a:cubicBezTo>
                <a:cubicBezTo>
                  <a:pt x="1904" y="805"/>
                  <a:pt x="1941" y="856"/>
                  <a:pt x="1974" y="923"/>
                </a:cubicBezTo>
                <a:cubicBezTo>
                  <a:pt x="1980" y="935"/>
                  <a:pt x="1987" y="948"/>
                  <a:pt x="1993" y="960"/>
                </a:cubicBezTo>
                <a:cubicBezTo>
                  <a:pt x="1999" y="972"/>
                  <a:pt x="2011" y="996"/>
                  <a:pt x="2011" y="996"/>
                </a:cubicBezTo>
                <a:cubicBezTo>
                  <a:pt x="2005" y="1069"/>
                  <a:pt x="2007" y="1144"/>
                  <a:pt x="1993" y="1216"/>
                </a:cubicBezTo>
                <a:cubicBezTo>
                  <a:pt x="1982" y="1274"/>
                  <a:pt x="1934" y="1324"/>
                  <a:pt x="1901" y="1371"/>
                </a:cubicBezTo>
                <a:cubicBezTo>
                  <a:pt x="1882" y="1451"/>
                  <a:pt x="1840" y="1508"/>
                  <a:pt x="1782" y="1563"/>
                </a:cubicBezTo>
                <a:cubicBezTo>
                  <a:pt x="1760" y="1607"/>
                  <a:pt x="1751" y="1605"/>
                  <a:pt x="1718" y="1636"/>
                </a:cubicBezTo>
                <a:cubicBezTo>
                  <a:pt x="1712" y="1648"/>
                  <a:pt x="1710" y="1664"/>
                  <a:pt x="1700" y="1673"/>
                </a:cubicBezTo>
                <a:cubicBezTo>
                  <a:pt x="1691" y="1681"/>
                  <a:pt x="1675" y="1677"/>
                  <a:pt x="1664" y="1682"/>
                </a:cubicBezTo>
                <a:cubicBezTo>
                  <a:pt x="1656" y="1686"/>
                  <a:pt x="1651" y="1694"/>
                  <a:pt x="1645" y="1700"/>
                </a:cubicBezTo>
                <a:cubicBezTo>
                  <a:pt x="1602" y="1787"/>
                  <a:pt x="1590" y="1812"/>
                  <a:pt x="1490" y="1837"/>
                </a:cubicBezTo>
                <a:cubicBezTo>
                  <a:pt x="1325" y="1826"/>
                  <a:pt x="1391" y="1838"/>
                  <a:pt x="1298" y="1792"/>
                </a:cubicBezTo>
                <a:cubicBezTo>
                  <a:pt x="1276" y="1769"/>
                  <a:pt x="1265" y="1741"/>
                  <a:pt x="1243" y="1718"/>
                </a:cubicBezTo>
                <a:cubicBezTo>
                  <a:pt x="1240" y="1706"/>
                  <a:pt x="1243" y="1691"/>
                  <a:pt x="1234" y="1682"/>
                </a:cubicBezTo>
                <a:cubicBezTo>
                  <a:pt x="1225" y="1673"/>
                  <a:pt x="1208" y="1679"/>
                  <a:pt x="1197" y="1673"/>
                </a:cubicBezTo>
                <a:cubicBezTo>
                  <a:pt x="1189" y="1669"/>
                  <a:pt x="1186" y="1659"/>
                  <a:pt x="1179" y="1654"/>
                </a:cubicBezTo>
                <a:cubicBezTo>
                  <a:pt x="1168" y="1646"/>
                  <a:pt x="1154" y="1642"/>
                  <a:pt x="1142" y="1636"/>
                </a:cubicBezTo>
                <a:cubicBezTo>
                  <a:pt x="1118" y="1588"/>
                  <a:pt x="1090" y="1550"/>
                  <a:pt x="1069" y="1499"/>
                </a:cubicBezTo>
                <a:cubicBezTo>
                  <a:pt x="1075" y="1392"/>
                  <a:pt x="1078" y="1285"/>
                  <a:pt x="1088" y="1179"/>
                </a:cubicBezTo>
                <a:cubicBezTo>
                  <a:pt x="1091" y="1151"/>
                  <a:pt x="1106" y="1125"/>
                  <a:pt x="1106" y="1097"/>
                </a:cubicBezTo>
                <a:cubicBezTo>
                  <a:pt x="1106" y="981"/>
                  <a:pt x="1100" y="865"/>
                  <a:pt x="1088" y="749"/>
                </a:cubicBezTo>
                <a:cubicBezTo>
                  <a:pt x="1086" y="728"/>
                  <a:pt x="1027" y="677"/>
                  <a:pt x="1005" y="676"/>
                </a:cubicBezTo>
                <a:cubicBezTo>
                  <a:pt x="780" y="667"/>
                  <a:pt x="554" y="670"/>
                  <a:pt x="329" y="667"/>
                </a:cubicBezTo>
                <a:cubicBezTo>
                  <a:pt x="282" y="652"/>
                  <a:pt x="237" y="633"/>
                  <a:pt x="192" y="612"/>
                </a:cubicBezTo>
                <a:cubicBezTo>
                  <a:pt x="167" y="601"/>
                  <a:pt x="118" y="576"/>
                  <a:pt x="118" y="576"/>
                </a:cubicBezTo>
                <a:cubicBezTo>
                  <a:pt x="103" y="560"/>
                  <a:pt x="78" y="556"/>
                  <a:pt x="64" y="539"/>
                </a:cubicBezTo>
                <a:cubicBezTo>
                  <a:pt x="56" y="529"/>
                  <a:pt x="59" y="514"/>
                  <a:pt x="54" y="502"/>
                </a:cubicBezTo>
                <a:cubicBezTo>
                  <a:pt x="50" y="492"/>
                  <a:pt x="41" y="485"/>
                  <a:pt x="36" y="475"/>
                </a:cubicBezTo>
                <a:cubicBezTo>
                  <a:pt x="23" y="451"/>
                  <a:pt x="0" y="402"/>
                  <a:pt x="0" y="402"/>
                </a:cubicBezTo>
                <a:cubicBezTo>
                  <a:pt x="6" y="350"/>
                  <a:pt x="6" y="297"/>
                  <a:pt x="18" y="246"/>
                </a:cubicBezTo>
                <a:cubicBezTo>
                  <a:pt x="24" y="220"/>
                  <a:pt x="45" y="198"/>
                  <a:pt x="54" y="173"/>
                </a:cubicBezTo>
                <a:cubicBezTo>
                  <a:pt x="59" y="159"/>
                  <a:pt x="73" y="118"/>
                  <a:pt x="82" y="109"/>
                </a:cubicBezTo>
                <a:cubicBezTo>
                  <a:pt x="102" y="88"/>
                  <a:pt x="115" y="91"/>
                  <a:pt x="137" y="91"/>
                </a:cubicBezTo>
                <a:close/>
              </a:path>
            </a:pathLst>
          </a:custGeom>
          <a:noFill/>
          <a:ln w="9525">
            <a:solidFill>
              <a:srgbClr val="FFFF00"/>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59" name="Freeform 79"/>
          <p:cNvSpPr/>
          <p:nvPr/>
        </p:nvSpPr>
        <p:spPr bwMode="auto">
          <a:xfrm>
            <a:off x="2279650" y="2454275"/>
            <a:ext cx="2965450" cy="2730500"/>
          </a:xfrm>
          <a:custGeom>
            <a:avLst/>
            <a:gdLst>
              <a:gd name="T0" fmla="*/ 0 w 1868"/>
              <a:gd name="T1" fmla="*/ 331 h 1720"/>
              <a:gd name="T2" fmla="*/ 37 w 1868"/>
              <a:gd name="T3" fmla="*/ 267 h 1720"/>
              <a:gd name="T4" fmla="*/ 46 w 1868"/>
              <a:gd name="T5" fmla="*/ 230 h 1720"/>
              <a:gd name="T6" fmla="*/ 83 w 1868"/>
              <a:gd name="T7" fmla="*/ 212 h 1720"/>
              <a:gd name="T8" fmla="*/ 192 w 1868"/>
              <a:gd name="T9" fmla="*/ 75 h 1720"/>
              <a:gd name="T10" fmla="*/ 202 w 1868"/>
              <a:gd name="T11" fmla="*/ 38 h 1720"/>
              <a:gd name="T12" fmla="*/ 485 w 1868"/>
              <a:gd name="T13" fmla="*/ 38 h 1720"/>
              <a:gd name="T14" fmla="*/ 622 w 1868"/>
              <a:gd name="T15" fmla="*/ 93 h 1720"/>
              <a:gd name="T16" fmla="*/ 778 w 1868"/>
              <a:gd name="T17" fmla="*/ 212 h 1720"/>
              <a:gd name="T18" fmla="*/ 796 w 1868"/>
              <a:gd name="T19" fmla="*/ 559 h 1720"/>
              <a:gd name="T20" fmla="*/ 851 w 1868"/>
              <a:gd name="T21" fmla="*/ 733 h 1720"/>
              <a:gd name="T22" fmla="*/ 1418 w 1868"/>
              <a:gd name="T23" fmla="*/ 952 h 1720"/>
              <a:gd name="T24" fmla="*/ 1610 w 1868"/>
              <a:gd name="T25" fmla="*/ 1007 h 1720"/>
              <a:gd name="T26" fmla="*/ 1783 w 1868"/>
              <a:gd name="T27" fmla="*/ 1099 h 1720"/>
              <a:gd name="T28" fmla="*/ 1838 w 1868"/>
              <a:gd name="T29" fmla="*/ 1163 h 1720"/>
              <a:gd name="T30" fmla="*/ 1838 w 1868"/>
              <a:gd name="T31" fmla="*/ 1528 h 1720"/>
              <a:gd name="T32" fmla="*/ 1820 w 1868"/>
              <a:gd name="T33" fmla="*/ 1547 h 1720"/>
              <a:gd name="T34" fmla="*/ 1747 w 1868"/>
              <a:gd name="T35" fmla="*/ 1583 h 1720"/>
              <a:gd name="T36" fmla="*/ 1701 w 1868"/>
              <a:gd name="T37" fmla="*/ 1620 h 1720"/>
              <a:gd name="T38" fmla="*/ 1628 w 1868"/>
              <a:gd name="T39" fmla="*/ 1629 h 1720"/>
              <a:gd name="T40" fmla="*/ 1354 w 1868"/>
              <a:gd name="T41" fmla="*/ 1720 h 1720"/>
              <a:gd name="T42" fmla="*/ 394 w 1868"/>
              <a:gd name="T43" fmla="*/ 1602 h 1720"/>
              <a:gd name="T44" fmla="*/ 293 w 1868"/>
              <a:gd name="T45" fmla="*/ 1547 h 1720"/>
              <a:gd name="T46" fmla="*/ 256 w 1868"/>
              <a:gd name="T47" fmla="*/ 1528 h 1720"/>
              <a:gd name="T48" fmla="*/ 220 w 1868"/>
              <a:gd name="T49" fmla="*/ 1510 h 1720"/>
              <a:gd name="T50" fmla="*/ 174 w 1868"/>
              <a:gd name="T51" fmla="*/ 1410 h 1720"/>
              <a:gd name="T52" fmla="*/ 83 w 1868"/>
              <a:gd name="T53" fmla="*/ 1236 h 1720"/>
              <a:gd name="T54" fmla="*/ 0 w 1868"/>
              <a:gd name="T55" fmla="*/ 331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8" h="1720">
                <a:moveTo>
                  <a:pt x="0" y="331"/>
                </a:moveTo>
                <a:cubicBezTo>
                  <a:pt x="11" y="309"/>
                  <a:pt x="27" y="290"/>
                  <a:pt x="37" y="267"/>
                </a:cubicBezTo>
                <a:cubicBezTo>
                  <a:pt x="42" y="255"/>
                  <a:pt x="38" y="240"/>
                  <a:pt x="46" y="230"/>
                </a:cubicBezTo>
                <a:cubicBezTo>
                  <a:pt x="55" y="219"/>
                  <a:pt x="71" y="218"/>
                  <a:pt x="83" y="212"/>
                </a:cubicBezTo>
                <a:cubicBezTo>
                  <a:pt x="113" y="152"/>
                  <a:pt x="131" y="105"/>
                  <a:pt x="192" y="75"/>
                </a:cubicBezTo>
                <a:cubicBezTo>
                  <a:pt x="195" y="63"/>
                  <a:pt x="191" y="44"/>
                  <a:pt x="202" y="38"/>
                </a:cubicBezTo>
                <a:cubicBezTo>
                  <a:pt x="272" y="0"/>
                  <a:pt x="436" y="33"/>
                  <a:pt x="485" y="38"/>
                </a:cubicBezTo>
                <a:cubicBezTo>
                  <a:pt x="575" y="63"/>
                  <a:pt x="529" y="46"/>
                  <a:pt x="622" y="93"/>
                </a:cubicBezTo>
                <a:cubicBezTo>
                  <a:pt x="681" y="123"/>
                  <a:pt x="718" y="183"/>
                  <a:pt x="778" y="212"/>
                </a:cubicBezTo>
                <a:cubicBezTo>
                  <a:pt x="854" y="364"/>
                  <a:pt x="821" y="155"/>
                  <a:pt x="796" y="559"/>
                </a:cubicBezTo>
                <a:cubicBezTo>
                  <a:pt x="807" y="632"/>
                  <a:pt x="800" y="684"/>
                  <a:pt x="851" y="733"/>
                </a:cubicBezTo>
                <a:cubicBezTo>
                  <a:pt x="942" y="921"/>
                  <a:pt x="1241" y="942"/>
                  <a:pt x="1418" y="952"/>
                </a:cubicBezTo>
                <a:cubicBezTo>
                  <a:pt x="1496" y="966"/>
                  <a:pt x="1542" y="974"/>
                  <a:pt x="1610" y="1007"/>
                </a:cubicBezTo>
                <a:cubicBezTo>
                  <a:pt x="1657" y="1057"/>
                  <a:pt x="1734" y="1052"/>
                  <a:pt x="1783" y="1099"/>
                </a:cubicBezTo>
                <a:cubicBezTo>
                  <a:pt x="1804" y="1119"/>
                  <a:pt x="1818" y="1142"/>
                  <a:pt x="1838" y="1163"/>
                </a:cubicBezTo>
                <a:cubicBezTo>
                  <a:pt x="1866" y="1331"/>
                  <a:pt x="1868" y="1295"/>
                  <a:pt x="1838" y="1528"/>
                </a:cubicBezTo>
                <a:cubicBezTo>
                  <a:pt x="1837" y="1537"/>
                  <a:pt x="1827" y="1542"/>
                  <a:pt x="1820" y="1547"/>
                </a:cubicBezTo>
                <a:cubicBezTo>
                  <a:pt x="1797" y="1561"/>
                  <a:pt x="1771" y="1571"/>
                  <a:pt x="1747" y="1583"/>
                </a:cubicBezTo>
                <a:cubicBezTo>
                  <a:pt x="1711" y="1601"/>
                  <a:pt x="1747" y="1607"/>
                  <a:pt x="1701" y="1620"/>
                </a:cubicBezTo>
                <a:cubicBezTo>
                  <a:pt x="1677" y="1626"/>
                  <a:pt x="1652" y="1626"/>
                  <a:pt x="1628" y="1629"/>
                </a:cubicBezTo>
                <a:cubicBezTo>
                  <a:pt x="1542" y="1671"/>
                  <a:pt x="1447" y="1700"/>
                  <a:pt x="1354" y="1720"/>
                </a:cubicBezTo>
                <a:cubicBezTo>
                  <a:pt x="1025" y="1708"/>
                  <a:pt x="708" y="1707"/>
                  <a:pt x="394" y="1602"/>
                </a:cubicBezTo>
                <a:cubicBezTo>
                  <a:pt x="342" y="1567"/>
                  <a:pt x="379" y="1590"/>
                  <a:pt x="293" y="1547"/>
                </a:cubicBezTo>
                <a:cubicBezTo>
                  <a:pt x="281" y="1541"/>
                  <a:pt x="268" y="1534"/>
                  <a:pt x="256" y="1528"/>
                </a:cubicBezTo>
                <a:cubicBezTo>
                  <a:pt x="244" y="1522"/>
                  <a:pt x="220" y="1510"/>
                  <a:pt x="220" y="1510"/>
                </a:cubicBezTo>
                <a:cubicBezTo>
                  <a:pt x="204" y="1478"/>
                  <a:pt x="194" y="1440"/>
                  <a:pt x="174" y="1410"/>
                </a:cubicBezTo>
                <a:cubicBezTo>
                  <a:pt x="131" y="1344"/>
                  <a:pt x="106" y="1317"/>
                  <a:pt x="83" y="1236"/>
                </a:cubicBezTo>
                <a:cubicBezTo>
                  <a:pt x="111" y="935"/>
                  <a:pt x="145" y="605"/>
                  <a:pt x="0" y="331"/>
                </a:cubicBezTo>
                <a:close/>
              </a:path>
            </a:pathLst>
          </a:custGeom>
          <a:noFill/>
          <a:ln w="9525">
            <a:solidFill>
              <a:srgbClr val="00FF00"/>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09360" name="Freeform 80"/>
          <p:cNvSpPr/>
          <p:nvPr/>
        </p:nvSpPr>
        <p:spPr bwMode="auto">
          <a:xfrm>
            <a:off x="3746500" y="2670175"/>
            <a:ext cx="1131888" cy="1092200"/>
          </a:xfrm>
          <a:custGeom>
            <a:avLst/>
            <a:gdLst>
              <a:gd name="T0" fmla="*/ 64 w 713"/>
              <a:gd name="T1" fmla="*/ 469 h 688"/>
              <a:gd name="T2" fmla="*/ 0 w 713"/>
              <a:gd name="T3" fmla="*/ 314 h 688"/>
              <a:gd name="T4" fmla="*/ 18 w 713"/>
              <a:gd name="T5" fmla="*/ 103 h 688"/>
              <a:gd name="T6" fmla="*/ 192 w 713"/>
              <a:gd name="T7" fmla="*/ 3 h 688"/>
              <a:gd name="T8" fmla="*/ 466 w 713"/>
              <a:gd name="T9" fmla="*/ 12 h 688"/>
              <a:gd name="T10" fmla="*/ 539 w 713"/>
              <a:gd name="T11" fmla="*/ 48 h 688"/>
              <a:gd name="T12" fmla="*/ 585 w 713"/>
              <a:gd name="T13" fmla="*/ 122 h 688"/>
              <a:gd name="T14" fmla="*/ 658 w 713"/>
              <a:gd name="T15" fmla="*/ 259 h 688"/>
              <a:gd name="T16" fmla="*/ 676 w 713"/>
              <a:gd name="T17" fmla="*/ 295 h 688"/>
              <a:gd name="T18" fmla="*/ 713 w 713"/>
              <a:gd name="T19" fmla="*/ 341 h 688"/>
              <a:gd name="T20" fmla="*/ 695 w 713"/>
              <a:gd name="T21" fmla="*/ 487 h 688"/>
              <a:gd name="T22" fmla="*/ 622 w 713"/>
              <a:gd name="T23" fmla="*/ 606 h 688"/>
              <a:gd name="T24" fmla="*/ 548 w 713"/>
              <a:gd name="T25" fmla="*/ 661 h 688"/>
              <a:gd name="T26" fmla="*/ 466 w 713"/>
              <a:gd name="T27" fmla="*/ 688 h 688"/>
              <a:gd name="T28" fmla="*/ 256 w 713"/>
              <a:gd name="T29" fmla="*/ 643 h 688"/>
              <a:gd name="T30" fmla="*/ 192 w 713"/>
              <a:gd name="T31" fmla="*/ 588 h 688"/>
              <a:gd name="T32" fmla="*/ 82 w 713"/>
              <a:gd name="T33" fmla="*/ 506 h 688"/>
              <a:gd name="T34" fmla="*/ 64 w 713"/>
              <a:gd name="T35" fmla="*/ 469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13" h="688">
                <a:moveTo>
                  <a:pt x="64" y="469"/>
                </a:moveTo>
                <a:cubicBezTo>
                  <a:pt x="46" y="413"/>
                  <a:pt x="33" y="363"/>
                  <a:pt x="0" y="314"/>
                </a:cubicBezTo>
                <a:cubicBezTo>
                  <a:pt x="6" y="244"/>
                  <a:pt x="8" y="173"/>
                  <a:pt x="18" y="103"/>
                </a:cubicBezTo>
                <a:cubicBezTo>
                  <a:pt x="28" y="34"/>
                  <a:pt x="142" y="9"/>
                  <a:pt x="192" y="3"/>
                </a:cubicBezTo>
                <a:cubicBezTo>
                  <a:pt x="283" y="6"/>
                  <a:pt x="375" y="0"/>
                  <a:pt x="466" y="12"/>
                </a:cubicBezTo>
                <a:cubicBezTo>
                  <a:pt x="493" y="15"/>
                  <a:pt x="539" y="48"/>
                  <a:pt x="539" y="48"/>
                </a:cubicBezTo>
                <a:cubicBezTo>
                  <a:pt x="552" y="102"/>
                  <a:pt x="559" y="83"/>
                  <a:pt x="585" y="122"/>
                </a:cubicBezTo>
                <a:cubicBezTo>
                  <a:pt x="612" y="164"/>
                  <a:pt x="636" y="215"/>
                  <a:pt x="658" y="259"/>
                </a:cubicBezTo>
                <a:cubicBezTo>
                  <a:pt x="664" y="271"/>
                  <a:pt x="667" y="286"/>
                  <a:pt x="676" y="295"/>
                </a:cubicBezTo>
                <a:cubicBezTo>
                  <a:pt x="703" y="322"/>
                  <a:pt x="690" y="307"/>
                  <a:pt x="713" y="341"/>
                </a:cubicBezTo>
                <a:cubicBezTo>
                  <a:pt x="707" y="390"/>
                  <a:pt x="705" y="439"/>
                  <a:pt x="695" y="487"/>
                </a:cubicBezTo>
                <a:cubicBezTo>
                  <a:pt x="690" y="509"/>
                  <a:pt x="637" y="584"/>
                  <a:pt x="622" y="606"/>
                </a:cubicBezTo>
                <a:cubicBezTo>
                  <a:pt x="605" y="631"/>
                  <a:pt x="575" y="651"/>
                  <a:pt x="548" y="661"/>
                </a:cubicBezTo>
                <a:cubicBezTo>
                  <a:pt x="521" y="671"/>
                  <a:pt x="466" y="688"/>
                  <a:pt x="466" y="688"/>
                </a:cubicBezTo>
                <a:cubicBezTo>
                  <a:pt x="381" y="677"/>
                  <a:pt x="326" y="678"/>
                  <a:pt x="256" y="643"/>
                </a:cubicBezTo>
                <a:cubicBezTo>
                  <a:pt x="235" y="621"/>
                  <a:pt x="217" y="605"/>
                  <a:pt x="192" y="588"/>
                </a:cubicBezTo>
                <a:cubicBezTo>
                  <a:pt x="166" y="534"/>
                  <a:pt x="140" y="520"/>
                  <a:pt x="82" y="506"/>
                </a:cubicBezTo>
                <a:cubicBezTo>
                  <a:pt x="60" y="483"/>
                  <a:pt x="64" y="496"/>
                  <a:pt x="64" y="469"/>
                </a:cubicBezTo>
                <a:close/>
              </a:path>
            </a:pathLst>
          </a:custGeom>
          <a:noFill/>
          <a:ln w="9525">
            <a:solidFill>
              <a:srgbClr val="0000FF"/>
            </a:solidFill>
            <a:roun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91143" name="AutoShape 81"/>
          <p:cNvSpPr/>
          <p:nvPr/>
        </p:nvSpPr>
        <p:spPr>
          <a:xfrm>
            <a:off x="1476375" y="1555750"/>
            <a:ext cx="914400" cy="401638"/>
          </a:xfrm>
          <a:prstGeom prst="borderCallout1">
            <a:avLst>
              <a:gd name="adj1" fmla="val 28458"/>
              <a:gd name="adj2" fmla="val 108333"/>
              <a:gd name="adj3" fmla="val 333204"/>
              <a:gd name="adj4" fmla="val 250176"/>
            </a:avLst>
          </a:prstGeom>
          <a:solidFill>
            <a:srgbClr val="777777"/>
          </a:solidFill>
          <a:ln w="9525" cap="flat" cmpd="sng">
            <a:solidFill>
              <a:srgbClr val="FFFFFF"/>
            </a:solidFill>
            <a:prstDash val="solid"/>
            <a:miter/>
            <a:headEnd type="none" w="med" len="med"/>
            <a:tailEnd type="none" w="med" len="med"/>
          </a:ln>
        </p:spPr>
        <p:txBody>
          <a:bodyPr/>
          <a:p>
            <a:pPr algn="ctr"/>
            <a:r>
              <a:rPr lang="zh-CN" altLang="en-US" sz="1800" dirty="0">
                <a:solidFill>
                  <a:srgbClr val="FFFFFF"/>
                </a:solidFill>
                <a:latin typeface="Times New Roman" panose="02020603050405020304" pitchFamily="18" charset="0"/>
              </a:rPr>
              <a:t>文件１</a:t>
            </a:r>
            <a:endParaRPr lang="zh-CN" altLang="en-US" sz="1800" dirty="0">
              <a:solidFill>
                <a:srgbClr val="FFFFFF"/>
              </a:solidFill>
              <a:latin typeface="Times New Roman" panose="02020603050405020304" pitchFamily="18" charset="0"/>
            </a:endParaRPr>
          </a:p>
        </p:txBody>
      </p:sp>
      <p:sp>
        <p:nvSpPr>
          <p:cNvPr id="91144" name="AutoShape 82"/>
          <p:cNvSpPr/>
          <p:nvPr/>
        </p:nvSpPr>
        <p:spPr>
          <a:xfrm>
            <a:off x="6467475" y="1484313"/>
            <a:ext cx="914400" cy="401637"/>
          </a:xfrm>
          <a:prstGeom prst="borderCallout1">
            <a:avLst>
              <a:gd name="adj1" fmla="val 28458"/>
              <a:gd name="adj2" fmla="val -8333"/>
              <a:gd name="adj3" fmla="val 207509"/>
              <a:gd name="adj4" fmla="val -67361"/>
            </a:avLst>
          </a:prstGeom>
          <a:solidFill>
            <a:srgbClr val="777777"/>
          </a:solidFill>
          <a:ln w="9525" cap="flat" cmpd="sng">
            <a:solidFill>
              <a:srgbClr val="FFFFFF"/>
            </a:solidFill>
            <a:prstDash val="solid"/>
            <a:miter/>
            <a:headEnd type="none" w="med" len="med"/>
            <a:tailEnd type="none" w="med" len="med"/>
          </a:ln>
        </p:spPr>
        <p:txBody>
          <a:bodyPr/>
          <a:p>
            <a:pPr algn="ctr"/>
            <a:r>
              <a:rPr lang="zh-CN" altLang="en-US" sz="1800" dirty="0">
                <a:solidFill>
                  <a:srgbClr val="FFFFFF"/>
                </a:solidFill>
                <a:latin typeface="Times New Roman" panose="02020603050405020304" pitchFamily="18" charset="0"/>
              </a:rPr>
              <a:t>文件２</a:t>
            </a:r>
            <a:endParaRPr lang="zh-CN" altLang="en-US" sz="1800" dirty="0">
              <a:solidFill>
                <a:srgbClr val="FFFFFF"/>
              </a:solidFill>
              <a:latin typeface="Times New Roman" panose="02020603050405020304" pitchFamily="18" charset="0"/>
            </a:endParaRPr>
          </a:p>
        </p:txBody>
      </p:sp>
      <p:sp>
        <p:nvSpPr>
          <p:cNvPr id="91145" name="AutoShape 83"/>
          <p:cNvSpPr/>
          <p:nvPr/>
        </p:nvSpPr>
        <p:spPr>
          <a:xfrm>
            <a:off x="1660525" y="5300663"/>
            <a:ext cx="914400" cy="438150"/>
          </a:xfrm>
          <a:prstGeom prst="borderCallout1">
            <a:avLst>
              <a:gd name="adj1" fmla="val 26088"/>
              <a:gd name="adj2" fmla="val 108333"/>
              <a:gd name="adj3" fmla="val -72824"/>
              <a:gd name="adj4" fmla="val 116148"/>
            </a:avLst>
          </a:prstGeom>
          <a:solidFill>
            <a:srgbClr val="777777"/>
          </a:solidFill>
          <a:ln w="9525" cap="flat" cmpd="sng">
            <a:solidFill>
              <a:srgbClr val="FFFFFF"/>
            </a:solidFill>
            <a:prstDash val="solid"/>
            <a:miter/>
            <a:headEnd type="none" w="med" len="med"/>
            <a:tailEnd type="none" w="med" len="med"/>
          </a:ln>
        </p:spPr>
        <p:txBody>
          <a:bodyPr/>
          <a:p>
            <a:pPr algn="ctr"/>
            <a:r>
              <a:rPr lang="zh-CN" altLang="en-US" sz="1800" dirty="0">
                <a:solidFill>
                  <a:srgbClr val="FFFFFF"/>
                </a:solidFill>
                <a:latin typeface="Times New Roman" panose="02020603050405020304" pitchFamily="18" charset="0"/>
              </a:rPr>
              <a:t>文件３</a:t>
            </a:r>
            <a:endParaRPr lang="zh-CN" altLang="en-US" sz="1800" dirty="0">
              <a:solidFill>
                <a:srgbClr val="FFFFFF"/>
              </a:solidFill>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p:nvPr/>
        </p:nvSpPr>
        <p:spPr>
          <a:xfrm>
            <a:off x="-34925"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头文件的使用：使函数调用免于声明</a:t>
            </a:r>
            <a:endParaRPr lang="zh-CN" altLang="en-US" sz="4400" b="1" dirty="0">
              <a:solidFill>
                <a:srgbClr val="FFFF00"/>
              </a:solidFill>
              <a:latin typeface="Times New Roman" panose="02020603050405020304" pitchFamily="18" charset="0"/>
              <a:ea typeface="华文行楷" pitchFamily="2" charset="-122"/>
            </a:endParaRPr>
          </a:p>
        </p:txBody>
      </p:sp>
      <p:sp>
        <p:nvSpPr>
          <p:cNvPr id="92163" name="Rectangle 30"/>
          <p:cNvSpPr/>
          <p:nvPr/>
        </p:nvSpPr>
        <p:spPr>
          <a:xfrm>
            <a:off x="0" y="1196975"/>
            <a:ext cx="1655763" cy="2987675"/>
          </a:xfrm>
          <a:prstGeom prst="rect">
            <a:avLst/>
          </a:prstGeom>
          <a:noFill/>
          <a:ln w="9525">
            <a:noFill/>
          </a:ln>
        </p:spPr>
        <p:txBody>
          <a:bodyPr lIns="92075" tIns="46037" rIns="92075" bIns="46037"/>
          <a:p>
            <a:pPr marL="533400" indent="-533400" eaLnBrk="1" hangingPunct="1">
              <a:spcBef>
                <a:spcPct val="20000"/>
              </a:spcBef>
            </a:pPr>
            <a:r>
              <a:rPr lang="en-US" altLang="zh-CN" sz="2400" b="1" dirty="0">
                <a:solidFill>
                  <a:srgbClr val="FFFFFF"/>
                </a:solidFill>
                <a:latin typeface="Times New Roman" panose="02020603050405020304" pitchFamily="18" charset="0"/>
              </a:rPr>
              <a:t>//</a:t>
            </a:r>
            <a:r>
              <a:rPr lang="en-US" altLang="zh-CN" sz="2400" b="1" u="sng" dirty="0">
                <a:solidFill>
                  <a:srgbClr val="FFFFFF"/>
                </a:solidFill>
                <a:latin typeface="Times New Roman" panose="02020603050405020304" pitchFamily="18" charset="0"/>
              </a:rPr>
              <a:t> abc.h</a:t>
            </a:r>
            <a:endParaRPr lang="en-US" altLang="zh-CN" sz="2400" b="1" u="sng" dirty="0">
              <a:solidFill>
                <a:srgbClr val="FFFFFF"/>
              </a:solidFill>
              <a:latin typeface="Times New Roman" panose="02020603050405020304" pitchFamily="18" charset="0"/>
            </a:endParaRPr>
          </a:p>
          <a:p>
            <a:pPr marL="533400" indent="-533400" eaLnBrk="1" hangingPunct="1">
              <a:spcBef>
                <a:spcPct val="20000"/>
              </a:spcBef>
            </a:pPr>
            <a:r>
              <a:rPr lang="en-US" altLang="zh-CN" sz="2400" b="1" dirty="0">
                <a:solidFill>
                  <a:srgbClr val="FFFFFF"/>
                </a:solidFill>
                <a:latin typeface="Times New Roman" panose="02020603050405020304" pitchFamily="18" charset="0"/>
              </a:rPr>
              <a:t>void  f1 ( );</a:t>
            </a:r>
            <a:endParaRPr lang="en-US" altLang="zh-CN" sz="2400" b="1" dirty="0">
              <a:solidFill>
                <a:srgbClr val="FFFFFF"/>
              </a:solidFill>
              <a:latin typeface="Times New Roman" panose="02020603050405020304" pitchFamily="18" charset="0"/>
            </a:endParaRPr>
          </a:p>
          <a:p>
            <a:pPr marL="533400" indent="-533400" eaLnBrk="1" hangingPunct="1">
              <a:spcBef>
                <a:spcPct val="20000"/>
              </a:spcBef>
            </a:pPr>
            <a:r>
              <a:rPr lang="en-US" altLang="zh-CN" sz="2400" b="1" dirty="0">
                <a:solidFill>
                  <a:srgbClr val="FFFFFF"/>
                </a:solidFill>
                <a:latin typeface="Times New Roman" panose="02020603050405020304" pitchFamily="18" charset="0"/>
              </a:rPr>
              <a:t>void  f2 ( );</a:t>
            </a:r>
            <a:endParaRPr lang="en-US" altLang="zh-CN" sz="2400" b="1" dirty="0">
              <a:solidFill>
                <a:srgbClr val="FFFFFF"/>
              </a:solidFill>
              <a:latin typeface="Times New Roman" panose="02020603050405020304" pitchFamily="18" charset="0"/>
            </a:endParaRPr>
          </a:p>
          <a:p>
            <a:pPr marL="533400" indent="-533400" eaLnBrk="1" hangingPunct="1">
              <a:spcBef>
                <a:spcPct val="20000"/>
              </a:spcBef>
            </a:pPr>
            <a:r>
              <a:rPr lang="en-US" altLang="zh-CN" sz="2400" b="1" dirty="0">
                <a:solidFill>
                  <a:srgbClr val="FFFFFF"/>
                </a:solidFill>
                <a:latin typeface="Times New Roman" panose="02020603050405020304" pitchFamily="18" charset="0"/>
              </a:rPr>
              <a:t>void  f3 ( );</a:t>
            </a:r>
            <a:endParaRPr lang="en-US" altLang="zh-CN" sz="2400" b="1" dirty="0">
              <a:solidFill>
                <a:srgbClr val="FFFFFF"/>
              </a:solidFill>
              <a:latin typeface="Times New Roman" panose="02020603050405020304" pitchFamily="18" charset="0"/>
            </a:endParaRPr>
          </a:p>
          <a:p>
            <a:pPr marL="533400" indent="-533400" eaLnBrk="1" hangingPunct="1">
              <a:spcBef>
                <a:spcPct val="20000"/>
              </a:spcBef>
            </a:pPr>
            <a:r>
              <a:rPr lang="en-US" altLang="zh-CN" sz="2400" b="1" dirty="0">
                <a:solidFill>
                  <a:srgbClr val="FFFFFF"/>
                </a:solidFill>
                <a:latin typeface="Times New Roman" panose="02020603050405020304" pitchFamily="18" charset="0"/>
              </a:rPr>
              <a:t>void  g1 ( );</a:t>
            </a:r>
            <a:endParaRPr lang="en-US" altLang="zh-CN" sz="2400" b="1" dirty="0">
              <a:solidFill>
                <a:srgbClr val="FFFFFF"/>
              </a:solidFill>
              <a:latin typeface="Times New Roman" panose="02020603050405020304" pitchFamily="18" charset="0"/>
            </a:endParaRPr>
          </a:p>
          <a:p>
            <a:pPr marL="533400" indent="-533400" eaLnBrk="1" hangingPunct="1">
              <a:spcBef>
                <a:spcPct val="20000"/>
              </a:spcBef>
            </a:pPr>
            <a:r>
              <a:rPr lang="en-US" altLang="zh-CN" sz="2400" b="1" dirty="0">
                <a:solidFill>
                  <a:srgbClr val="FFFFFF"/>
                </a:solidFill>
                <a:latin typeface="Times New Roman" panose="02020603050405020304" pitchFamily="18" charset="0"/>
              </a:rPr>
              <a:t>void  g2 ( );</a:t>
            </a:r>
            <a:endParaRPr lang="en-US" altLang="zh-CN" sz="2400" b="1" dirty="0">
              <a:solidFill>
                <a:srgbClr val="FFFFFF"/>
              </a:solidFill>
              <a:latin typeface="Times New Roman" panose="02020603050405020304" pitchFamily="18" charset="0"/>
            </a:endParaRPr>
          </a:p>
          <a:p>
            <a:pPr marL="533400" indent="-533400" eaLnBrk="1" hangingPunct="1">
              <a:spcBef>
                <a:spcPct val="20000"/>
              </a:spcBef>
            </a:pPr>
            <a:r>
              <a:rPr lang="en-US" altLang="zh-CN" sz="2400" b="1" dirty="0">
                <a:solidFill>
                  <a:srgbClr val="FFFFFF"/>
                </a:solidFill>
                <a:latin typeface="Times New Roman" panose="02020603050405020304" pitchFamily="18" charset="0"/>
              </a:rPr>
              <a:t>void  p ( );</a:t>
            </a:r>
            <a:endParaRPr lang="en-US" altLang="zh-CN" sz="2400" b="1" dirty="0">
              <a:solidFill>
                <a:srgbClr val="FFFFFF"/>
              </a:solidFill>
              <a:latin typeface="Times New Roman" panose="02020603050405020304" pitchFamily="18" charset="0"/>
            </a:endParaRPr>
          </a:p>
          <a:p>
            <a:pPr marL="533400" indent="-533400" eaLnBrk="1" hangingPunct="1">
              <a:spcBef>
                <a:spcPct val="20000"/>
              </a:spcBef>
            </a:pPr>
            <a:r>
              <a:rPr lang="en-US" altLang="zh-CN" sz="2400" b="1" dirty="0">
                <a:solidFill>
                  <a:srgbClr val="FFFFFF"/>
                </a:solidFill>
                <a:latin typeface="Times New Roman" panose="02020603050405020304" pitchFamily="18" charset="0"/>
              </a:rPr>
              <a:t>void  h ( );</a:t>
            </a:r>
            <a:endParaRPr lang="en-US" altLang="zh-CN" sz="2400" b="1" dirty="0">
              <a:solidFill>
                <a:srgbClr val="FFFFFF"/>
              </a:solidFill>
              <a:latin typeface="Times New Roman" panose="02020603050405020304" pitchFamily="18" charset="0"/>
            </a:endParaRPr>
          </a:p>
        </p:txBody>
      </p:sp>
      <p:sp>
        <p:nvSpPr>
          <p:cNvPr id="92164" name="Rectangle 32"/>
          <p:cNvSpPr/>
          <p:nvPr/>
        </p:nvSpPr>
        <p:spPr>
          <a:xfrm>
            <a:off x="2341563" y="1268413"/>
            <a:ext cx="2951162" cy="5256212"/>
          </a:xfrm>
          <a:prstGeom prst="rect">
            <a:avLst/>
          </a:prstGeom>
          <a:noFill/>
          <a:ln w="9525">
            <a:noFill/>
          </a:ln>
        </p:spPr>
        <p:txBody>
          <a:bodyPr lIns="92075" tIns="46037" rIns="92075" bIns="46037"/>
          <a:p>
            <a:pPr marL="533400" indent="-533400" eaLnBrk="1" hangingPunct="1">
              <a:spcBef>
                <a:spcPct val="20000"/>
              </a:spcBef>
            </a:pPr>
            <a:r>
              <a:rPr lang="en-US" altLang="zh-CN" sz="2400" b="1" dirty="0">
                <a:solidFill>
                  <a:srgbClr val="FFFFFF"/>
                </a:solidFill>
                <a:latin typeface="Courier New" panose="02070309020205020404" pitchFamily="49" charset="0"/>
              </a:rPr>
              <a:t>//</a:t>
            </a:r>
            <a:r>
              <a:rPr lang="en-US" altLang="zh-CN" sz="2400" b="1" u="sng" dirty="0">
                <a:solidFill>
                  <a:srgbClr val="FFFFFF"/>
                </a:solidFill>
                <a:latin typeface="Courier New" panose="02070309020205020404" pitchFamily="49" charset="0"/>
              </a:rPr>
              <a:t> a1.cpp</a:t>
            </a:r>
            <a:endParaRPr lang="en-US" altLang="zh-CN" sz="2400" b="1" u="sng"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a:t>
            </a:r>
            <a:r>
              <a:rPr lang="en-US" altLang="zh-CN" sz="2400" b="1" i="1" dirty="0">
                <a:solidFill>
                  <a:srgbClr val="FFFFFF"/>
                </a:solidFill>
                <a:latin typeface="Courier New" panose="02070309020205020404" pitchFamily="49" charset="0"/>
              </a:rPr>
              <a:t>include”abc.h”</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void f1()</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if(…){</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p();</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g1();</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else{</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g2();</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h();</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a:t>
            </a:r>
            <a:endParaRPr lang="en-US" altLang="zh-CN" sz="2400" b="1" dirty="0">
              <a:solidFill>
                <a:srgbClr val="FFFFFF"/>
              </a:solidFill>
              <a:latin typeface="Courier New" panose="02070309020205020404" pitchFamily="49" charset="0"/>
            </a:endParaRPr>
          </a:p>
        </p:txBody>
      </p:sp>
      <p:sp>
        <p:nvSpPr>
          <p:cNvPr id="92165" name="Rectangle 34"/>
          <p:cNvSpPr/>
          <p:nvPr/>
        </p:nvSpPr>
        <p:spPr>
          <a:xfrm>
            <a:off x="5688013" y="1196975"/>
            <a:ext cx="3421062" cy="4787900"/>
          </a:xfrm>
          <a:prstGeom prst="rect">
            <a:avLst/>
          </a:prstGeom>
          <a:noFill/>
          <a:ln w="9525">
            <a:noFill/>
          </a:ln>
        </p:spPr>
        <p:txBody>
          <a:bodyPr lIns="92075" tIns="46037" rIns="92075" bIns="46037"/>
          <a:p>
            <a:pPr marL="533400" indent="-533400" eaLnBrk="1" hangingPunct="1">
              <a:spcBef>
                <a:spcPct val="20000"/>
              </a:spcBef>
            </a:pPr>
            <a:r>
              <a:rPr lang="en-US" altLang="zh-CN" sz="2400" b="1" dirty="0">
                <a:solidFill>
                  <a:srgbClr val="FFFFFF"/>
                </a:solidFill>
                <a:latin typeface="Courier New" panose="02070309020205020404" pitchFamily="49" charset="0"/>
              </a:rPr>
              <a:t>// </a:t>
            </a:r>
            <a:r>
              <a:rPr lang="en-US" altLang="zh-CN" sz="2400" b="1" u="sng" dirty="0">
                <a:solidFill>
                  <a:srgbClr val="FFFFFF"/>
                </a:solidFill>
                <a:latin typeface="Courier New" panose="02070309020205020404" pitchFamily="49" charset="0"/>
              </a:rPr>
              <a:t>a2.cpp</a:t>
            </a:r>
            <a:endParaRPr lang="en-US" altLang="zh-CN" sz="2400" b="1" u="sng"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a:t>
            </a:r>
            <a:r>
              <a:rPr lang="en-US" altLang="zh-CN" sz="2400" b="1" i="1" dirty="0">
                <a:solidFill>
                  <a:srgbClr val="FFFFFF"/>
                </a:solidFill>
                <a:latin typeface="Courier New" panose="02070309020205020404" pitchFamily="49" charset="0"/>
              </a:rPr>
              <a:t>include”abc.h”</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int main(){</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f1();</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f2();</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f3();</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void f3(){</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f1();</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void p(){</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  f3();</a:t>
            </a:r>
            <a:endParaRPr lang="en-US" altLang="zh-CN" sz="2400" b="1" dirty="0">
              <a:solidFill>
                <a:srgbClr val="FFFFFF"/>
              </a:solidFill>
              <a:latin typeface="Courier New" panose="02070309020205020404" pitchFamily="49" charset="0"/>
            </a:endParaRPr>
          </a:p>
          <a:p>
            <a:pPr marL="533400" indent="-533400" eaLnBrk="1" hangingPunct="1">
              <a:spcBef>
                <a:spcPct val="20000"/>
              </a:spcBef>
            </a:pPr>
            <a:r>
              <a:rPr lang="en-US" altLang="zh-CN" sz="2400" b="1" dirty="0">
                <a:solidFill>
                  <a:srgbClr val="FFFFFF"/>
                </a:solidFill>
                <a:latin typeface="Courier New" panose="02070309020205020404" pitchFamily="49" charset="0"/>
              </a:rPr>
              <a:t>}//-------</a:t>
            </a:r>
            <a:endParaRPr lang="en-US" altLang="zh-CN" sz="2400" b="1" dirty="0">
              <a:solidFill>
                <a:srgbClr val="FFFFFF"/>
              </a:solidFill>
              <a:latin typeface="Courier New" panose="02070309020205020404" pitchFamily="49" charset="0"/>
            </a:endParaRPr>
          </a:p>
        </p:txBody>
      </p:sp>
      <p:cxnSp>
        <p:nvCxnSpPr>
          <p:cNvPr id="92166" name="直接连接符 2"/>
          <p:cNvCxnSpPr/>
          <p:nvPr/>
        </p:nvCxnSpPr>
        <p:spPr>
          <a:xfrm>
            <a:off x="1908175" y="908050"/>
            <a:ext cx="0" cy="5616575"/>
          </a:xfrm>
          <a:prstGeom prst="line">
            <a:avLst/>
          </a:prstGeom>
          <a:ln w="9525" cap="flat" cmpd="sng">
            <a:solidFill>
              <a:schemeClr val="bg1"/>
            </a:solidFill>
            <a:prstDash val="solid"/>
            <a:headEnd type="none" w="med" len="med"/>
            <a:tailEnd type="none" w="med" len="med"/>
          </a:ln>
        </p:spPr>
      </p:cxnSp>
      <p:cxnSp>
        <p:nvCxnSpPr>
          <p:cNvPr id="92167" name="直接连接符 4"/>
          <p:cNvCxnSpPr/>
          <p:nvPr/>
        </p:nvCxnSpPr>
        <p:spPr>
          <a:xfrm>
            <a:off x="5292725" y="909638"/>
            <a:ext cx="0" cy="5759450"/>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p:nvPr/>
        </p:nvSpPr>
        <p:spPr>
          <a:xfrm>
            <a:off x="-34925"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界面头文件（上）</a:t>
            </a:r>
            <a:endParaRPr lang="zh-CN" altLang="en-US" sz="4400" b="1" dirty="0">
              <a:solidFill>
                <a:srgbClr val="FFFF00"/>
              </a:solidFill>
              <a:latin typeface="Times New Roman" panose="02020603050405020304" pitchFamily="18" charset="0"/>
              <a:ea typeface="华文行楷" pitchFamily="2" charset="-122"/>
            </a:endParaRPr>
          </a:p>
        </p:txBody>
      </p:sp>
      <p:sp>
        <p:nvSpPr>
          <p:cNvPr id="93187" name="Rectangle 7"/>
          <p:cNvSpPr>
            <a:spLocks noGrp="1"/>
          </p:cNvSpPr>
          <p:nvPr>
            <p:ph idx="1"/>
          </p:nvPr>
        </p:nvSpPr>
        <p:spPr>
          <a:xfrm>
            <a:off x="1979613" y="1268413"/>
            <a:ext cx="6264275" cy="5113337"/>
          </a:xfrm>
          <a:ln/>
        </p:spPr>
        <p:txBody>
          <a:bodyPr vert="horz" wrap="square" lIns="92075" tIns="46037" rIns="92075" bIns="46037" anchor="t" anchorCtr="0"/>
          <a:p>
            <a:pPr eaLnBrk="1" hangingPunct="1">
              <a:lnSpc>
                <a:spcPct val="80000"/>
              </a:lnSpc>
              <a:buNone/>
            </a:pPr>
            <a:r>
              <a:rPr lang="en-US" altLang="zh-CN" sz="2800" b="1" dirty="0">
                <a:solidFill>
                  <a:srgbClr val="FFFFFF"/>
                </a:solidFill>
                <a:latin typeface="Courier New" panose="02070309020205020404" pitchFamily="49" charset="0"/>
              </a:rPr>
              <a:t>// </a:t>
            </a:r>
            <a:r>
              <a:rPr lang="en-US" altLang="zh-CN" sz="2800" b="1" u="sng" dirty="0">
                <a:solidFill>
                  <a:srgbClr val="FFFFFF"/>
                </a:solidFill>
                <a:latin typeface="Courier New" panose="02070309020205020404" pitchFamily="49" charset="0"/>
              </a:rPr>
              <a:t>a1.h </a:t>
            </a:r>
            <a:r>
              <a:rPr lang="en-US" altLang="zh-CN" sz="2800" b="1" dirty="0">
                <a:solidFill>
                  <a:srgbClr val="FFFFFF"/>
                </a:solidFill>
                <a:latin typeface="Courier New" panose="02070309020205020404" pitchFamily="49" charset="0"/>
              </a:rPr>
              <a:t> a1.cpp</a:t>
            </a:r>
            <a:r>
              <a:rPr lang="zh-CN" altLang="en-US" sz="2800" b="1" dirty="0">
                <a:solidFill>
                  <a:srgbClr val="FFFFFF"/>
                </a:solidFill>
                <a:latin typeface="Courier New" panose="02070309020205020404" pitchFamily="49" charset="0"/>
              </a:rPr>
              <a:t>提供的资源</a:t>
            </a:r>
            <a:endParaRPr lang="zh-CN" altLang="en-US" sz="2800" b="1" dirty="0">
              <a:solidFill>
                <a:srgbClr val="FFFFFF"/>
              </a:solidFill>
              <a:latin typeface="Courier New" panose="02070309020205020404" pitchFamily="49" charset="0"/>
            </a:endParaRPr>
          </a:p>
          <a:p>
            <a:pPr eaLnBrk="1" hangingPunct="1">
              <a:lnSpc>
                <a:spcPct val="80000"/>
              </a:lnSpc>
              <a:buNone/>
            </a:pPr>
            <a:r>
              <a:rPr lang="en-US" altLang="zh-CN" sz="2800" b="1" dirty="0">
                <a:solidFill>
                  <a:srgbClr val="FFFFFF"/>
                </a:solidFill>
                <a:latin typeface="Courier New" panose="02070309020205020404" pitchFamily="49" charset="0"/>
              </a:rPr>
              <a:t>void f1();</a:t>
            </a:r>
            <a:endParaRPr lang="en-US" altLang="zh-CN" sz="2800" b="1" dirty="0">
              <a:solidFill>
                <a:srgbClr val="FFFFFF"/>
              </a:solidFill>
              <a:latin typeface="Courier New" panose="02070309020205020404" pitchFamily="49" charset="0"/>
            </a:endParaRPr>
          </a:p>
          <a:p>
            <a:pPr eaLnBrk="1" hangingPunct="1">
              <a:lnSpc>
                <a:spcPct val="80000"/>
              </a:lnSpc>
              <a:buNone/>
            </a:pPr>
            <a:endParaRPr lang="en-US" altLang="zh-CN" sz="2800" b="1" dirty="0">
              <a:solidFill>
                <a:srgbClr val="FFFFFF"/>
              </a:solidFill>
              <a:latin typeface="Courier New" panose="02070309020205020404" pitchFamily="49" charset="0"/>
              <a:ea typeface="隶书" pitchFamily="49" charset="-122"/>
            </a:endParaRPr>
          </a:p>
          <a:p>
            <a:pPr eaLnBrk="1" hangingPunct="1">
              <a:lnSpc>
                <a:spcPct val="80000"/>
              </a:lnSpc>
              <a:buNone/>
            </a:pPr>
            <a:r>
              <a:rPr lang="en-US" altLang="zh-CN" sz="2800" b="1" dirty="0">
                <a:solidFill>
                  <a:srgbClr val="FFFFFF"/>
                </a:solidFill>
                <a:latin typeface="Courier New" panose="02070309020205020404" pitchFamily="49" charset="0"/>
                <a:ea typeface="黑体" panose="02010609060101010101" pitchFamily="49" charset="-122"/>
              </a:rPr>
              <a:t>// </a:t>
            </a:r>
            <a:r>
              <a:rPr lang="en-US" altLang="zh-CN" sz="2800" b="1" u="sng" dirty="0">
                <a:solidFill>
                  <a:srgbClr val="FFFFFF"/>
                </a:solidFill>
                <a:latin typeface="Courier New" panose="02070309020205020404" pitchFamily="49" charset="0"/>
                <a:ea typeface="黑体" panose="02010609060101010101" pitchFamily="49" charset="-122"/>
              </a:rPr>
              <a:t>a2.h</a:t>
            </a:r>
            <a:r>
              <a:rPr lang="zh-CN" altLang="en-US" sz="2800" b="1" dirty="0">
                <a:solidFill>
                  <a:srgbClr val="FFFFFF"/>
                </a:solidFill>
                <a:latin typeface="Courier New" panose="02070309020205020404" pitchFamily="49" charset="0"/>
                <a:ea typeface="黑体" panose="02010609060101010101" pitchFamily="49" charset="-122"/>
              </a:rPr>
              <a:t>　 </a:t>
            </a:r>
            <a:r>
              <a:rPr lang="en-US" altLang="zh-CN" sz="2800" b="1" dirty="0">
                <a:solidFill>
                  <a:srgbClr val="FFFFFF"/>
                </a:solidFill>
                <a:latin typeface="Courier New" panose="02070309020205020404" pitchFamily="49" charset="0"/>
                <a:ea typeface="黑体" panose="02010609060101010101" pitchFamily="49" charset="-122"/>
              </a:rPr>
              <a:t>a2.cpp</a:t>
            </a:r>
            <a:r>
              <a:rPr lang="zh-CN" altLang="en-US" sz="2800" b="1" dirty="0">
                <a:solidFill>
                  <a:srgbClr val="FFFFFF"/>
                </a:solidFill>
                <a:latin typeface="Courier New" panose="02070309020205020404" pitchFamily="49" charset="0"/>
              </a:rPr>
              <a:t>提供的资源</a:t>
            </a:r>
            <a:endParaRPr lang="zh-CN" altLang="en-US" sz="2800" b="1" dirty="0">
              <a:solidFill>
                <a:srgbClr val="FFFFFF"/>
              </a:solidFill>
              <a:latin typeface="Courier New" panose="02070309020205020404" pitchFamily="49" charset="0"/>
            </a:endParaRPr>
          </a:p>
          <a:p>
            <a:pPr eaLnBrk="1" hangingPunct="1">
              <a:lnSpc>
                <a:spcPct val="80000"/>
              </a:lnSpc>
              <a:buNone/>
            </a:pPr>
            <a:r>
              <a:rPr lang="en-US" altLang="zh-CN" sz="2800" b="1" dirty="0">
                <a:solidFill>
                  <a:srgbClr val="FFFFFF"/>
                </a:solidFill>
                <a:latin typeface="Courier New" panose="02070309020205020404" pitchFamily="49" charset="0"/>
              </a:rPr>
              <a:t>void p();</a:t>
            </a:r>
            <a:endParaRPr lang="en-US" altLang="zh-CN" sz="2800" b="1" dirty="0">
              <a:solidFill>
                <a:srgbClr val="FFFFFF"/>
              </a:solidFill>
              <a:latin typeface="Courier New" panose="02070309020205020404" pitchFamily="49" charset="0"/>
              <a:ea typeface="隶书" pitchFamily="49" charset="-122"/>
            </a:endParaRPr>
          </a:p>
          <a:p>
            <a:pPr eaLnBrk="1" hangingPunct="1">
              <a:lnSpc>
                <a:spcPct val="80000"/>
              </a:lnSpc>
              <a:buNone/>
            </a:pPr>
            <a:endParaRPr lang="en-US" altLang="zh-CN" sz="2800" b="1" dirty="0">
              <a:solidFill>
                <a:srgbClr val="FFFFFF"/>
              </a:solidFill>
              <a:latin typeface="Courier New" panose="02070309020205020404" pitchFamily="49" charset="0"/>
              <a:ea typeface="隶书" pitchFamily="49" charset="-122"/>
            </a:endParaRPr>
          </a:p>
          <a:p>
            <a:pPr eaLnBrk="1" hangingPunct="1">
              <a:lnSpc>
                <a:spcPct val="80000"/>
              </a:lnSpc>
              <a:buNone/>
            </a:pPr>
            <a:r>
              <a:rPr lang="en-US" altLang="zh-CN" sz="2800" b="1" dirty="0">
                <a:solidFill>
                  <a:srgbClr val="FFFFFF"/>
                </a:solidFill>
                <a:latin typeface="Courier New" panose="02070309020205020404" pitchFamily="49" charset="0"/>
                <a:ea typeface="隶书" pitchFamily="49" charset="-122"/>
              </a:rPr>
              <a:t>// </a:t>
            </a:r>
            <a:r>
              <a:rPr lang="en-US" altLang="zh-CN" sz="2800" b="1" u="sng" dirty="0">
                <a:solidFill>
                  <a:srgbClr val="FFFFFF"/>
                </a:solidFill>
                <a:latin typeface="Courier New" panose="02070309020205020404" pitchFamily="49" charset="0"/>
                <a:ea typeface="隶书" pitchFamily="49" charset="-122"/>
              </a:rPr>
              <a:t>a3.h</a:t>
            </a:r>
            <a:r>
              <a:rPr lang="zh-CN" altLang="en-US" sz="2800" b="1" dirty="0">
                <a:solidFill>
                  <a:srgbClr val="FFFFFF"/>
                </a:solidFill>
                <a:latin typeface="Courier New" panose="02070309020205020404" pitchFamily="49" charset="0"/>
                <a:ea typeface="隶书" pitchFamily="49" charset="-122"/>
              </a:rPr>
              <a:t>　 </a:t>
            </a:r>
            <a:r>
              <a:rPr lang="en-US" altLang="zh-CN" sz="2800" b="1" dirty="0">
                <a:solidFill>
                  <a:srgbClr val="FFFFFF"/>
                </a:solidFill>
                <a:latin typeface="Courier New" panose="02070309020205020404" pitchFamily="49" charset="0"/>
              </a:rPr>
              <a:t>a</a:t>
            </a:r>
            <a:r>
              <a:rPr lang="en-US" altLang="zh-CN" sz="2800" b="1" dirty="0">
                <a:solidFill>
                  <a:srgbClr val="FFFFFF"/>
                </a:solidFill>
                <a:latin typeface="Courier New" panose="02070309020205020404" pitchFamily="49" charset="0"/>
                <a:ea typeface="隶书" pitchFamily="49" charset="-122"/>
              </a:rPr>
              <a:t>3</a:t>
            </a:r>
            <a:r>
              <a:rPr lang="en-US" altLang="zh-CN" sz="2800" b="1" dirty="0">
                <a:solidFill>
                  <a:srgbClr val="FFFFFF"/>
                </a:solidFill>
                <a:latin typeface="Courier New" panose="02070309020205020404" pitchFamily="49" charset="0"/>
              </a:rPr>
              <a:t>.cpp</a:t>
            </a:r>
            <a:r>
              <a:rPr lang="zh-CN" altLang="en-US" sz="2800" b="1" dirty="0">
                <a:solidFill>
                  <a:srgbClr val="FFFFFF"/>
                </a:solidFill>
                <a:latin typeface="Courier New" panose="02070309020205020404" pitchFamily="49" charset="0"/>
              </a:rPr>
              <a:t>提供的资源</a:t>
            </a:r>
            <a:endParaRPr lang="zh-CN" altLang="en-US" sz="2800" b="1" dirty="0">
              <a:solidFill>
                <a:srgbClr val="FFFFFF"/>
              </a:solidFill>
              <a:latin typeface="Courier New" panose="02070309020205020404" pitchFamily="49" charset="0"/>
              <a:ea typeface="隶书" pitchFamily="49" charset="-122"/>
            </a:endParaRPr>
          </a:p>
          <a:p>
            <a:pPr eaLnBrk="1" hangingPunct="1">
              <a:lnSpc>
                <a:spcPct val="80000"/>
              </a:lnSpc>
              <a:buNone/>
            </a:pPr>
            <a:r>
              <a:rPr lang="en-US" altLang="zh-CN" sz="2800" b="1" dirty="0">
                <a:solidFill>
                  <a:srgbClr val="FFFFFF"/>
                </a:solidFill>
                <a:latin typeface="Courier New" panose="02070309020205020404" pitchFamily="49" charset="0"/>
              </a:rPr>
              <a:t>void g1();</a:t>
            </a:r>
            <a:endParaRPr lang="en-US" altLang="zh-CN" sz="2800" b="1" dirty="0">
              <a:solidFill>
                <a:srgbClr val="FFFFFF"/>
              </a:solidFill>
              <a:latin typeface="Courier New" panose="02070309020205020404" pitchFamily="49" charset="0"/>
            </a:endParaRPr>
          </a:p>
          <a:p>
            <a:pPr eaLnBrk="1" hangingPunct="1">
              <a:lnSpc>
                <a:spcPct val="80000"/>
              </a:lnSpc>
              <a:buNone/>
            </a:pPr>
            <a:r>
              <a:rPr lang="en-US" altLang="zh-CN" sz="2800" b="1" dirty="0">
                <a:solidFill>
                  <a:srgbClr val="FFFFFF"/>
                </a:solidFill>
                <a:latin typeface="Courier New" panose="02070309020205020404" pitchFamily="49" charset="0"/>
              </a:rPr>
              <a:t>void g2();</a:t>
            </a:r>
            <a:endParaRPr lang="en-US" altLang="zh-CN" sz="2800" b="1" dirty="0">
              <a:solidFill>
                <a:srgbClr val="FFFFFF"/>
              </a:solidFill>
              <a:latin typeface="Courier New" panose="02070309020205020404" pitchFamily="49" charset="0"/>
            </a:endParaRPr>
          </a:p>
          <a:p>
            <a:pPr eaLnBrk="1" hangingPunct="1">
              <a:lnSpc>
                <a:spcPct val="80000"/>
              </a:lnSpc>
              <a:buNone/>
            </a:pPr>
            <a:r>
              <a:rPr lang="en-US" altLang="zh-CN" sz="2800" b="1" dirty="0">
                <a:solidFill>
                  <a:srgbClr val="FFFFFF"/>
                </a:solidFill>
                <a:latin typeface="Courier New" panose="02070309020205020404" pitchFamily="49" charset="0"/>
              </a:rPr>
              <a:t>void f2();</a:t>
            </a:r>
            <a:endParaRPr lang="en-US" altLang="zh-CN" sz="2800" b="1" dirty="0">
              <a:solidFill>
                <a:srgbClr val="FFFFFF"/>
              </a:solidFill>
              <a:latin typeface="Courier New" panose="02070309020205020404" pitchFamily="49" charset="0"/>
            </a:endParaRPr>
          </a:p>
          <a:p>
            <a:pPr eaLnBrk="1" hangingPunct="1">
              <a:lnSpc>
                <a:spcPct val="80000"/>
              </a:lnSpc>
              <a:buNone/>
            </a:pPr>
            <a:r>
              <a:rPr lang="en-US" altLang="zh-CN" sz="2800" b="1" dirty="0">
                <a:solidFill>
                  <a:srgbClr val="FFFFFF"/>
                </a:solidFill>
                <a:latin typeface="Courier New" panose="02070309020205020404" pitchFamily="49" charset="0"/>
              </a:rPr>
              <a:t>void h();</a:t>
            </a:r>
            <a:r>
              <a:rPr lang="en-US" altLang="zh-CN" sz="2800" b="1" dirty="0">
                <a:solidFill>
                  <a:srgbClr val="FFFFFF"/>
                </a:solidFill>
                <a:latin typeface="Courier New" panose="02070309020205020404" pitchFamily="49" charset="0"/>
                <a:ea typeface="隶书" pitchFamily="49" charset="-122"/>
              </a:rPr>
              <a:t> </a:t>
            </a:r>
            <a:endParaRPr lang="en-US" altLang="zh-CN" sz="2800" b="1" dirty="0">
              <a:solidFill>
                <a:srgbClr val="FFFFFF"/>
              </a:solidFill>
              <a:latin typeface="Courier New" panose="02070309020205020404" pitchFamily="49" charset="0"/>
              <a:ea typeface="隶书" pitchFamily="49" charset="-122"/>
            </a:endParaRPr>
          </a:p>
        </p:txBody>
      </p:sp>
      <p:cxnSp>
        <p:nvCxnSpPr>
          <p:cNvPr id="93188" name="直接连接符 2"/>
          <p:cNvCxnSpPr/>
          <p:nvPr/>
        </p:nvCxnSpPr>
        <p:spPr>
          <a:xfrm>
            <a:off x="2051050" y="2205038"/>
            <a:ext cx="5113338" cy="0"/>
          </a:xfrm>
          <a:prstGeom prst="line">
            <a:avLst/>
          </a:prstGeom>
          <a:ln w="9525" cap="flat" cmpd="sng">
            <a:solidFill>
              <a:schemeClr val="bg1"/>
            </a:solidFill>
            <a:prstDash val="solid"/>
            <a:headEnd type="none" w="med" len="med"/>
            <a:tailEnd type="none" w="med" len="med"/>
          </a:ln>
        </p:spPr>
      </p:cxnSp>
      <p:cxnSp>
        <p:nvCxnSpPr>
          <p:cNvPr id="93189" name="直接连接符 4"/>
          <p:cNvCxnSpPr/>
          <p:nvPr/>
        </p:nvCxnSpPr>
        <p:spPr>
          <a:xfrm>
            <a:off x="1979613" y="3573463"/>
            <a:ext cx="5256212" cy="0"/>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p:nvPr/>
        </p:nvSpPr>
        <p:spPr>
          <a:xfrm>
            <a:off x="-34925"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界面头文件（下）</a:t>
            </a:r>
            <a:endParaRPr lang="zh-CN" altLang="en-US" sz="4400" b="1" dirty="0">
              <a:solidFill>
                <a:srgbClr val="FFFF00"/>
              </a:solidFill>
              <a:latin typeface="Times New Roman" panose="02020603050405020304" pitchFamily="18" charset="0"/>
              <a:ea typeface="华文行楷" pitchFamily="2" charset="-122"/>
            </a:endParaRPr>
          </a:p>
        </p:txBody>
      </p:sp>
      <p:sp>
        <p:nvSpPr>
          <p:cNvPr id="94211" name="Rectangle 6"/>
          <p:cNvSpPr>
            <a:spLocks noGrp="1"/>
          </p:cNvSpPr>
          <p:nvPr>
            <p:ph idx="1"/>
          </p:nvPr>
        </p:nvSpPr>
        <p:spPr>
          <a:xfrm>
            <a:off x="2916238" y="908050"/>
            <a:ext cx="4464050" cy="5616575"/>
          </a:xfrm>
          <a:ln/>
        </p:spPr>
        <p:txBody>
          <a:bodyPr vert="horz" wrap="square" lIns="92075" tIns="46037" rIns="92075" bIns="46037" anchor="t" anchorCtr="0"/>
          <a:p>
            <a:pPr marL="533400" indent="-533400" eaLnBrk="1" hangingPunct="1">
              <a:lnSpc>
                <a:spcPct val="80000"/>
              </a:lnSpc>
              <a:buNone/>
            </a:pPr>
            <a:r>
              <a:rPr lang="en-US" altLang="zh-CN" sz="2800" b="1" dirty="0">
                <a:solidFill>
                  <a:srgbClr val="FFFFFF"/>
                </a:solidFill>
                <a:latin typeface="Courier New" panose="02070309020205020404" pitchFamily="49" charset="0"/>
              </a:rPr>
              <a:t>// </a:t>
            </a:r>
            <a:r>
              <a:rPr lang="en-US" altLang="zh-CN" sz="2800" b="1" u="sng" dirty="0">
                <a:solidFill>
                  <a:srgbClr val="FFFFFF"/>
                </a:solidFill>
                <a:latin typeface="Courier New" panose="02070309020205020404" pitchFamily="49" charset="0"/>
              </a:rPr>
              <a:t>s.cpp</a:t>
            </a:r>
            <a:endParaRPr lang="en-US" altLang="zh-CN" sz="2800" b="1" u="sng"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a:t>
            </a:r>
            <a:r>
              <a:rPr lang="en-US" altLang="zh-CN" sz="2800" b="1" i="1" dirty="0">
                <a:solidFill>
                  <a:srgbClr val="FFFFFF"/>
                </a:solidFill>
                <a:latin typeface="Courier New" panose="02070309020205020404" pitchFamily="49" charset="0"/>
              </a:rPr>
              <a:t>include</a:t>
            </a:r>
            <a:r>
              <a:rPr lang="en-US" altLang="zh-CN" sz="2800" b="1" dirty="0">
                <a:solidFill>
                  <a:srgbClr val="FFFFFF"/>
                </a:solidFill>
                <a:latin typeface="Courier New" panose="02070309020205020404" pitchFamily="49" charset="0"/>
              </a:rPr>
              <a:t>”</a:t>
            </a:r>
            <a:r>
              <a:rPr lang="en-US" altLang="zh-CN" sz="2800" b="1" i="1" dirty="0">
                <a:solidFill>
                  <a:srgbClr val="FFFFFF"/>
                </a:solidFill>
                <a:latin typeface="Courier New" panose="02070309020205020404" pitchFamily="49" charset="0"/>
              </a:rPr>
              <a:t>a2.h</a:t>
            </a:r>
            <a:r>
              <a:rPr lang="en-US" altLang="zh-CN" sz="2800" b="1" dirty="0">
                <a:solidFill>
                  <a:srgbClr val="FFFFFF"/>
                </a:solidFill>
                <a:latin typeface="Courier New" panose="02070309020205020404" pitchFamily="49" charset="0"/>
              </a:rPr>
              <a:t>”</a:t>
            </a:r>
            <a:endParaRPr lang="en-US" altLang="zh-CN" sz="2800" b="1"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a:t>
            </a:r>
            <a:r>
              <a:rPr lang="en-US" altLang="zh-CN" sz="2800" b="1" i="1" dirty="0">
                <a:solidFill>
                  <a:srgbClr val="FFFFFF"/>
                </a:solidFill>
                <a:latin typeface="Courier New" panose="02070309020205020404" pitchFamily="49" charset="0"/>
              </a:rPr>
              <a:t>include”a3.h”</a:t>
            </a:r>
            <a:endParaRPr lang="en-US" altLang="zh-CN" sz="2800" b="1"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void s()</a:t>
            </a:r>
            <a:endParaRPr lang="en-US" altLang="zh-CN" sz="2800" b="1"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a:t>
            </a:r>
            <a:endParaRPr lang="en-US" altLang="zh-CN" sz="2800" b="1"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  if(…){</a:t>
            </a:r>
            <a:endParaRPr lang="en-US" altLang="zh-CN" sz="2800" b="1"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    p();</a:t>
            </a:r>
            <a:endParaRPr lang="en-US" altLang="zh-CN" sz="2800" b="1"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    g1();</a:t>
            </a:r>
            <a:endParaRPr lang="en-US" altLang="zh-CN" sz="2800" b="1"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  }else{</a:t>
            </a:r>
            <a:endParaRPr lang="en-US" altLang="zh-CN" sz="2800" b="1"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    g2();</a:t>
            </a:r>
            <a:endParaRPr lang="en-US" altLang="zh-CN" sz="2800" b="1"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    h();</a:t>
            </a:r>
            <a:endParaRPr lang="en-US" altLang="zh-CN" sz="2800" b="1"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  }</a:t>
            </a:r>
            <a:endParaRPr lang="en-US" altLang="zh-CN" sz="2800" b="1" dirty="0">
              <a:solidFill>
                <a:srgbClr val="FFFFFF"/>
              </a:solidFill>
              <a:latin typeface="Courier New" panose="02070309020205020404" pitchFamily="49" charset="0"/>
            </a:endParaRPr>
          </a:p>
          <a:p>
            <a:pPr marL="533400" indent="-533400" eaLnBrk="1" hangingPunct="1">
              <a:lnSpc>
                <a:spcPct val="80000"/>
              </a:lnSpc>
              <a:buNone/>
            </a:pPr>
            <a:r>
              <a:rPr lang="en-US" altLang="zh-CN" sz="2800" b="1" dirty="0">
                <a:solidFill>
                  <a:srgbClr val="FFFFFF"/>
                </a:solidFill>
                <a:latin typeface="Courier New" panose="02070309020205020404" pitchFamily="49" charset="0"/>
              </a:rPr>
              <a:t>}</a:t>
            </a:r>
            <a:endParaRPr lang="en-US" altLang="zh-CN" sz="2800" b="1" dirty="0">
              <a:solidFill>
                <a:srgbClr val="FFFFFF"/>
              </a:solidFill>
              <a:latin typeface="Courier New" panose="020703090202050204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idx="1"/>
          </p:nvPr>
        </p:nvSpPr>
        <p:spPr>
          <a:xfrm>
            <a:off x="182563" y="765175"/>
            <a:ext cx="3094037" cy="5688013"/>
          </a:xfrm>
          <a:ln/>
        </p:spPr>
        <p:txBody>
          <a:bodyPr vert="horz" wrap="square" lIns="91440" tIns="45720" rIns="91440" bIns="45720" anchor="t" anchorCtr="0"/>
          <a:p>
            <a:pPr eaLnBrk="1" hangingPunct="1">
              <a:buNone/>
            </a:pPr>
            <a:r>
              <a:rPr lang="zh-CN" altLang="en-US" sz="2800" b="1" dirty="0">
                <a:solidFill>
                  <a:schemeClr val="bg1"/>
                </a:solidFill>
              </a:rPr>
              <a:t>例子（上）</a:t>
            </a:r>
            <a:endParaRPr lang="zh-CN" altLang="en-US" sz="2800" b="1" dirty="0">
              <a:solidFill>
                <a:schemeClr val="bg1"/>
              </a:solidFill>
            </a:endParaRPr>
          </a:p>
          <a:p>
            <a:pPr eaLnBrk="1" hangingPunct="1">
              <a:buNone/>
            </a:pPr>
            <a:r>
              <a:rPr lang="zh-CN" altLang="en-US" sz="2800" b="1" u="sng" dirty="0">
                <a:solidFill>
                  <a:schemeClr val="bg1"/>
                </a:solidFill>
              </a:rPr>
              <a:t>文件：</a:t>
            </a:r>
            <a:r>
              <a:rPr lang="en-US" altLang="zh-CN" sz="2800" b="1" u="sng" dirty="0">
                <a:solidFill>
                  <a:schemeClr val="bg1"/>
                </a:solidFill>
              </a:rPr>
              <a:t>Student.h</a:t>
            </a:r>
            <a:endParaRPr lang="en-US" altLang="zh-CN" sz="2800" b="1" u="sng" dirty="0">
              <a:solidFill>
                <a:schemeClr val="bg1"/>
              </a:solidFill>
            </a:endParaRPr>
          </a:p>
          <a:p>
            <a:pPr eaLnBrk="1" hangingPunct="1">
              <a:buNone/>
            </a:pPr>
            <a:endParaRPr lang="en-US" altLang="zh-CN" sz="2800" b="1" u="sng" dirty="0">
              <a:solidFill>
                <a:schemeClr val="bg1"/>
              </a:solidFill>
            </a:endParaRPr>
          </a:p>
          <a:p>
            <a:pPr eaLnBrk="1" hangingPunct="1">
              <a:buNone/>
            </a:pPr>
            <a:r>
              <a:rPr lang="en-US" altLang="zh-CN" sz="2800" b="1" dirty="0">
                <a:solidFill>
                  <a:schemeClr val="bg1"/>
                </a:solidFill>
              </a:rPr>
              <a:t>class Student{</a:t>
            </a:r>
            <a:endParaRPr lang="en-US" altLang="zh-CN" sz="2800" b="1" dirty="0">
              <a:solidFill>
                <a:schemeClr val="bg1"/>
              </a:solidFill>
            </a:endParaRPr>
          </a:p>
          <a:p>
            <a:pPr eaLnBrk="1" hangingPunct="1">
              <a:buNone/>
            </a:pPr>
            <a:r>
              <a:rPr lang="en-US" altLang="zh-CN" sz="2800" b="1" dirty="0">
                <a:solidFill>
                  <a:schemeClr val="bg1"/>
                </a:solidFill>
              </a:rPr>
              <a:t>public:</a:t>
            </a:r>
            <a:endParaRPr lang="en-US" altLang="zh-CN" sz="2800" b="1" dirty="0">
              <a:solidFill>
                <a:schemeClr val="bg1"/>
              </a:solidFill>
            </a:endParaRPr>
          </a:p>
          <a:p>
            <a:pPr eaLnBrk="1" hangingPunct="1">
              <a:buNone/>
            </a:pPr>
            <a:r>
              <a:rPr lang="en-US" altLang="zh-CN" sz="2800" b="1" dirty="0">
                <a:solidFill>
                  <a:schemeClr val="bg1"/>
                </a:solidFill>
              </a:rPr>
              <a:t>        float score;</a:t>
            </a:r>
            <a:endParaRPr lang="en-US" altLang="zh-CN" sz="2800" b="1" dirty="0">
              <a:solidFill>
                <a:schemeClr val="bg1"/>
              </a:solidFill>
            </a:endParaRPr>
          </a:p>
          <a:p>
            <a:pPr eaLnBrk="1" hangingPunct="1">
              <a:buNone/>
            </a:pPr>
            <a:r>
              <a:rPr lang="en-US" altLang="zh-CN" sz="2800" b="1" dirty="0">
                <a:solidFill>
                  <a:schemeClr val="bg1"/>
                </a:solidFill>
              </a:rPr>
              <a:t>        void p(void);</a:t>
            </a:r>
            <a:endParaRPr lang="en-US" altLang="zh-CN" sz="2800" b="1" dirty="0">
              <a:solidFill>
                <a:schemeClr val="bg1"/>
              </a:solidFill>
            </a:endParaRPr>
          </a:p>
          <a:p>
            <a:pPr eaLnBrk="1" hangingPunct="1">
              <a:buNone/>
            </a:pPr>
            <a:r>
              <a:rPr lang="en-US" altLang="zh-CN" sz="2800" b="1" dirty="0">
                <a:solidFill>
                  <a:schemeClr val="bg1"/>
                </a:solidFill>
              </a:rPr>
              <a:t>protected:</a:t>
            </a:r>
            <a:endParaRPr lang="en-US" altLang="zh-CN" sz="2800" b="1" dirty="0">
              <a:solidFill>
                <a:schemeClr val="bg1"/>
              </a:solidFill>
            </a:endParaRPr>
          </a:p>
          <a:p>
            <a:pPr eaLnBrk="1" hangingPunct="1">
              <a:buNone/>
            </a:pPr>
            <a:r>
              <a:rPr lang="en-US" altLang="zh-CN" sz="2800" b="1" dirty="0">
                <a:solidFill>
                  <a:schemeClr val="bg1"/>
                </a:solidFill>
              </a:rPr>
              <a:t>        string name;</a:t>
            </a:r>
            <a:endParaRPr lang="en-US" altLang="zh-CN" sz="2800" b="1" dirty="0">
              <a:solidFill>
                <a:schemeClr val="bg1"/>
              </a:solidFill>
            </a:endParaRPr>
          </a:p>
          <a:p>
            <a:pPr eaLnBrk="1" hangingPunct="1">
              <a:buNone/>
            </a:pPr>
            <a:r>
              <a:rPr lang="en-US" altLang="zh-CN" sz="2800" b="1" dirty="0">
                <a:solidFill>
                  <a:schemeClr val="bg1"/>
                </a:solidFill>
              </a:rPr>
              <a:t>        int age;</a:t>
            </a:r>
            <a:endParaRPr lang="en-US" altLang="zh-CN" sz="2800" b="1" dirty="0">
              <a:solidFill>
                <a:schemeClr val="bg1"/>
              </a:solidFill>
            </a:endParaRPr>
          </a:p>
          <a:p>
            <a:pPr eaLnBrk="1" hangingPunct="1">
              <a:buNone/>
            </a:pPr>
            <a:r>
              <a:rPr lang="en-US" altLang="zh-CN" sz="2800" b="1" dirty="0">
                <a:solidFill>
                  <a:schemeClr val="bg1"/>
                </a:solidFill>
              </a:rPr>
              <a:t>};</a:t>
            </a:r>
            <a:endParaRPr lang="en-US" altLang="zh-CN" sz="2800" b="1" dirty="0">
              <a:solidFill>
                <a:schemeClr val="bg1"/>
              </a:solidFill>
            </a:endParaRPr>
          </a:p>
        </p:txBody>
      </p:sp>
      <p:sp>
        <p:nvSpPr>
          <p:cNvPr id="9523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95236" name="Rectangle 4"/>
          <p:cNvSpPr/>
          <p:nvPr/>
        </p:nvSpPr>
        <p:spPr>
          <a:xfrm>
            <a:off x="4211638" y="765175"/>
            <a:ext cx="4464050" cy="5400675"/>
          </a:xfrm>
          <a:prstGeom prst="rect">
            <a:avLst/>
          </a:prstGeom>
          <a:noFill/>
          <a:ln w="9525">
            <a:noFill/>
          </a:ln>
        </p:spPr>
        <p:txBody>
          <a:bodyPr/>
          <a:p>
            <a:pPr marL="342900" indent="-342900" eaLnBrk="1" hangingPunct="1">
              <a:spcBef>
                <a:spcPct val="20000"/>
              </a:spcBef>
            </a:pPr>
            <a:r>
              <a:rPr lang="zh-CN" altLang="en-US" sz="3200" b="1" u="sng" dirty="0">
                <a:latin typeface="Times New Roman" panose="02020603050405020304" pitchFamily="18" charset="0"/>
              </a:rPr>
              <a:t>文件：</a:t>
            </a:r>
            <a:r>
              <a:rPr lang="en-US" altLang="zh-CN" sz="3200" b="1" u="sng" dirty="0">
                <a:latin typeface="Times New Roman" panose="02020603050405020304" pitchFamily="18" charset="0"/>
              </a:rPr>
              <a:t>Student.cpp</a:t>
            </a:r>
            <a:endParaRPr lang="en-US" altLang="zh-CN" sz="3200" b="1" u="sng" dirty="0">
              <a:latin typeface="Times New Roman" panose="02020603050405020304" pitchFamily="18" charset="0"/>
            </a:endParaRPr>
          </a:p>
          <a:p>
            <a:pPr marL="342900" indent="-342900" eaLnBrk="1" hangingPunct="1">
              <a:spcBef>
                <a:spcPct val="20000"/>
              </a:spcBef>
            </a:pPr>
            <a:endParaRPr lang="en-US" altLang="zh-CN" sz="3200" b="1" u="sng"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#include " Student.h " </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void Student</a:t>
            </a:r>
            <a:r>
              <a:rPr lang="en-US" altLang="zh-CN" sz="3200" b="1" dirty="0">
                <a:solidFill>
                  <a:srgbClr val="FF3300"/>
                </a:solidFill>
                <a:latin typeface="Times New Roman" panose="02020603050405020304" pitchFamily="18" charset="0"/>
              </a:rPr>
              <a:t>::</a:t>
            </a:r>
            <a:r>
              <a:rPr lang="en-US" altLang="zh-CN" sz="3200" b="1" dirty="0">
                <a:latin typeface="Times New Roman" panose="02020603050405020304" pitchFamily="18" charset="0"/>
              </a:rPr>
              <a:t>p(){</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cout&lt;&lt;age&lt;&lt;endl;</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a:t>
            </a:r>
            <a:endParaRPr lang="en-US" altLang="zh-CN" sz="3200" b="1" dirty="0">
              <a:latin typeface="Times New Roman" panose="02020603050405020304" pitchFamily="18" charset="0"/>
            </a:endParaRPr>
          </a:p>
        </p:txBody>
      </p:sp>
      <p:cxnSp>
        <p:nvCxnSpPr>
          <p:cNvPr id="95237" name="直接连接符 2"/>
          <p:cNvCxnSpPr/>
          <p:nvPr/>
        </p:nvCxnSpPr>
        <p:spPr>
          <a:xfrm>
            <a:off x="3419475" y="260350"/>
            <a:ext cx="73025" cy="6481763"/>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idx="1"/>
          </p:nvPr>
        </p:nvSpPr>
        <p:spPr>
          <a:xfrm>
            <a:off x="182563" y="333375"/>
            <a:ext cx="5541962" cy="6092825"/>
          </a:xfrm>
          <a:ln/>
        </p:spPr>
        <p:txBody>
          <a:bodyPr vert="horz" wrap="square" lIns="91440" tIns="45720" rIns="91440" bIns="45720" anchor="t" anchorCtr="0"/>
          <a:p>
            <a:pPr eaLnBrk="1" hangingPunct="1">
              <a:buNone/>
            </a:pPr>
            <a:r>
              <a:rPr lang="en-US" altLang="zh-CN" b="1" dirty="0">
                <a:solidFill>
                  <a:schemeClr val="bg1"/>
                </a:solidFill>
              </a:rPr>
              <a:t>//</a:t>
            </a:r>
            <a:r>
              <a:rPr lang="zh-CN" altLang="en-US" b="1" dirty="0">
                <a:solidFill>
                  <a:schemeClr val="bg1"/>
                </a:solidFill>
              </a:rPr>
              <a:t>例子（下）</a:t>
            </a:r>
            <a:endParaRPr lang="zh-CN" altLang="en-US" b="1" dirty="0">
              <a:solidFill>
                <a:schemeClr val="bg1"/>
              </a:solidFill>
            </a:endParaRPr>
          </a:p>
          <a:p>
            <a:pPr eaLnBrk="1" hangingPunct="1">
              <a:buNone/>
            </a:pPr>
            <a:r>
              <a:rPr lang="zh-CN" altLang="en-US" b="1" u="sng" dirty="0">
                <a:solidFill>
                  <a:schemeClr val="bg1"/>
                </a:solidFill>
              </a:rPr>
              <a:t>文件：</a:t>
            </a:r>
            <a:r>
              <a:rPr lang="en-US" altLang="zh-CN" b="1" u="sng" dirty="0">
                <a:solidFill>
                  <a:schemeClr val="bg1"/>
                </a:solidFill>
              </a:rPr>
              <a:t>aa.cpp</a:t>
            </a:r>
            <a:endParaRPr lang="en-US" altLang="zh-CN" b="1" u="sng" dirty="0">
              <a:solidFill>
                <a:schemeClr val="bg1"/>
              </a:solidFill>
            </a:endParaRPr>
          </a:p>
          <a:p>
            <a:pPr eaLnBrk="1" hangingPunct="1">
              <a:buNone/>
            </a:pPr>
            <a:endParaRPr lang="en-US" altLang="zh-CN" b="1" u="sng" dirty="0">
              <a:solidFill>
                <a:schemeClr val="bg1"/>
              </a:solidFill>
            </a:endParaRPr>
          </a:p>
          <a:p>
            <a:pPr eaLnBrk="1" hangingPunct="1">
              <a:buNone/>
            </a:pPr>
            <a:r>
              <a:rPr lang="en-US" altLang="zh-CN" b="1" dirty="0">
                <a:solidFill>
                  <a:schemeClr val="bg1"/>
                </a:solidFill>
              </a:rPr>
              <a:t>#include "student.h"</a:t>
            </a:r>
            <a:endParaRPr lang="en-US" altLang="zh-CN" b="1" dirty="0">
              <a:solidFill>
                <a:schemeClr val="bg1"/>
              </a:solidFill>
            </a:endParaRPr>
          </a:p>
          <a:p>
            <a:pPr eaLnBrk="1" hangingPunct="1">
              <a:buNone/>
            </a:pPr>
            <a:r>
              <a:rPr lang="en-US" altLang="zh-CN" b="1" dirty="0">
                <a:solidFill>
                  <a:schemeClr val="bg1"/>
                </a:solidFill>
              </a:rPr>
              <a:t>void main()</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a:p>
            <a:pPr eaLnBrk="1" hangingPunct="1">
              <a:buNone/>
            </a:pPr>
            <a:r>
              <a:rPr lang="en-US" altLang="zh-CN" b="1" dirty="0">
                <a:solidFill>
                  <a:schemeClr val="bg1"/>
                </a:solidFill>
              </a:rPr>
              <a:t>  Student a;</a:t>
            </a:r>
            <a:endParaRPr lang="en-US" altLang="zh-CN" b="1" dirty="0">
              <a:solidFill>
                <a:schemeClr val="bg1"/>
              </a:solidFill>
            </a:endParaRPr>
          </a:p>
          <a:p>
            <a:pPr eaLnBrk="1" hangingPunct="1">
              <a:buNone/>
            </a:pPr>
            <a:r>
              <a:rPr lang="en-US" altLang="zh-CN" b="1" dirty="0">
                <a:solidFill>
                  <a:schemeClr val="bg1"/>
                </a:solidFill>
              </a:rPr>
              <a:t>  a.score = 80;</a:t>
            </a:r>
            <a:endParaRPr lang="en-US" altLang="zh-CN" b="1" dirty="0">
              <a:solidFill>
                <a:schemeClr val="bg1"/>
              </a:solidFill>
            </a:endParaRPr>
          </a:p>
          <a:p>
            <a:pPr eaLnBrk="1" hangingPunct="1">
              <a:buNone/>
            </a:pPr>
            <a:r>
              <a:rPr lang="en-US" altLang="zh-CN" b="1" dirty="0">
                <a:solidFill>
                  <a:schemeClr val="bg1"/>
                </a:solidFill>
              </a:rPr>
              <a:t>  cout&lt;&lt;a.score&lt;&lt;endl;</a:t>
            </a:r>
            <a:endParaRPr lang="en-US" altLang="zh-CN" b="1" dirty="0">
              <a:solidFill>
                <a:schemeClr val="bg1"/>
              </a:solidFill>
            </a:endParaRPr>
          </a:p>
          <a:p>
            <a:pPr eaLnBrk="1" hangingPunct="1">
              <a:buNone/>
            </a:pPr>
            <a:r>
              <a:rPr lang="en-US" altLang="zh-CN" b="1" dirty="0">
                <a:solidFill>
                  <a:schemeClr val="bg1"/>
                </a:solidFill>
              </a:rPr>
              <a:t>  a.p();</a:t>
            </a:r>
            <a:endParaRPr lang="en-US" altLang="zh-CN" b="1" dirty="0">
              <a:solidFill>
                <a:schemeClr val="bg1"/>
              </a:solidFill>
            </a:endParaRPr>
          </a:p>
          <a:p>
            <a:pPr eaLnBrk="1" hangingPunct="1">
              <a:buNone/>
            </a:pPr>
            <a:r>
              <a:rPr lang="en-US" altLang="zh-CN" b="1" dirty="0">
                <a:solidFill>
                  <a:schemeClr val="bg1"/>
                </a:solidFill>
              </a:rPr>
              <a:t>}//</a:t>
            </a:r>
            <a:r>
              <a:rPr lang="zh-CN" altLang="en-US" b="1" dirty="0">
                <a:solidFill>
                  <a:schemeClr val="bg1"/>
                </a:solidFill>
              </a:rPr>
              <a:t>类机制保证了接口的屏蔽性</a:t>
            </a:r>
            <a:endParaRPr lang="zh-CN" altLang="en-US" b="1" dirty="0">
              <a:solidFill>
                <a:schemeClr val="bg1"/>
              </a:solidFill>
            </a:endParaRPr>
          </a:p>
        </p:txBody>
      </p:sp>
      <p:sp>
        <p:nvSpPr>
          <p:cNvPr id="96259"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96260" name="Rectangle 4"/>
          <p:cNvSpPr/>
          <p:nvPr/>
        </p:nvSpPr>
        <p:spPr>
          <a:xfrm>
            <a:off x="5435600" y="765175"/>
            <a:ext cx="3651250" cy="6092825"/>
          </a:xfrm>
          <a:prstGeom prst="rect">
            <a:avLst/>
          </a:prstGeom>
          <a:noFill/>
          <a:ln w="9525">
            <a:noFill/>
          </a:ln>
        </p:spPr>
        <p:txBody>
          <a:bodyPr/>
          <a:p>
            <a:pPr marL="342900" indent="-342900" eaLnBrk="1" hangingPunct="1">
              <a:lnSpc>
                <a:spcPct val="90000"/>
              </a:lnSpc>
              <a:spcBef>
                <a:spcPct val="20000"/>
              </a:spcBef>
            </a:pPr>
            <a:r>
              <a:rPr lang="zh-CN" altLang="en-US" sz="2800" b="1" u="sng" dirty="0">
                <a:latin typeface="Times New Roman" panose="02020603050405020304" pitchFamily="18" charset="0"/>
              </a:rPr>
              <a:t>文件：</a:t>
            </a:r>
            <a:r>
              <a:rPr lang="en-US" altLang="zh-CN" sz="2800" b="1" u="sng" dirty="0">
                <a:latin typeface="Times New Roman" panose="02020603050405020304" pitchFamily="18" charset="0"/>
              </a:rPr>
              <a:t>bb.cpp</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#include "student.h"                   </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void f()</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     Student a;</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     a.score=90;</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     a.p();</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cxnSp>
        <p:nvCxnSpPr>
          <p:cNvPr id="96261" name="直接连接符 2"/>
          <p:cNvCxnSpPr/>
          <p:nvPr/>
        </p:nvCxnSpPr>
        <p:spPr>
          <a:xfrm>
            <a:off x="5003800" y="549275"/>
            <a:ext cx="0" cy="5543550"/>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idx="1"/>
          </p:nvPr>
        </p:nvSpPr>
        <p:spPr>
          <a:xfrm>
            <a:off x="1189038" y="620713"/>
            <a:ext cx="6407150" cy="6092825"/>
          </a:xfrm>
          <a:ln/>
        </p:spPr>
        <p:txBody>
          <a:bodyPr vert="horz" wrap="square" lIns="91440" tIns="45720" rIns="91440" bIns="45720" anchor="t" anchorCtr="0"/>
          <a:p>
            <a:pPr eaLnBrk="1" hangingPunct="1">
              <a:buNone/>
            </a:pPr>
            <a:r>
              <a:rPr lang="en-US" altLang="zh-CN" sz="2800" b="1" dirty="0">
                <a:solidFill>
                  <a:schemeClr val="bg1"/>
                </a:solidFill>
              </a:rPr>
              <a:t>//</a:t>
            </a:r>
            <a:r>
              <a:rPr lang="zh-CN" altLang="en-US" sz="2800" b="1" dirty="0">
                <a:solidFill>
                  <a:schemeClr val="bg1"/>
                </a:solidFill>
              </a:rPr>
              <a:t>例子（上）      </a:t>
            </a:r>
            <a:r>
              <a:rPr lang="zh-CN" altLang="en-US" sz="2800" b="1" u="sng" dirty="0">
                <a:solidFill>
                  <a:schemeClr val="bg1"/>
                </a:solidFill>
              </a:rPr>
              <a:t>文件：</a:t>
            </a:r>
            <a:r>
              <a:rPr lang="en-US" altLang="zh-CN" sz="2800" b="1" u="sng" dirty="0">
                <a:solidFill>
                  <a:schemeClr val="bg1"/>
                </a:solidFill>
              </a:rPr>
              <a:t>Student.h</a:t>
            </a:r>
            <a:endParaRPr lang="en-US" altLang="zh-CN" sz="2800" b="1" u="sng" dirty="0">
              <a:solidFill>
                <a:schemeClr val="bg1"/>
              </a:solidFill>
            </a:endParaRPr>
          </a:p>
          <a:p>
            <a:pPr eaLnBrk="1" hangingPunct="1">
              <a:buNone/>
            </a:pPr>
            <a:r>
              <a:rPr lang="en-US" altLang="zh-CN" sz="2800" b="1" dirty="0">
                <a:solidFill>
                  <a:schemeClr val="bg1"/>
                </a:solidFill>
              </a:rPr>
              <a:t>class Student{</a:t>
            </a:r>
            <a:endParaRPr lang="en-US" altLang="zh-CN" sz="2800" b="1" dirty="0">
              <a:solidFill>
                <a:schemeClr val="bg1"/>
              </a:solidFill>
            </a:endParaRPr>
          </a:p>
          <a:p>
            <a:pPr eaLnBrk="1" hangingPunct="1">
              <a:buNone/>
            </a:pPr>
            <a:r>
              <a:rPr lang="en-US" altLang="zh-CN" sz="2800" b="1" dirty="0">
                <a:solidFill>
                  <a:schemeClr val="bg1"/>
                </a:solidFill>
              </a:rPr>
              <a:t>  public:</a:t>
            </a:r>
            <a:endParaRPr lang="en-US" altLang="zh-CN" sz="2800" b="1" dirty="0">
              <a:solidFill>
                <a:schemeClr val="bg1"/>
              </a:solidFill>
            </a:endParaRPr>
          </a:p>
          <a:p>
            <a:pPr eaLnBrk="1" hangingPunct="1">
              <a:buNone/>
            </a:pPr>
            <a:r>
              <a:rPr lang="en-US" altLang="zh-CN" sz="2800" b="1" dirty="0">
                <a:solidFill>
                  <a:schemeClr val="bg1"/>
                </a:solidFill>
              </a:rPr>
              <a:t>       void p(void);</a:t>
            </a:r>
            <a:endParaRPr lang="en-US" altLang="zh-CN" sz="2800" b="1" dirty="0">
              <a:solidFill>
                <a:schemeClr val="bg1"/>
              </a:solidFill>
            </a:endParaRPr>
          </a:p>
          <a:p>
            <a:pPr eaLnBrk="1" hangingPunct="1">
              <a:buNone/>
            </a:pPr>
            <a:r>
              <a:rPr lang="en-US" altLang="zh-CN" sz="2800" b="1" dirty="0">
                <a:solidFill>
                  <a:schemeClr val="bg1"/>
                </a:solidFill>
              </a:rPr>
              <a:t>       float score;</a:t>
            </a:r>
            <a:endParaRPr lang="en-US" altLang="zh-CN" sz="2800" b="1" dirty="0">
              <a:solidFill>
                <a:schemeClr val="bg1"/>
              </a:solidFill>
            </a:endParaRPr>
          </a:p>
          <a:p>
            <a:pPr eaLnBrk="1" hangingPunct="1">
              <a:buNone/>
            </a:pPr>
            <a:r>
              <a:rPr lang="en-US" altLang="zh-CN" sz="2800" b="1" dirty="0">
                <a:solidFill>
                  <a:schemeClr val="bg1"/>
                </a:solidFill>
              </a:rPr>
              <a:t>protected:</a:t>
            </a:r>
            <a:endParaRPr lang="en-US" altLang="zh-CN" sz="2800" b="1" dirty="0">
              <a:solidFill>
                <a:schemeClr val="bg1"/>
              </a:solidFill>
            </a:endParaRPr>
          </a:p>
          <a:p>
            <a:pPr eaLnBrk="1" hangingPunct="1">
              <a:buNone/>
            </a:pPr>
            <a:r>
              <a:rPr lang="en-US" altLang="zh-CN" sz="2800" b="1" dirty="0">
                <a:solidFill>
                  <a:schemeClr val="bg1"/>
                </a:solidFill>
              </a:rPr>
              <a:t>       string name;</a:t>
            </a:r>
            <a:endParaRPr lang="en-US" altLang="zh-CN" sz="2800" b="1" dirty="0">
              <a:solidFill>
                <a:schemeClr val="bg1"/>
              </a:solidFill>
            </a:endParaRPr>
          </a:p>
          <a:p>
            <a:pPr eaLnBrk="1" hangingPunct="1">
              <a:buNone/>
            </a:pPr>
            <a:r>
              <a:rPr lang="en-US" altLang="zh-CN" sz="2800" b="1" dirty="0">
                <a:solidFill>
                  <a:schemeClr val="bg1"/>
                </a:solidFill>
              </a:rPr>
              <a:t>        int age;</a:t>
            </a:r>
            <a:endParaRPr lang="en-US" altLang="zh-CN" sz="2800" b="1" dirty="0">
              <a:solidFill>
                <a:schemeClr val="bg1"/>
              </a:solidFill>
            </a:endParaRPr>
          </a:p>
          <a:p>
            <a:pPr eaLnBrk="1" hangingPunct="1">
              <a:buNone/>
            </a:pPr>
            <a:r>
              <a:rPr lang="en-US" altLang="zh-CN" sz="2800" b="1" dirty="0">
                <a:solidFill>
                  <a:schemeClr val="bg1"/>
                </a:solidFill>
              </a:rPr>
              <a:t>};</a:t>
            </a:r>
            <a:endParaRPr lang="en-US" altLang="zh-CN" sz="2800" b="1" dirty="0">
              <a:solidFill>
                <a:schemeClr val="bg1"/>
              </a:solidFill>
            </a:endParaRPr>
          </a:p>
          <a:p>
            <a:pPr eaLnBrk="1" hangingPunct="1">
              <a:buNone/>
            </a:pPr>
            <a:r>
              <a:rPr lang="en-US" altLang="zh-CN" sz="2800" b="1" dirty="0">
                <a:solidFill>
                  <a:schemeClr val="bg1"/>
                </a:solidFill>
              </a:rPr>
              <a:t>void Student</a:t>
            </a:r>
            <a:r>
              <a:rPr lang="en-US" altLang="zh-CN" sz="2800" b="1" dirty="0">
                <a:solidFill>
                  <a:srgbClr val="FF3300"/>
                </a:solidFill>
              </a:rPr>
              <a:t>::</a:t>
            </a:r>
            <a:r>
              <a:rPr lang="en-US" altLang="zh-CN" sz="2800" b="1" dirty="0">
                <a:solidFill>
                  <a:schemeClr val="bg1"/>
                </a:solidFill>
              </a:rPr>
              <a:t>p(){</a:t>
            </a:r>
            <a:endParaRPr lang="en-US" altLang="zh-CN" sz="2800" b="1" dirty="0">
              <a:solidFill>
                <a:schemeClr val="bg1"/>
              </a:solidFill>
            </a:endParaRPr>
          </a:p>
          <a:p>
            <a:pPr eaLnBrk="1" hangingPunct="1">
              <a:buNone/>
            </a:pPr>
            <a:r>
              <a:rPr lang="en-US" altLang="zh-CN" sz="2800" b="1" dirty="0">
                <a:solidFill>
                  <a:schemeClr val="bg1"/>
                </a:solidFill>
              </a:rPr>
              <a:t>     cout&lt;&lt;age&lt;&lt;endl;</a:t>
            </a:r>
            <a:endParaRPr lang="en-US" altLang="zh-CN" sz="2800" b="1" dirty="0">
              <a:solidFill>
                <a:schemeClr val="bg1"/>
              </a:solidFill>
            </a:endParaRPr>
          </a:p>
          <a:p>
            <a:pPr eaLnBrk="1" hangingPunct="1">
              <a:buNone/>
            </a:pPr>
            <a:r>
              <a:rPr lang="en-US" altLang="zh-CN" sz="2800" b="1" dirty="0">
                <a:solidFill>
                  <a:schemeClr val="bg1"/>
                </a:solidFill>
              </a:rPr>
              <a:t>}//</a:t>
            </a:r>
            <a:r>
              <a:rPr lang="zh-CN" altLang="en-US" sz="2800" b="1" dirty="0">
                <a:solidFill>
                  <a:schemeClr val="bg1"/>
                </a:solidFill>
              </a:rPr>
              <a:t>成员函数的实现直接放在了</a:t>
            </a:r>
            <a:r>
              <a:rPr lang="en-US" altLang="zh-CN" sz="2800" b="1" dirty="0">
                <a:solidFill>
                  <a:schemeClr val="bg1"/>
                </a:solidFill>
              </a:rPr>
              <a:t>h</a:t>
            </a:r>
            <a:r>
              <a:rPr lang="zh-CN" altLang="en-US" sz="2800" b="1" dirty="0">
                <a:solidFill>
                  <a:schemeClr val="bg1"/>
                </a:solidFill>
              </a:rPr>
              <a:t>文件中</a:t>
            </a:r>
            <a:endParaRPr lang="zh-CN" altLang="en-US" sz="2800" b="1" dirty="0">
              <a:solidFill>
                <a:schemeClr val="bg1"/>
              </a:solidFill>
            </a:endParaRPr>
          </a:p>
          <a:p>
            <a:pPr eaLnBrk="1" hangingPunct="1">
              <a:buNone/>
            </a:pPr>
            <a:endParaRPr lang="en-US" altLang="zh-CN" sz="2800" b="1" dirty="0">
              <a:solidFill>
                <a:schemeClr val="bg1"/>
              </a:solidFill>
            </a:endParaRPr>
          </a:p>
        </p:txBody>
      </p:sp>
      <p:sp>
        <p:nvSpPr>
          <p:cNvPr id="97283"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idx="1"/>
          </p:nvPr>
        </p:nvSpPr>
        <p:spPr>
          <a:xfrm>
            <a:off x="182563" y="765175"/>
            <a:ext cx="4029075" cy="5975350"/>
          </a:xfrm>
          <a:ln/>
        </p:spPr>
        <p:txBody>
          <a:bodyPr vert="horz" wrap="square" lIns="91440" tIns="45720" rIns="91440" bIns="45720" anchor="t" anchorCtr="0"/>
          <a:p>
            <a:pPr eaLnBrk="1" hangingPunct="1">
              <a:buNone/>
            </a:pPr>
            <a:r>
              <a:rPr lang="zh-CN" altLang="en-US" b="1" dirty="0">
                <a:solidFill>
                  <a:schemeClr val="bg1"/>
                </a:solidFill>
              </a:rPr>
              <a:t>例子（下）</a:t>
            </a:r>
            <a:endParaRPr lang="zh-CN" altLang="en-US" b="1" dirty="0">
              <a:solidFill>
                <a:schemeClr val="bg1"/>
              </a:solidFill>
            </a:endParaRPr>
          </a:p>
          <a:p>
            <a:pPr eaLnBrk="1" hangingPunct="1">
              <a:buNone/>
            </a:pPr>
            <a:r>
              <a:rPr lang="zh-CN" altLang="en-US" b="1" u="sng" dirty="0">
                <a:solidFill>
                  <a:schemeClr val="bg1"/>
                </a:solidFill>
              </a:rPr>
              <a:t>文件：</a:t>
            </a:r>
            <a:r>
              <a:rPr lang="en-US" altLang="zh-CN" b="1" u="sng" dirty="0">
                <a:solidFill>
                  <a:schemeClr val="bg1"/>
                </a:solidFill>
              </a:rPr>
              <a:t>aa.cpp</a:t>
            </a:r>
            <a:r>
              <a:rPr lang="en-US" altLang="zh-CN" b="1" dirty="0">
                <a:solidFill>
                  <a:schemeClr val="bg1"/>
                </a:solidFill>
              </a:rPr>
              <a:t>                  </a:t>
            </a:r>
            <a:endParaRPr lang="en-US" altLang="zh-CN" b="1" dirty="0">
              <a:solidFill>
                <a:schemeClr val="bg1"/>
              </a:solidFill>
            </a:endParaRPr>
          </a:p>
          <a:p>
            <a:pPr eaLnBrk="1" hangingPunct="1">
              <a:buNone/>
            </a:pPr>
            <a:r>
              <a:rPr lang="en-US" altLang="zh-CN" b="1" dirty="0">
                <a:solidFill>
                  <a:schemeClr val="bg1"/>
                </a:solidFill>
              </a:rPr>
              <a:t>#include "student.h"                   </a:t>
            </a:r>
            <a:endParaRPr lang="en-US" altLang="zh-CN" b="1" dirty="0">
              <a:solidFill>
                <a:schemeClr val="bg1"/>
              </a:solidFill>
            </a:endParaRPr>
          </a:p>
          <a:p>
            <a:pPr eaLnBrk="1" hangingPunct="1">
              <a:buNone/>
            </a:pPr>
            <a:r>
              <a:rPr lang="en-US" altLang="zh-CN" b="1" dirty="0">
                <a:solidFill>
                  <a:schemeClr val="bg1"/>
                </a:solidFill>
              </a:rPr>
              <a:t>void main()</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a:p>
            <a:pPr eaLnBrk="1" hangingPunct="1">
              <a:buNone/>
            </a:pPr>
            <a:r>
              <a:rPr lang="en-US" altLang="zh-CN" b="1" dirty="0">
                <a:solidFill>
                  <a:schemeClr val="bg1"/>
                </a:solidFill>
              </a:rPr>
              <a:t>  Student a;</a:t>
            </a:r>
            <a:endParaRPr lang="en-US" altLang="zh-CN" b="1" dirty="0">
              <a:solidFill>
                <a:schemeClr val="bg1"/>
              </a:solidFill>
            </a:endParaRPr>
          </a:p>
          <a:p>
            <a:pPr eaLnBrk="1" hangingPunct="1">
              <a:buNone/>
            </a:pPr>
            <a:r>
              <a:rPr lang="en-US" altLang="zh-CN" b="1" dirty="0">
                <a:solidFill>
                  <a:schemeClr val="bg1"/>
                </a:solidFill>
              </a:rPr>
              <a:t>  a.score=80;</a:t>
            </a:r>
            <a:endParaRPr lang="en-US" altLang="zh-CN" b="1" dirty="0">
              <a:solidFill>
                <a:schemeClr val="bg1"/>
              </a:solidFill>
            </a:endParaRPr>
          </a:p>
          <a:p>
            <a:pPr eaLnBrk="1" hangingPunct="1">
              <a:buNone/>
            </a:pPr>
            <a:r>
              <a:rPr lang="en-US" altLang="zh-CN" b="1" dirty="0">
                <a:solidFill>
                  <a:schemeClr val="bg1"/>
                </a:solidFill>
              </a:rPr>
              <a:t>  cout&lt;&lt;a.score&lt;&lt;endl;</a:t>
            </a:r>
            <a:endParaRPr lang="en-US" altLang="zh-CN" b="1" dirty="0">
              <a:solidFill>
                <a:schemeClr val="bg1"/>
              </a:solidFill>
            </a:endParaRPr>
          </a:p>
          <a:p>
            <a:pPr eaLnBrk="1" hangingPunct="1">
              <a:buNone/>
            </a:pPr>
            <a:r>
              <a:rPr lang="en-US" altLang="zh-CN" b="1" dirty="0">
                <a:solidFill>
                  <a:schemeClr val="bg1"/>
                </a:solidFill>
              </a:rPr>
              <a:t>  a.p();</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p:txBody>
      </p:sp>
      <p:sp>
        <p:nvSpPr>
          <p:cNvPr id="98307"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98308" name="Rectangle 4"/>
          <p:cNvSpPr/>
          <p:nvPr/>
        </p:nvSpPr>
        <p:spPr>
          <a:xfrm>
            <a:off x="4500563" y="765175"/>
            <a:ext cx="3816350" cy="5903913"/>
          </a:xfrm>
          <a:prstGeom prst="rect">
            <a:avLst/>
          </a:prstGeom>
          <a:noFill/>
          <a:ln w="9525">
            <a:noFill/>
          </a:ln>
        </p:spPr>
        <p:txBody>
          <a:bodyPr/>
          <a:p>
            <a:pPr marL="342900" indent="-342900" eaLnBrk="1" hangingPunct="1">
              <a:lnSpc>
                <a:spcPct val="90000"/>
              </a:lnSpc>
              <a:spcBef>
                <a:spcPct val="20000"/>
              </a:spcBef>
            </a:pPr>
            <a:r>
              <a:rPr lang="zh-CN" altLang="en-US" sz="2800" b="1" u="sng" dirty="0">
                <a:latin typeface="Times New Roman" panose="02020603050405020304" pitchFamily="18" charset="0"/>
              </a:rPr>
              <a:t>文件：</a:t>
            </a:r>
            <a:r>
              <a:rPr lang="en-US" altLang="zh-CN" sz="2800" b="1" u="sng" dirty="0">
                <a:latin typeface="Times New Roman" panose="02020603050405020304" pitchFamily="18" charset="0"/>
              </a:rPr>
              <a:t>bb.cpp</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#include "student.h"                  </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void f()</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  Student a,b;</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  a.score=90;</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  b.score=59;</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  a.p();</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  b.p();</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提示</a:t>
            </a:r>
            <a:r>
              <a:rPr lang="en-US" altLang="zh-CN" sz="2800" b="1" dirty="0">
                <a:latin typeface="Times New Roman" panose="02020603050405020304" pitchFamily="18" charset="0"/>
              </a:rPr>
              <a:t>void Student::p()</a:t>
            </a:r>
            <a:endParaRPr lang="en-US" altLang="zh-CN" sz="2800" b="1" dirty="0">
              <a:latin typeface="Times New Roman" panose="02020603050405020304" pitchFamily="18" charset="0"/>
            </a:endParaRPr>
          </a:p>
          <a:p>
            <a:pPr marL="342900" indent="-342900" eaLnBrk="1" hangingPunct="1">
              <a:lnSpc>
                <a:spcPct val="90000"/>
              </a:lnSpc>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被重复定义</a:t>
            </a:r>
            <a:endParaRPr lang="zh-CN" altLang="en-US" sz="2800" b="1" dirty="0">
              <a:latin typeface="Times New Roman" panose="02020603050405020304" pitchFamily="18" charset="0"/>
            </a:endParaRPr>
          </a:p>
        </p:txBody>
      </p:sp>
      <p:cxnSp>
        <p:nvCxnSpPr>
          <p:cNvPr id="98309" name="直接连接符 2"/>
          <p:cNvCxnSpPr/>
          <p:nvPr/>
        </p:nvCxnSpPr>
        <p:spPr>
          <a:xfrm>
            <a:off x="4211638" y="692150"/>
            <a:ext cx="0" cy="6092825"/>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0" y="533400"/>
            <a:ext cx="9144000" cy="1143000"/>
          </a:xfrm>
          <a:ln/>
        </p:spPr>
        <p:txBody>
          <a:bodyPr vert="horz" wrap="square" lIns="91440" tIns="45720" rIns="91440" bIns="45720" anchor="ctr" anchorCtr="0"/>
          <a:p>
            <a:pPr eaLnBrk="1" hangingPunct="1"/>
            <a:r>
              <a:rPr lang="zh-CN" altLang="en-US" dirty="0">
                <a:solidFill>
                  <a:srgbClr val="FFFF00"/>
                </a:solidFill>
                <a:ea typeface="华文行楷" pitchFamily="2" charset="-122"/>
              </a:rPr>
              <a:t>课程的内容</a:t>
            </a:r>
            <a:endParaRPr lang="zh-CN" altLang="en-US" dirty="0">
              <a:solidFill>
                <a:srgbClr val="FFFF00"/>
              </a:solidFill>
              <a:ea typeface="华文行楷" pitchFamily="2" charset="-122"/>
            </a:endParaRPr>
          </a:p>
        </p:txBody>
      </p:sp>
      <p:sp>
        <p:nvSpPr>
          <p:cNvPr id="25603" name="Rectangle 3"/>
          <p:cNvSpPr>
            <a:spLocks noGrp="1"/>
          </p:cNvSpPr>
          <p:nvPr>
            <p:ph idx="1"/>
          </p:nvPr>
        </p:nvSpPr>
        <p:spPr>
          <a:ln/>
        </p:spPr>
        <p:txBody>
          <a:bodyPr vert="horz" wrap="square" lIns="91440" tIns="45720" rIns="91440" bIns="45720" anchor="t" anchorCtr="0"/>
          <a:p>
            <a:pPr eaLnBrk="1" hangingPunct="1">
              <a:buNone/>
            </a:pPr>
            <a:r>
              <a:rPr lang="en-US" altLang="zh-CN" dirty="0"/>
              <a:t> </a:t>
            </a:r>
            <a:endParaRPr lang="en-US" altLang="zh-CN" dirty="0"/>
          </a:p>
          <a:p>
            <a:pPr eaLnBrk="1" hangingPunct="1"/>
            <a:endParaRPr lang="en-US" altLang="zh-CN" dirty="0"/>
          </a:p>
        </p:txBody>
      </p:sp>
      <p:sp>
        <p:nvSpPr>
          <p:cNvPr id="356356" name="Text Box 4"/>
          <p:cNvSpPr txBox="1">
            <a:spLocks noChangeArrowheads="1"/>
          </p:cNvSpPr>
          <p:nvPr/>
        </p:nvSpPr>
        <p:spPr bwMode="auto">
          <a:xfrm>
            <a:off x="990600" y="2209800"/>
            <a:ext cx="533400" cy="3752850"/>
          </a:xfrm>
          <a:prstGeom prst="rect">
            <a:avLst/>
          </a:prstGeom>
          <a:gradFill rotWithShape="0">
            <a:gsLst>
              <a:gs pos="0">
                <a:srgbClr val="FFC800">
                  <a:gamma/>
                  <a:shade val="46275"/>
                  <a:invGamma/>
                </a:srgbClr>
              </a:gs>
              <a:gs pos="100000">
                <a:srgbClr val="FFC800"/>
              </a:gs>
            </a:gsLst>
            <a:lin ang="0" scaled="1"/>
          </a:gradFill>
          <a:ln w="9525">
            <a:solidFill>
              <a:schemeClr val="tx1"/>
            </a:solidFill>
            <a:miter lim="800000"/>
            <a:tailEnd type="none" w="lg" len="lg"/>
          </a:ln>
          <a:effectLst/>
        </p:spPr>
        <p:txBody>
          <a:bodyPr>
            <a:spAutoFit/>
          </a:bodyPr>
          <a:lstStyle/>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356357" name="Rectangle 5"/>
          <p:cNvSpPr>
            <a:spLocks noChangeArrowheads="1"/>
          </p:cNvSpPr>
          <p:nvPr/>
        </p:nvSpPr>
        <p:spPr bwMode="auto">
          <a:xfrm>
            <a:off x="1600200" y="2286000"/>
            <a:ext cx="6858000" cy="814388"/>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基本</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C</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语言的简单回顾</a:t>
            </a:r>
            <a:r>
              <a:rPr kumimoji="0" lang="zh-CN" altLang="en-US" sz="2400" b="1" i="0" u="none" strike="noStrike" kern="1200" cap="none" spc="0" normalizeH="0" baseline="0" noProof="0" dirty="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dirty="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6358" name="Rectangle 6"/>
          <p:cNvSpPr>
            <a:spLocks noChangeArrowheads="1"/>
          </p:cNvSpPr>
          <p:nvPr/>
        </p:nvSpPr>
        <p:spPr bwMode="auto">
          <a:xfrm>
            <a:off x="1600200" y="3176588"/>
            <a:ext cx="6858000" cy="838200"/>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类及其相应知识，面向对象概念 （不讲</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C++11</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dirty="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6359" name="Rectangle 7"/>
          <p:cNvSpPr>
            <a:spLocks noChangeArrowheads="1"/>
          </p:cNvSpPr>
          <p:nvPr/>
        </p:nvSpPr>
        <p:spPr bwMode="auto">
          <a:xfrm>
            <a:off x="1600200" y="4090988"/>
            <a:ext cx="6858000" cy="838200"/>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抽象继承组合，面向对象思维</a:t>
            </a:r>
            <a:endPar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8" name="Rectangle 7"/>
          <p:cNvSpPr>
            <a:spLocks noChangeArrowheads="1"/>
          </p:cNvSpPr>
          <p:nvPr/>
        </p:nvSpPr>
        <p:spPr bwMode="auto">
          <a:xfrm>
            <a:off x="1630363" y="5038725"/>
            <a:ext cx="6858000" cy="838200"/>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对象和类的深层次关系</a:t>
            </a: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综合例子</a:t>
            </a: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endPar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p:cTn id="7" dur="500" fill="hold"/>
                                        <p:tgtEl>
                                          <p:spTgt spid="356356"/>
                                        </p:tgtEl>
                                        <p:attrNameLst>
                                          <p:attrName>ppt_x</p:attrName>
                                        </p:attrNameLst>
                                      </p:cBhvr>
                                      <p:tavLst>
                                        <p:tav tm="0">
                                          <p:val>
                                            <p:strVal val="0-#ppt_w/2"/>
                                          </p:val>
                                        </p:tav>
                                        <p:tav tm="100000">
                                          <p:val>
                                            <p:strVal val="#ppt_x"/>
                                          </p:val>
                                        </p:tav>
                                      </p:tavLst>
                                    </p:anim>
                                    <p:anim calcmode="lin" valueType="num">
                                      <p:cBhvr>
                                        <p:cTn id="8" dur="500" fill="hold"/>
                                        <p:tgtEl>
                                          <p:spTgt spid="35635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56357"/>
                                        </p:tgtEl>
                                        <p:attrNameLst>
                                          <p:attrName>style.visibility</p:attrName>
                                        </p:attrNameLst>
                                      </p:cBhvr>
                                      <p:to>
                                        <p:strVal val="visible"/>
                                      </p:to>
                                    </p:set>
                                    <p:animEffect transition="in" filter="slide(fromLeft)">
                                      <p:cBhvr>
                                        <p:cTn id="12" dur="500"/>
                                        <p:tgtEl>
                                          <p:spTgt spid="35635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356358"/>
                                        </p:tgtEl>
                                        <p:attrNameLst>
                                          <p:attrName>style.visibility</p:attrName>
                                        </p:attrNameLst>
                                      </p:cBhvr>
                                      <p:to>
                                        <p:strVal val="visible"/>
                                      </p:to>
                                    </p:set>
                                    <p:animEffect transition="in" filter="slide(fromLeft)">
                                      <p:cBhvr>
                                        <p:cTn id="17" dur="500"/>
                                        <p:tgtEl>
                                          <p:spTgt spid="35635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56359"/>
                                        </p:tgtEl>
                                        <p:attrNameLst>
                                          <p:attrName>style.visibility</p:attrName>
                                        </p:attrNameLst>
                                      </p:cBhvr>
                                      <p:to>
                                        <p:strVal val="visible"/>
                                      </p:to>
                                    </p:set>
                                    <p:animEffect transition="in" filter="slide(fromLeft)">
                                      <p:cBhvr>
                                        <p:cTn id="22" dur="500"/>
                                        <p:tgtEl>
                                          <p:spTgt spid="35635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P spid="356357" grpId="0" animBg="1"/>
      <p:bldP spid="356358" grpId="0" animBg="1"/>
      <p:bldP spid="356359"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3" name="椭圆 2"/>
          <p:cNvSpPr/>
          <p:nvPr/>
        </p:nvSpPr>
        <p:spPr bwMode="auto">
          <a:xfrm>
            <a:off x="5148263" y="2924175"/>
            <a:ext cx="1511300" cy="1009650"/>
          </a:xfrm>
          <a:prstGeom prst="ellipse">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类的函数</a:t>
            </a:r>
            <a:endParaRPr kumimoji="1" lang="en-US" altLang="zh-CN"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this</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 name="圆角矩形 4"/>
          <p:cNvSpPr/>
          <p:nvPr/>
        </p:nvSpPr>
        <p:spPr bwMode="auto">
          <a:xfrm>
            <a:off x="6948488" y="1341438"/>
            <a:ext cx="1439863" cy="792163"/>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对象一</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9" name="圆角矩形 8"/>
          <p:cNvSpPr/>
          <p:nvPr/>
        </p:nvSpPr>
        <p:spPr bwMode="auto">
          <a:xfrm>
            <a:off x="6948488" y="2276475"/>
            <a:ext cx="1439863" cy="792163"/>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对象二</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0" name="圆角矩形 9"/>
          <p:cNvSpPr/>
          <p:nvPr/>
        </p:nvSpPr>
        <p:spPr bwMode="auto">
          <a:xfrm>
            <a:off x="6948488" y="4365625"/>
            <a:ext cx="1439863" cy="792163"/>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对象</a:t>
            </a:r>
            <a:r>
              <a:rPr kumimoji="1" lang="en-US" altLang="zh-CN"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N</a:t>
            </a:r>
            <a:endParaRPr kumimoji="1" lang="zh-CN" altLang="en-US" sz="1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 name="TextBox 5"/>
          <p:cNvSpPr txBox="1"/>
          <p:nvPr/>
        </p:nvSpPr>
        <p:spPr>
          <a:xfrm>
            <a:off x="1835150" y="4652963"/>
            <a:ext cx="4968875" cy="461963"/>
          </a:xfrm>
          <a:prstGeom prst="rect">
            <a:avLst/>
          </a:prstGeom>
          <a:noFill/>
        </p:spPr>
        <p:txBody>
          <a:bodyPr>
            <a:spAutoFit/>
          </a:bodyPr>
          <a:lstStyle/>
          <a:p>
            <a:pPr marR="0" algn="just" defTabSz="914400" eaLnBrk="1" hangingPunct="1">
              <a:buClrTx/>
              <a:buSzTx/>
              <a:buFontTx/>
              <a:buNone/>
              <a:defRPr/>
            </a:pPr>
            <a:r>
              <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内部定义：</a:t>
            </a: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 </a:t>
            </a:r>
            <a:r>
              <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 </a:t>
            </a:r>
            <a:r>
              <a:rPr kumimoji="1" lang="en-US" altLang="zh-CN" sz="2400" kern="1200" cap="none" spc="0" normalizeH="0" baseline="0" noProof="0" dirty="0" err="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const</a:t>
            </a: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 this = &amp;</a:t>
            </a:r>
            <a:r>
              <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对象</a:t>
            </a: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X </a:t>
            </a:r>
            <a:endPar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p:txBody>
      </p:sp>
      <p:sp>
        <p:nvSpPr>
          <p:cNvPr id="8" name="TextBox 7"/>
          <p:cNvSpPr txBox="1"/>
          <p:nvPr/>
        </p:nvSpPr>
        <p:spPr>
          <a:xfrm>
            <a:off x="107950" y="765175"/>
            <a:ext cx="4968875" cy="6002338"/>
          </a:xfrm>
          <a:prstGeom prst="rect">
            <a:avLst/>
          </a:prstGeom>
          <a:noFill/>
        </p:spPr>
        <p:txBody>
          <a:bodyPr>
            <a:spAutoFit/>
          </a:bodyPr>
          <a:lstStyle/>
          <a:p>
            <a:pPr marR="0" algn="just" defTabSz="914400" eaLnBrk="1" hangingPunct="1">
              <a:buClrTx/>
              <a:buSzTx/>
              <a:buFontTx/>
              <a:buNone/>
              <a:defRPr/>
            </a:pPr>
            <a:r>
              <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成员函数不属于对象</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class Student {</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    </a:t>
            </a:r>
            <a:r>
              <a:rPr kumimoji="1" lang="en-US" altLang="zh-CN" sz="2400" kern="1200" cap="none" spc="0" normalizeH="0" baseline="0" noProof="0" dirty="0" err="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int</a:t>
            </a: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 age;</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public:</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    void p()</a:t>
            </a:r>
            <a:r>
              <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 </a:t>
            </a: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t>
            </a:r>
            <a:r>
              <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void Student ::p()</a:t>
            </a:r>
            <a:r>
              <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 </a:t>
            </a: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 </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      age = 20 ;</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Student </a:t>
            </a:r>
            <a:r>
              <a:rPr kumimoji="1" lang="en-US" altLang="zh-CN" sz="2400" kern="1200" cap="none" spc="0" normalizeH="0" baseline="0" noProof="0" dirty="0" err="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a,b</a:t>
            </a: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err="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a.p</a:t>
            </a: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t>
            </a:r>
            <a:r>
              <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err="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b.p</a:t>
            </a: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t>
            </a:r>
            <a:r>
              <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   </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P</a:t>
            </a:r>
            <a:r>
              <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里面的代码如何知道调用者是谁？</a:t>
            </a:r>
            <a:endParaRPr kumimoji="1" lang="en-US" altLang="zh-CN"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函数里面没有任何机制。</a:t>
            </a:r>
            <a:endParaRPr kumimoji="1" lang="zh-CN" altLang="en-US" sz="24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9" grpId="0" animBg="1"/>
      <p:bldP spid="10" grpId="0" animBg="1"/>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idx="1"/>
          </p:nvPr>
        </p:nvSpPr>
        <p:spPr>
          <a:xfrm>
            <a:off x="182563" y="549275"/>
            <a:ext cx="3094037" cy="6192838"/>
          </a:xfrm>
          <a:ln/>
        </p:spPr>
        <p:txBody>
          <a:bodyPr vert="horz" wrap="square" lIns="91440" tIns="45720" rIns="91440" bIns="45720" anchor="t" anchorCtr="0"/>
          <a:p>
            <a:pPr eaLnBrk="1" hangingPunct="1">
              <a:buNone/>
            </a:pPr>
            <a:r>
              <a:rPr lang="en-US" altLang="zh-CN" b="1" u="sng" dirty="0">
                <a:solidFill>
                  <a:schemeClr val="bg1"/>
                </a:solidFill>
              </a:rPr>
              <a:t>Student.h</a:t>
            </a:r>
            <a:endParaRPr lang="en-US" altLang="zh-CN" b="1" u="sng" dirty="0">
              <a:solidFill>
                <a:schemeClr val="bg1"/>
              </a:solidFill>
            </a:endParaRPr>
          </a:p>
          <a:p>
            <a:pPr eaLnBrk="1" hangingPunct="1">
              <a:buNone/>
            </a:pPr>
            <a:endParaRPr lang="en-US" altLang="zh-CN" b="1" u="sng" dirty="0">
              <a:solidFill>
                <a:schemeClr val="bg1"/>
              </a:solidFill>
            </a:endParaRPr>
          </a:p>
          <a:p>
            <a:pPr eaLnBrk="1" hangingPunct="1">
              <a:buNone/>
            </a:pPr>
            <a:r>
              <a:rPr lang="en-US" altLang="zh-CN" b="1" dirty="0">
                <a:solidFill>
                  <a:schemeClr val="bg1"/>
                </a:solidFill>
              </a:rPr>
              <a:t>class Student{</a:t>
            </a:r>
            <a:endParaRPr lang="en-US" altLang="zh-CN" b="1" dirty="0">
              <a:solidFill>
                <a:schemeClr val="bg1"/>
              </a:solidFill>
            </a:endParaRPr>
          </a:p>
          <a:p>
            <a:pPr eaLnBrk="1" hangingPunct="1">
              <a:buNone/>
            </a:pPr>
            <a:r>
              <a:rPr lang="en-US" altLang="zh-CN" b="1" dirty="0">
                <a:solidFill>
                  <a:schemeClr val="bg1"/>
                </a:solidFill>
              </a:rPr>
              <a:t>  public:</a:t>
            </a:r>
            <a:endParaRPr lang="en-US" altLang="zh-CN" b="1" dirty="0">
              <a:solidFill>
                <a:schemeClr val="bg1"/>
              </a:solidFill>
            </a:endParaRPr>
          </a:p>
          <a:p>
            <a:pPr eaLnBrk="1" hangingPunct="1">
              <a:buNone/>
            </a:pPr>
            <a:r>
              <a:rPr lang="en-US" altLang="zh-CN" b="1" dirty="0">
                <a:solidFill>
                  <a:schemeClr val="bg1"/>
                </a:solidFill>
              </a:rPr>
              <a:t>       void p(void);</a:t>
            </a:r>
            <a:endParaRPr lang="en-US" altLang="zh-CN" b="1" dirty="0">
              <a:solidFill>
                <a:schemeClr val="bg1"/>
              </a:solidFill>
            </a:endParaRPr>
          </a:p>
          <a:p>
            <a:pPr eaLnBrk="1" hangingPunct="1">
              <a:buNone/>
            </a:pPr>
            <a:r>
              <a:rPr lang="en-US" altLang="zh-CN" b="1" dirty="0">
                <a:solidFill>
                  <a:schemeClr val="bg1"/>
                </a:solidFill>
              </a:rPr>
              <a:t>       float score;</a:t>
            </a:r>
            <a:endParaRPr lang="en-US" altLang="zh-CN" b="1" dirty="0">
              <a:solidFill>
                <a:schemeClr val="bg1"/>
              </a:solidFill>
            </a:endParaRPr>
          </a:p>
          <a:p>
            <a:pPr eaLnBrk="1" hangingPunct="1">
              <a:buNone/>
            </a:pPr>
            <a:r>
              <a:rPr lang="en-US" altLang="zh-CN" b="1" dirty="0">
                <a:solidFill>
                  <a:schemeClr val="bg1"/>
                </a:solidFill>
              </a:rPr>
              <a:t>protected:</a:t>
            </a:r>
            <a:endParaRPr lang="en-US" altLang="zh-CN" b="1" dirty="0">
              <a:solidFill>
                <a:schemeClr val="bg1"/>
              </a:solidFill>
            </a:endParaRPr>
          </a:p>
          <a:p>
            <a:pPr eaLnBrk="1" hangingPunct="1">
              <a:buNone/>
            </a:pPr>
            <a:r>
              <a:rPr lang="en-US" altLang="zh-CN" b="1" dirty="0">
                <a:solidFill>
                  <a:schemeClr val="bg1"/>
                </a:solidFill>
              </a:rPr>
              <a:t>        string name;</a:t>
            </a:r>
            <a:endParaRPr lang="en-US" altLang="zh-CN" b="1" dirty="0">
              <a:solidFill>
                <a:schemeClr val="bg1"/>
              </a:solidFill>
            </a:endParaRPr>
          </a:p>
          <a:p>
            <a:pPr eaLnBrk="1" hangingPunct="1">
              <a:buNone/>
            </a:pPr>
            <a:r>
              <a:rPr lang="en-US" altLang="zh-CN" b="1" dirty="0">
                <a:solidFill>
                  <a:schemeClr val="bg1"/>
                </a:solidFill>
              </a:rPr>
              <a:t>        int age;</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p:txBody>
      </p:sp>
      <p:sp>
        <p:nvSpPr>
          <p:cNvPr id="10035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00356" name="Rectangle 4"/>
          <p:cNvSpPr/>
          <p:nvPr/>
        </p:nvSpPr>
        <p:spPr>
          <a:xfrm>
            <a:off x="4175125" y="765175"/>
            <a:ext cx="4968875" cy="5903913"/>
          </a:xfrm>
          <a:prstGeom prst="rect">
            <a:avLst/>
          </a:prstGeom>
          <a:noFill/>
          <a:ln w="9525">
            <a:noFill/>
          </a:ln>
        </p:spPr>
        <p:txBody>
          <a:bodyPr/>
          <a:p>
            <a:pPr marL="342900" indent="-342900" eaLnBrk="1" hangingPunct="1">
              <a:spcBef>
                <a:spcPct val="20000"/>
              </a:spcBef>
            </a:pPr>
            <a:r>
              <a:rPr lang="en-US" altLang="zh-CN" sz="3200" b="1" u="sng" dirty="0">
                <a:latin typeface="Times New Roman" panose="02020603050405020304" pitchFamily="18" charset="0"/>
              </a:rPr>
              <a:t>Student.cpp</a:t>
            </a:r>
            <a:endParaRPr lang="en-US" altLang="zh-CN" sz="3200" b="1" u="sng"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#include "student.h"</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void Student</a:t>
            </a:r>
            <a:r>
              <a:rPr lang="en-US" altLang="zh-CN" sz="3200" b="1" dirty="0">
                <a:solidFill>
                  <a:srgbClr val="FF3300"/>
                </a:solidFill>
                <a:latin typeface="Times New Roman" panose="02020603050405020304" pitchFamily="18" charset="0"/>
              </a:rPr>
              <a:t>::</a:t>
            </a:r>
            <a:r>
              <a:rPr lang="en-US" altLang="zh-CN" sz="3200" b="1" dirty="0">
                <a:latin typeface="Times New Roman" panose="02020603050405020304" pitchFamily="18" charset="0"/>
              </a:rPr>
              <a:t>p()</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a:p>
            <a:pPr marL="342900" indent="-342900" eaLnBrk="1" hangingPunct="1">
              <a:spcBef>
                <a:spcPct val="20000"/>
              </a:spcBef>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age=5;//</a:t>
            </a:r>
            <a:r>
              <a:rPr lang="zh-CN" altLang="en-US" sz="3200" b="1" dirty="0">
                <a:latin typeface="Times New Roman" panose="02020603050405020304" pitchFamily="18" charset="0"/>
              </a:rPr>
              <a:t>默认前缀</a:t>
            </a:r>
            <a:r>
              <a:rPr lang="en-US" altLang="zh-CN" sz="3200" b="1" dirty="0">
                <a:latin typeface="Times New Roman" panose="02020603050405020304" pitchFamily="18" charset="0"/>
              </a:rPr>
              <a:t>this</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this-&gt;age=5; </a:t>
            </a:r>
            <a:r>
              <a:rPr lang="zh-CN" altLang="en-US" sz="3200" b="1" dirty="0">
                <a:latin typeface="Times New Roman" panose="02020603050405020304" pitchFamily="18" charset="0"/>
              </a:rPr>
              <a:t>等价</a:t>
            </a:r>
            <a:endParaRPr lang="zh-CN" altLang="en-US" sz="3200" b="1" dirty="0">
              <a:latin typeface="Times New Roman" panose="02020603050405020304" pitchFamily="18" charset="0"/>
            </a:endParaRPr>
          </a:p>
          <a:p>
            <a:pPr marL="342900" indent="-342900" eaLnBrk="1" hangingPunct="1">
              <a:spcBef>
                <a:spcPct val="20000"/>
              </a:spcBef>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cout&lt;&lt;this&lt;&lt;endl;</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this = new Student;//</a:t>
            </a:r>
            <a:r>
              <a:rPr lang="zh-CN" altLang="en-US" sz="3200" b="1" dirty="0">
                <a:latin typeface="Times New Roman" panose="02020603050405020304" pitchFamily="18" charset="0"/>
              </a:rPr>
              <a:t>错误</a:t>
            </a:r>
            <a:endParaRPr lang="zh-CN" altLang="en-US"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}//this</a:t>
            </a:r>
            <a:r>
              <a:rPr lang="zh-CN" altLang="en-US" sz="3200" b="1" dirty="0">
                <a:latin typeface="Times New Roman" panose="02020603050405020304" pitchFamily="18" charset="0"/>
              </a:rPr>
              <a:t>是个指针常量</a:t>
            </a:r>
            <a:endParaRPr lang="zh-CN" altLang="en-US" sz="3200" b="1" dirty="0">
              <a:latin typeface="Times New Roman" panose="02020603050405020304" pitchFamily="18" charset="0"/>
            </a:endParaRPr>
          </a:p>
        </p:txBody>
      </p:sp>
      <p:cxnSp>
        <p:nvCxnSpPr>
          <p:cNvPr id="100357" name="直接连接符 2"/>
          <p:cNvCxnSpPr/>
          <p:nvPr/>
        </p:nvCxnSpPr>
        <p:spPr>
          <a:xfrm>
            <a:off x="3635375" y="71438"/>
            <a:ext cx="0" cy="6742112"/>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p:cNvSpPr>
          <p:nvPr>
            <p:ph idx="1"/>
          </p:nvPr>
        </p:nvSpPr>
        <p:spPr>
          <a:xfrm>
            <a:off x="182563" y="115888"/>
            <a:ext cx="3416300" cy="6553200"/>
          </a:xfrm>
          <a:ln/>
        </p:spPr>
        <p:txBody>
          <a:bodyPr vert="horz" wrap="square" lIns="91440" tIns="45720" rIns="91440" bIns="45720" anchor="t" anchorCtr="0"/>
          <a:p>
            <a:pPr eaLnBrk="1" hangingPunct="1">
              <a:buNone/>
            </a:pPr>
            <a:r>
              <a:rPr lang="zh-CN" altLang="en-US" b="1" dirty="0">
                <a:solidFill>
                  <a:schemeClr val="bg1"/>
                </a:solidFill>
              </a:rPr>
              <a:t>例子（上）</a:t>
            </a:r>
            <a:endParaRPr lang="zh-CN" altLang="en-US" b="1" dirty="0">
              <a:solidFill>
                <a:schemeClr val="bg1"/>
              </a:solidFill>
            </a:endParaRPr>
          </a:p>
          <a:p>
            <a:pPr eaLnBrk="1" hangingPunct="1">
              <a:buNone/>
            </a:pPr>
            <a:r>
              <a:rPr lang="en-US" altLang="zh-CN" b="1" u="sng" dirty="0">
                <a:solidFill>
                  <a:schemeClr val="bg1"/>
                </a:solidFill>
              </a:rPr>
              <a:t>Student.h</a:t>
            </a:r>
            <a:endParaRPr lang="en-US" altLang="zh-CN" b="1" u="sng" dirty="0">
              <a:solidFill>
                <a:schemeClr val="bg1"/>
              </a:solidFill>
            </a:endParaRPr>
          </a:p>
          <a:p>
            <a:pPr eaLnBrk="1" hangingPunct="1">
              <a:buNone/>
            </a:pPr>
            <a:r>
              <a:rPr lang="en-US" altLang="zh-CN" b="1" dirty="0">
                <a:solidFill>
                  <a:schemeClr val="bg1"/>
                </a:solidFill>
              </a:rPr>
              <a:t>class Student{</a:t>
            </a:r>
            <a:endParaRPr lang="en-US" altLang="zh-CN" b="1" dirty="0">
              <a:solidFill>
                <a:schemeClr val="bg1"/>
              </a:solidFill>
            </a:endParaRPr>
          </a:p>
          <a:p>
            <a:pPr eaLnBrk="1" hangingPunct="1">
              <a:buNone/>
            </a:pPr>
            <a:r>
              <a:rPr lang="en-US" altLang="zh-CN" b="1" dirty="0">
                <a:solidFill>
                  <a:schemeClr val="bg1"/>
                </a:solidFill>
              </a:rPr>
              <a:t>public:</a:t>
            </a:r>
            <a:endParaRPr lang="en-US" altLang="zh-CN" b="1" dirty="0">
              <a:solidFill>
                <a:schemeClr val="bg1"/>
              </a:solidFill>
            </a:endParaRPr>
          </a:p>
          <a:p>
            <a:pPr eaLnBrk="1" hangingPunct="1">
              <a:buNone/>
            </a:pPr>
            <a:r>
              <a:rPr lang="en-US" altLang="zh-CN" b="1" dirty="0">
                <a:solidFill>
                  <a:schemeClr val="bg1"/>
                </a:solidFill>
              </a:rPr>
              <a:t>     void p(void);</a:t>
            </a:r>
            <a:endParaRPr lang="en-US" altLang="zh-CN" b="1" dirty="0">
              <a:solidFill>
                <a:schemeClr val="bg1"/>
              </a:solidFill>
            </a:endParaRPr>
          </a:p>
          <a:p>
            <a:pPr eaLnBrk="1" hangingPunct="1">
              <a:buNone/>
            </a:pPr>
            <a:r>
              <a:rPr lang="en-US" altLang="zh-CN" b="1" dirty="0">
                <a:solidFill>
                  <a:schemeClr val="bg1"/>
                </a:solidFill>
              </a:rPr>
              <a:t>private:</a:t>
            </a:r>
            <a:endParaRPr lang="en-US" altLang="zh-CN" b="1" dirty="0">
              <a:solidFill>
                <a:schemeClr val="bg1"/>
              </a:solidFill>
            </a:endParaRPr>
          </a:p>
          <a:p>
            <a:pPr eaLnBrk="1" hangingPunct="1">
              <a:buNone/>
            </a:pPr>
            <a:r>
              <a:rPr lang="en-US" altLang="zh-CN" b="1" dirty="0">
                <a:solidFill>
                  <a:schemeClr val="bg1"/>
                </a:solidFill>
              </a:rPr>
              <a:t>      float score;</a:t>
            </a:r>
            <a:endParaRPr lang="en-US" altLang="zh-CN" b="1" dirty="0">
              <a:solidFill>
                <a:schemeClr val="bg1"/>
              </a:solidFill>
            </a:endParaRPr>
          </a:p>
          <a:p>
            <a:pPr eaLnBrk="1" hangingPunct="1">
              <a:buNone/>
            </a:pPr>
            <a:r>
              <a:rPr lang="en-US" altLang="zh-CN" b="1" dirty="0">
                <a:solidFill>
                  <a:schemeClr val="bg1"/>
                </a:solidFill>
              </a:rPr>
              <a:t>      string name;</a:t>
            </a:r>
            <a:endParaRPr lang="en-US" altLang="zh-CN" b="1" dirty="0">
              <a:solidFill>
                <a:schemeClr val="bg1"/>
              </a:solidFill>
            </a:endParaRPr>
          </a:p>
          <a:p>
            <a:pPr eaLnBrk="1" hangingPunct="1">
              <a:buNone/>
            </a:pPr>
            <a:r>
              <a:rPr lang="en-US" altLang="zh-CN" b="1" dirty="0">
                <a:solidFill>
                  <a:schemeClr val="bg1"/>
                </a:solidFill>
              </a:rPr>
              <a:t>      int age;</a:t>
            </a:r>
            <a:endParaRPr lang="en-US" altLang="zh-CN" b="1" dirty="0">
              <a:solidFill>
                <a:schemeClr val="bg1"/>
              </a:solidFill>
            </a:endParaRPr>
          </a:p>
          <a:p>
            <a:pPr eaLnBrk="1" hangingPunct="1">
              <a:buNone/>
            </a:pPr>
            <a:r>
              <a:rPr lang="en-US" altLang="zh-CN" b="1" dirty="0">
                <a:solidFill>
                  <a:schemeClr val="bg1"/>
                </a:solidFill>
              </a:rPr>
              <a:t>      void x(){/*11*/}</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p:txBody>
      </p:sp>
      <p:sp>
        <p:nvSpPr>
          <p:cNvPr id="101379"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01380" name="Rectangle 4"/>
          <p:cNvSpPr/>
          <p:nvPr/>
        </p:nvSpPr>
        <p:spPr>
          <a:xfrm>
            <a:off x="4392613" y="404813"/>
            <a:ext cx="4751387" cy="6453187"/>
          </a:xfrm>
          <a:prstGeom prst="rect">
            <a:avLst/>
          </a:prstGeom>
          <a:noFill/>
          <a:ln w="9525">
            <a:noFill/>
          </a:ln>
        </p:spPr>
        <p:txBody>
          <a:bodyPr/>
          <a:p>
            <a:pPr marL="342900" indent="-342900" eaLnBrk="1" hangingPunct="1">
              <a:spcBef>
                <a:spcPct val="20000"/>
              </a:spcBef>
            </a:pPr>
            <a:r>
              <a:rPr lang="en-US" altLang="zh-CN" sz="3200" b="1" u="sng" dirty="0">
                <a:latin typeface="Times New Roman" panose="02020603050405020304" pitchFamily="18" charset="0"/>
              </a:rPr>
              <a:t>Student.cpp</a:t>
            </a:r>
            <a:endParaRPr lang="en-US" altLang="zh-CN" sz="3200" b="1" u="sng"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#include "student.h"</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void x(){/*22222*/}</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void Student</a:t>
            </a:r>
            <a:r>
              <a:rPr lang="en-US" altLang="zh-CN" sz="3200" b="1" dirty="0">
                <a:solidFill>
                  <a:srgbClr val="FF3300"/>
                </a:solidFill>
                <a:latin typeface="Times New Roman" panose="02020603050405020304" pitchFamily="18" charset="0"/>
              </a:rPr>
              <a:t>::</a:t>
            </a:r>
            <a:r>
              <a:rPr lang="en-US" altLang="zh-CN" sz="3200" b="1" dirty="0">
                <a:latin typeface="Times New Roman" panose="02020603050405020304" pitchFamily="18" charset="0"/>
              </a:rPr>
              <a:t>p()</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i="1" dirty="0">
                <a:latin typeface="Times New Roman" panose="02020603050405020304" pitchFamily="18" charset="0"/>
              </a:rPr>
              <a:t>{    </a:t>
            </a:r>
            <a:r>
              <a:rPr lang="en-US" altLang="zh-CN" sz="3200" b="1" dirty="0">
                <a:latin typeface="Times New Roman" panose="02020603050405020304" pitchFamily="18" charset="0"/>
              </a:rPr>
              <a:t>int age = 1;  </a:t>
            </a:r>
            <a:endParaRPr lang="zh-CN" altLang="en-US" sz="3200" b="1" dirty="0">
              <a:latin typeface="Times New Roman" panose="02020603050405020304" pitchFamily="18" charset="0"/>
            </a:endParaRPr>
          </a:p>
          <a:p>
            <a:pPr marL="342900" indent="-342900" eaLnBrk="1" hangingPunct="1">
              <a:spcBef>
                <a:spcPct val="20000"/>
              </a:spcBef>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age=5;</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this-&gt;age=5;</a:t>
            </a:r>
            <a:r>
              <a:rPr lang="en-US" altLang="zh-CN" sz="3200" b="1" i="1" dirty="0">
                <a:latin typeface="Times New Roman" panose="02020603050405020304" pitchFamily="18" charset="0"/>
              </a:rPr>
              <a:t> //this</a:t>
            </a:r>
            <a:r>
              <a:rPr lang="zh-CN" altLang="en-US" sz="3200" b="1" i="1" dirty="0">
                <a:latin typeface="Times New Roman" panose="02020603050405020304" pitchFamily="18" charset="0"/>
              </a:rPr>
              <a:t>必需</a:t>
            </a:r>
            <a:endParaRPr lang="en-US" altLang="zh-CN" sz="3200" b="1" i="1" dirty="0">
              <a:latin typeface="Times New Roman" panose="02020603050405020304" pitchFamily="18" charset="0"/>
            </a:endParaRPr>
          </a:p>
          <a:p>
            <a:pPr marL="342900" indent="-342900" eaLnBrk="1" hangingPunct="1">
              <a:spcBef>
                <a:spcPct val="20000"/>
              </a:spcBef>
            </a:pPr>
            <a:r>
              <a:rPr lang="en-US" altLang="zh-CN" sz="3200" b="1" i="1" dirty="0">
                <a:latin typeface="Times New Roman" panose="02020603050405020304" pitchFamily="18" charset="0"/>
              </a:rPr>
              <a:t>     </a:t>
            </a:r>
            <a:r>
              <a:rPr lang="en-US" altLang="zh-CN" sz="3200" b="1" dirty="0">
                <a:latin typeface="Times New Roman" panose="02020603050405020304" pitchFamily="18" charset="0"/>
              </a:rPr>
              <a:t>Student::age = 5;</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x();</a:t>
            </a:r>
            <a:r>
              <a:rPr lang="zh-CN" altLang="en-US" sz="3200" b="1" dirty="0">
                <a:latin typeface="Times New Roman" panose="02020603050405020304" pitchFamily="18" charset="0"/>
              </a:rPr>
              <a:t> </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::x();</a:t>
            </a:r>
            <a:endParaRPr lang="zh-CN" altLang="en-US"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a:t>
            </a:r>
            <a:endParaRPr lang="zh-CN" altLang="en-US" sz="3200" b="1" dirty="0">
              <a:latin typeface="Times New Roman" panose="02020603050405020304" pitchFamily="18" charset="0"/>
            </a:endParaRPr>
          </a:p>
        </p:txBody>
      </p:sp>
      <p:cxnSp>
        <p:nvCxnSpPr>
          <p:cNvPr id="101381" name="直接连接符 2"/>
          <p:cNvCxnSpPr/>
          <p:nvPr/>
        </p:nvCxnSpPr>
        <p:spPr>
          <a:xfrm>
            <a:off x="3635375" y="71438"/>
            <a:ext cx="0" cy="6742112"/>
          </a:xfrm>
          <a:prstGeom prst="line">
            <a:avLst/>
          </a:prstGeom>
          <a:ln w="9525" cap="flat" cmpd="sng">
            <a:solidFill>
              <a:schemeClr val="bg1"/>
            </a:solidFill>
            <a:prstDash val="solid"/>
            <a:headEnd type="none" w="med" len="med"/>
            <a:tailEnd type="none" w="med" len="med"/>
          </a:ln>
        </p:spPr>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02403" name="Rectangle 4"/>
          <p:cNvSpPr/>
          <p:nvPr/>
        </p:nvSpPr>
        <p:spPr>
          <a:xfrm>
            <a:off x="3059113" y="765175"/>
            <a:ext cx="6084887" cy="5543550"/>
          </a:xfrm>
          <a:prstGeom prst="rect">
            <a:avLst/>
          </a:prstGeom>
          <a:noFill/>
          <a:ln w="9525">
            <a:noFill/>
          </a:ln>
        </p:spPr>
        <p:txBody>
          <a:bodyPr/>
          <a:p>
            <a:pPr marL="342900" indent="-342900" eaLnBrk="1" hangingPunct="1">
              <a:spcBef>
                <a:spcPct val="20000"/>
              </a:spcBef>
            </a:pPr>
            <a:r>
              <a:rPr lang="zh-CN" altLang="en-US" sz="3200" b="1" dirty="0">
                <a:latin typeface="Times New Roman" panose="02020603050405020304" pitchFamily="18" charset="0"/>
              </a:rPr>
              <a:t>例子（下）</a:t>
            </a:r>
            <a:endParaRPr lang="zh-CN" altLang="en-US" sz="3200" b="1" dirty="0">
              <a:latin typeface="Times New Roman" panose="02020603050405020304" pitchFamily="18" charset="0"/>
            </a:endParaRPr>
          </a:p>
          <a:p>
            <a:pPr marL="342900" indent="-342900" eaLnBrk="1" hangingPunct="1">
              <a:spcBef>
                <a:spcPct val="20000"/>
              </a:spcBef>
            </a:pPr>
            <a:r>
              <a:rPr lang="en-US" altLang="zh-CN" sz="3200" b="1" u="sng" dirty="0">
                <a:latin typeface="Times New Roman" panose="02020603050405020304" pitchFamily="18" charset="0"/>
              </a:rPr>
              <a:t>a.cpp</a:t>
            </a:r>
            <a:endParaRPr lang="en-US" altLang="zh-CN" sz="3200" b="1" u="sng"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#include " Student.h"</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void main()</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Student a;</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a.p();</a:t>
            </a:r>
            <a:endParaRPr lang="en-US" altLang="zh-CN"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this-&gt;score = 5;//</a:t>
            </a:r>
            <a:r>
              <a:rPr lang="zh-CN" altLang="en-US" sz="3200" b="1" dirty="0">
                <a:latin typeface="Times New Roman" panose="02020603050405020304" pitchFamily="18" charset="0"/>
              </a:rPr>
              <a:t>错误</a:t>
            </a:r>
            <a:endParaRPr lang="zh-CN" altLang="en-US" sz="3200" b="1" dirty="0">
              <a:latin typeface="Times New Roman" panose="02020603050405020304" pitchFamily="18" charset="0"/>
            </a:endParaRPr>
          </a:p>
          <a:p>
            <a:pPr marL="342900" indent="-342900" eaLnBrk="1" hangingPunct="1">
              <a:spcBef>
                <a:spcPct val="20000"/>
              </a:spcBef>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成员函数专用</a:t>
            </a:r>
            <a:endParaRPr lang="en-US" altLang="zh-CN" sz="3200" b="1" dirty="0">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8258" name="Rectangle 2"/>
          <p:cNvSpPr>
            <a:spLocks noGrp="1"/>
          </p:cNvSpPr>
          <p:nvPr>
            <p:ph idx="1"/>
          </p:nvPr>
        </p:nvSpPr>
        <p:spPr>
          <a:xfrm>
            <a:off x="323850" y="765175"/>
            <a:ext cx="8820150" cy="6092825"/>
          </a:xfrm>
          <a:ln/>
        </p:spPr>
        <p:txBody>
          <a:bodyPr vert="horz" wrap="square" lIns="91440" tIns="45720" rIns="91440" bIns="45720" anchor="t" anchorCtr="0"/>
          <a:p>
            <a:pPr eaLnBrk="1" hangingPunct="1">
              <a:lnSpc>
                <a:spcPct val="80000"/>
              </a:lnSpc>
              <a:buNone/>
            </a:pPr>
            <a:r>
              <a:rPr lang="en-US" altLang="zh-CN" sz="2800" b="1" dirty="0">
                <a:solidFill>
                  <a:schemeClr val="bg1"/>
                </a:solidFill>
              </a:rPr>
              <a:t>class Student{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public://</a:t>
            </a:r>
            <a:r>
              <a:rPr lang="zh-CN" altLang="en-US" sz="2800" b="1" dirty="0">
                <a:solidFill>
                  <a:schemeClr val="bg1"/>
                </a:solidFill>
              </a:rPr>
              <a:t>常成员函数不允许改变对象状态的语句出现</a:t>
            </a:r>
            <a:endParaRPr lang="zh-CN" altLang="en-US" sz="2800" b="1" dirty="0">
              <a:solidFill>
                <a:schemeClr val="bg1"/>
              </a:solidFill>
            </a:endParaRPr>
          </a:p>
          <a:p>
            <a:pPr eaLnBrk="1" hangingPunct="1">
              <a:lnSpc>
                <a:spcPct val="80000"/>
              </a:lnSpc>
              <a:buNone/>
            </a:pPr>
            <a:r>
              <a:rPr lang="zh-CN" altLang="en-US" sz="2800" b="1" dirty="0">
                <a:solidFill>
                  <a:schemeClr val="bg1"/>
                </a:solidFill>
              </a:rPr>
              <a:t>      </a:t>
            </a:r>
            <a:r>
              <a:rPr lang="en-US" altLang="zh-CN" sz="2800" b="1" dirty="0">
                <a:solidFill>
                  <a:schemeClr val="bg1"/>
                </a:solidFill>
              </a:rPr>
              <a:t>void p(const int a) </a:t>
            </a:r>
            <a:r>
              <a:rPr lang="en-US" altLang="zh-CN" sz="2800" b="1" dirty="0">
                <a:solidFill>
                  <a:srgbClr val="FF0000"/>
                </a:solidFill>
              </a:rPr>
              <a:t>const</a:t>
            </a:r>
            <a:r>
              <a:rPr lang="en-US" altLang="zh-CN" sz="2800" b="1" dirty="0">
                <a:solidFill>
                  <a:schemeClr val="bg1"/>
                </a:solidFill>
              </a:rPr>
              <a:t> { cout&lt;&lt;age&lt;&lt;a; … …;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void r(int k) {</a:t>
            </a:r>
            <a:r>
              <a:rPr lang="en-US" altLang="zh-CN" sz="2800" b="1" dirty="0">
                <a:solidFill>
                  <a:srgbClr val="FFFF00"/>
                </a:solidFill>
              </a:rPr>
              <a:t>age=k; … …;</a:t>
            </a: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f(int k) </a:t>
            </a:r>
            <a:r>
              <a:rPr lang="en-US" altLang="zh-CN" sz="2800" b="1" dirty="0">
                <a:solidFill>
                  <a:srgbClr val="FF0000"/>
                </a:solidFill>
              </a:rPr>
              <a:t>const</a:t>
            </a:r>
            <a:r>
              <a:rPr lang="en-US" altLang="zh-CN" sz="2800" b="1" dirty="0">
                <a:solidFill>
                  <a:schemeClr val="bg1"/>
                </a:solidFill>
              </a:rPr>
              <a:t> ;//</a:t>
            </a:r>
            <a:r>
              <a:rPr lang="zh-CN" altLang="en-US" sz="2800" b="1" dirty="0">
                <a:solidFill>
                  <a:schemeClr val="bg1"/>
                </a:solidFill>
              </a:rPr>
              <a:t>如果声明与定义不一致</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&amp;q(){… …;return(age);}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protected:</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age;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void s()const{</a:t>
            </a:r>
            <a:r>
              <a:rPr lang="en-US" altLang="zh-CN" sz="2800" b="1" dirty="0">
                <a:solidFill>
                  <a:srgbClr val="FFFF00"/>
                </a:solidFill>
              </a:rPr>
              <a:t>age++</a:t>
            </a:r>
            <a:r>
              <a:rPr lang="en-US" altLang="zh-CN" sz="2800" b="1" dirty="0">
                <a:solidFill>
                  <a:schemeClr val="bg1"/>
                </a:solidFill>
              </a:rPr>
              <a:t>; … …;</a:t>
            </a:r>
            <a:r>
              <a:rPr lang="en-US" altLang="zh-CN" sz="2800" b="1" dirty="0">
                <a:solidFill>
                  <a:srgbClr val="FFFF00"/>
                </a:solidFill>
              </a:rPr>
              <a:t>r(5)</a:t>
            </a: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Student::f(int k) </a:t>
            </a:r>
            <a:r>
              <a:rPr lang="en-US" altLang="zh-CN" sz="2800" b="1" dirty="0">
                <a:solidFill>
                  <a:srgbClr val="FF0000"/>
                </a:solidFill>
              </a:rPr>
              <a:t>const </a:t>
            </a:r>
            <a:r>
              <a:rPr lang="en-US" altLang="zh-CN" sz="2800" b="1" dirty="0">
                <a:solidFill>
                  <a:schemeClr val="bg1"/>
                </a:solidFill>
              </a:rPr>
              <a:t>{… …; return(age</a:t>
            </a:r>
            <a:r>
              <a:rPr lang="zh-CN" altLang="en-US" sz="2800" b="1" dirty="0">
                <a:solidFill>
                  <a:schemeClr val="bg1"/>
                </a:solidFill>
              </a:rPr>
              <a:t>＋</a:t>
            </a:r>
            <a:r>
              <a:rPr lang="en-US" altLang="zh-CN" sz="2800" b="1" dirty="0">
                <a:solidFill>
                  <a:schemeClr val="bg1"/>
                </a:solidFill>
              </a:rPr>
              <a:t>k); }</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a:t>
            </a:r>
            <a:r>
              <a:rPr lang="en-US" altLang="zh-CN" sz="2800" b="1" dirty="0">
                <a:solidFill>
                  <a:srgbClr val="FFFF00"/>
                </a:solidFill>
              </a:rPr>
              <a:t>//</a:t>
            </a:r>
            <a:r>
              <a:rPr lang="zh-CN" altLang="en-US" sz="2800" b="1" dirty="0">
                <a:solidFill>
                  <a:srgbClr val="FFFF00"/>
                </a:solidFill>
              </a:rPr>
              <a:t>此时</a:t>
            </a:r>
            <a:r>
              <a:rPr lang="en-US" altLang="zh-CN" sz="2800" b="1" dirty="0">
                <a:solidFill>
                  <a:srgbClr val="FFFF00"/>
                </a:solidFill>
              </a:rPr>
              <a:t>this</a:t>
            </a:r>
            <a:r>
              <a:rPr lang="zh-CN" altLang="en-US" sz="2800" b="1" dirty="0">
                <a:solidFill>
                  <a:srgbClr val="FFFF00"/>
                </a:solidFill>
              </a:rPr>
              <a:t>是指向常量的指针常量</a:t>
            </a:r>
            <a:endParaRPr lang="en-US" altLang="zh-CN" sz="2800" b="1" dirty="0">
              <a:solidFill>
                <a:srgbClr val="FFFF00"/>
              </a:solidFill>
            </a:endParaRPr>
          </a:p>
          <a:p>
            <a:pPr eaLnBrk="1" hangingPunct="1">
              <a:lnSpc>
                <a:spcPct val="80000"/>
              </a:lnSpc>
              <a:buNone/>
            </a:pPr>
            <a:r>
              <a:rPr lang="en-US" altLang="zh-CN" sz="2800" b="1" dirty="0">
                <a:solidFill>
                  <a:srgbClr val="FFFF00"/>
                </a:solidFill>
              </a:rPr>
              <a:t>//</a:t>
            </a:r>
            <a:r>
              <a:rPr lang="zh-CN" altLang="en-US" sz="2800" b="1" dirty="0">
                <a:solidFill>
                  <a:srgbClr val="FFFF00"/>
                </a:solidFill>
              </a:rPr>
              <a:t>意义：</a:t>
            </a:r>
            <a:r>
              <a:rPr lang="en-US" altLang="zh-CN" sz="2800" b="1" dirty="0">
                <a:solidFill>
                  <a:srgbClr val="FFFF00"/>
                </a:solidFill>
              </a:rPr>
              <a:t>1</a:t>
            </a:r>
            <a:r>
              <a:rPr lang="zh-CN" altLang="en-US" sz="2800" b="1" dirty="0">
                <a:solidFill>
                  <a:srgbClr val="FFFF00"/>
                </a:solidFill>
              </a:rPr>
              <a:t>、契约意志   </a:t>
            </a:r>
            <a:r>
              <a:rPr lang="en-US" altLang="zh-CN" sz="2800" b="1" dirty="0">
                <a:solidFill>
                  <a:srgbClr val="FFFF00"/>
                </a:solidFill>
              </a:rPr>
              <a:t>2</a:t>
            </a:r>
            <a:r>
              <a:rPr lang="zh-CN" altLang="en-US" sz="2800" b="1" dirty="0">
                <a:solidFill>
                  <a:srgbClr val="FFFF00"/>
                </a:solidFill>
              </a:rPr>
              <a:t>、反向抑错（针对团队</a:t>
            </a:r>
            <a:r>
              <a:rPr lang="en-US" altLang="zh-CN" sz="2800" b="1" dirty="0">
                <a:solidFill>
                  <a:srgbClr val="FFFF00"/>
                </a:solidFill>
              </a:rPr>
              <a:t>&amp;</a:t>
            </a:r>
            <a:r>
              <a:rPr lang="zh-CN" altLang="en-US" sz="2800" b="1" dirty="0">
                <a:solidFill>
                  <a:srgbClr val="FFFF00"/>
                </a:solidFill>
              </a:rPr>
              <a:t>时间）</a:t>
            </a:r>
            <a:endParaRPr lang="en-US" altLang="zh-CN" sz="2800" b="1" dirty="0">
              <a:solidFill>
                <a:srgbClr val="FFFF00"/>
              </a:solidFill>
            </a:endParaRPr>
          </a:p>
          <a:p>
            <a:pPr eaLnBrk="1" hangingPunct="1">
              <a:lnSpc>
                <a:spcPct val="80000"/>
              </a:lnSpc>
              <a:buNone/>
            </a:pPr>
            <a:r>
              <a:rPr lang="en-US" altLang="zh-CN" sz="2800" b="1" dirty="0">
                <a:solidFill>
                  <a:srgbClr val="FFFF00"/>
                </a:solidFill>
              </a:rPr>
              <a:t>                       </a:t>
            </a:r>
            <a:r>
              <a:rPr lang="zh-CN" altLang="en-US" sz="2800" b="1" dirty="0">
                <a:solidFill>
                  <a:srgbClr val="FFFF00"/>
                </a:solidFill>
              </a:rPr>
              <a:t>一切为了维护    </a:t>
            </a:r>
            <a:endParaRPr lang="zh-CN" altLang="en-US" sz="2800" b="1" dirty="0">
              <a:solidFill>
                <a:srgbClr val="FFFF00"/>
              </a:solidFill>
            </a:endParaRPr>
          </a:p>
        </p:txBody>
      </p:sp>
      <p:sp>
        <p:nvSpPr>
          <p:cNvPr id="103427"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08258">
                                            <p:txEl>
                                              <p:charRg st="333" end="353"/>
                                            </p:txEl>
                                          </p:spTgt>
                                        </p:tgtEl>
                                        <p:attrNameLst>
                                          <p:attrName>style.visibility</p:attrName>
                                        </p:attrNameLst>
                                      </p:cBhvr>
                                      <p:to>
                                        <p:strVal val="visible"/>
                                      </p:to>
                                    </p:set>
                                    <p:animEffect transition="in" filter="box(in)">
                                      <p:cBhvr>
                                        <p:cTn id="7" dur="500"/>
                                        <p:tgtEl>
                                          <p:spTgt spid="608258">
                                            <p:txEl>
                                              <p:charRg st="333" end="3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08258">
                                            <p:txEl>
                                              <p:charRg st="353" end="383"/>
                                            </p:txEl>
                                          </p:spTgt>
                                        </p:tgtEl>
                                        <p:attrNameLst>
                                          <p:attrName>style.visibility</p:attrName>
                                        </p:attrNameLst>
                                      </p:cBhvr>
                                      <p:to>
                                        <p:strVal val="visible"/>
                                      </p:to>
                                    </p:set>
                                    <p:animEffect transition="in" filter="box(in)">
                                      <p:cBhvr>
                                        <p:cTn id="12" dur="500"/>
                                        <p:tgtEl>
                                          <p:spTgt spid="608258">
                                            <p:txEl>
                                              <p:charRg st="353" end="3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08258">
                                            <p:txEl>
                                              <p:charRg st="383" end="417"/>
                                            </p:txEl>
                                          </p:spTgt>
                                        </p:tgtEl>
                                        <p:attrNameLst>
                                          <p:attrName>style.visibility</p:attrName>
                                        </p:attrNameLst>
                                      </p:cBhvr>
                                      <p:to>
                                        <p:strVal val="visible"/>
                                      </p:to>
                                    </p:set>
                                    <p:animEffect transition="in" filter="box(in)">
                                      <p:cBhvr>
                                        <p:cTn id="17" dur="500"/>
                                        <p:tgtEl>
                                          <p:spTgt spid="608258">
                                            <p:txEl>
                                              <p:charRg st="383" end="4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idx="1"/>
          </p:nvPr>
        </p:nvSpPr>
        <p:spPr>
          <a:xfrm>
            <a:off x="323850" y="765175"/>
            <a:ext cx="8820150" cy="6092825"/>
          </a:xfrm>
          <a:ln/>
        </p:spPr>
        <p:txBody>
          <a:bodyPr vert="horz" wrap="square" lIns="91440" tIns="45720" rIns="91440" bIns="45720" anchor="t" anchorCtr="0"/>
          <a:p>
            <a:pPr eaLnBrk="1" hangingPunct="1">
              <a:lnSpc>
                <a:spcPct val="90000"/>
              </a:lnSpc>
              <a:buNone/>
            </a:pPr>
            <a:r>
              <a:rPr lang="en-US" altLang="zh-CN" b="1" dirty="0">
                <a:solidFill>
                  <a:schemeClr val="bg1"/>
                </a:solidFill>
              </a:rPr>
              <a:t>class Student{</a:t>
            </a:r>
            <a:endParaRPr lang="en-US" altLang="zh-CN" b="1" dirty="0">
              <a:solidFill>
                <a:schemeClr val="bg1"/>
              </a:solidFill>
            </a:endParaRPr>
          </a:p>
          <a:p>
            <a:pPr eaLnBrk="1" hangingPunct="1">
              <a:lnSpc>
                <a:spcPct val="90000"/>
              </a:lnSpc>
              <a:buNone/>
            </a:pPr>
            <a:r>
              <a:rPr lang="en-US" altLang="zh-CN" b="1" dirty="0">
                <a:solidFill>
                  <a:schemeClr val="bg1"/>
                </a:solidFill>
              </a:rPr>
              <a:t>  public:</a:t>
            </a:r>
            <a:endParaRPr lang="en-US" altLang="zh-CN" b="1" dirty="0">
              <a:solidFill>
                <a:schemeClr val="bg1"/>
              </a:solidFill>
            </a:endParaRPr>
          </a:p>
          <a:p>
            <a:pPr eaLnBrk="1" hangingPunct="1">
              <a:lnSpc>
                <a:spcPct val="90000"/>
              </a:lnSpc>
              <a:buNone/>
            </a:pPr>
            <a:r>
              <a:rPr lang="en-US" altLang="zh-CN" b="1" dirty="0">
                <a:solidFill>
                  <a:schemeClr val="bg1"/>
                </a:solidFill>
              </a:rPr>
              <a:t>      void p(int a) </a:t>
            </a:r>
            <a:r>
              <a:rPr lang="en-US" altLang="zh-CN" b="1" dirty="0">
                <a:solidFill>
                  <a:srgbClr val="FF0000"/>
                </a:solidFill>
              </a:rPr>
              <a:t>const</a:t>
            </a:r>
            <a:r>
              <a:rPr lang="en-US" altLang="zh-CN" b="1" dirty="0">
                <a:solidFill>
                  <a:schemeClr val="bg1"/>
                </a:solidFill>
              </a:rPr>
              <a:t> { cout&lt;&lt;age&lt;&lt;a&lt;&lt;endl; }</a:t>
            </a:r>
            <a:endParaRPr lang="en-US" altLang="zh-CN" b="1" dirty="0">
              <a:solidFill>
                <a:schemeClr val="bg1"/>
              </a:solidFill>
            </a:endParaRPr>
          </a:p>
          <a:p>
            <a:pPr eaLnBrk="1" hangingPunct="1">
              <a:lnSpc>
                <a:spcPct val="90000"/>
              </a:lnSpc>
              <a:buNone/>
            </a:pPr>
            <a:r>
              <a:rPr lang="en-US" altLang="zh-CN" b="1" dirty="0">
                <a:solidFill>
                  <a:schemeClr val="bg1"/>
                </a:solidFill>
              </a:rPr>
              <a:t>      void r(int k) {age=k;}</a:t>
            </a:r>
            <a:endParaRPr lang="en-US" altLang="zh-CN" b="1" dirty="0">
              <a:solidFill>
                <a:schemeClr val="bg1"/>
              </a:solidFill>
            </a:endParaRPr>
          </a:p>
          <a:p>
            <a:pPr eaLnBrk="1" hangingPunct="1">
              <a:lnSpc>
                <a:spcPct val="90000"/>
              </a:lnSpc>
              <a:buNone/>
            </a:pPr>
            <a:r>
              <a:rPr lang="en-US" altLang="zh-CN" b="1" dirty="0">
                <a:solidFill>
                  <a:schemeClr val="bg1"/>
                </a:solidFill>
              </a:rPr>
              <a:t>  private:</a:t>
            </a:r>
            <a:endParaRPr lang="en-US" altLang="zh-CN" b="1" dirty="0">
              <a:solidFill>
                <a:schemeClr val="bg1"/>
              </a:solidFill>
            </a:endParaRPr>
          </a:p>
          <a:p>
            <a:pPr eaLnBrk="1" hangingPunct="1">
              <a:lnSpc>
                <a:spcPct val="90000"/>
              </a:lnSpc>
              <a:buNone/>
            </a:pPr>
            <a:r>
              <a:rPr lang="en-US" altLang="zh-CN" b="1" dirty="0">
                <a:solidFill>
                  <a:schemeClr val="bg1"/>
                </a:solidFill>
              </a:rPr>
              <a:t>      int age;</a:t>
            </a:r>
            <a:endParaRPr lang="en-US" altLang="zh-CN" b="1" dirty="0">
              <a:solidFill>
                <a:schemeClr val="bg1"/>
              </a:solidFill>
            </a:endParaRPr>
          </a:p>
          <a:p>
            <a:pPr eaLnBrk="1" hangingPunct="1">
              <a:lnSpc>
                <a:spcPct val="90000"/>
              </a:lnSpc>
              <a:buNone/>
            </a:pPr>
            <a:r>
              <a:rPr lang="en-US" altLang="zh-CN" b="1" dirty="0">
                <a:solidFill>
                  <a:schemeClr val="bg1"/>
                </a:solidFill>
              </a:rPr>
              <a:t>};</a:t>
            </a:r>
            <a:endParaRPr lang="en-US" altLang="zh-CN" b="1" dirty="0">
              <a:solidFill>
                <a:schemeClr val="bg1"/>
              </a:solidFill>
            </a:endParaRPr>
          </a:p>
          <a:p>
            <a:pPr eaLnBrk="1" hangingPunct="1">
              <a:lnSpc>
                <a:spcPct val="90000"/>
              </a:lnSpc>
              <a:buNone/>
            </a:pPr>
            <a:r>
              <a:rPr lang="en-US" altLang="zh-CN" b="1" dirty="0">
                <a:solidFill>
                  <a:schemeClr val="bg1"/>
                </a:solidFill>
              </a:rPr>
              <a:t>void f(</a:t>
            </a:r>
            <a:r>
              <a:rPr lang="en-US" altLang="zh-CN" b="1" dirty="0">
                <a:solidFill>
                  <a:srgbClr val="FFFF00"/>
                </a:solidFill>
              </a:rPr>
              <a:t>const</a:t>
            </a:r>
            <a:r>
              <a:rPr lang="en-US" altLang="zh-CN" b="1" dirty="0">
                <a:solidFill>
                  <a:schemeClr val="bg1"/>
                </a:solidFill>
              </a:rPr>
              <a:t> Student &amp; a){</a:t>
            </a:r>
            <a:endParaRPr lang="en-US" altLang="zh-CN" b="1" dirty="0">
              <a:solidFill>
                <a:schemeClr val="bg1"/>
              </a:solidFill>
            </a:endParaRPr>
          </a:p>
          <a:p>
            <a:pPr eaLnBrk="1" hangingPunct="1">
              <a:lnSpc>
                <a:spcPct val="90000"/>
              </a:lnSpc>
              <a:buNone/>
            </a:pPr>
            <a:r>
              <a:rPr lang="en-US" altLang="zh-CN" b="1" dirty="0">
                <a:solidFill>
                  <a:schemeClr val="bg1"/>
                </a:solidFill>
              </a:rPr>
              <a:t>    a.p(5);//</a:t>
            </a:r>
            <a:r>
              <a:rPr lang="zh-CN" altLang="en-US" b="1" dirty="0">
                <a:solidFill>
                  <a:schemeClr val="bg1"/>
                </a:solidFill>
              </a:rPr>
              <a:t>正确    </a:t>
            </a:r>
            <a:endParaRPr lang="zh-CN" altLang="en-US" b="1" dirty="0">
              <a:solidFill>
                <a:schemeClr val="bg1"/>
              </a:solidFill>
            </a:endParaRPr>
          </a:p>
          <a:p>
            <a:pPr eaLnBrk="1" hangingPunct="1">
              <a:lnSpc>
                <a:spcPct val="90000"/>
              </a:lnSpc>
              <a:buNone/>
            </a:pPr>
            <a:r>
              <a:rPr lang="zh-CN" altLang="en-US" b="1" dirty="0">
                <a:solidFill>
                  <a:schemeClr val="bg1"/>
                </a:solidFill>
              </a:rPr>
              <a:t>    </a:t>
            </a:r>
            <a:r>
              <a:rPr lang="en-US" altLang="zh-CN" b="1" dirty="0">
                <a:solidFill>
                  <a:schemeClr val="bg1"/>
                </a:solidFill>
              </a:rPr>
              <a:t>a.r(5);//</a:t>
            </a:r>
            <a:r>
              <a:rPr lang="zh-CN" altLang="en-US" b="1" dirty="0">
                <a:solidFill>
                  <a:schemeClr val="bg1"/>
                </a:solidFill>
              </a:rPr>
              <a:t>错误    因为</a:t>
            </a:r>
            <a:r>
              <a:rPr lang="en-US" altLang="zh-CN" b="1" dirty="0">
                <a:solidFill>
                  <a:schemeClr val="bg1"/>
                </a:solidFill>
              </a:rPr>
              <a:t>r</a:t>
            </a:r>
            <a:r>
              <a:rPr lang="zh-CN" altLang="en-US" b="1" dirty="0">
                <a:solidFill>
                  <a:schemeClr val="bg1"/>
                </a:solidFill>
              </a:rPr>
              <a:t>有修改权限，权限被放大     </a:t>
            </a:r>
            <a:endParaRPr lang="zh-CN" altLang="en-US" b="1" dirty="0">
              <a:solidFill>
                <a:schemeClr val="bg1"/>
              </a:solidFill>
            </a:endParaRPr>
          </a:p>
          <a:p>
            <a:pPr eaLnBrk="1" hangingPunct="1">
              <a:lnSpc>
                <a:spcPct val="90000"/>
              </a:lnSpc>
              <a:buNone/>
            </a:pPr>
            <a:r>
              <a:rPr lang="en-US" altLang="zh-CN" b="1" dirty="0">
                <a:solidFill>
                  <a:schemeClr val="bg1"/>
                </a:solidFill>
              </a:rPr>
              <a:t>}</a:t>
            </a:r>
            <a:endParaRPr lang="en-US" altLang="zh-CN" b="1" dirty="0">
              <a:solidFill>
                <a:schemeClr val="bg1"/>
              </a:solidFill>
            </a:endParaRPr>
          </a:p>
        </p:txBody>
      </p:sp>
      <p:sp>
        <p:nvSpPr>
          <p:cNvPr id="104451"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p:cNvSpPr>
          <p:nvPr>
            <p:ph idx="1"/>
          </p:nvPr>
        </p:nvSpPr>
        <p:spPr>
          <a:xfrm>
            <a:off x="182563" y="765175"/>
            <a:ext cx="3741737" cy="5976938"/>
          </a:xfrm>
          <a:ln/>
        </p:spPr>
        <p:txBody>
          <a:bodyPr vert="horz" wrap="square" lIns="91440" tIns="45720" rIns="91440" bIns="45720" anchor="t" anchorCtr="0"/>
          <a:p>
            <a:pPr eaLnBrk="1" hangingPunct="1">
              <a:lnSpc>
                <a:spcPct val="80000"/>
              </a:lnSpc>
              <a:buNone/>
            </a:pPr>
            <a:r>
              <a:rPr lang="zh-CN" altLang="en-US" sz="2800" b="1" dirty="0">
                <a:solidFill>
                  <a:schemeClr val="bg1"/>
                </a:solidFill>
              </a:rPr>
              <a:t>例子  </a:t>
            </a:r>
            <a:endParaRPr lang="zh-CN" altLang="en-US" sz="2800" b="1" dirty="0">
              <a:solidFill>
                <a:schemeClr val="bg1"/>
              </a:solidFill>
            </a:endParaRPr>
          </a:p>
          <a:p>
            <a:pPr eaLnBrk="1" hangingPunct="1">
              <a:lnSpc>
                <a:spcPct val="80000"/>
              </a:lnSpc>
              <a:buNone/>
            </a:pPr>
            <a:r>
              <a:rPr lang="en-US" altLang="zh-CN" sz="2800" b="1" u="sng" dirty="0">
                <a:solidFill>
                  <a:schemeClr val="bg1"/>
                </a:solidFill>
              </a:rPr>
              <a:t>Student.h</a:t>
            </a:r>
            <a:endParaRPr lang="en-US" altLang="zh-CN" sz="2800" b="1" u="sng" dirty="0">
              <a:solidFill>
                <a:schemeClr val="bg1"/>
              </a:solidFill>
            </a:endParaRPr>
          </a:p>
          <a:p>
            <a:pPr eaLnBrk="1" hangingPunct="1">
              <a:lnSpc>
                <a:spcPct val="80000"/>
              </a:lnSpc>
              <a:buNone/>
            </a:pPr>
            <a:r>
              <a:rPr lang="en-US" altLang="zh-CN" sz="2800" b="1" dirty="0">
                <a:solidFill>
                  <a:schemeClr val="bg1"/>
                </a:solidFill>
              </a:rPr>
              <a:t>class Student{</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public:</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Student *p(void);</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Student &amp;q(void);</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float score;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private: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string name;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        int age;</a:t>
            </a:r>
            <a:endParaRPr lang="en-US" altLang="zh-CN" sz="2800" b="1" dirty="0">
              <a:solidFill>
                <a:schemeClr val="bg1"/>
              </a:solidFill>
            </a:endParaRPr>
          </a:p>
          <a:p>
            <a:pPr eaLnBrk="1" hangingPunct="1">
              <a:lnSpc>
                <a:spcPct val="80000"/>
              </a:lnSpc>
              <a:buNone/>
            </a:pPr>
            <a:r>
              <a:rPr lang="en-US" altLang="zh-CN" sz="2800" b="1" dirty="0">
                <a:solidFill>
                  <a:schemeClr val="bg1"/>
                </a:solidFill>
              </a:rPr>
              <a:t>};</a:t>
            </a:r>
            <a:endParaRPr lang="en-US" altLang="zh-CN" sz="2800" b="1" dirty="0">
              <a:solidFill>
                <a:schemeClr val="bg1"/>
              </a:solidFill>
            </a:endParaRPr>
          </a:p>
        </p:txBody>
      </p:sp>
      <p:sp>
        <p:nvSpPr>
          <p:cNvPr id="10547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05476" name="Rectangle 4"/>
          <p:cNvSpPr/>
          <p:nvPr/>
        </p:nvSpPr>
        <p:spPr>
          <a:xfrm>
            <a:off x="3995738" y="765175"/>
            <a:ext cx="5256212" cy="5543550"/>
          </a:xfrm>
          <a:prstGeom prst="rect">
            <a:avLst/>
          </a:prstGeom>
          <a:noFill/>
          <a:ln w="9525">
            <a:noFill/>
          </a:ln>
        </p:spPr>
        <p:txBody>
          <a:bodyPr/>
          <a:p>
            <a:pPr marL="342900" indent="-342900" eaLnBrk="1" hangingPunct="1">
              <a:spcBef>
                <a:spcPct val="20000"/>
              </a:spcBef>
            </a:pPr>
            <a:r>
              <a:rPr lang="en-US" altLang="zh-CN" sz="2800" b="1" u="sng" dirty="0">
                <a:latin typeface="Times New Roman" panose="02020603050405020304" pitchFamily="18" charset="0"/>
              </a:rPr>
              <a:t>Student.cpp</a:t>
            </a:r>
            <a:endParaRPr lang="en-US" altLang="zh-CN" sz="2800" b="1" u="sng"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#include "student.h"</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Student  *Student</a:t>
            </a:r>
            <a:r>
              <a:rPr lang="en-US" altLang="zh-CN" sz="2800" b="1" dirty="0">
                <a:solidFill>
                  <a:srgbClr val="FF3300"/>
                </a:solidFill>
                <a:latin typeface="Times New Roman" panose="02020603050405020304" pitchFamily="18" charset="0"/>
              </a:rPr>
              <a:t>::</a:t>
            </a:r>
            <a:r>
              <a:rPr lang="en-US" altLang="zh-CN" sz="2800" b="1" dirty="0">
                <a:latin typeface="Times New Roman" panose="02020603050405020304" pitchFamily="18" charset="0"/>
              </a:rPr>
              <a:t>p()</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   age=age+2;   return(this);}</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Student  &amp;Student</a:t>
            </a:r>
            <a:r>
              <a:rPr lang="en-US" altLang="zh-CN" sz="2800" b="1" dirty="0">
                <a:solidFill>
                  <a:srgbClr val="FF3300"/>
                </a:solidFill>
                <a:latin typeface="Times New Roman" panose="02020603050405020304" pitchFamily="18" charset="0"/>
              </a:rPr>
              <a:t>::</a:t>
            </a:r>
            <a:r>
              <a:rPr lang="en-US" altLang="zh-CN" sz="2800" b="1" dirty="0">
                <a:latin typeface="Times New Roman" panose="02020603050405020304" pitchFamily="18" charset="0"/>
              </a:rPr>
              <a:t>q()</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   age=age+2;   return(*this);}</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void main()</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 Student a;</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   (a.p())-&gt;score =80.5;</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   (a.q()).score = 93;</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p:cNvSpPr>
          <p:nvPr>
            <p:ph idx="1"/>
          </p:nvPr>
        </p:nvSpPr>
        <p:spPr>
          <a:xfrm>
            <a:off x="2054225" y="765175"/>
            <a:ext cx="6189663" cy="5688013"/>
          </a:xfrm>
          <a:ln/>
        </p:spPr>
        <p:txBody>
          <a:bodyPr vert="horz" wrap="square" lIns="91440" tIns="45720" rIns="91440" bIns="45720" anchor="t" anchorCtr="0"/>
          <a:p>
            <a:pPr eaLnBrk="1" hangingPunct="1">
              <a:buNone/>
            </a:pPr>
            <a:r>
              <a:rPr lang="en-US" altLang="zh-CN" b="1" dirty="0">
                <a:solidFill>
                  <a:schemeClr val="bg1"/>
                </a:solidFill>
              </a:rPr>
              <a:t>Student.h</a:t>
            </a:r>
            <a:endParaRPr lang="en-US" altLang="zh-CN" b="1" dirty="0">
              <a:solidFill>
                <a:schemeClr val="bg1"/>
              </a:solidFill>
            </a:endParaRPr>
          </a:p>
          <a:p>
            <a:pPr eaLnBrk="1" hangingPunct="1">
              <a:buNone/>
            </a:pPr>
            <a:r>
              <a:rPr lang="en-US" altLang="zh-CN" b="1" dirty="0">
                <a:solidFill>
                  <a:schemeClr val="bg1"/>
                </a:solidFill>
              </a:rPr>
              <a:t>class Student{</a:t>
            </a:r>
            <a:endParaRPr lang="en-US" altLang="zh-CN" b="1" dirty="0">
              <a:solidFill>
                <a:schemeClr val="bg1"/>
              </a:solidFill>
            </a:endParaRPr>
          </a:p>
          <a:p>
            <a:pPr eaLnBrk="1" hangingPunct="1">
              <a:buNone/>
            </a:pPr>
            <a:r>
              <a:rPr lang="en-US" altLang="zh-CN" b="1" dirty="0">
                <a:solidFill>
                  <a:schemeClr val="bg1"/>
                </a:solidFill>
              </a:rPr>
              <a:t>  public:</a:t>
            </a:r>
            <a:endParaRPr lang="en-US" altLang="zh-CN" b="1" dirty="0">
              <a:solidFill>
                <a:schemeClr val="bg1"/>
              </a:solidFill>
            </a:endParaRPr>
          </a:p>
          <a:p>
            <a:pPr eaLnBrk="1" hangingPunct="1">
              <a:buNone/>
            </a:pPr>
            <a:r>
              <a:rPr lang="en-US" altLang="zh-CN" b="1" dirty="0">
                <a:solidFill>
                  <a:schemeClr val="bg1"/>
                </a:solidFill>
              </a:rPr>
              <a:t>         float q(void)</a:t>
            </a:r>
            <a:r>
              <a:rPr lang="zh-CN" altLang="en-US" b="1" dirty="0">
                <a:solidFill>
                  <a:schemeClr val="bg1"/>
                </a:solidFill>
              </a:rPr>
              <a:t>；</a:t>
            </a:r>
            <a:endParaRPr lang="zh-CN" altLang="en-US" b="1" dirty="0">
              <a:solidFill>
                <a:schemeClr val="bg1"/>
              </a:solidFill>
            </a:endParaRPr>
          </a:p>
          <a:p>
            <a:pPr eaLnBrk="1" hangingPunct="1">
              <a:buNone/>
            </a:pPr>
            <a:r>
              <a:rPr lang="zh-CN" altLang="en-US" b="1" dirty="0">
                <a:solidFill>
                  <a:schemeClr val="bg1"/>
                </a:solidFill>
              </a:rPr>
              <a:t>         </a:t>
            </a:r>
            <a:r>
              <a:rPr lang="en-US" altLang="zh-CN" b="1" dirty="0">
                <a:solidFill>
                  <a:schemeClr val="bg1"/>
                </a:solidFill>
              </a:rPr>
              <a:t>float score;</a:t>
            </a:r>
            <a:endParaRPr lang="en-US" altLang="zh-CN" b="1" dirty="0">
              <a:solidFill>
                <a:schemeClr val="bg1"/>
              </a:solidFill>
            </a:endParaRPr>
          </a:p>
          <a:p>
            <a:pPr eaLnBrk="1" hangingPunct="1">
              <a:buNone/>
            </a:pPr>
            <a:r>
              <a:rPr lang="en-US" altLang="zh-CN" b="1" dirty="0">
                <a:solidFill>
                  <a:schemeClr val="bg1"/>
                </a:solidFill>
              </a:rPr>
              <a:t>  protected:</a:t>
            </a:r>
            <a:endParaRPr lang="en-US" altLang="zh-CN" b="1" dirty="0">
              <a:solidFill>
                <a:schemeClr val="bg1"/>
              </a:solidFill>
            </a:endParaRPr>
          </a:p>
          <a:p>
            <a:pPr eaLnBrk="1" hangingPunct="1">
              <a:buNone/>
            </a:pPr>
            <a:r>
              <a:rPr lang="en-US" altLang="zh-CN" b="1" dirty="0">
                <a:solidFill>
                  <a:schemeClr val="bg1"/>
                </a:solidFill>
              </a:rPr>
              <a:t>        float m;</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a:p>
            <a:pPr eaLnBrk="1" hangingPunct="1">
              <a:lnSpc>
                <a:spcPct val="80000"/>
              </a:lnSpc>
              <a:buNone/>
            </a:pPr>
            <a:r>
              <a:rPr lang="en-US" altLang="zh-CN" sz="2800" b="1" dirty="0">
                <a:solidFill>
                  <a:srgbClr val="FFFF00"/>
                </a:solidFill>
              </a:rPr>
              <a:t>int Student; </a:t>
            </a:r>
            <a:r>
              <a:rPr lang="zh-CN" altLang="en-US" sz="2800" b="1" dirty="0">
                <a:solidFill>
                  <a:srgbClr val="FFFF00"/>
                </a:solidFill>
              </a:rPr>
              <a:t>允许重名</a:t>
            </a:r>
            <a:r>
              <a:rPr lang="en-US" altLang="zh-CN" sz="2800" b="1" dirty="0">
                <a:solidFill>
                  <a:srgbClr val="FFFF00"/>
                </a:solidFill>
              </a:rPr>
              <a:t>,</a:t>
            </a:r>
            <a:r>
              <a:rPr lang="zh-CN" altLang="en-US" sz="2800" b="1" dirty="0">
                <a:solidFill>
                  <a:srgbClr val="FFFF00"/>
                </a:solidFill>
              </a:rPr>
              <a:t>但不提倡</a:t>
            </a:r>
            <a:endParaRPr lang="zh-CN" altLang="en-US" sz="2800" b="1" dirty="0">
              <a:solidFill>
                <a:srgbClr val="FFFF00"/>
              </a:solidFill>
            </a:endParaRPr>
          </a:p>
          <a:p>
            <a:pPr eaLnBrk="1" hangingPunct="1">
              <a:lnSpc>
                <a:spcPct val="80000"/>
              </a:lnSpc>
              <a:buNone/>
            </a:pPr>
            <a:r>
              <a:rPr lang="en-US" altLang="zh-CN" sz="2800" b="1" dirty="0">
                <a:solidFill>
                  <a:srgbClr val="FFFF00"/>
                </a:solidFill>
              </a:rPr>
              <a:t>class Student a;</a:t>
            </a:r>
            <a:endParaRPr lang="en-US" altLang="zh-CN" sz="2800" b="1" dirty="0">
              <a:solidFill>
                <a:srgbClr val="FFFF00"/>
              </a:solidFill>
            </a:endParaRPr>
          </a:p>
          <a:p>
            <a:pPr eaLnBrk="1" hangingPunct="1">
              <a:buNone/>
            </a:pPr>
            <a:endParaRPr lang="en-US" altLang="zh-CN" b="1" dirty="0">
              <a:solidFill>
                <a:schemeClr val="bg1"/>
              </a:solidFill>
            </a:endParaRPr>
          </a:p>
        </p:txBody>
      </p:sp>
      <p:sp>
        <p:nvSpPr>
          <p:cNvPr id="106499" name="Rectangle 3"/>
          <p:cNvSpPr/>
          <p:nvPr/>
        </p:nvSpPr>
        <p:spPr>
          <a:xfrm>
            <a:off x="-6842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类</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p:cNvSpPr>
          <p:nvPr>
            <p:ph idx="1"/>
          </p:nvPr>
        </p:nvSpPr>
        <p:spPr>
          <a:xfrm>
            <a:off x="323850" y="0"/>
            <a:ext cx="3671888" cy="6786563"/>
          </a:xfrm>
          <a:ln/>
        </p:spPr>
        <p:txBody>
          <a:bodyPr vert="horz" wrap="square" lIns="91440" tIns="45720" rIns="91440" bIns="45720" anchor="t" anchorCtr="0"/>
          <a:p>
            <a:pPr eaLnBrk="1" hangingPunct="1">
              <a:buNone/>
            </a:pPr>
            <a:r>
              <a:rPr lang="zh-CN" altLang="en-US" b="1" dirty="0">
                <a:solidFill>
                  <a:schemeClr val="bg1"/>
                </a:solidFill>
              </a:rPr>
              <a:t>例子</a:t>
            </a:r>
            <a:r>
              <a:rPr lang="en-US" altLang="zh-CN" b="1" dirty="0">
                <a:solidFill>
                  <a:schemeClr val="bg1"/>
                </a:solidFill>
              </a:rPr>
              <a:t>(</a:t>
            </a:r>
            <a:r>
              <a:rPr lang="zh-CN" altLang="en-US" b="1" dirty="0">
                <a:solidFill>
                  <a:schemeClr val="bg1"/>
                </a:solidFill>
              </a:rPr>
              <a:t>上</a:t>
            </a:r>
            <a:r>
              <a:rPr lang="en-US" altLang="zh-CN" b="1" dirty="0">
                <a:solidFill>
                  <a:schemeClr val="bg1"/>
                </a:solidFill>
              </a:rPr>
              <a:t>)</a:t>
            </a:r>
            <a:r>
              <a:rPr lang="zh-CN" altLang="en-US" b="1" dirty="0">
                <a:solidFill>
                  <a:schemeClr val="bg1"/>
                </a:solidFill>
              </a:rPr>
              <a:t>－栈</a:t>
            </a:r>
            <a:r>
              <a:rPr lang="en-US" altLang="zh-CN" b="1" dirty="0">
                <a:solidFill>
                  <a:schemeClr val="bg1"/>
                </a:solidFill>
              </a:rPr>
              <a:t>(</a:t>
            </a:r>
            <a:r>
              <a:rPr lang="zh-CN" altLang="en-US" b="1" dirty="0">
                <a:solidFill>
                  <a:schemeClr val="bg1"/>
                </a:solidFill>
              </a:rPr>
              <a:t>容器</a:t>
            </a:r>
            <a:r>
              <a:rPr lang="en-US" altLang="zh-CN" b="1" dirty="0">
                <a:solidFill>
                  <a:schemeClr val="bg1"/>
                </a:solidFill>
              </a:rPr>
              <a:t>)</a:t>
            </a:r>
            <a:r>
              <a:rPr lang="zh-CN" altLang="en-US" b="1" dirty="0">
                <a:solidFill>
                  <a:schemeClr val="bg1"/>
                </a:solidFill>
              </a:rPr>
              <a:t> </a:t>
            </a:r>
            <a:endParaRPr lang="zh-CN" altLang="en-US" b="1" dirty="0">
              <a:solidFill>
                <a:schemeClr val="bg1"/>
              </a:solidFill>
            </a:endParaRPr>
          </a:p>
          <a:p>
            <a:pPr eaLnBrk="1" hangingPunct="1">
              <a:buNone/>
            </a:pPr>
            <a:r>
              <a:rPr lang="en-US" altLang="zh-CN" b="1" u="sng" dirty="0">
                <a:solidFill>
                  <a:schemeClr val="bg1"/>
                </a:solidFill>
              </a:rPr>
              <a:t>Stack.h</a:t>
            </a:r>
            <a:endParaRPr lang="en-US" altLang="zh-CN" b="1" u="sng" dirty="0">
              <a:solidFill>
                <a:schemeClr val="bg1"/>
              </a:solidFill>
            </a:endParaRPr>
          </a:p>
          <a:p>
            <a:pPr eaLnBrk="1" hangingPunct="1">
              <a:buNone/>
            </a:pPr>
            <a:r>
              <a:rPr lang="en-US" altLang="zh-CN" sz="2800" b="1" dirty="0">
                <a:solidFill>
                  <a:schemeClr val="bg1"/>
                </a:solidFill>
              </a:rPr>
              <a:t>class NODE{… …</a:t>
            </a:r>
            <a:endParaRPr lang="en-US" altLang="zh-CN" sz="2800" b="1" dirty="0">
              <a:solidFill>
                <a:schemeClr val="bg1"/>
              </a:solidFill>
              <a:latin typeface="Arial" panose="020B0604020202020204" pitchFamily="34" charset="0"/>
            </a:endParaRPr>
          </a:p>
          <a:p>
            <a:pPr eaLnBrk="1" hangingPunct="1">
              <a:buNone/>
            </a:pPr>
            <a:r>
              <a:rPr lang="en-US" altLang="zh-CN" sz="2800" b="1" dirty="0">
                <a:solidFill>
                  <a:schemeClr val="bg1"/>
                </a:solidFill>
              </a:rPr>
              <a:t>public:</a:t>
            </a:r>
            <a:endParaRPr lang="en-US" altLang="zh-CN" sz="2800" b="1" dirty="0">
              <a:solidFill>
                <a:schemeClr val="bg1"/>
              </a:solidFill>
            </a:endParaRPr>
          </a:p>
          <a:p>
            <a:pPr eaLnBrk="1" hangingPunct="1">
              <a:buNone/>
            </a:pPr>
            <a:r>
              <a:rPr lang="en-US" altLang="zh-CN" sz="2800" b="1" dirty="0">
                <a:solidFill>
                  <a:schemeClr val="bg1"/>
                </a:solidFill>
              </a:rPr>
              <a:t>   NODE *next; </a:t>
            </a:r>
            <a:endParaRPr lang="en-US" altLang="zh-CN" sz="2800" b="1" dirty="0">
              <a:solidFill>
                <a:schemeClr val="bg1"/>
              </a:solidFill>
            </a:endParaRPr>
          </a:p>
          <a:p>
            <a:pPr eaLnBrk="1" hangingPunct="1">
              <a:buNone/>
            </a:pPr>
            <a:r>
              <a:rPr lang="en-US" altLang="zh-CN" sz="2800" b="1" dirty="0">
                <a:solidFill>
                  <a:schemeClr val="bg1"/>
                </a:solidFill>
              </a:rPr>
              <a:t>};</a:t>
            </a:r>
            <a:endParaRPr lang="en-US" altLang="zh-CN" sz="2800" b="1" dirty="0">
              <a:solidFill>
                <a:schemeClr val="bg1"/>
              </a:solidFill>
            </a:endParaRPr>
          </a:p>
          <a:p>
            <a:pPr eaLnBrk="1" hangingPunct="1">
              <a:buNone/>
            </a:pPr>
            <a:r>
              <a:rPr lang="en-US" altLang="zh-CN" sz="2800" b="1" dirty="0">
                <a:solidFill>
                  <a:schemeClr val="bg1"/>
                </a:solidFill>
              </a:rPr>
              <a:t>class Stack{</a:t>
            </a:r>
            <a:endParaRPr lang="en-US" altLang="zh-CN" sz="2800" b="1" dirty="0">
              <a:solidFill>
                <a:schemeClr val="bg1"/>
              </a:solidFill>
            </a:endParaRPr>
          </a:p>
          <a:p>
            <a:pPr eaLnBrk="1" hangingPunct="1">
              <a:buNone/>
            </a:pPr>
            <a:r>
              <a:rPr lang="en-US" altLang="zh-CN" sz="2800" b="1" dirty="0">
                <a:solidFill>
                  <a:schemeClr val="bg1"/>
                </a:solidFill>
              </a:rPr>
              <a:t>public:</a:t>
            </a:r>
            <a:endParaRPr lang="en-US" altLang="zh-CN" sz="2800" b="1" dirty="0">
              <a:solidFill>
                <a:schemeClr val="bg1"/>
              </a:solidFill>
            </a:endParaRPr>
          </a:p>
          <a:p>
            <a:pPr eaLnBrk="1" hangingPunct="1">
              <a:buNone/>
            </a:pPr>
            <a:r>
              <a:rPr lang="en-US" altLang="zh-CN" sz="2800" b="1" dirty="0">
                <a:solidFill>
                  <a:schemeClr val="bg1"/>
                </a:solidFill>
              </a:rPr>
              <a:t>   void put(NODE );</a:t>
            </a:r>
            <a:endParaRPr lang="en-US" altLang="zh-CN" sz="2800" b="1" dirty="0">
              <a:solidFill>
                <a:schemeClr val="bg1"/>
              </a:solidFill>
            </a:endParaRPr>
          </a:p>
          <a:p>
            <a:pPr eaLnBrk="1" hangingPunct="1">
              <a:buNone/>
            </a:pPr>
            <a:r>
              <a:rPr lang="en-US" altLang="zh-CN" sz="2800" b="1" dirty="0">
                <a:solidFill>
                  <a:schemeClr val="bg1"/>
                </a:solidFill>
              </a:rPr>
              <a:t>    NODE get( )</a:t>
            </a:r>
            <a:r>
              <a:rPr lang="zh-CN" altLang="en-US" sz="2800" b="1" dirty="0">
                <a:solidFill>
                  <a:schemeClr val="bg1"/>
                </a:solidFill>
              </a:rPr>
              <a:t>；</a:t>
            </a:r>
            <a:endParaRPr lang="en-US" altLang="zh-CN" sz="2800" b="1" dirty="0">
              <a:solidFill>
                <a:schemeClr val="bg1"/>
              </a:solidFill>
            </a:endParaRPr>
          </a:p>
          <a:p>
            <a:pPr eaLnBrk="1" hangingPunct="1">
              <a:buNone/>
            </a:pPr>
            <a:r>
              <a:rPr lang="en-US" altLang="zh-CN" sz="2800" b="1" dirty="0">
                <a:solidFill>
                  <a:schemeClr val="bg1"/>
                </a:solidFill>
              </a:rPr>
              <a:t>private:</a:t>
            </a:r>
            <a:endParaRPr lang="en-US" altLang="zh-CN" sz="2800" b="1" dirty="0">
              <a:solidFill>
                <a:schemeClr val="bg1"/>
              </a:solidFill>
            </a:endParaRPr>
          </a:p>
          <a:p>
            <a:pPr eaLnBrk="1" hangingPunct="1">
              <a:buNone/>
            </a:pPr>
            <a:r>
              <a:rPr lang="en-US" altLang="zh-CN" sz="2800" b="1" dirty="0">
                <a:solidFill>
                  <a:schemeClr val="bg1"/>
                </a:solidFill>
              </a:rPr>
              <a:t>   NODE *head; </a:t>
            </a:r>
            <a:endParaRPr lang="en-US" altLang="zh-CN" sz="2800" b="1" dirty="0">
              <a:solidFill>
                <a:schemeClr val="bg1"/>
              </a:solidFill>
            </a:endParaRPr>
          </a:p>
          <a:p>
            <a:pPr eaLnBrk="1" hangingPunct="1">
              <a:buNone/>
            </a:pPr>
            <a:r>
              <a:rPr lang="en-US" altLang="zh-CN" sz="2800" b="1" dirty="0">
                <a:solidFill>
                  <a:schemeClr val="bg1"/>
                </a:solidFill>
              </a:rPr>
              <a:t>};</a:t>
            </a:r>
            <a:endParaRPr lang="en-US" altLang="zh-CN" sz="2800" b="1" dirty="0">
              <a:solidFill>
                <a:schemeClr val="bg1"/>
              </a:solidFill>
            </a:endParaRPr>
          </a:p>
        </p:txBody>
      </p:sp>
      <p:sp>
        <p:nvSpPr>
          <p:cNvPr id="107523" name="Rectangle 4"/>
          <p:cNvSpPr/>
          <p:nvPr/>
        </p:nvSpPr>
        <p:spPr>
          <a:xfrm>
            <a:off x="4211638" y="476250"/>
            <a:ext cx="4897437" cy="6381750"/>
          </a:xfrm>
          <a:prstGeom prst="rect">
            <a:avLst/>
          </a:prstGeom>
          <a:noFill/>
          <a:ln w="9525">
            <a:noFill/>
          </a:ln>
        </p:spPr>
        <p:txBody>
          <a:bodyPr/>
          <a:p>
            <a:pPr marL="342900" indent="-342900" eaLnBrk="1" hangingPunct="1">
              <a:lnSpc>
                <a:spcPct val="80000"/>
              </a:lnSpc>
              <a:spcBef>
                <a:spcPct val="20000"/>
              </a:spcBef>
            </a:pPr>
            <a:r>
              <a:rPr lang="en-US" altLang="zh-CN" sz="2800" b="1" u="sng" dirty="0">
                <a:latin typeface="Times New Roman" panose="02020603050405020304" pitchFamily="18" charset="0"/>
              </a:rPr>
              <a:t>Stack.cpp</a:t>
            </a:r>
            <a:endParaRPr lang="en-US" altLang="zh-CN" sz="2800" b="1" u="sng"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void Stack::</a:t>
            </a:r>
            <a:r>
              <a:rPr lang="en-US" altLang="zh-CN" sz="2800" b="1" dirty="0">
                <a:latin typeface="Times New Roman" panose="02020603050405020304" pitchFamily="18" charset="0"/>
              </a:rPr>
              <a:t>put</a:t>
            </a:r>
            <a:r>
              <a:rPr lang="en-US" altLang="en-US" sz="2800" b="1" dirty="0">
                <a:latin typeface="Times New Roman" panose="02020603050405020304" pitchFamily="18" charset="0"/>
              </a:rPr>
              <a:t>(</a:t>
            </a:r>
            <a:r>
              <a:rPr lang="en-US" altLang="zh-CN" sz="2800" b="1" dirty="0">
                <a:latin typeface="Times New Roman" panose="02020603050405020304" pitchFamily="18" charset="0"/>
              </a:rPr>
              <a:t>NODE</a:t>
            </a:r>
            <a:r>
              <a:rPr lang="en-US" altLang="en-US" sz="2800" b="1" dirty="0">
                <a:latin typeface="Times New Roman" panose="02020603050405020304" pitchFamily="18" charset="0"/>
              </a:rPr>
              <a:t> i){</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NODE *p=new NODE;</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p = i;</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p-&gt;next = head;</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head = p;</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NODE</a:t>
            </a:r>
            <a:r>
              <a:rPr lang="en-US" altLang="en-US" sz="2800" b="1" dirty="0">
                <a:latin typeface="Times New Roman" panose="02020603050405020304" pitchFamily="18" charset="0"/>
              </a:rPr>
              <a:t> Stack::</a:t>
            </a:r>
            <a:r>
              <a:rPr lang="en-US" altLang="zh-CN" sz="2800" b="1" dirty="0">
                <a:latin typeface="Times New Roman" panose="02020603050405020304" pitchFamily="18" charset="0"/>
              </a:rPr>
              <a:t>get</a:t>
            </a:r>
            <a:r>
              <a:rPr lang="en-US" altLang="en-US" sz="2800" b="1" dirty="0">
                <a:latin typeface="Times New Roman" panose="02020603050405020304" pitchFamily="18" charset="0"/>
              </a:rPr>
              <a:t>(){</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NODE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q = head</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NODE p =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head;</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head = head-&gt;next;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delete q;</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return(p);</a:t>
            </a:r>
            <a:endParaRPr lang="en-US" altLang="en-US" sz="2800" b="1" dirty="0">
              <a:latin typeface="Times New Roman" panose="02020603050405020304" pitchFamily="18" charset="0"/>
            </a:endParaRPr>
          </a:p>
          <a:p>
            <a:pPr marL="342900" indent="-342900" eaLnBrk="1" hangingPunct="1">
              <a:lnSpc>
                <a:spcPct val="80000"/>
              </a:lnSpc>
              <a:spcBef>
                <a:spcPct val="20000"/>
              </a:spcBef>
            </a:pPr>
            <a:r>
              <a:rPr lang="en-US" altLang="en-US" sz="2800" b="1" dirty="0">
                <a:latin typeface="Times New Roman" panose="02020603050405020304" pitchFamily="18" charset="0"/>
              </a:rPr>
              <a:t>}</a:t>
            </a:r>
            <a:endParaRPr lang="en-US" altLang="en-US" sz="2800" b="1" dirty="0">
              <a:latin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p:cNvSpPr>
          <p:nvPr>
            <p:ph idx="1"/>
          </p:nvPr>
        </p:nvSpPr>
        <p:spPr>
          <a:xfrm>
            <a:off x="2411413" y="620713"/>
            <a:ext cx="5473700" cy="5949950"/>
          </a:xfrm>
          <a:ln/>
        </p:spPr>
        <p:txBody>
          <a:bodyPr vert="horz" wrap="square" lIns="91440" tIns="45720" rIns="91440" bIns="45720" anchor="t" anchorCtr="0"/>
          <a:p>
            <a:pPr eaLnBrk="1" hangingPunct="1">
              <a:buNone/>
            </a:pPr>
            <a:r>
              <a:rPr lang="zh-CN" altLang="en-US" b="1" dirty="0">
                <a:solidFill>
                  <a:schemeClr val="bg1"/>
                </a:solidFill>
              </a:rPr>
              <a:t>例子（下）－栈</a:t>
            </a:r>
            <a:r>
              <a:rPr lang="en-US" altLang="zh-CN" b="1" dirty="0">
                <a:solidFill>
                  <a:schemeClr val="bg1"/>
                </a:solidFill>
              </a:rPr>
              <a:t>(</a:t>
            </a:r>
            <a:r>
              <a:rPr lang="zh-CN" altLang="en-US" b="1" dirty="0">
                <a:solidFill>
                  <a:schemeClr val="bg1"/>
                </a:solidFill>
              </a:rPr>
              <a:t>容器</a:t>
            </a:r>
            <a:r>
              <a:rPr lang="en-US" altLang="zh-CN" b="1" dirty="0">
                <a:solidFill>
                  <a:schemeClr val="bg1"/>
                </a:solidFill>
              </a:rPr>
              <a:t>)</a:t>
            </a:r>
            <a:endParaRPr lang="en-US" altLang="zh-CN" b="1" dirty="0">
              <a:solidFill>
                <a:schemeClr val="bg1"/>
              </a:solidFill>
            </a:endParaRPr>
          </a:p>
          <a:p>
            <a:pPr eaLnBrk="1" hangingPunct="1">
              <a:buNone/>
            </a:pPr>
            <a:r>
              <a:rPr lang="en-US" altLang="zh-CN" b="1" dirty="0">
                <a:solidFill>
                  <a:schemeClr val="bg1"/>
                </a:solidFill>
              </a:rPr>
              <a:t>#include "Stack.h"</a:t>
            </a:r>
            <a:endParaRPr lang="en-US" altLang="zh-CN" b="1" dirty="0">
              <a:solidFill>
                <a:schemeClr val="bg1"/>
              </a:solidFill>
            </a:endParaRPr>
          </a:p>
          <a:p>
            <a:pPr eaLnBrk="1" hangingPunct="1">
              <a:buNone/>
            </a:pPr>
            <a:r>
              <a:rPr lang="en-US" altLang="zh-CN" b="1" dirty="0">
                <a:solidFill>
                  <a:schemeClr val="bg1"/>
                </a:solidFill>
              </a:rPr>
              <a:t>Stack  a;</a:t>
            </a:r>
            <a:endParaRPr lang="en-US" altLang="zh-CN" b="1" dirty="0">
              <a:solidFill>
                <a:schemeClr val="bg1"/>
              </a:solidFill>
            </a:endParaRPr>
          </a:p>
          <a:p>
            <a:pPr eaLnBrk="1" hangingPunct="1">
              <a:buNone/>
            </a:pPr>
            <a:r>
              <a:rPr lang="en-US" altLang="zh-CN" b="1" dirty="0">
                <a:solidFill>
                  <a:schemeClr val="bg1"/>
                </a:solidFill>
              </a:rPr>
              <a:t>Node s</a:t>
            </a:r>
            <a:r>
              <a:rPr lang="zh-CN" altLang="en-US" b="1" dirty="0">
                <a:solidFill>
                  <a:schemeClr val="bg1"/>
                </a:solidFill>
              </a:rPr>
              <a:t>，</a:t>
            </a:r>
            <a:r>
              <a:rPr lang="en-US" altLang="zh-CN" b="1" dirty="0">
                <a:solidFill>
                  <a:schemeClr val="bg1"/>
                </a:solidFill>
              </a:rPr>
              <a:t>t</a:t>
            </a:r>
            <a:r>
              <a:rPr lang="zh-CN" altLang="en-US" b="1" dirty="0">
                <a:solidFill>
                  <a:schemeClr val="bg1"/>
                </a:solidFill>
              </a:rPr>
              <a:t>；</a:t>
            </a:r>
            <a:endParaRPr lang="en-US" altLang="zh-CN" b="1" dirty="0">
              <a:solidFill>
                <a:schemeClr val="bg1"/>
              </a:solidFill>
            </a:endParaRPr>
          </a:p>
          <a:p>
            <a:pPr eaLnBrk="1" hangingPunct="1">
              <a:buNone/>
            </a:pPr>
            <a:r>
              <a:rPr lang="en-US" altLang="zh-CN" b="1" dirty="0">
                <a:solidFill>
                  <a:schemeClr val="bg1"/>
                </a:solidFill>
              </a:rPr>
              <a:t>… …;</a:t>
            </a:r>
            <a:endParaRPr lang="en-US" altLang="zh-CN" b="1" dirty="0">
              <a:solidFill>
                <a:schemeClr val="bg1"/>
              </a:solidFill>
            </a:endParaRPr>
          </a:p>
          <a:p>
            <a:pPr eaLnBrk="1" hangingPunct="1">
              <a:buNone/>
            </a:pPr>
            <a:r>
              <a:rPr lang="en-US" altLang="zh-CN" b="1" dirty="0">
                <a:solidFill>
                  <a:schemeClr val="bg1"/>
                </a:solidFill>
              </a:rPr>
              <a:t>a.put(s)</a:t>
            </a:r>
            <a:endParaRPr lang="en-US" altLang="zh-CN" b="1" dirty="0">
              <a:solidFill>
                <a:schemeClr val="bg1"/>
              </a:solidFill>
            </a:endParaRPr>
          </a:p>
          <a:p>
            <a:pPr eaLnBrk="1" hangingPunct="1">
              <a:buNone/>
            </a:pPr>
            <a:r>
              <a:rPr lang="en-US" altLang="zh-CN" b="1" dirty="0">
                <a:solidFill>
                  <a:schemeClr val="bg1"/>
                </a:solidFill>
              </a:rPr>
              <a:t>a.put(t);</a:t>
            </a:r>
            <a:endParaRPr lang="en-US" altLang="zh-CN" b="1" dirty="0">
              <a:solidFill>
                <a:schemeClr val="bg1"/>
              </a:solidFill>
            </a:endParaRPr>
          </a:p>
          <a:p>
            <a:pPr eaLnBrk="1" hangingPunct="1">
              <a:buNone/>
            </a:pPr>
            <a:r>
              <a:rPr lang="en-US" altLang="zh-CN" b="1" dirty="0">
                <a:solidFill>
                  <a:schemeClr val="bg1"/>
                </a:solidFill>
                <a:latin typeface="Arial" panose="020B0604020202020204" pitchFamily="34" charset="0"/>
              </a:rPr>
              <a:t>…</a:t>
            </a:r>
            <a:r>
              <a:rPr lang="en-US" altLang="zh-CN" b="1" dirty="0">
                <a:solidFill>
                  <a:schemeClr val="bg1"/>
                </a:solidFill>
              </a:rPr>
              <a:t> </a:t>
            </a:r>
            <a:r>
              <a:rPr lang="en-US" altLang="zh-CN" b="1" dirty="0">
                <a:solidFill>
                  <a:schemeClr val="bg1"/>
                </a:solidFill>
                <a:latin typeface="Arial" panose="020B0604020202020204" pitchFamily="34" charset="0"/>
              </a:rPr>
              <a:t>…</a:t>
            </a:r>
            <a:r>
              <a:rPr lang="zh-CN" altLang="en-US" b="1" dirty="0">
                <a:solidFill>
                  <a:schemeClr val="bg1"/>
                </a:solidFill>
                <a:latin typeface="Arial" panose="020B0604020202020204" pitchFamily="34" charset="0"/>
              </a:rPr>
              <a:t>；</a:t>
            </a:r>
            <a:endParaRPr lang="en-US" altLang="zh-CN" b="1" dirty="0">
              <a:solidFill>
                <a:schemeClr val="bg1"/>
              </a:solidFill>
            </a:endParaRPr>
          </a:p>
          <a:p>
            <a:pPr eaLnBrk="1" hangingPunct="1">
              <a:buNone/>
            </a:pPr>
            <a:r>
              <a:rPr lang="en-US" altLang="zh-CN" b="1" dirty="0">
                <a:solidFill>
                  <a:schemeClr val="bg1"/>
                </a:solidFill>
              </a:rPr>
              <a:t>t = a.get();</a:t>
            </a:r>
            <a:endParaRPr lang="en-US" altLang="zh-CN" b="1" dirty="0">
              <a:solidFill>
                <a:schemeClr val="bg1"/>
              </a:solidFill>
            </a:endParaRPr>
          </a:p>
          <a:p>
            <a:pPr eaLnBrk="1" hangingPunct="1">
              <a:buNone/>
            </a:pPr>
            <a:r>
              <a:rPr lang="en-US" altLang="zh-CN" b="1" dirty="0">
                <a:solidFill>
                  <a:schemeClr val="bg1"/>
                </a:solidFill>
                <a:latin typeface="Arial" panose="020B0604020202020204" pitchFamily="34" charset="0"/>
              </a:rPr>
              <a:t>…</a:t>
            </a:r>
            <a:r>
              <a:rPr lang="en-US" altLang="zh-CN" b="1" dirty="0">
                <a:solidFill>
                  <a:schemeClr val="bg1"/>
                </a:solidFill>
              </a:rPr>
              <a:t> </a:t>
            </a:r>
            <a:r>
              <a:rPr lang="en-US" altLang="zh-CN" b="1" dirty="0">
                <a:solidFill>
                  <a:schemeClr val="bg1"/>
                </a:solidFill>
                <a:latin typeface="Arial" panose="020B0604020202020204" pitchFamily="34" charset="0"/>
              </a:rPr>
              <a:t>…</a:t>
            </a:r>
            <a:r>
              <a:rPr lang="zh-CN" altLang="en-US" b="1" dirty="0">
                <a:solidFill>
                  <a:schemeClr val="bg1"/>
                </a:solidFill>
                <a:latin typeface="Arial" panose="020B0604020202020204" pitchFamily="34" charset="0"/>
              </a:rPr>
              <a:t>；</a:t>
            </a:r>
            <a:endParaRPr lang="en-US" altLang="zh-CN"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0" y="533400"/>
            <a:ext cx="9144000" cy="1143000"/>
          </a:xfrm>
          <a:ln/>
        </p:spPr>
        <p:txBody>
          <a:bodyPr vert="horz" wrap="square" lIns="91440" tIns="45720" rIns="91440" bIns="45720" anchor="ctr" anchorCtr="0"/>
          <a:p>
            <a:pPr eaLnBrk="1" hangingPunct="1"/>
            <a:r>
              <a:rPr lang="zh-CN" altLang="en-US" dirty="0">
                <a:solidFill>
                  <a:srgbClr val="FFFF00"/>
                </a:solidFill>
                <a:ea typeface="华文行楷" pitchFamily="2" charset="-122"/>
              </a:rPr>
              <a:t>课程的学习</a:t>
            </a:r>
            <a:endParaRPr lang="zh-CN" altLang="en-US" dirty="0">
              <a:solidFill>
                <a:srgbClr val="FFFF00"/>
              </a:solidFill>
              <a:ea typeface="华文行楷" pitchFamily="2" charset="-122"/>
            </a:endParaRPr>
          </a:p>
        </p:txBody>
      </p:sp>
      <p:sp>
        <p:nvSpPr>
          <p:cNvPr id="26627" name="Rectangle 3"/>
          <p:cNvSpPr>
            <a:spLocks noGrp="1"/>
          </p:cNvSpPr>
          <p:nvPr>
            <p:ph idx="1"/>
          </p:nvPr>
        </p:nvSpPr>
        <p:spPr>
          <a:ln/>
        </p:spPr>
        <p:txBody>
          <a:bodyPr vert="horz" wrap="square" lIns="91440" tIns="45720" rIns="91440" bIns="45720" anchor="t" anchorCtr="0"/>
          <a:p>
            <a:pPr eaLnBrk="1" hangingPunct="1">
              <a:buNone/>
            </a:pPr>
            <a:r>
              <a:rPr lang="en-US" altLang="zh-CN" dirty="0"/>
              <a:t> </a:t>
            </a:r>
            <a:endParaRPr lang="en-US" altLang="zh-CN" dirty="0"/>
          </a:p>
          <a:p>
            <a:pPr eaLnBrk="1" hangingPunct="1"/>
            <a:endParaRPr lang="en-US" altLang="zh-CN" dirty="0"/>
          </a:p>
        </p:txBody>
      </p:sp>
      <p:sp>
        <p:nvSpPr>
          <p:cNvPr id="724996" name="Text Box 4"/>
          <p:cNvSpPr txBox="1">
            <a:spLocks noChangeArrowheads="1"/>
          </p:cNvSpPr>
          <p:nvPr/>
        </p:nvSpPr>
        <p:spPr bwMode="auto">
          <a:xfrm>
            <a:off x="1006475" y="2162175"/>
            <a:ext cx="533400" cy="3752850"/>
          </a:xfrm>
          <a:prstGeom prst="rect">
            <a:avLst/>
          </a:prstGeom>
          <a:gradFill rotWithShape="0">
            <a:gsLst>
              <a:gs pos="0">
                <a:srgbClr val="FFC800">
                  <a:gamma/>
                  <a:shade val="46275"/>
                  <a:invGamma/>
                </a:srgbClr>
              </a:gs>
              <a:gs pos="100000">
                <a:srgbClr val="FFC800"/>
              </a:gs>
            </a:gsLst>
            <a:lin ang="0" scaled="1"/>
          </a:gradFill>
          <a:ln w="9525">
            <a:solidFill>
              <a:schemeClr val="tx1"/>
            </a:solidFill>
            <a:miter lim="800000"/>
            <a:tailEnd type="none" w="lg" len="lg"/>
          </a:ln>
          <a:effectLst/>
        </p:spPr>
        <p:txBody>
          <a:bodyPr>
            <a:spAutoFit/>
          </a:bodyPr>
          <a:lstStyle/>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a:p>
            <a:pPr marR="0" algn="ctr" defTabSz="914400" eaLnBrk="1" hangingPunct="1">
              <a:buClrTx/>
              <a:buSzTx/>
              <a:buFontTx/>
              <a:buNone/>
              <a:defRPr/>
            </a:pPr>
            <a:endParaRPr kumimoji="1" lang="en-US" altLang="zh-CN" sz="2400" kern="1200" cap="none" spc="0" normalizeH="0" baseline="0" noProof="0">
              <a:solidFill>
                <a:srgbClr val="F0F087"/>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724997" name="Rectangle 5"/>
          <p:cNvSpPr>
            <a:spLocks noChangeArrowheads="1"/>
          </p:cNvSpPr>
          <p:nvPr/>
        </p:nvSpPr>
        <p:spPr bwMode="auto">
          <a:xfrm>
            <a:off x="1600200" y="2286000"/>
            <a:ext cx="6858000" cy="814388"/>
          </a:xfrm>
          <a:prstGeom prst="rect">
            <a:avLst/>
          </a:prstGeom>
          <a:gradFill rotWithShape="0">
            <a:gsLst>
              <a:gs pos="0">
                <a:srgbClr val="F0F01E">
                  <a:gamma/>
                  <a:shade val="46275"/>
                  <a:invGamma/>
                </a:srgbClr>
              </a:gs>
              <a:gs pos="100000">
                <a:srgbClr val="F0F01E"/>
              </a:gs>
            </a:gsLst>
            <a:lin ang="5400000" scaled="1"/>
          </a:gradFill>
          <a:ln w="12700">
            <a:solidFill>
              <a:schemeClr val="accent2"/>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考核方式</a:t>
            </a:r>
            <a:r>
              <a:rPr kumimoji="0" lang="zh-CN" altLang="en-US" sz="2400" b="1" i="0" u="none" strike="noStrike" kern="1200" cap="none" spc="0" normalizeH="0" baseline="0" noProof="0" dirty="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dirty="0">
              <a:ln>
                <a:noFill/>
              </a:ln>
              <a:solidFill>
                <a:srgbClr val="FFE2C5"/>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24998" name="Rectangle 6"/>
          <p:cNvSpPr>
            <a:spLocks noChangeArrowheads="1"/>
          </p:cNvSpPr>
          <p:nvPr/>
        </p:nvSpPr>
        <p:spPr bwMode="auto">
          <a:xfrm>
            <a:off x="1600200" y="3176588"/>
            <a:ext cx="6858000" cy="838200"/>
          </a:xfrm>
          <a:prstGeom prst="rect">
            <a:avLst/>
          </a:prstGeom>
          <a:gradFill rotWithShape="0">
            <a:gsLst>
              <a:gs pos="0">
                <a:schemeClr val="accent1">
                  <a:gamma/>
                  <a:shade val="56078"/>
                  <a:invGamma/>
                </a:schemeClr>
              </a:gs>
              <a:gs pos="100000">
                <a:schemeClr val="accent1"/>
              </a:gs>
            </a:gsLst>
            <a:lin ang="5400000" scaled="1"/>
          </a:gradFill>
          <a:ln w="12700">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听课</a:t>
            </a: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参考书</a:t>
            </a: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+PPT+</a:t>
            </a: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复习题（四者之一）</a:t>
            </a:r>
            <a:r>
              <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a:ln>
                <a:noFill/>
              </a:ln>
              <a:solidFill>
                <a:srgbClr val="CCCC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24999" name="Rectangle 7"/>
          <p:cNvSpPr>
            <a:spLocks noChangeArrowheads="1"/>
          </p:cNvSpPr>
          <p:nvPr/>
        </p:nvSpPr>
        <p:spPr bwMode="auto">
          <a:xfrm>
            <a:off x="1600200" y="4090988"/>
            <a:ext cx="6858000" cy="838200"/>
          </a:xfrm>
          <a:prstGeom prst="rect">
            <a:avLst/>
          </a:prstGeom>
          <a:gradFill rotWithShape="0">
            <a:gsLst>
              <a:gs pos="0">
                <a:schemeClr val="hlink">
                  <a:gamma/>
                  <a:shade val="46275"/>
                  <a:invGamma/>
                </a:schemeClr>
              </a:gs>
              <a:gs pos="100000">
                <a:schemeClr val="hlink"/>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软件思想的载体</a:t>
            </a:r>
            <a:endParaRPr kumimoji="0"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725000" name="Rectangle 8"/>
          <p:cNvSpPr>
            <a:spLocks noChangeArrowheads="1"/>
          </p:cNvSpPr>
          <p:nvPr/>
        </p:nvSpPr>
        <p:spPr bwMode="auto">
          <a:xfrm>
            <a:off x="1600200" y="5029200"/>
            <a:ext cx="6858000" cy="838200"/>
          </a:xfrm>
          <a:prstGeom prst="rect">
            <a:avLst/>
          </a:prstGeom>
          <a:gradFill rotWithShape="0">
            <a:gsLst>
              <a:gs pos="0">
                <a:srgbClr val="FF9900">
                  <a:gamma/>
                  <a:shade val="46275"/>
                  <a:invGamma/>
                </a:srgbClr>
              </a:gs>
              <a:gs pos="100000">
                <a:srgbClr val="FF9900"/>
              </a:gs>
            </a:gsLst>
            <a:lin ang="5400000" scaled="1"/>
          </a:gradFill>
          <a:ln w="12700">
            <a:solidFill>
              <a:schemeClr val="hlink"/>
            </a:solidFill>
            <a:miter lim="800000"/>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上士闻道，勤而行之；中士闻道，若存若亡；</a:t>
            </a:r>
            <a:endPar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下士闻道，大笑之（执行力）</a:t>
            </a:r>
            <a:endPar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24996"/>
                                        </p:tgtEl>
                                        <p:attrNameLst>
                                          <p:attrName>style.visibility</p:attrName>
                                        </p:attrNameLst>
                                      </p:cBhvr>
                                      <p:to>
                                        <p:strVal val="visible"/>
                                      </p:to>
                                    </p:set>
                                    <p:anim calcmode="lin" valueType="num">
                                      <p:cBhvr>
                                        <p:cTn id="7" dur="500" fill="hold"/>
                                        <p:tgtEl>
                                          <p:spTgt spid="724996"/>
                                        </p:tgtEl>
                                        <p:attrNameLst>
                                          <p:attrName>ppt_x</p:attrName>
                                        </p:attrNameLst>
                                      </p:cBhvr>
                                      <p:tavLst>
                                        <p:tav tm="0">
                                          <p:val>
                                            <p:strVal val="0-#ppt_w/2"/>
                                          </p:val>
                                        </p:tav>
                                        <p:tav tm="100000">
                                          <p:val>
                                            <p:strVal val="#ppt_x"/>
                                          </p:val>
                                        </p:tav>
                                      </p:tavLst>
                                    </p:anim>
                                    <p:anim calcmode="lin" valueType="num">
                                      <p:cBhvr>
                                        <p:cTn id="8" dur="500" fill="hold"/>
                                        <p:tgtEl>
                                          <p:spTgt spid="72499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24997"/>
                                        </p:tgtEl>
                                        <p:attrNameLst>
                                          <p:attrName>style.visibility</p:attrName>
                                        </p:attrNameLst>
                                      </p:cBhvr>
                                      <p:to>
                                        <p:strVal val="visible"/>
                                      </p:to>
                                    </p:set>
                                    <p:animEffect transition="in" filter="slide(fromLeft)">
                                      <p:cBhvr>
                                        <p:cTn id="12" dur="500"/>
                                        <p:tgtEl>
                                          <p:spTgt spid="72499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24998"/>
                                        </p:tgtEl>
                                        <p:attrNameLst>
                                          <p:attrName>style.visibility</p:attrName>
                                        </p:attrNameLst>
                                      </p:cBhvr>
                                      <p:to>
                                        <p:strVal val="visible"/>
                                      </p:to>
                                    </p:set>
                                    <p:animEffect transition="in" filter="slide(fromLeft)">
                                      <p:cBhvr>
                                        <p:cTn id="17" dur="500"/>
                                        <p:tgtEl>
                                          <p:spTgt spid="72499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24999"/>
                                        </p:tgtEl>
                                        <p:attrNameLst>
                                          <p:attrName>style.visibility</p:attrName>
                                        </p:attrNameLst>
                                      </p:cBhvr>
                                      <p:to>
                                        <p:strVal val="visible"/>
                                      </p:to>
                                    </p:set>
                                    <p:animEffect transition="in" filter="slide(fromLeft)">
                                      <p:cBhvr>
                                        <p:cTn id="22" dur="500"/>
                                        <p:tgtEl>
                                          <p:spTgt spid="72499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25000"/>
                                        </p:tgtEl>
                                        <p:attrNameLst>
                                          <p:attrName>style.visibility</p:attrName>
                                        </p:attrNameLst>
                                      </p:cBhvr>
                                      <p:to>
                                        <p:strVal val="visible"/>
                                      </p:to>
                                    </p:set>
                                    <p:animEffect transition="in" filter="slide(fromLeft)">
                                      <p:cBhvr>
                                        <p:cTn id="27" dur="500"/>
                                        <p:tgtEl>
                                          <p:spTgt spid="725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6" grpId="0" bldLvl="0" animBg="1"/>
      <p:bldP spid="724997" grpId="0" animBg="1"/>
      <p:bldP spid="724998" grpId="0" animBg="1"/>
      <p:bldP spid="724999" grpId="0" animBg="1"/>
      <p:bldP spid="72500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p:cNvSpPr>
          <p:nvPr>
            <p:ph idx="1"/>
          </p:nvPr>
        </p:nvSpPr>
        <p:spPr>
          <a:xfrm>
            <a:off x="2700338" y="765175"/>
            <a:ext cx="5184775" cy="6092825"/>
          </a:xfrm>
          <a:ln/>
        </p:spPr>
        <p:txBody>
          <a:bodyPr vert="horz" wrap="square" lIns="91440" tIns="45720" rIns="91440" bIns="45720" anchor="t" anchorCtr="0"/>
          <a:p>
            <a:pPr eaLnBrk="1" hangingPunct="1">
              <a:buNone/>
            </a:pPr>
            <a:r>
              <a:rPr lang="en-US" altLang="zh-CN" sz="3600" b="1" dirty="0">
                <a:solidFill>
                  <a:schemeClr val="bg1"/>
                </a:solidFill>
              </a:rPr>
              <a:t>void print(int i){</a:t>
            </a:r>
            <a:endParaRPr lang="en-US" altLang="zh-CN" sz="3600" b="1" dirty="0">
              <a:solidFill>
                <a:schemeClr val="bg1"/>
              </a:solidFill>
            </a:endParaRPr>
          </a:p>
          <a:p>
            <a:pPr eaLnBrk="1" hangingPunct="1">
              <a:buNone/>
            </a:pPr>
            <a:r>
              <a:rPr lang="en-US" altLang="zh-CN" sz="3600" b="1" dirty="0">
                <a:solidFill>
                  <a:schemeClr val="bg1"/>
                </a:solidFill>
              </a:rPr>
              <a:t>   printf(</a:t>
            </a:r>
            <a:r>
              <a:rPr lang="en-US" altLang="zh-CN" sz="3600" b="1" dirty="0">
                <a:solidFill>
                  <a:schemeClr val="bg1"/>
                </a:solidFill>
                <a:latin typeface="Arial" panose="020B0604020202020204" pitchFamily="34" charset="0"/>
              </a:rPr>
              <a:t>" </a:t>
            </a:r>
            <a:r>
              <a:rPr lang="en-US" altLang="zh-CN" sz="3600" b="1" dirty="0">
                <a:solidFill>
                  <a:schemeClr val="bg1"/>
                </a:solidFill>
              </a:rPr>
              <a:t>%d</a:t>
            </a:r>
            <a:r>
              <a:rPr lang="en-US" altLang="zh-CN" sz="3600" b="1" dirty="0">
                <a:solidFill>
                  <a:schemeClr val="bg1"/>
                </a:solidFill>
                <a:latin typeface="Arial" panose="020B0604020202020204" pitchFamily="34" charset="0"/>
              </a:rPr>
              <a:t>" </a:t>
            </a:r>
            <a:r>
              <a:rPr lang="en-US" altLang="zh-CN" sz="3600" b="1" dirty="0">
                <a:solidFill>
                  <a:schemeClr val="bg1"/>
                </a:solidFill>
              </a:rPr>
              <a:t>,i);</a:t>
            </a:r>
            <a:endParaRPr lang="en-US" altLang="zh-CN" sz="3600" b="1" dirty="0">
              <a:solidFill>
                <a:schemeClr val="bg1"/>
              </a:solidFill>
            </a:endParaRPr>
          </a:p>
          <a:p>
            <a:pPr eaLnBrk="1" hangingPunct="1">
              <a:buNone/>
            </a:pPr>
            <a:r>
              <a:rPr lang="en-US" altLang="zh-CN" sz="3600" b="1" dirty="0">
                <a:solidFill>
                  <a:schemeClr val="bg1"/>
                </a:solidFill>
              </a:rPr>
              <a:t>}</a:t>
            </a:r>
            <a:endParaRPr lang="en-US" altLang="zh-CN" sz="3600" b="1" dirty="0">
              <a:solidFill>
                <a:schemeClr val="bg1"/>
              </a:solidFill>
            </a:endParaRPr>
          </a:p>
          <a:p>
            <a:pPr eaLnBrk="1" hangingPunct="1">
              <a:buNone/>
            </a:pPr>
            <a:r>
              <a:rPr lang="en-US" altLang="zh-CN" sz="3600" b="1" dirty="0">
                <a:solidFill>
                  <a:schemeClr val="bg1"/>
                </a:solidFill>
              </a:rPr>
              <a:t>void print1(char i){</a:t>
            </a:r>
            <a:endParaRPr lang="en-US" altLang="zh-CN" sz="3600" b="1" dirty="0">
              <a:solidFill>
                <a:schemeClr val="bg1"/>
              </a:solidFill>
            </a:endParaRPr>
          </a:p>
          <a:p>
            <a:pPr eaLnBrk="1" hangingPunct="1">
              <a:buNone/>
            </a:pPr>
            <a:r>
              <a:rPr lang="en-US" altLang="zh-CN" sz="3600" b="1" dirty="0">
                <a:solidFill>
                  <a:schemeClr val="bg1"/>
                </a:solidFill>
              </a:rPr>
              <a:t>  printf(</a:t>
            </a:r>
            <a:r>
              <a:rPr lang="en-US" altLang="zh-CN" sz="3600" b="1" dirty="0">
                <a:solidFill>
                  <a:schemeClr val="bg1"/>
                </a:solidFill>
                <a:latin typeface="Arial" panose="020B0604020202020204" pitchFamily="34" charset="0"/>
              </a:rPr>
              <a:t>" </a:t>
            </a:r>
            <a:r>
              <a:rPr lang="en-US" altLang="zh-CN" sz="3600" b="1" dirty="0">
                <a:solidFill>
                  <a:schemeClr val="bg1"/>
                </a:solidFill>
              </a:rPr>
              <a:t>%c</a:t>
            </a:r>
            <a:r>
              <a:rPr lang="en-US" altLang="zh-CN" sz="3600" b="1" dirty="0">
                <a:solidFill>
                  <a:schemeClr val="bg1"/>
                </a:solidFill>
                <a:latin typeface="Arial" panose="020B0604020202020204" pitchFamily="34" charset="0"/>
              </a:rPr>
              <a:t>" </a:t>
            </a:r>
            <a:r>
              <a:rPr lang="en-US" altLang="zh-CN" sz="3600" b="1" dirty="0">
                <a:solidFill>
                  <a:schemeClr val="bg1"/>
                </a:solidFill>
              </a:rPr>
              <a:t>,i);</a:t>
            </a:r>
            <a:endParaRPr lang="en-US" altLang="zh-CN" sz="3600" b="1" dirty="0">
              <a:solidFill>
                <a:schemeClr val="bg1"/>
              </a:solidFill>
            </a:endParaRPr>
          </a:p>
          <a:p>
            <a:pPr eaLnBrk="1" hangingPunct="1">
              <a:buNone/>
            </a:pPr>
            <a:r>
              <a:rPr lang="en-US" altLang="zh-CN" sz="3600" b="1" dirty="0">
                <a:solidFill>
                  <a:schemeClr val="bg1"/>
                </a:solidFill>
              </a:rPr>
              <a:t>}</a:t>
            </a:r>
            <a:endParaRPr lang="en-US" altLang="zh-CN" sz="3600" b="1" dirty="0">
              <a:solidFill>
                <a:schemeClr val="bg1"/>
              </a:solidFill>
            </a:endParaRPr>
          </a:p>
          <a:p>
            <a:pPr eaLnBrk="1" hangingPunct="1">
              <a:buNone/>
            </a:pPr>
            <a:endParaRPr lang="en-US" altLang="zh-CN" sz="3600" b="1" dirty="0">
              <a:solidFill>
                <a:schemeClr val="bg1"/>
              </a:solidFill>
            </a:endParaRPr>
          </a:p>
          <a:p>
            <a:pPr eaLnBrk="1" hangingPunct="1">
              <a:buNone/>
            </a:pPr>
            <a:r>
              <a:rPr lang="en-US" altLang="zh-CN" sz="3600" b="1" dirty="0">
                <a:solidFill>
                  <a:schemeClr val="bg1"/>
                </a:solidFill>
              </a:rPr>
              <a:t>print(9);    print1(</a:t>
            </a:r>
            <a:r>
              <a:rPr lang="en-US" altLang="zh-CN" sz="3600" b="1" dirty="0">
                <a:solidFill>
                  <a:schemeClr val="bg1"/>
                </a:solidFill>
                <a:latin typeface="Arial" panose="020B0604020202020204" pitchFamily="34" charset="0"/>
              </a:rPr>
              <a:t>'</a:t>
            </a:r>
            <a:r>
              <a:rPr lang="en-US" altLang="zh-CN" sz="3600" b="1" dirty="0">
                <a:solidFill>
                  <a:schemeClr val="bg1"/>
                </a:solidFill>
              </a:rPr>
              <a:t>a</a:t>
            </a:r>
            <a:r>
              <a:rPr lang="en-US" altLang="zh-CN" sz="3600" b="1" dirty="0">
                <a:solidFill>
                  <a:schemeClr val="bg1"/>
                </a:solidFill>
                <a:latin typeface="Arial" panose="020B0604020202020204" pitchFamily="34" charset="0"/>
              </a:rPr>
              <a:t>'</a:t>
            </a:r>
            <a:r>
              <a:rPr lang="en-US" altLang="zh-CN" sz="3600" b="1" dirty="0">
                <a:solidFill>
                  <a:schemeClr val="bg1"/>
                </a:solidFill>
              </a:rPr>
              <a:t>);</a:t>
            </a:r>
            <a:endParaRPr lang="en-US" altLang="zh-CN" sz="3600" b="1" dirty="0">
              <a:solidFill>
                <a:schemeClr val="bg1"/>
              </a:solidFill>
            </a:endParaRPr>
          </a:p>
        </p:txBody>
      </p:sp>
      <p:sp>
        <p:nvSpPr>
          <p:cNvPr id="109571"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函数重载</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cxnSp>
        <p:nvCxnSpPr>
          <p:cNvPr id="109572" name="直接连接符 2"/>
          <p:cNvCxnSpPr/>
          <p:nvPr/>
        </p:nvCxnSpPr>
        <p:spPr>
          <a:xfrm>
            <a:off x="755650" y="5157788"/>
            <a:ext cx="7993063" cy="0"/>
          </a:xfrm>
          <a:prstGeom prst="line">
            <a:avLst/>
          </a:prstGeom>
          <a:ln w="9525" cap="flat" cmpd="sng">
            <a:solidFill>
              <a:schemeClr val="bg1"/>
            </a:solidFill>
            <a:prstDash val="solid"/>
            <a:headEnd type="none" w="med" len="med"/>
            <a:tailEnd type="none" w="med" len="med"/>
          </a:ln>
        </p:spPr>
      </p:cxnSp>
      <p:sp>
        <p:nvSpPr>
          <p:cNvPr id="4" name="TextBox 3"/>
          <p:cNvSpPr txBox="1"/>
          <p:nvPr/>
        </p:nvSpPr>
        <p:spPr>
          <a:xfrm>
            <a:off x="250825" y="1844675"/>
            <a:ext cx="1225550" cy="1385888"/>
          </a:xfrm>
          <a:prstGeom prst="rect">
            <a:avLst/>
          </a:prstGeom>
          <a:noFill/>
        </p:spPr>
        <p:txBody>
          <a:bodyPr>
            <a:spAutoFit/>
          </a:bodyPr>
          <a:lstStyle/>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生</a:t>
            </a:r>
            <a:endParaRPr kumimoji="1" lang="en-US" altLang="zh-CN"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产</a:t>
            </a:r>
            <a:endParaRPr kumimoji="1" lang="en-US" altLang="zh-CN"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者</a:t>
            </a:r>
            <a:endPar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p:txBody>
      </p:sp>
      <p:sp>
        <p:nvSpPr>
          <p:cNvPr id="7" name="TextBox 6"/>
          <p:cNvSpPr txBox="1"/>
          <p:nvPr/>
        </p:nvSpPr>
        <p:spPr>
          <a:xfrm>
            <a:off x="250825" y="5356225"/>
            <a:ext cx="1225550" cy="1385888"/>
          </a:xfrm>
          <a:prstGeom prst="rect">
            <a:avLst/>
          </a:prstGeom>
          <a:noFill/>
        </p:spPr>
        <p:txBody>
          <a:bodyPr>
            <a:spAutoFit/>
          </a:bodyPr>
          <a:lstStyle/>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消</a:t>
            </a:r>
            <a:endParaRPr kumimoji="1" lang="en-US" altLang="zh-CN"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费</a:t>
            </a:r>
            <a:endParaRPr kumimoji="1" lang="en-US" altLang="zh-CN"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者</a:t>
            </a:r>
            <a:endPar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p:cNvSpPr>
          <p:nvPr>
            <p:ph idx="1"/>
          </p:nvPr>
        </p:nvSpPr>
        <p:spPr>
          <a:xfrm>
            <a:off x="2847975" y="765175"/>
            <a:ext cx="4460875" cy="6092825"/>
          </a:xfrm>
          <a:ln/>
        </p:spPr>
        <p:txBody>
          <a:bodyPr vert="horz" wrap="square" lIns="91440" tIns="45720" rIns="91440" bIns="45720" anchor="t" anchorCtr="0"/>
          <a:p>
            <a:pPr eaLnBrk="1" hangingPunct="1">
              <a:buNone/>
            </a:pPr>
            <a:r>
              <a:rPr lang="en-US" altLang="zh-CN" b="1" dirty="0">
                <a:solidFill>
                  <a:schemeClr val="bg1"/>
                </a:solidFill>
              </a:rPr>
              <a:t>void print(X i){</a:t>
            </a:r>
            <a:endParaRPr lang="en-US" altLang="zh-CN" b="1" dirty="0">
              <a:solidFill>
                <a:schemeClr val="bg1"/>
              </a:solidFill>
            </a:endParaRPr>
          </a:p>
          <a:p>
            <a:pPr eaLnBrk="1" hangingPunct="1">
              <a:buNone/>
            </a:pPr>
            <a:r>
              <a:rPr lang="en-US" altLang="zh-CN" b="1" dirty="0">
                <a:solidFill>
                  <a:schemeClr val="bg1"/>
                </a:solidFill>
              </a:rPr>
              <a:t>  if(X == int)</a:t>
            </a:r>
            <a:endParaRPr lang="en-US" altLang="zh-CN" b="1" dirty="0">
              <a:solidFill>
                <a:schemeClr val="bg1"/>
              </a:solidFill>
            </a:endParaRPr>
          </a:p>
          <a:p>
            <a:pPr eaLnBrk="1" hangingPunct="1">
              <a:buNone/>
            </a:pPr>
            <a:r>
              <a:rPr lang="en-US" altLang="zh-CN" b="1" dirty="0">
                <a:solidFill>
                  <a:schemeClr val="bg1"/>
                </a:solidFill>
              </a:rPr>
              <a:t>     printf(</a:t>
            </a:r>
            <a:r>
              <a:rPr lang="en-US" altLang="zh-CN" b="1" dirty="0">
                <a:solidFill>
                  <a:schemeClr val="bg1"/>
                </a:solidFill>
                <a:latin typeface="Arial" panose="020B0604020202020204" pitchFamily="34" charset="0"/>
              </a:rPr>
              <a:t>"</a:t>
            </a:r>
            <a:r>
              <a:rPr lang="en-US" altLang="zh-CN" b="1" dirty="0">
                <a:solidFill>
                  <a:schemeClr val="bg1"/>
                </a:solidFill>
              </a:rPr>
              <a:t>%d</a:t>
            </a:r>
            <a:r>
              <a:rPr lang="en-US" altLang="zh-CN" b="1" dirty="0">
                <a:solidFill>
                  <a:schemeClr val="bg1"/>
                </a:solidFill>
                <a:latin typeface="Arial" panose="020B0604020202020204" pitchFamily="34" charset="0"/>
              </a:rPr>
              <a:t>"</a:t>
            </a:r>
            <a:r>
              <a:rPr lang="en-US" altLang="zh-CN" b="1" dirty="0">
                <a:solidFill>
                  <a:schemeClr val="bg1"/>
                </a:solidFill>
              </a:rPr>
              <a:t>,i);</a:t>
            </a:r>
            <a:endParaRPr lang="en-US" altLang="zh-CN" b="1" dirty="0">
              <a:solidFill>
                <a:schemeClr val="bg1"/>
              </a:solidFill>
            </a:endParaRPr>
          </a:p>
          <a:p>
            <a:pPr eaLnBrk="1" hangingPunct="1">
              <a:buNone/>
            </a:pPr>
            <a:r>
              <a:rPr lang="en-US" altLang="zh-CN" b="1" dirty="0">
                <a:solidFill>
                  <a:schemeClr val="bg1"/>
                </a:solidFill>
              </a:rPr>
              <a:t>  if(X == char)</a:t>
            </a:r>
            <a:endParaRPr lang="en-US" altLang="zh-CN" b="1" dirty="0">
              <a:solidFill>
                <a:schemeClr val="bg1"/>
              </a:solidFill>
            </a:endParaRPr>
          </a:p>
          <a:p>
            <a:pPr eaLnBrk="1" hangingPunct="1">
              <a:buNone/>
            </a:pPr>
            <a:r>
              <a:rPr lang="en-US" altLang="zh-CN" b="1" dirty="0">
                <a:solidFill>
                  <a:schemeClr val="bg1"/>
                </a:solidFill>
              </a:rPr>
              <a:t>     printf(</a:t>
            </a:r>
            <a:r>
              <a:rPr lang="en-US" altLang="zh-CN" b="1" dirty="0">
                <a:solidFill>
                  <a:schemeClr val="bg1"/>
                </a:solidFill>
                <a:latin typeface="Arial" panose="020B0604020202020204" pitchFamily="34" charset="0"/>
              </a:rPr>
              <a:t>"</a:t>
            </a:r>
            <a:r>
              <a:rPr lang="en-US" altLang="zh-CN" b="1" dirty="0">
                <a:solidFill>
                  <a:schemeClr val="bg1"/>
                </a:solidFill>
              </a:rPr>
              <a:t>%c</a:t>
            </a:r>
            <a:r>
              <a:rPr lang="en-US" altLang="zh-CN" b="1" dirty="0">
                <a:solidFill>
                  <a:schemeClr val="bg1"/>
                </a:solidFill>
                <a:latin typeface="Arial" panose="020B0604020202020204" pitchFamily="34" charset="0"/>
              </a:rPr>
              <a:t>"</a:t>
            </a:r>
            <a:r>
              <a:rPr lang="en-US" altLang="zh-CN" b="1" dirty="0">
                <a:solidFill>
                  <a:schemeClr val="bg1"/>
                </a:solidFill>
              </a:rPr>
              <a:t>,i);</a:t>
            </a:r>
            <a:endParaRPr lang="en-US" altLang="zh-CN" b="1" dirty="0">
              <a:solidFill>
                <a:schemeClr val="bg1"/>
              </a:solidFill>
            </a:endParaRPr>
          </a:p>
          <a:p>
            <a:pPr eaLnBrk="1" hangingPunct="1">
              <a:buNone/>
            </a:pPr>
            <a:r>
              <a:rPr lang="en-US" altLang="zh-CN" b="1" dirty="0">
                <a:solidFill>
                  <a:schemeClr val="bg1"/>
                </a:solidFill>
              </a:rPr>
              <a:t>}</a:t>
            </a:r>
            <a:endParaRPr lang="en-US" altLang="zh-CN" b="1" dirty="0">
              <a:solidFill>
                <a:schemeClr val="bg1"/>
              </a:solidFill>
            </a:endParaRPr>
          </a:p>
          <a:p>
            <a:pPr eaLnBrk="1" hangingPunct="1">
              <a:buNone/>
            </a:pPr>
            <a:endParaRPr lang="en-US" altLang="zh-CN" b="1" dirty="0">
              <a:solidFill>
                <a:schemeClr val="bg1"/>
              </a:solidFill>
            </a:endParaRPr>
          </a:p>
          <a:p>
            <a:pPr eaLnBrk="1" hangingPunct="1">
              <a:buNone/>
            </a:pPr>
            <a:r>
              <a:rPr lang="en-US" altLang="zh-CN" b="1" dirty="0">
                <a:solidFill>
                  <a:schemeClr val="bg1"/>
                </a:solidFill>
              </a:rPr>
              <a:t>print(9);</a:t>
            </a:r>
            <a:endParaRPr lang="en-US" altLang="zh-CN" b="1" dirty="0">
              <a:solidFill>
                <a:schemeClr val="bg1"/>
              </a:solidFill>
            </a:endParaRPr>
          </a:p>
          <a:p>
            <a:pPr eaLnBrk="1" hangingPunct="1">
              <a:buNone/>
            </a:pPr>
            <a:r>
              <a:rPr lang="en-US" altLang="zh-CN" b="1" dirty="0">
                <a:solidFill>
                  <a:schemeClr val="bg1"/>
                </a:solidFill>
              </a:rPr>
              <a:t>print(</a:t>
            </a:r>
            <a:r>
              <a:rPr lang="en-US" altLang="zh-CN" b="1" dirty="0">
                <a:solidFill>
                  <a:schemeClr val="bg1"/>
                </a:solidFill>
                <a:latin typeface="Arial" panose="020B0604020202020204" pitchFamily="34" charset="0"/>
              </a:rPr>
              <a:t>'</a:t>
            </a:r>
            <a:r>
              <a:rPr lang="en-US" altLang="zh-CN" b="1" dirty="0">
                <a:solidFill>
                  <a:schemeClr val="bg1"/>
                </a:solidFill>
              </a:rPr>
              <a:t>a</a:t>
            </a:r>
            <a:r>
              <a:rPr lang="en-US" altLang="zh-CN" b="1" dirty="0">
                <a:solidFill>
                  <a:schemeClr val="bg1"/>
                </a:solidFill>
                <a:latin typeface="Arial" panose="020B0604020202020204" pitchFamily="34" charset="0"/>
              </a:rPr>
              <a:t>'</a:t>
            </a:r>
            <a:r>
              <a:rPr lang="en-US" altLang="zh-CN" b="1" dirty="0">
                <a:solidFill>
                  <a:schemeClr val="bg1"/>
                </a:solidFill>
              </a:rPr>
              <a:t>);</a:t>
            </a:r>
            <a:endParaRPr lang="en-US" altLang="zh-CN" b="1" dirty="0">
              <a:solidFill>
                <a:schemeClr val="bg1"/>
              </a:solidFill>
            </a:endParaRPr>
          </a:p>
          <a:p>
            <a:pPr eaLnBrk="1" hangingPunct="1">
              <a:buNone/>
            </a:pPr>
            <a:r>
              <a:rPr lang="en-US" altLang="zh-CN" b="1" dirty="0">
                <a:solidFill>
                  <a:schemeClr val="bg1"/>
                </a:solidFill>
              </a:rPr>
              <a:t>//</a:t>
            </a:r>
            <a:r>
              <a:rPr lang="zh-CN" altLang="en-US" b="1" dirty="0">
                <a:solidFill>
                  <a:schemeClr val="bg1"/>
                </a:solidFill>
              </a:rPr>
              <a:t>这是人们希望的方式</a:t>
            </a:r>
            <a:endParaRPr lang="zh-CN" altLang="en-US" b="1" dirty="0">
              <a:solidFill>
                <a:schemeClr val="bg1"/>
              </a:solidFill>
            </a:endParaRPr>
          </a:p>
        </p:txBody>
      </p:sp>
      <p:sp>
        <p:nvSpPr>
          <p:cNvPr id="110595"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函数重载</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cxnSp>
        <p:nvCxnSpPr>
          <p:cNvPr id="110596" name="直接连接符 2"/>
          <p:cNvCxnSpPr/>
          <p:nvPr/>
        </p:nvCxnSpPr>
        <p:spPr>
          <a:xfrm>
            <a:off x="250825" y="4868863"/>
            <a:ext cx="8353425" cy="0"/>
          </a:xfrm>
          <a:prstGeom prst="line">
            <a:avLst/>
          </a:prstGeom>
          <a:ln w="9525" cap="flat" cmpd="sng">
            <a:solidFill>
              <a:schemeClr val="bg1"/>
            </a:solidFill>
            <a:prstDash val="solid"/>
            <a:headEnd type="none" w="med" len="med"/>
            <a:tailEnd type="none" w="med" len="med"/>
          </a:ln>
        </p:spPr>
      </p:cxnSp>
      <p:sp>
        <p:nvSpPr>
          <p:cNvPr id="6" name="TextBox 5"/>
          <p:cNvSpPr txBox="1"/>
          <p:nvPr/>
        </p:nvSpPr>
        <p:spPr>
          <a:xfrm>
            <a:off x="250825" y="1844675"/>
            <a:ext cx="1225550" cy="1385888"/>
          </a:xfrm>
          <a:prstGeom prst="rect">
            <a:avLst/>
          </a:prstGeom>
          <a:noFill/>
        </p:spPr>
        <p:txBody>
          <a:bodyPr>
            <a:spAutoFit/>
          </a:bodyPr>
          <a:lstStyle/>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生</a:t>
            </a:r>
            <a:endParaRPr kumimoji="1" lang="en-US" altLang="zh-CN"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产</a:t>
            </a:r>
            <a:endParaRPr kumimoji="1" lang="en-US" altLang="zh-CN"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者</a:t>
            </a:r>
            <a:endPar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p:txBody>
      </p:sp>
      <p:sp>
        <p:nvSpPr>
          <p:cNvPr id="7" name="TextBox 6"/>
          <p:cNvSpPr txBox="1"/>
          <p:nvPr/>
        </p:nvSpPr>
        <p:spPr>
          <a:xfrm>
            <a:off x="250825" y="5356225"/>
            <a:ext cx="1225550" cy="1385888"/>
          </a:xfrm>
          <a:prstGeom prst="rect">
            <a:avLst/>
          </a:prstGeom>
          <a:noFill/>
        </p:spPr>
        <p:txBody>
          <a:bodyPr>
            <a:spAutoFit/>
          </a:bodyPr>
          <a:lstStyle/>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消</a:t>
            </a:r>
            <a:endParaRPr kumimoji="1" lang="en-US" altLang="zh-CN"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费</a:t>
            </a:r>
            <a:endParaRPr kumimoji="1" lang="en-US" altLang="zh-CN"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a:p>
            <a:pPr marR="0" algn="just" defTabSz="914400" eaLnBrk="1" hangingPunct="1">
              <a:buClrTx/>
              <a:buSzTx/>
              <a:buFontTx/>
              <a:buNone/>
              <a:defRPr/>
            </a:pPr>
            <a:r>
              <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者</a:t>
            </a:r>
            <a:endParaRPr kumimoji="1" lang="zh-CN" altLang="en-US" sz="2800"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p:cNvSpPr>
          <p:nvPr>
            <p:ph idx="1"/>
          </p:nvPr>
        </p:nvSpPr>
        <p:spPr>
          <a:xfrm>
            <a:off x="827088" y="908050"/>
            <a:ext cx="4321175" cy="5545138"/>
          </a:xfrm>
          <a:ln/>
        </p:spPr>
        <p:txBody>
          <a:bodyPr vert="horz" wrap="square" lIns="91440" tIns="45720" rIns="91440" bIns="45720" anchor="t" anchorCtr="0"/>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p(int 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cout&lt;&lt;b&lt;&lt;endl;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p(float 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cout&lt;&lt;a&lt;&lt;endl;</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a:p>
            <a:pPr eaLnBrk="1" hangingPunct="1">
              <a:lnSpc>
                <a:spcPct val="80000"/>
              </a:lnSpc>
              <a:buNone/>
            </a:pPr>
            <a:r>
              <a:rPr lang="en-US" altLang="zh-CN" sz="2400" b="1" dirty="0">
                <a:solidFill>
                  <a:schemeClr val="bg1"/>
                </a:solidFill>
              </a:rPr>
              <a:t>void main(){</a:t>
            </a:r>
            <a:endParaRPr lang="en-US" altLang="zh-CN" sz="2400" b="1" dirty="0">
              <a:solidFill>
                <a:schemeClr val="bg1"/>
              </a:solidFill>
            </a:endParaRPr>
          </a:p>
          <a:p>
            <a:pPr lvl="1" eaLnBrk="1" hangingPunct="1">
              <a:lnSpc>
                <a:spcPct val="80000"/>
              </a:lnSpc>
              <a:buNone/>
            </a:pPr>
            <a:r>
              <a:rPr lang="en-US" altLang="zh-CN" sz="2000" b="1" dirty="0">
                <a:solidFill>
                  <a:schemeClr val="bg1"/>
                </a:solidFill>
              </a:rPr>
              <a:t>p(6.2);</a:t>
            </a:r>
            <a:endParaRPr lang="en-US" altLang="zh-CN" sz="2000" b="1" dirty="0">
              <a:solidFill>
                <a:schemeClr val="bg1"/>
              </a:solidFill>
            </a:endParaRPr>
          </a:p>
          <a:p>
            <a:pPr lvl="1" eaLnBrk="1" hangingPunct="1">
              <a:lnSpc>
                <a:spcPct val="80000"/>
              </a:lnSpc>
              <a:buNone/>
            </a:pPr>
            <a:r>
              <a:rPr lang="en-US" altLang="zh-CN" sz="2000" b="1" dirty="0">
                <a:solidFill>
                  <a:schemeClr val="bg1"/>
                </a:solidFill>
              </a:rPr>
              <a:t>p(2);</a:t>
            </a:r>
            <a:endParaRPr lang="en-US" altLang="zh-CN" sz="20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endParaRPr lang="en-US" altLang="zh-CN" sz="2400" b="1" dirty="0">
              <a:solidFill>
                <a:schemeClr val="bg1"/>
              </a:solidFill>
            </a:endParaRPr>
          </a:p>
        </p:txBody>
      </p:sp>
      <p:sp>
        <p:nvSpPr>
          <p:cNvPr id="111619"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函数重载</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11620" name="Rectangle 5"/>
          <p:cNvSpPr/>
          <p:nvPr/>
        </p:nvSpPr>
        <p:spPr>
          <a:xfrm>
            <a:off x="5364163" y="549275"/>
            <a:ext cx="3095625" cy="5975350"/>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class A{</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class B{</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p(A a)</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cout&lt;&lt;2 &lt;&lt;endl;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p(B b)</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cout&lt;&lt;1 &lt;&lt;endl;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A x;</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B y;</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p(x);</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p(y);</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noChangeArrowheads="1"/>
          </p:cNvSpPr>
          <p:nvPr>
            <p:ph idx="1"/>
          </p:nvPr>
        </p:nvSpPr>
        <p:spPr>
          <a:xfrm>
            <a:off x="827088" y="908050"/>
            <a:ext cx="7632700" cy="5761038"/>
          </a:xfrm>
        </p:spPr>
        <p:txBody>
          <a:bodyPr vert="horz" wrap="square" lIns="91440" tIns="45720" rIns="91440" bIns="45720" numCol="1" anchor="t" anchorCtr="0" compatLnSpc="1"/>
          <a:lstStyle/>
          <a:p>
            <a:pPr marL="0" marR="0" lvl="0" indent="0" algn="l" defTabSz="914400" rtl="0" eaLnBrk="1" fontAlgn="base" latinLnBrk="0" hangingPunct="1">
              <a:lnSpc>
                <a:spcPct val="8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bg1"/>
                </a:solidFill>
                <a:effectLst/>
                <a:uLnTx/>
                <a:uFillTx/>
                <a:latin typeface="+mn-lt"/>
                <a:ea typeface="+mn-ea"/>
                <a:cs typeface="+mn-cs"/>
              </a:rPr>
              <a:t>函数重载是指在</a:t>
            </a:r>
            <a:r>
              <a:rPr kumimoji="0" lang="zh-CN" altLang="en-US" sz="2400" b="1" i="0" u="sng" strike="noStrike" kern="0" cap="none" spc="0" normalizeH="0" baseline="0" noProof="0" dirty="0">
                <a:ln>
                  <a:noFill/>
                </a:ln>
                <a:solidFill>
                  <a:schemeClr val="bg1"/>
                </a:solidFill>
                <a:effectLst/>
                <a:uLnTx/>
                <a:uFillTx/>
                <a:latin typeface="+mn-lt"/>
                <a:ea typeface="+mn-ea"/>
                <a:cs typeface="+mn-cs"/>
              </a:rPr>
              <a:t>同一作用域内</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，可以有一组具有</a:t>
            </a:r>
            <a:r>
              <a:rPr kumimoji="0" lang="zh-CN" altLang="en-US" sz="2400" b="1" i="0" u="sng" strike="noStrike" kern="0" cap="none" spc="0" normalizeH="0" baseline="0" noProof="0" dirty="0">
                <a:ln>
                  <a:noFill/>
                </a:ln>
                <a:solidFill>
                  <a:schemeClr val="bg1"/>
                </a:solidFill>
                <a:effectLst/>
                <a:uLnTx/>
                <a:uFillTx/>
                <a:latin typeface="+mn-lt"/>
                <a:ea typeface="+mn-ea"/>
                <a:cs typeface="+mn-cs"/>
              </a:rPr>
              <a:t>相同函数名</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a:t>
            </a:r>
            <a:r>
              <a:rPr kumimoji="0" lang="zh-CN" altLang="en-US" sz="2400" b="1" i="0" u="sng" strike="noStrike" kern="0" cap="none" spc="0" normalizeH="0" baseline="0" noProof="0" dirty="0">
                <a:ln>
                  <a:noFill/>
                </a:ln>
                <a:solidFill>
                  <a:schemeClr val="bg1"/>
                </a:solidFill>
                <a:effectLst/>
                <a:uLnTx/>
                <a:uFillTx/>
                <a:latin typeface="+mn-lt"/>
                <a:ea typeface="+mn-ea"/>
                <a:cs typeface="+mn-cs"/>
              </a:rPr>
              <a:t>不同参数列表</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（参数个数、类型、顺序）的函数，该组函数被称为重载函数。</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bg1"/>
                </a:solidFill>
                <a:effectLst/>
                <a:uLnTx/>
                <a:uFillTx/>
                <a:latin typeface="+mn-lt"/>
                <a:ea typeface="+mn-ea"/>
                <a:cs typeface="+mn-cs"/>
              </a:rPr>
              <a:t>重载函数通常用来声明一组功能相似的函数，减少了函数名的数量，避免了名字空间的污染，对于程序的可读性有很大的好处。</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bg1"/>
                </a:solidFill>
                <a:effectLst/>
                <a:uLnTx/>
                <a:uFillTx/>
                <a:latin typeface="+mn-lt"/>
                <a:ea typeface="+mn-ea"/>
                <a:cs typeface="+mn-cs"/>
              </a:rPr>
              <a:t>重载依据：</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1</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、参数类型（</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const</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引用和</a:t>
            </a:r>
            <a:r>
              <a:rPr kumimoji="0" lang="en-US" altLang="zh-CN" sz="2400" b="1" i="0" u="none" strike="noStrike" kern="0" cap="none" spc="0" normalizeH="0" baseline="0" noProof="0" dirty="0">
                <a:ln>
                  <a:noFill/>
                </a:ln>
                <a:solidFill>
                  <a:schemeClr val="bg1"/>
                </a:solidFill>
                <a:effectLst/>
                <a:uLnTx/>
                <a:uFillTx/>
                <a:latin typeface="+mn-lt"/>
                <a:ea typeface="+mn-ea"/>
                <a:cs typeface="+mn-cs"/>
              </a:rPr>
              <a:t>const</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指针）</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2</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、参数个数</a:t>
            </a:r>
            <a:endParaRPr kumimoji="0" lang="zh-CN" altLang="en-US"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3</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、参数顺序</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4</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、常成员函数</a:t>
            </a:r>
            <a:endParaRPr kumimoji="0" lang="zh-CN" altLang="en-US"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bg1"/>
                </a:solidFill>
                <a:effectLst/>
                <a:uLnTx/>
                <a:uFillTx/>
                <a:latin typeface="+mn-lt"/>
                <a:ea typeface="+mn-ea"/>
                <a:cs typeface="+mn-cs"/>
              </a:rPr>
              <a:t>说明：</a:t>
            </a:r>
            <a:endParaRPr kumimoji="0" lang="en-US" altLang="zh-CN"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1</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、返回值类型不能够作为重载依据</a:t>
            </a:r>
            <a:endParaRPr kumimoji="0" lang="zh-CN" altLang="en-US" sz="24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bg1"/>
                </a:solidFill>
                <a:effectLst/>
                <a:uLnTx/>
                <a:uFillTx/>
                <a:latin typeface="+mn-lt"/>
                <a:ea typeface="+mn-ea"/>
                <a:cs typeface="+mn-cs"/>
              </a:rPr>
              <a:t>2</a:t>
            </a:r>
            <a:r>
              <a:rPr kumimoji="0" lang="zh-CN" altLang="en-US" sz="2400" b="1" i="0" u="none" strike="noStrike" kern="0" cap="none" spc="0" normalizeH="0" baseline="0" noProof="0" dirty="0">
                <a:ln>
                  <a:noFill/>
                </a:ln>
                <a:solidFill>
                  <a:schemeClr val="bg1"/>
                </a:solidFill>
                <a:effectLst/>
                <a:uLnTx/>
                <a:uFillTx/>
                <a:latin typeface="+mn-lt"/>
                <a:ea typeface="+mn-ea"/>
                <a:cs typeface="+mn-cs"/>
              </a:rPr>
              <a:t>、要求同一个作用域</a:t>
            </a:r>
            <a:endParaRPr kumimoji="0" lang="zh-CN" altLang="en-US" sz="2400" b="1" i="0" u="none" strike="noStrike" kern="0" cap="none" spc="0" normalizeH="0" baseline="0" noProof="0" dirty="0">
              <a:ln>
                <a:noFill/>
              </a:ln>
              <a:solidFill>
                <a:schemeClr val="bg1"/>
              </a:solidFill>
              <a:effectLst/>
              <a:uLnTx/>
              <a:uFillTx/>
              <a:latin typeface="+mn-lt"/>
              <a:ea typeface="+mn-ea"/>
              <a:cs typeface="+mn-cs"/>
            </a:endParaRPr>
          </a:p>
        </p:txBody>
      </p:sp>
      <p:sp>
        <p:nvSpPr>
          <p:cNvPr id="112643"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函数重载</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函数重载</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13667" name="Rectangle 4"/>
          <p:cNvSpPr/>
          <p:nvPr/>
        </p:nvSpPr>
        <p:spPr>
          <a:xfrm>
            <a:off x="468313" y="333375"/>
            <a:ext cx="2660650" cy="6264275"/>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class A{</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class B{</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p(A a,B b){</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cout&lt;&lt;2&lt;&lt;endl;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p(B b,A a){</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cout&lt;&lt;1&lt;&lt;endl;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A x;</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B y;</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p(x,y);</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p(y,x);</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参数类型顺序</a:t>
            </a:r>
            <a:endParaRPr lang="zh-CN" altLang="en-US"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p:txBody>
      </p:sp>
      <p:sp>
        <p:nvSpPr>
          <p:cNvPr id="113668" name="Rectangle 6"/>
          <p:cNvSpPr/>
          <p:nvPr/>
        </p:nvSpPr>
        <p:spPr>
          <a:xfrm>
            <a:off x="5651500" y="477838"/>
            <a:ext cx="2660650" cy="5472112"/>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class A{</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class B{</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p(A a,A b){</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cout&lt;&lt;2&lt;&lt;endl;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p(A b){</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cout&lt;&lt;1&lt;&lt;endl;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A  x;</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A  y;</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p(x,y);</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p(y);</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参数个数</a:t>
            </a:r>
            <a:endParaRPr lang="zh-CN" altLang="en-US" sz="2400" b="1" dirty="0">
              <a:latin typeface="Times New Roman" panose="02020603050405020304"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函数重载</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14691" name="Rectangle 4"/>
          <p:cNvSpPr/>
          <p:nvPr/>
        </p:nvSpPr>
        <p:spPr>
          <a:xfrm>
            <a:off x="468313" y="549275"/>
            <a:ext cx="3024187" cy="6048375"/>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class A{</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class B{</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p(A const *s){</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cout&lt;&lt;2&lt;&lt;endl;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p(A *s){</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cout&lt;&lt;1&lt;&lt;endl;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const A x =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p(&amp;x);</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 y =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p(&amp;y);</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常量指针重载</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zh-CN" altLang="en-US" sz="2400" b="1" dirty="0">
              <a:latin typeface="Times New Roman" panose="02020603050405020304" pitchFamily="18" charset="0"/>
            </a:endParaRPr>
          </a:p>
        </p:txBody>
      </p:sp>
      <p:sp>
        <p:nvSpPr>
          <p:cNvPr id="114692" name="Rectangle 4"/>
          <p:cNvSpPr/>
          <p:nvPr/>
        </p:nvSpPr>
        <p:spPr>
          <a:xfrm>
            <a:off x="6015038" y="476250"/>
            <a:ext cx="2876550" cy="5976938"/>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class A{</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class B{</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p(A const &amp;s){</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cout&lt;&lt;2&lt;&lt;endl;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p(A &amp;s){</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cout&lt;&lt;1&lt;&lt;endl;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const A x = …;</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p(x);</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A y = …;</a:t>
            </a:r>
            <a:endParaRPr lang="en-US" altLang="zh-CN" sz="2400" b="1" dirty="0">
              <a:latin typeface="Times New Roman" panose="02020603050405020304" pitchFamily="18" charset="0"/>
            </a:endParaRPr>
          </a:p>
          <a:p>
            <a:pPr marL="800100" lvl="1" indent="-342900" eaLnBrk="1" hangingPunct="1">
              <a:lnSpc>
                <a:spcPct val="80000"/>
              </a:lnSpc>
              <a:spcBef>
                <a:spcPct val="20000"/>
              </a:spcBef>
            </a:pPr>
            <a:r>
              <a:rPr lang="en-US" altLang="zh-CN" sz="2400" b="1" dirty="0">
                <a:latin typeface="Times New Roman" panose="02020603050405020304" pitchFamily="18" charset="0"/>
              </a:rPr>
              <a:t> p(y);</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常引用重载</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zh-CN" altLang="en-US" sz="2400" b="1" dirty="0">
              <a:latin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函数重载</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15715" name="Rectangle 4"/>
          <p:cNvSpPr/>
          <p:nvPr/>
        </p:nvSpPr>
        <p:spPr>
          <a:xfrm>
            <a:off x="3419475" y="739775"/>
            <a:ext cx="3024188" cy="5857875"/>
          </a:xfrm>
          <a:prstGeom prst="rect">
            <a:avLst/>
          </a:prstGeom>
          <a:noFill/>
          <a:ln w="9525">
            <a:noFill/>
          </a:ln>
        </p:spPr>
        <p:txBody>
          <a:bodyPr/>
          <a:p>
            <a:pPr marL="342900" indent="-342900" eaLnBrk="1" hangingPunct="1">
              <a:lnSpc>
                <a:spcPct val="80000"/>
              </a:lnSpc>
              <a:spcBef>
                <a:spcPct val="20000"/>
              </a:spcBef>
            </a:pPr>
            <a:r>
              <a:rPr lang="en-US" altLang="zh-CN" sz="2400" b="1" dirty="0">
                <a:latin typeface="Times New Roman" panose="02020603050405020304" pitchFamily="18" charset="0"/>
              </a:rPr>
              <a:t>class A{</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class B{</a:t>
            </a:r>
            <a:r>
              <a:rPr lang="en-US" altLang="zh-CN" sz="2400" b="1" dirty="0">
                <a:latin typeface="Arial" panose="020B0604020202020204" pitchFamily="34" charset="0"/>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p(A const s){</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cout&lt;&lt;2&lt;&lt;endl;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p(A s){</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cout&lt;&lt;1&lt;&lt;endl;</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不构成重载</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const A x =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p(x);</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A y = …;</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  	p(y);</a:t>
            </a:r>
            <a:endParaRPr lang="en-US" altLang="zh-CN" sz="2400" b="1" dirty="0">
              <a:latin typeface="Times New Roman" panose="02020603050405020304" pitchFamily="18" charset="0"/>
            </a:endParaRPr>
          </a:p>
          <a:p>
            <a:pPr marL="342900" indent="-342900" eaLnBrk="1" hangingPunct="1">
              <a:lnSpc>
                <a:spcPct val="80000"/>
              </a:lnSpc>
              <a:spcBef>
                <a:spcPct val="2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indent="-342900" eaLnBrk="1" hangingPunct="1">
              <a:lnSpc>
                <a:spcPct val="80000"/>
              </a:lnSpc>
              <a:spcBef>
                <a:spcPct val="20000"/>
              </a:spcBef>
            </a:pPr>
            <a:endParaRPr lang="zh-CN" altLang="en-US" sz="2400" b="1" dirty="0">
              <a:latin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函数重载</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16739" name="Rectangle 8"/>
          <p:cNvSpPr>
            <a:spLocks noGrp="1"/>
          </p:cNvSpPr>
          <p:nvPr>
            <p:ph idx="1"/>
          </p:nvPr>
        </p:nvSpPr>
        <p:spPr>
          <a:xfrm>
            <a:off x="182563" y="333375"/>
            <a:ext cx="3021012" cy="6524625"/>
          </a:xfrm>
          <a:ln/>
        </p:spPr>
        <p:txBody>
          <a:bodyPr vert="horz" wrap="square" lIns="91440" tIns="45720" rIns="91440" bIns="45720" anchor="t" anchorCtr="0"/>
          <a:p>
            <a:pPr eaLnBrk="1" hangingPunct="1">
              <a:lnSpc>
                <a:spcPct val="90000"/>
              </a:lnSpc>
              <a:buNone/>
            </a:pPr>
            <a:r>
              <a:rPr lang="zh-CN" altLang="en-US" sz="2400" b="1" dirty="0">
                <a:solidFill>
                  <a:schemeClr val="bg1"/>
                </a:solidFill>
              </a:rPr>
              <a:t>例子－成员函数重载</a:t>
            </a:r>
            <a:endParaRPr lang="zh-CN" altLang="en-US" sz="2400" b="1" dirty="0">
              <a:solidFill>
                <a:schemeClr val="bg1"/>
              </a:solidFill>
            </a:endParaRPr>
          </a:p>
          <a:p>
            <a:pPr eaLnBrk="1" hangingPunct="1">
              <a:lnSpc>
                <a:spcPct val="90000"/>
              </a:lnSpc>
              <a:buNone/>
            </a:pPr>
            <a:r>
              <a:rPr lang="en-US" altLang="zh-CN" sz="2400" b="1" u="sng" dirty="0">
                <a:solidFill>
                  <a:schemeClr val="bg1"/>
                </a:solidFill>
              </a:rPr>
              <a:t>Student.h</a:t>
            </a:r>
            <a:endParaRPr lang="en-US" altLang="zh-CN" sz="2400" b="1" u="sng" dirty="0">
              <a:solidFill>
                <a:schemeClr val="bg1"/>
              </a:solidFill>
            </a:endParaRPr>
          </a:p>
          <a:p>
            <a:pPr eaLnBrk="1" hangingPunct="1">
              <a:lnSpc>
                <a:spcPct val="9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public:</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void q(void)</a:t>
            </a:r>
            <a:r>
              <a:rPr lang="zh-CN" altLang="en-US" sz="2400" b="1" dirty="0">
                <a:solidFill>
                  <a:schemeClr val="bg1"/>
                </a:solidFill>
              </a:rPr>
              <a:t>；</a:t>
            </a:r>
            <a:endParaRPr lang="zh-CN" altLang="en-US" sz="2400" b="1" dirty="0">
              <a:solidFill>
                <a:schemeClr val="bg1"/>
              </a:solidFill>
            </a:endParaRPr>
          </a:p>
          <a:p>
            <a:pPr eaLnBrk="1" hangingPunct="1">
              <a:lnSpc>
                <a:spcPct val="90000"/>
              </a:lnSpc>
              <a:buNone/>
            </a:pPr>
            <a:r>
              <a:rPr lang="zh-CN" altLang="en-US" sz="2400" b="1" dirty="0">
                <a:solidFill>
                  <a:schemeClr val="bg1"/>
                </a:solidFill>
              </a:rPr>
              <a:t>      </a:t>
            </a:r>
            <a:r>
              <a:rPr lang="en-US" altLang="zh-CN" sz="2400" b="1" dirty="0">
                <a:solidFill>
                  <a:schemeClr val="bg1"/>
                </a:solidFill>
              </a:rPr>
              <a:t>void q(int a);</a:t>
            </a:r>
            <a:endParaRPr lang="en-US" altLang="zh-CN" sz="2400" b="1" dirty="0">
              <a:solidFill>
                <a:schemeClr val="bg1"/>
              </a:solidFill>
            </a:endParaRPr>
          </a:p>
          <a:p>
            <a:pPr eaLnBrk="1" hangingPunct="1">
              <a:lnSpc>
                <a:spcPct val="90000"/>
              </a:lnSpc>
              <a:buNone/>
            </a:pPr>
            <a:r>
              <a:rPr lang="en-US" altLang="zh-CN" sz="2400" b="1" dirty="0">
                <a:solidFill>
                  <a:schemeClr val="bg1"/>
                </a:solidFill>
              </a:rPr>
              <a:t>protected:</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float score;</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float m;</a:t>
            </a:r>
            <a:endParaRPr lang="en-US" altLang="zh-CN" sz="2400" b="1" dirty="0">
              <a:solidFill>
                <a:schemeClr val="bg1"/>
              </a:solidFill>
            </a:endParaRPr>
          </a:p>
          <a:p>
            <a:pPr eaLnBrk="1" hangingPunct="1">
              <a:lnSpc>
                <a:spcPct val="90000"/>
              </a:lnSpc>
              <a:buNone/>
            </a:pPr>
            <a:r>
              <a:rPr lang="en-US" altLang="zh-CN" sz="2400" b="1" dirty="0">
                <a:solidFill>
                  <a:schemeClr val="bg1"/>
                </a:solidFill>
              </a:rPr>
              <a: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void Student::q()  {  </a:t>
            </a:r>
            <a:endParaRPr lang="en-US" altLang="zh-CN" sz="2400" b="1" dirty="0">
              <a:solidFill>
                <a:schemeClr val="bg1"/>
              </a:solidFill>
            </a:endParaRPr>
          </a:p>
          <a:p>
            <a:pPr eaLnBrk="1" hangingPunct="1">
              <a:lnSpc>
                <a:spcPct val="90000"/>
              </a:lnSpc>
              <a:buNone/>
            </a:pPr>
            <a:r>
              <a:rPr lang="en-US" altLang="zh-CN" sz="2400" b="1" dirty="0">
                <a:solidFill>
                  <a:schemeClr val="bg1"/>
                </a:solidFill>
              </a:rPr>
              <a:t>cout&lt;&lt;</a:t>
            </a:r>
            <a:r>
              <a:rPr lang="en-US" altLang="zh-CN" sz="2400" b="1" dirty="0">
                <a:solidFill>
                  <a:schemeClr val="bg1"/>
                </a:solidFill>
                <a:latin typeface="Arial" panose="020B0604020202020204" pitchFamily="34" charset="0"/>
              </a:rPr>
              <a:t>"</a:t>
            </a:r>
            <a:r>
              <a:rPr lang="en-US" altLang="zh-CN" sz="2400" b="1" dirty="0">
                <a:solidFill>
                  <a:schemeClr val="bg1"/>
                </a:solidFill>
              </a:rPr>
              <a:t>aa"&lt;&lt;endl;</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a:t>
            </a:r>
            <a:endParaRPr lang="en-US" altLang="zh-CN" sz="2400" b="1" dirty="0">
              <a:solidFill>
                <a:schemeClr val="bg1"/>
              </a:solidFill>
            </a:endParaRPr>
          </a:p>
          <a:p>
            <a:pPr eaLnBrk="1" hangingPunct="1">
              <a:lnSpc>
                <a:spcPct val="90000"/>
              </a:lnSpc>
              <a:buNone/>
            </a:pPr>
            <a:r>
              <a:rPr lang="en-US" altLang="zh-CN" sz="2400" b="1" dirty="0">
                <a:solidFill>
                  <a:schemeClr val="bg1"/>
                </a:solidFill>
              </a:rPr>
              <a:t>void Student::q(int a)</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cout&lt;&lt;"bb"&lt;&lt;endl; }</a:t>
            </a:r>
            <a:endParaRPr lang="en-US" altLang="zh-CN" sz="2400" b="1" dirty="0">
              <a:solidFill>
                <a:schemeClr val="bg1"/>
              </a:solidFill>
            </a:endParaRPr>
          </a:p>
        </p:txBody>
      </p:sp>
      <p:sp>
        <p:nvSpPr>
          <p:cNvPr id="116740" name="Rectangle 9"/>
          <p:cNvSpPr/>
          <p:nvPr/>
        </p:nvSpPr>
        <p:spPr>
          <a:xfrm>
            <a:off x="5148263" y="836613"/>
            <a:ext cx="3744912" cy="5616575"/>
          </a:xfrm>
          <a:prstGeom prst="rect">
            <a:avLst/>
          </a:prstGeom>
          <a:noFill/>
          <a:ln w="9525">
            <a:noFill/>
          </a:ln>
        </p:spPr>
        <p:txBody>
          <a:bodyPr/>
          <a:p>
            <a:pPr marL="342900" indent="-342900" eaLnBrk="1" hangingPunct="1">
              <a:lnSpc>
                <a:spcPct val="80000"/>
              </a:lnSpc>
              <a:spcBef>
                <a:spcPct val="20000"/>
              </a:spcBef>
            </a:pPr>
            <a:r>
              <a:rPr lang="en-US" altLang="zh-CN" sz="2800" b="1" u="sng" dirty="0">
                <a:latin typeface="Times New Roman" panose="02020603050405020304" pitchFamily="18" charset="0"/>
              </a:rPr>
              <a:t>aa.cpp</a:t>
            </a:r>
            <a:endParaRPr lang="en-US" altLang="zh-CN" sz="2800" b="1" u="sng"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#include </a:t>
            </a:r>
            <a:r>
              <a:rPr lang="en-US" altLang="zh-CN" sz="2800" b="1" dirty="0">
                <a:latin typeface="Arial" panose="020B0604020202020204" pitchFamily="34" charset="0"/>
              </a:rPr>
              <a:t>"</a:t>
            </a:r>
            <a:r>
              <a:rPr lang="en-US" altLang="zh-CN" sz="2800" b="1" dirty="0">
                <a:latin typeface="Times New Roman" panose="02020603050405020304" pitchFamily="18" charset="0"/>
              </a:rPr>
              <a:t>Student.h</a:t>
            </a:r>
            <a:r>
              <a:rPr lang="en-US" altLang="zh-CN" sz="2800" b="1" dirty="0">
                <a:latin typeface="Arial" panose="020B0604020202020204" pitchFamily="34" charset="0"/>
              </a:rPr>
              <a: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void main(){</a:t>
            </a:r>
            <a:endParaRPr lang="en-US" altLang="zh-CN" sz="2800" b="1"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solidFill>
                  <a:srgbClr val="FFFF00"/>
                </a:solidFill>
                <a:latin typeface="Times New Roman" panose="02020603050405020304" pitchFamily="18" charset="0"/>
              </a:rPr>
              <a:t>  </a:t>
            </a:r>
            <a:r>
              <a:rPr lang="en-US" altLang="zh-CN" sz="2800" b="1" dirty="0">
                <a:latin typeface="Times New Roman" panose="02020603050405020304" pitchFamily="18" charset="0"/>
              </a:rPr>
              <a:t>Student a;</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a.q();</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a.q(2);</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函数重载</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17763" name="Rectangle 3"/>
          <p:cNvSpPr>
            <a:spLocks noGrp="1"/>
          </p:cNvSpPr>
          <p:nvPr>
            <p:ph idx="1"/>
          </p:nvPr>
        </p:nvSpPr>
        <p:spPr>
          <a:xfrm>
            <a:off x="182563" y="315913"/>
            <a:ext cx="3741737" cy="6858000"/>
          </a:xfrm>
          <a:ln/>
        </p:spPr>
        <p:txBody>
          <a:bodyPr vert="horz" wrap="square" lIns="91440" tIns="45720" rIns="91440" bIns="45720" anchor="t" anchorCtr="0"/>
          <a:p>
            <a:pPr eaLnBrk="1" hangingPunct="1">
              <a:lnSpc>
                <a:spcPct val="80000"/>
              </a:lnSpc>
              <a:buNone/>
            </a:pPr>
            <a:r>
              <a:rPr lang="zh-CN" altLang="en-US" sz="2400" b="1" dirty="0">
                <a:solidFill>
                  <a:schemeClr val="bg1"/>
                </a:solidFill>
              </a:rPr>
              <a:t>例子－成员函数重载</a:t>
            </a:r>
            <a:endParaRPr lang="zh-CN" altLang="en-US" sz="2400" b="1" dirty="0">
              <a:solidFill>
                <a:schemeClr val="bg1"/>
              </a:solidFill>
            </a:endParaRPr>
          </a:p>
          <a:p>
            <a:pPr eaLnBrk="1" hangingPunct="1">
              <a:lnSpc>
                <a:spcPct val="80000"/>
              </a:lnSpc>
              <a:buNone/>
            </a:pPr>
            <a:r>
              <a:rPr lang="en-US" altLang="zh-CN" sz="2400" b="1" u="sng" dirty="0">
                <a:solidFill>
                  <a:schemeClr val="bg1"/>
                </a:solidFill>
              </a:rPr>
              <a:t>Student.h</a:t>
            </a:r>
            <a:endParaRPr lang="en-US" altLang="zh-CN" sz="2400" b="1" u="sng" dirty="0">
              <a:solidFill>
                <a:schemeClr val="bg1"/>
              </a:solidFill>
            </a:endParaRPr>
          </a:p>
          <a:p>
            <a:pPr eaLnBrk="1" hangingPunct="1">
              <a:lnSpc>
                <a:spcPct val="80000"/>
              </a:lnSpc>
              <a:buNone/>
            </a:pPr>
            <a:r>
              <a:rPr lang="en-US" altLang="zh-CN" sz="2400" b="1" u="sng" dirty="0">
                <a:solidFill>
                  <a:schemeClr val="bg1"/>
                </a:solidFill>
              </a:rPr>
              <a:t>#include </a:t>
            </a:r>
            <a:r>
              <a:rPr lang="en-US" altLang="zh-CN" sz="2400" b="1" u="sng" dirty="0">
                <a:solidFill>
                  <a:schemeClr val="bg1"/>
                </a:solidFill>
                <a:latin typeface="Arial" panose="020B0604020202020204" pitchFamily="34" charset="0"/>
              </a:rPr>
              <a:t>&lt;</a:t>
            </a:r>
            <a:r>
              <a:rPr lang="en-US" altLang="zh-CN" sz="2400" b="1" u="sng" dirty="0">
                <a:solidFill>
                  <a:schemeClr val="bg1"/>
                </a:solidFill>
              </a:rPr>
              <a:t>iostream&gt;</a:t>
            </a:r>
            <a:endParaRPr lang="en-US" altLang="zh-CN" sz="2400" b="1" u="sng" dirty="0">
              <a:solidFill>
                <a:schemeClr val="bg1"/>
              </a:solidFill>
              <a:latin typeface="Arial" panose="020B0604020202020204" pitchFamily="34" charset="0"/>
            </a:endParaRPr>
          </a:p>
          <a:p>
            <a:pPr eaLnBrk="1" hangingPunct="1">
              <a:lnSpc>
                <a:spcPct val="80000"/>
              </a:lnSpc>
              <a:buNone/>
            </a:pPr>
            <a:r>
              <a:rPr lang="en-US" altLang="zh-CN" sz="2400" b="1" dirty="0">
                <a:solidFill>
                  <a:schemeClr val="bg1"/>
                </a:solidFill>
              </a:rPr>
              <a:t>class A{</a:t>
            </a:r>
            <a:r>
              <a:rPr lang="en-US" altLang="zh-CN" sz="2400" b="1" dirty="0">
                <a:solidFill>
                  <a:schemeClr val="bg1"/>
                </a:solidFill>
                <a:latin typeface="Arial" panose="020B0604020202020204" pitchFamily="34" charset="0"/>
              </a:rPr>
              <a:t>…</a:t>
            </a: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class B{</a:t>
            </a:r>
            <a:r>
              <a:rPr lang="en-US" altLang="zh-CN" sz="2400" b="1" dirty="0">
                <a:solidFill>
                  <a:schemeClr val="bg1"/>
                </a:solidFill>
                <a:latin typeface="Arial" panose="020B0604020202020204" pitchFamily="34" charset="0"/>
              </a:rPr>
              <a:t>…</a:t>
            </a: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class C{</a:t>
            </a:r>
            <a:r>
              <a:rPr lang="en-US" altLang="zh-CN" sz="2400" b="1" dirty="0">
                <a:solidFill>
                  <a:schemeClr val="bg1"/>
                </a:solidFill>
                <a:latin typeface="Arial" panose="020B0604020202020204" pitchFamily="34" charset="0"/>
              </a:rPr>
              <a:t>…</a:t>
            </a: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public:</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float q(A)</a:t>
            </a:r>
            <a:r>
              <a:rPr lang="zh-CN" altLang="en-US" sz="2400" b="1" dirty="0">
                <a:solidFill>
                  <a:schemeClr val="bg1"/>
                </a:solidFill>
              </a:rPr>
              <a:t>；</a:t>
            </a:r>
            <a:endParaRPr lang="zh-CN" altLang="en-US" sz="2400" b="1" dirty="0">
              <a:solidFill>
                <a:schemeClr val="bg1"/>
              </a:solidFill>
            </a:endParaRPr>
          </a:p>
          <a:p>
            <a:pPr eaLnBrk="1" hangingPunct="1">
              <a:lnSpc>
                <a:spcPct val="80000"/>
              </a:lnSpc>
              <a:buNone/>
            </a:pPr>
            <a:r>
              <a:rPr lang="zh-CN" altLang="en-US" sz="2400" b="1" dirty="0">
                <a:solidFill>
                  <a:schemeClr val="bg1"/>
                </a:solidFill>
              </a:rPr>
              <a:t>       </a:t>
            </a:r>
            <a:r>
              <a:rPr lang="en-US" altLang="zh-CN" sz="2400" b="1" dirty="0">
                <a:solidFill>
                  <a:schemeClr val="bg1"/>
                </a:solidFill>
              </a:rPr>
              <a:t>float q(B);</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float q(A,B)</a:t>
            </a:r>
            <a:r>
              <a:rPr lang="zh-CN" altLang="en-US" sz="2400" b="1" dirty="0">
                <a:solidFill>
                  <a:schemeClr val="bg1"/>
                </a:solidFill>
              </a:rPr>
              <a:t>；</a:t>
            </a:r>
            <a:endParaRPr lang="zh-CN" altLang="en-US" sz="2400" b="1" dirty="0">
              <a:solidFill>
                <a:schemeClr val="bg1"/>
              </a:solidFill>
            </a:endParaRPr>
          </a:p>
          <a:p>
            <a:pPr eaLnBrk="1" hangingPunct="1">
              <a:lnSpc>
                <a:spcPct val="80000"/>
              </a:lnSpc>
              <a:buNone/>
            </a:pPr>
            <a:r>
              <a:rPr lang="zh-CN" altLang="en-US" sz="2400" b="1" dirty="0">
                <a:solidFill>
                  <a:schemeClr val="bg1"/>
                </a:solidFill>
              </a:rPr>
              <a:t>       </a:t>
            </a:r>
            <a:r>
              <a:rPr lang="en-US" altLang="zh-CN" sz="2400" b="1" dirty="0">
                <a:solidFill>
                  <a:schemeClr val="bg1"/>
                </a:solidFill>
              </a:rPr>
              <a:t>float q(B,A);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float score;</a:t>
            </a:r>
            <a:endParaRPr lang="en-US" altLang="zh-CN" sz="2400" b="1" dirty="0">
              <a:solidFill>
                <a:schemeClr val="bg1"/>
              </a:solidFill>
            </a:endParaRPr>
          </a:p>
          <a:p>
            <a:pPr eaLnBrk="1" hangingPunct="1">
              <a:lnSpc>
                <a:spcPct val="80000"/>
              </a:lnSpc>
              <a:buNone/>
            </a:pPr>
            <a:r>
              <a:rPr lang="en-US" altLang="zh-CN" sz="2400" b="1" dirty="0">
                <a:solidFill>
                  <a:schemeClr val="bg1"/>
                </a:solidFill>
              </a:rPr>
              <a:t>};</a:t>
            </a:r>
            <a:endParaRPr lang="en-US" altLang="zh-CN" sz="2400" b="1" dirty="0">
              <a:solidFill>
                <a:schemeClr val="bg1"/>
              </a:solidFill>
            </a:endParaRPr>
          </a:p>
          <a:p>
            <a:pPr eaLnBrk="1" hangingPunct="1">
              <a:lnSpc>
                <a:spcPct val="80000"/>
              </a:lnSpc>
              <a:buNone/>
            </a:pPr>
            <a:r>
              <a:rPr lang="en-US" altLang="zh-CN" sz="2400" b="1" dirty="0">
                <a:solidFill>
                  <a:schemeClr val="bg1"/>
                </a:solidFill>
              </a:rPr>
              <a:t>float Student::q(A 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cout&lt;&lt;</a:t>
            </a:r>
            <a:r>
              <a:rPr lang="en-US" altLang="zh-CN" sz="2400" b="1" dirty="0">
                <a:solidFill>
                  <a:schemeClr val="bg1"/>
                </a:solidFill>
                <a:latin typeface="Arial" panose="020B0604020202020204" pitchFamily="34" charset="0"/>
              </a:rPr>
              <a:t>"</a:t>
            </a:r>
            <a:r>
              <a:rPr lang="en-US" altLang="zh-CN" sz="2400" b="1" dirty="0">
                <a:solidFill>
                  <a:schemeClr val="bg1"/>
                </a:solidFill>
              </a:rPr>
              <a:t>aaaaaa</a:t>
            </a:r>
            <a:r>
              <a:rPr lang="en-US" altLang="zh-CN" sz="2400" b="1" dirty="0">
                <a:solidFill>
                  <a:schemeClr val="bg1"/>
                </a:solidFill>
                <a:latin typeface="Arial" panose="020B0604020202020204" pitchFamily="34" charset="0"/>
              </a:rPr>
              <a:t>"</a:t>
            </a:r>
            <a:r>
              <a:rPr lang="en-US" altLang="zh-CN" sz="2400" b="1" dirty="0">
                <a:solidFill>
                  <a:schemeClr val="bg1"/>
                </a:solidFill>
              </a:rPr>
              <a:t>;   }</a:t>
            </a:r>
            <a:endParaRPr lang="en-US" altLang="zh-CN" sz="2400" b="1" dirty="0">
              <a:solidFill>
                <a:schemeClr val="bg1"/>
              </a:solidFill>
            </a:endParaRPr>
          </a:p>
          <a:p>
            <a:pPr eaLnBrk="1" hangingPunct="1">
              <a:lnSpc>
                <a:spcPct val="80000"/>
              </a:lnSpc>
              <a:buNone/>
            </a:pPr>
            <a:r>
              <a:rPr lang="en-US" altLang="zh-CN" sz="2400" b="1" dirty="0">
                <a:solidFill>
                  <a:schemeClr val="bg1"/>
                </a:solidFill>
              </a:rPr>
              <a:t>float Student::q(B a)</a:t>
            </a:r>
            <a:endParaRPr lang="en-US" altLang="zh-CN" sz="2400" b="1" dirty="0">
              <a:solidFill>
                <a:schemeClr val="bg1"/>
              </a:solidFill>
            </a:endParaRPr>
          </a:p>
          <a:p>
            <a:pPr eaLnBrk="1" hangingPunct="1">
              <a:lnSpc>
                <a:spcPct val="80000"/>
              </a:lnSpc>
              <a:buNone/>
            </a:pPr>
            <a:r>
              <a:rPr lang="en-US" altLang="zh-CN" sz="2400" b="1" dirty="0">
                <a:solidFill>
                  <a:schemeClr val="bg1"/>
                </a:solidFill>
              </a:rPr>
              <a:t>  {  cout&lt;&lt;</a:t>
            </a:r>
            <a:r>
              <a:rPr lang="en-US" altLang="zh-CN" sz="2400" b="1" dirty="0">
                <a:solidFill>
                  <a:schemeClr val="bg1"/>
                </a:solidFill>
                <a:latin typeface="Arial" panose="020B0604020202020204" pitchFamily="34" charset="0"/>
              </a:rPr>
              <a:t>"</a:t>
            </a:r>
            <a:r>
              <a:rPr lang="en-US" altLang="zh-CN" sz="2400" b="1" dirty="0">
                <a:solidFill>
                  <a:schemeClr val="bg1"/>
                </a:solidFill>
              </a:rPr>
              <a:t>bbbbbb</a:t>
            </a:r>
            <a:r>
              <a:rPr lang="en-US" altLang="zh-CN" sz="2400" b="1" dirty="0">
                <a:solidFill>
                  <a:schemeClr val="bg1"/>
                </a:solidFill>
                <a:latin typeface="Arial" panose="020B0604020202020204" pitchFamily="34" charset="0"/>
              </a:rPr>
              <a:t>"</a:t>
            </a:r>
            <a:r>
              <a:rPr lang="en-US" altLang="zh-CN" sz="2400" b="1" dirty="0">
                <a:solidFill>
                  <a:schemeClr val="bg1"/>
                </a:solidFill>
              </a:rPr>
              <a:t>;   }</a:t>
            </a:r>
            <a:endParaRPr lang="en-US" altLang="zh-CN" sz="2400" b="1" dirty="0">
              <a:solidFill>
                <a:schemeClr val="bg1"/>
              </a:solidFill>
            </a:endParaRPr>
          </a:p>
        </p:txBody>
      </p:sp>
      <p:sp>
        <p:nvSpPr>
          <p:cNvPr id="117764" name="Rectangle 4"/>
          <p:cNvSpPr/>
          <p:nvPr/>
        </p:nvSpPr>
        <p:spPr>
          <a:xfrm>
            <a:off x="4932363" y="620713"/>
            <a:ext cx="4211637" cy="6237287"/>
          </a:xfrm>
          <a:prstGeom prst="rect">
            <a:avLst/>
          </a:prstGeom>
          <a:noFill/>
          <a:ln w="9525">
            <a:noFill/>
          </a:ln>
        </p:spPr>
        <p:txBody>
          <a:bodyPr/>
          <a:p>
            <a:pPr marL="342900" indent="-342900" eaLnBrk="1" hangingPunct="1">
              <a:spcBef>
                <a:spcPct val="20000"/>
              </a:spcBef>
            </a:pPr>
            <a:r>
              <a:rPr lang="en-US" altLang="zh-CN" sz="2800" b="1" dirty="0">
                <a:latin typeface="Times New Roman" panose="02020603050405020304" pitchFamily="18" charset="0"/>
              </a:rPr>
              <a:t>float Student::q(A a,B b)</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  {  cout&lt;&lt;</a:t>
            </a:r>
            <a:r>
              <a:rPr lang="en-US" altLang="zh-CN" sz="2800" b="1" dirty="0">
                <a:latin typeface="Arial" panose="020B0604020202020204" pitchFamily="34" charset="0"/>
              </a:rPr>
              <a:t>"</a:t>
            </a:r>
            <a:r>
              <a:rPr lang="en-US" altLang="zh-CN" sz="2800" b="1" dirty="0">
                <a:latin typeface="Times New Roman" panose="02020603050405020304" pitchFamily="18" charset="0"/>
              </a:rPr>
              <a:t>cccccc</a:t>
            </a:r>
            <a:r>
              <a:rPr lang="en-US" altLang="zh-CN" sz="2800" b="1" dirty="0">
                <a:latin typeface="Arial" panose="020B0604020202020204" pitchFamily="34" charset="0"/>
              </a:rPr>
              <a:t>"</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float Student::q(B a,A b)</a:t>
            </a:r>
            <a:endParaRPr lang="en-US" altLang="zh-CN" sz="2800" b="1" dirty="0">
              <a:latin typeface="Times New Roman" panose="02020603050405020304" pitchFamily="18" charset="0"/>
            </a:endParaRPr>
          </a:p>
          <a:p>
            <a:pPr marL="342900" indent="-342900" eaLnBrk="1" hangingPunct="1">
              <a:spcBef>
                <a:spcPct val="20000"/>
              </a:spcBef>
            </a:pPr>
            <a:r>
              <a:rPr lang="en-US" altLang="zh-CN" sz="2800" b="1" dirty="0">
                <a:latin typeface="Times New Roman" panose="02020603050405020304" pitchFamily="18" charset="0"/>
              </a:rPr>
              <a:t>  {  cout&lt;&lt;</a:t>
            </a:r>
            <a:r>
              <a:rPr lang="en-US" altLang="zh-CN" sz="2800" b="1" dirty="0">
                <a:latin typeface="Arial" panose="020B0604020202020204" pitchFamily="34" charset="0"/>
              </a:rPr>
              <a:t>"</a:t>
            </a:r>
            <a:r>
              <a:rPr lang="en-US" altLang="zh-CN" sz="2800" b="1" dirty="0">
                <a:latin typeface="Times New Roman" panose="02020603050405020304" pitchFamily="18" charset="0"/>
              </a:rPr>
              <a:t>ddddddd</a:t>
            </a:r>
            <a:r>
              <a:rPr lang="en-US" altLang="zh-CN" sz="2800" b="1" dirty="0">
                <a:latin typeface="Arial" panose="020B0604020202020204" pitchFamily="34" charset="0"/>
              </a:rPr>
              <a:t>"</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u="sng" dirty="0">
                <a:latin typeface="Times New Roman" panose="02020603050405020304" pitchFamily="18" charset="0"/>
              </a:rPr>
              <a:t>aa.cpp</a:t>
            </a:r>
            <a:endParaRPr lang="en-US" altLang="zh-CN" sz="2800" b="1" u="sng"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#include </a:t>
            </a:r>
            <a:r>
              <a:rPr lang="en-US" altLang="zh-CN" sz="2800" b="1" dirty="0">
                <a:latin typeface="Arial" panose="020B0604020202020204" pitchFamily="34" charset="0"/>
              </a:rPr>
              <a:t>"</a:t>
            </a:r>
            <a:r>
              <a:rPr lang="en-US" altLang="zh-CN" sz="2800" b="1" dirty="0">
                <a:latin typeface="Times New Roman" panose="02020603050405020304" pitchFamily="18" charset="0"/>
              </a:rPr>
              <a:t>Student.h</a:t>
            </a:r>
            <a:r>
              <a:rPr lang="en-US" altLang="zh-CN" sz="2800" b="1" dirty="0">
                <a:latin typeface="Arial" panose="020B0604020202020204" pitchFamily="34" charset="0"/>
              </a:rPr>
              <a:t>"</a:t>
            </a:r>
            <a:endParaRPr lang="en-US" altLang="zh-CN" sz="2800" b="1" dirty="0">
              <a:latin typeface="Arial" panose="020B0604020202020204" pitchFamily="34"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void main()</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 ObjectA; B ObjectB;</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solidFill>
                  <a:srgbClr val="FFFF00"/>
                </a:solidFill>
                <a:latin typeface="Times New Roman" panose="02020603050405020304" pitchFamily="18" charset="0"/>
              </a:rPr>
              <a:t>  </a:t>
            </a:r>
            <a:r>
              <a:rPr lang="en-US" altLang="zh-CN" sz="2800" b="1" dirty="0">
                <a:latin typeface="Times New Roman" panose="02020603050405020304" pitchFamily="18" charset="0"/>
              </a:rPr>
              <a:t>Student a;</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a.q(ObjectA);</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a.q(ObjectB);</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a.q(ObjectA, ObjectB);</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a.q(ObjectB,ObjectA);</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3"/>
          <p:cNvSpPr/>
          <p:nvPr/>
        </p:nvSpPr>
        <p:spPr>
          <a:xfrm>
            <a:off x="-252412" y="115888"/>
            <a:ext cx="9144000" cy="649287"/>
          </a:xfrm>
          <a:prstGeom prst="rect">
            <a:avLst/>
          </a:prstGeom>
          <a:noFill/>
          <a:ln w="9525">
            <a:noFill/>
          </a:ln>
        </p:spPr>
        <p:txBody>
          <a:bodyPr anchor="ctr" anchorCtr="0"/>
          <a:p>
            <a:pPr algn="ctr" eaLnBrk="1" hangingPunct="1"/>
            <a:r>
              <a:rPr lang="zh-CN" altLang="en-US" sz="4400" b="1" dirty="0">
                <a:solidFill>
                  <a:srgbClr val="FFFF00"/>
                </a:solidFill>
                <a:latin typeface="Times New Roman" panose="02020603050405020304" pitchFamily="18" charset="0"/>
                <a:ea typeface="华文行楷" pitchFamily="2" charset="-122"/>
              </a:rPr>
              <a:t>函数重载</a:t>
            </a:r>
            <a:r>
              <a:rPr lang="zh-CN" altLang="en-US" sz="4400" dirty="0">
                <a:solidFill>
                  <a:srgbClr val="FFFF00"/>
                </a:solidFill>
                <a:latin typeface="Times New Roman" panose="02020603050405020304" pitchFamily="18" charset="0"/>
                <a:ea typeface="华文行楷" pitchFamily="2" charset="-122"/>
              </a:rPr>
              <a:t> </a:t>
            </a:r>
            <a:endParaRPr lang="zh-CN" altLang="en-US" sz="4400" dirty="0">
              <a:solidFill>
                <a:srgbClr val="FFFF00"/>
              </a:solidFill>
              <a:latin typeface="Times New Roman" panose="02020603050405020304" pitchFamily="18" charset="0"/>
              <a:ea typeface="华文行楷" pitchFamily="2" charset="-122"/>
            </a:endParaRPr>
          </a:p>
        </p:txBody>
      </p:sp>
      <p:sp>
        <p:nvSpPr>
          <p:cNvPr id="118787" name="Rectangle 8"/>
          <p:cNvSpPr>
            <a:spLocks noGrp="1"/>
          </p:cNvSpPr>
          <p:nvPr>
            <p:ph idx="1"/>
          </p:nvPr>
        </p:nvSpPr>
        <p:spPr>
          <a:xfrm>
            <a:off x="182563" y="333375"/>
            <a:ext cx="3381375" cy="6524625"/>
          </a:xfrm>
          <a:ln/>
        </p:spPr>
        <p:txBody>
          <a:bodyPr vert="horz" wrap="square" lIns="91440" tIns="45720" rIns="91440" bIns="45720" anchor="t" anchorCtr="0"/>
          <a:p>
            <a:pPr eaLnBrk="1" hangingPunct="1">
              <a:lnSpc>
                <a:spcPct val="90000"/>
              </a:lnSpc>
              <a:buNone/>
            </a:pPr>
            <a:r>
              <a:rPr lang="zh-CN" altLang="en-US" sz="2400" b="1" dirty="0">
                <a:solidFill>
                  <a:schemeClr val="bg1"/>
                </a:solidFill>
              </a:rPr>
              <a:t>例子－成员函数重载</a:t>
            </a:r>
            <a:endParaRPr lang="zh-CN" altLang="en-US" sz="2400" b="1" dirty="0">
              <a:solidFill>
                <a:schemeClr val="bg1"/>
              </a:solidFill>
            </a:endParaRPr>
          </a:p>
          <a:p>
            <a:pPr eaLnBrk="1" hangingPunct="1">
              <a:lnSpc>
                <a:spcPct val="90000"/>
              </a:lnSpc>
              <a:buNone/>
            </a:pPr>
            <a:r>
              <a:rPr lang="en-US" altLang="zh-CN" sz="2400" b="1" u="sng" dirty="0">
                <a:solidFill>
                  <a:schemeClr val="bg1"/>
                </a:solidFill>
              </a:rPr>
              <a:t>Student.h</a:t>
            </a:r>
            <a:endParaRPr lang="en-US" altLang="zh-CN" sz="2400" b="1" u="sng" dirty="0">
              <a:solidFill>
                <a:schemeClr val="bg1"/>
              </a:solidFill>
            </a:endParaRPr>
          </a:p>
          <a:p>
            <a:pPr eaLnBrk="1" hangingPunct="1">
              <a:lnSpc>
                <a:spcPct val="90000"/>
              </a:lnSpc>
              <a:buNone/>
            </a:pPr>
            <a:r>
              <a:rPr lang="en-US" altLang="zh-CN" sz="2400" b="1" dirty="0">
                <a:solidFill>
                  <a:schemeClr val="bg1"/>
                </a:solidFill>
              </a:rPr>
              <a:t>class Student{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public:</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void q(void);</a:t>
            </a:r>
            <a:endParaRPr lang="zh-CN" altLang="en-US" sz="2400" b="1" dirty="0">
              <a:solidFill>
                <a:schemeClr val="bg1"/>
              </a:solidFill>
            </a:endParaRPr>
          </a:p>
          <a:p>
            <a:pPr eaLnBrk="1" hangingPunct="1">
              <a:lnSpc>
                <a:spcPct val="90000"/>
              </a:lnSpc>
              <a:buNone/>
            </a:pPr>
            <a:r>
              <a:rPr lang="zh-CN" altLang="en-US" sz="2400" b="1" dirty="0">
                <a:solidFill>
                  <a:schemeClr val="bg1"/>
                </a:solidFill>
              </a:rPr>
              <a:t> </a:t>
            </a:r>
            <a:r>
              <a:rPr lang="en-US" altLang="zh-CN" sz="2400" b="1" dirty="0">
                <a:solidFill>
                  <a:schemeClr val="bg1"/>
                </a:solidFill>
              </a:rPr>
              <a:t>void q(void) </a:t>
            </a:r>
            <a:r>
              <a:rPr lang="en-US" altLang="zh-CN" sz="2400" b="1" dirty="0">
                <a:solidFill>
                  <a:srgbClr val="FFFF00"/>
                </a:solidFill>
              </a:rPr>
              <a:t>const</a:t>
            </a:r>
            <a:r>
              <a:rPr lang="en-US" altLang="zh-CN" sz="2400" b="1" dirty="0">
                <a:solidFill>
                  <a:schemeClr val="bg1"/>
                </a:solidFill>
              </a:rPr>
              <a: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protected:</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float score;</a:t>
            </a:r>
            <a:endParaRPr lang="en-US" altLang="zh-CN" sz="2400" b="1" dirty="0">
              <a:solidFill>
                <a:schemeClr val="bg1"/>
              </a:solidFill>
            </a:endParaRPr>
          </a:p>
          <a:p>
            <a:pPr eaLnBrk="1" hangingPunct="1">
              <a:lnSpc>
                <a:spcPct val="90000"/>
              </a:lnSpc>
              <a:buNone/>
            </a:pPr>
            <a:r>
              <a:rPr lang="en-US" altLang="zh-CN" sz="2400" b="1" dirty="0">
                <a:solidFill>
                  <a:schemeClr val="bg1"/>
                </a:solidFill>
              </a:rPr>
              <a: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void Student::q(){</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cout&lt;&lt;</a:t>
            </a:r>
            <a:r>
              <a:rPr lang="en-US" altLang="zh-CN" sz="2400" b="1" dirty="0">
                <a:solidFill>
                  <a:schemeClr val="bg1"/>
                </a:solidFill>
                <a:latin typeface="Arial" panose="020B0604020202020204" pitchFamily="34" charset="0"/>
              </a:rPr>
              <a:t>"</a:t>
            </a:r>
            <a:r>
              <a:rPr lang="en-US" altLang="zh-CN" sz="2400" b="1" dirty="0">
                <a:solidFill>
                  <a:schemeClr val="bg1"/>
                </a:solidFill>
              </a:rPr>
              <a:t>aa</a:t>
            </a:r>
            <a:r>
              <a:rPr lang="en-US" altLang="zh-CN" sz="2400" b="1" dirty="0">
                <a:solidFill>
                  <a:schemeClr val="bg1"/>
                </a:solidFill>
                <a:latin typeface="Arial" panose="020B0604020202020204" pitchFamily="34" charset="0"/>
              </a:rPr>
              <a:t>"</a:t>
            </a:r>
            <a:r>
              <a:rPr lang="en-US" altLang="zh-CN" sz="2400" b="1" dirty="0">
                <a:solidFill>
                  <a:schemeClr val="bg1"/>
                </a:solidFill>
              </a:rPr>
              <a:t>&lt;&lt;endl;</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a:t>
            </a:r>
            <a:endParaRPr lang="en-US" altLang="zh-CN" sz="2400" b="1" dirty="0">
              <a:solidFill>
                <a:schemeClr val="bg1"/>
              </a:solidFill>
            </a:endParaRPr>
          </a:p>
          <a:p>
            <a:pPr eaLnBrk="1" hangingPunct="1">
              <a:lnSpc>
                <a:spcPct val="90000"/>
              </a:lnSpc>
              <a:buNone/>
            </a:pPr>
            <a:r>
              <a:rPr lang="en-US" altLang="zh-CN" sz="2400" b="1" dirty="0">
                <a:solidFill>
                  <a:schemeClr val="bg1"/>
                </a:solidFill>
              </a:rPr>
              <a:t>void Student::q() </a:t>
            </a:r>
            <a:r>
              <a:rPr lang="en-US" altLang="zh-CN" sz="2400" b="1" dirty="0">
                <a:solidFill>
                  <a:srgbClr val="FFFF00"/>
                </a:solidFill>
              </a:rPr>
              <a:t>const</a:t>
            </a:r>
            <a:r>
              <a:rPr lang="en-US" altLang="zh-CN" sz="2400" b="1" dirty="0">
                <a:solidFill>
                  <a:schemeClr val="bg1"/>
                </a:solidFill>
              </a:rPr>
              <a:t>{</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cout&lt;&lt;</a:t>
            </a:r>
            <a:r>
              <a:rPr lang="en-US" altLang="zh-CN" sz="2400" b="1" dirty="0">
                <a:solidFill>
                  <a:schemeClr val="bg1"/>
                </a:solidFill>
                <a:latin typeface="Arial" panose="020B0604020202020204" pitchFamily="34" charset="0"/>
              </a:rPr>
              <a:t>"</a:t>
            </a:r>
            <a:r>
              <a:rPr lang="en-US" altLang="zh-CN" sz="2400" b="1" dirty="0">
                <a:solidFill>
                  <a:schemeClr val="bg1"/>
                </a:solidFill>
              </a:rPr>
              <a:t>bb</a:t>
            </a:r>
            <a:r>
              <a:rPr lang="en-US" altLang="zh-CN" sz="2400" b="1" dirty="0">
                <a:solidFill>
                  <a:schemeClr val="bg1"/>
                </a:solidFill>
                <a:latin typeface="Arial" panose="020B0604020202020204" pitchFamily="34" charset="0"/>
              </a:rPr>
              <a:t>" "</a:t>
            </a:r>
            <a:r>
              <a:rPr lang="en-US" altLang="zh-CN" sz="2400" b="1" dirty="0">
                <a:solidFill>
                  <a:schemeClr val="bg1"/>
                </a:solidFill>
              </a:rPr>
              <a:t>&lt;&lt;endl;</a:t>
            </a:r>
            <a:endParaRPr lang="en-US" altLang="zh-CN" sz="2400" b="1" dirty="0">
              <a:solidFill>
                <a:schemeClr val="bg1"/>
              </a:solidFill>
            </a:endParaRPr>
          </a:p>
          <a:p>
            <a:pPr eaLnBrk="1" hangingPunct="1">
              <a:lnSpc>
                <a:spcPct val="90000"/>
              </a:lnSpc>
              <a:buNone/>
            </a:pPr>
            <a:r>
              <a:rPr lang="en-US" altLang="zh-CN" sz="2400" b="1" dirty="0">
                <a:solidFill>
                  <a:schemeClr val="bg1"/>
                </a:solidFill>
              </a:rPr>
              <a:t>   }</a:t>
            </a:r>
            <a:endParaRPr lang="en-US" altLang="zh-CN" sz="2400" b="1" dirty="0">
              <a:solidFill>
                <a:schemeClr val="bg1"/>
              </a:solidFill>
            </a:endParaRPr>
          </a:p>
        </p:txBody>
      </p:sp>
      <p:sp>
        <p:nvSpPr>
          <p:cNvPr id="118788" name="Rectangle 9"/>
          <p:cNvSpPr/>
          <p:nvPr/>
        </p:nvSpPr>
        <p:spPr>
          <a:xfrm>
            <a:off x="4787900" y="849313"/>
            <a:ext cx="3995738" cy="5616575"/>
          </a:xfrm>
          <a:prstGeom prst="rect">
            <a:avLst/>
          </a:prstGeom>
          <a:noFill/>
          <a:ln w="9525">
            <a:noFill/>
          </a:ln>
        </p:spPr>
        <p:txBody>
          <a:bodyPr/>
          <a:p>
            <a:pPr marL="342900" indent="-342900" eaLnBrk="1" hangingPunct="1">
              <a:lnSpc>
                <a:spcPct val="80000"/>
              </a:lnSpc>
              <a:spcBef>
                <a:spcPct val="20000"/>
              </a:spcBef>
            </a:pPr>
            <a:r>
              <a:rPr lang="en-US" altLang="zh-CN" sz="2800" b="1" u="sng" dirty="0">
                <a:latin typeface="Times New Roman" panose="02020603050405020304" pitchFamily="18" charset="0"/>
              </a:rPr>
              <a:t>aa.cpp</a:t>
            </a:r>
            <a:endParaRPr lang="en-US" altLang="zh-CN" sz="2800" b="1" u="sng"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#include </a:t>
            </a:r>
            <a:r>
              <a:rPr lang="en-US" altLang="zh-CN" sz="2800" b="1" dirty="0">
                <a:latin typeface="Arial" panose="020B0604020202020204" pitchFamily="34" charset="0"/>
              </a:rPr>
              <a:t>"</a:t>
            </a:r>
            <a:r>
              <a:rPr lang="en-US" altLang="zh-CN" sz="2800" b="1" dirty="0">
                <a:latin typeface="Times New Roman" panose="02020603050405020304" pitchFamily="18" charset="0"/>
              </a:rPr>
              <a:t>Student.h</a:t>
            </a:r>
            <a:r>
              <a:rPr lang="en-US" altLang="zh-CN" sz="2800" b="1" dirty="0">
                <a:latin typeface="Arial" panose="020B0604020202020204" pitchFamily="34" charset="0"/>
              </a:rPr>
              <a:t>"</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void main(){</a:t>
            </a:r>
            <a:endParaRPr lang="en-US" altLang="zh-CN" sz="2800" b="1" dirty="0">
              <a:latin typeface="Times New Roman" panose="02020603050405020304" pitchFamily="18" charset="0"/>
            </a:endParaRPr>
          </a:p>
          <a:p>
            <a:pPr marL="342900" indent="-342900" eaLnBrk="1" hangingPunct="1">
              <a:lnSpc>
                <a:spcPct val="80000"/>
              </a:lnSpc>
              <a:spcBef>
                <a:spcPct val="20000"/>
              </a:spcBef>
            </a:pP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solidFill>
                  <a:srgbClr val="FFFF00"/>
                </a:solidFill>
                <a:latin typeface="Times New Roman" panose="02020603050405020304" pitchFamily="18" charset="0"/>
              </a:rPr>
              <a:t>  </a:t>
            </a:r>
            <a:r>
              <a:rPr lang="en-US" altLang="zh-CN" sz="2800" b="1" dirty="0">
                <a:latin typeface="Times New Roman" panose="02020603050405020304" pitchFamily="18" charset="0"/>
              </a:rPr>
              <a:t>Student a;//</a:t>
            </a:r>
            <a:r>
              <a:rPr lang="zh-CN" altLang="en-US" sz="2800" b="1" dirty="0">
                <a:latin typeface="Times New Roman" panose="02020603050405020304" pitchFamily="18" charset="0"/>
              </a:rPr>
              <a:t>需要初始化</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a.q();</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Student const b = a;</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  b.q();</a:t>
            </a:r>
            <a:endParaRPr lang="en-US" altLang="zh-CN" sz="2800" b="1" dirty="0">
              <a:latin typeface="Times New Roman" panose="02020603050405020304" pitchFamily="18" charset="0"/>
            </a:endParaRPr>
          </a:p>
          <a:p>
            <a:pPr marL="342900" indent="-342900" eaLnBrk="1" hangingPunct="1">
              <a:lnSpc>
                <a:spcPct val="80000"/>
              </a:lnSpc>
              <a:spcBef>
                <a:spcPct val="2000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TIMING" val="|0.0|8.0|3.1|14.4|13.1|4.0|8.5"/>
</p:tagLst>
</file>

<file path=ppt/tags/tag2.xml><?xml version="1.0" encoding="utf-8"?>
<p:tagLst xmlns:p="http://schemas.openxmlformats.org/presentationml/2006/main">
  <p:tag name="TIMING" val="|0.0|8.0|3.1|14.4|13.1|4.0|8.5"/>
</p:tagLst>
</file>

<file path=ppt/tags/tag3.xml><?xml version="1.0" encoding="utf-8"?>
<p:tagLst xmlns:p="http://schemas.openxmlformats.org/presentationml/2006/main">
  <p:tag name="commondata" val="eyJoZGlkIjoiODI0MjEzMWJiNDUwMjE3MzUwMjVlNGYyMjYxNjdkNTU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16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16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信息">
  <a:themeElements>
    <a:clrScheme name="通用信息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通用信息">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通用信息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
      <a:clrScheme name="通用信息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通用信息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16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16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92410</Words>
  <Application>WPS 演示</Application>
  <PresentationFormat>全屏显示(4:3)</PresentationFormat>
  <Paragraphs>7837</Paragraphs>
  <Slides>361</Slides>
  <Notes>38</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5</vt:i4>
      </vt:variant>
      <vt:variant>
        <vt:lpstr>幻灯片标题</vt:lpstr>
      </vt:variant>
      <vt:variant>
        <vt:i4>361</vt:i4>
      </vt:variant>
    </vt:vector>
  </HeadingPairs>
  <TitlesOfParts>
    <vt:vector size="388" baseType="lpstr">
      <vt:lpstr>Arial</vt:lpstr>
      <vt:lpstr>宋体</vt:lpstr>
      <vt:lpstr>Wingdings</vt:lpstr>
      <vt:lpstr>Times New Roman</vt:lpstr>
      <vt:lpstr>Calibri</vt:lpstr>
      <vt:lpstr>Arial Narrow</vt:lpstr>
      <vt:lpstr>华文行楷</vt:lpstr>
      <vt:lpstr>微软雅黑</vt:lpstr>
      <vt:lpstr>黑体</vt:lpstr>
      <vt:lpstr>隶书</vt:lpstr>
      <vt:lpstr>Courier New</vt:lpstr>
      <vt:lpstr>+mn-ea</vt:lpstr>
      <vt:lpstr>Segoe Print</vt:lpstr>
      <vt:lpstr>华文仿宋</vt:lpstr>
      <vt:lpstr>仿宋</vt:lpstr>
      <vt:lpstr>Symbol</vt:lpstr>
      <vt:lpstr>Lucida Console</vt:lpstr>
      <vt:lpstr>幼圆</vt:lpstr>
      <vt:lpstr>Arial Unicode MS</vt:lpstr>
      <vt:lpstr>默认设计模板</vt:lpstr>
      <vt:lpstr>1_通用信息</vt:lpstr>
      <vt:lpstr>1_默认设计模板</vt:lpstr>
      <vt:lpstr>Paint.Picture</vt:lpstr>
      <vt:lpstr>Excel.Chart.8</vt:lpstr>
      <vt:lpstr>Excel.Chart.8</vt:lpstr>
      <vt:lpstr>Excel.Chart.8</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jut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并行协同设计系统</dc:title>
  <dc:creator>server</dc:creator>
  <cp:lastModifiedBy>许舒婷</cp:lastModifiedBy>
  <cp:revision>5311</cp:revision>
  <dcterms:created xsi:type="dcterms:W3CDTF">2001-09-13T01:59:00Z</dcterms:created>
  <dcterms:modified xsi:type="dcterms:W3CDTF">2025-05-10T07:08:07Z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27B8E298BFCB40019F646DA1EFA6C369_13</vt:lpwstr>
  </property>
</Properties>
</file>