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sldIdLst>
    <p:sldId id="256" r:id="rId2"/>
    <p:sldId id="257" r:id="rId3"/>
    <p:sldId id="258" r:id="rId4"/>
    <p:sldId id="259" r:id="rId5"/>
    <p:sldId id="260" r:id="rId6"/>
    <p:sldId id="261" r:id="rId7"/>
    <p:sldId id="263" r:id="rId8"/>
    <p:sldId id="264" r:id="rId9"/>
    <p:sldId id="265" r:id="rId1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8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1C8322F6-1C60-46CF-968C-BC20E470F443}" type="datetimeFigureOut">
              <a:rPr lang="en-US" smtClean="0"/>
              <a:t>12/14/2022</a:t>
            </a:fld>
            <a:endParaRPr lang="en-US"/>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0583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1C8322F6-1C60-46CF-968C-BC20E470F443}" type="datetimeFigureOut">
              <a:rPr lang="en-US" smtClean="0"/>
              <a:t>12/14/2022</a:t>
            </a:fld>
            <a:endParaRPr lang="en-US"/>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1508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1C8322F6-1C60-46CF-968C-BC20E470F443}" type="datetimeFigureOut">
              <a:rPr lang="en-US" smtClean="0"/>
              <a:t>12/14/2022</a:t>
            </a:fld>
            <a:endParaRPr lang="en-US"/>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8410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1C8322F6-1C60-46CF-968C-BC20E470F443}" type="datetimeFigureOut">
              <a:rPr lang="en-US" smtClean="0"/>
              <a:t>12/14/2022</a:t>
            </a:fld>
            <a:endParaRPr lang="en-US"/>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407183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1C8322F6-1C60-46CF-968C-BC20E470F443}" type="datetimeFigureOut">
              <a:rPr lang="en-US" smtClean="0"/>
              <a:t>12/14/2022</a:t>
            </a:fld>
            <a:endParaRPr lang="en-US"/>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5750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1C8322F6-1C60-46CF-968C-BC20E470F443}" type="datetimeFigureOut">
              <a:rPr lang="en-US" smtClean="0"/>
              <a:t>12/14/2022</a:t>
            </a:fld>
            <a:endParaRPr lang="en-US"/>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098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1C8322F6-1C60-46CF-968C-BC20E470F443}" type="datetimeFigureOut">
              <a:rPr lang="en-US" smtClean="0"/>
              <a:t>12/14/2022</a:t>
            </a:fld>
            <a:endParaRPr lang="en-US"/>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72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1C8322F6-1C60-46CF-968C-BC20E470F443}" type="datetimeFigureOut">
              <a:rPr lang="en-US" smtClean="0"/>
              <a:t>12/14/2022</a:t>
            </a:fld>
            <a:endParaRPr lang="en-US"/>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3689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1C8322F6-1C60-46CF-968C-BC20E470F443}" type="datetimeFigureOut">
              <a:rPr lang="en-US" smtClean="0"/>
              <a:t>12/14/2022</a:t>
            </a:fld>
            <a:endParaRPr lang="en-US"/>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951397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1C8322F6-1C60-46CF-968C-BC20E470F443}" type="datetimeFigureOut">
              <a:rPr lang="en-US" smtClean="0"/>
              <a:t>12/14/2022</a:t>
            </a:fld>
            <a:endParaRPr lang="en-US"/>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90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1C8322F6-1C60-46CF-968C-BC20E470F443}" type="datetimeFigureOut">
              <a:rPr lang="en-US" smtClean="0"/>
              <a:t>12/14/2022</a:t>
            </a:fld>
            <a:endParaRPr lang="en-US"/>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875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800" cap="all" spc="200" baseline="0">
                <a:solidFill>
                  <a:schemeClr val="tx1"/>
                </a:solidFill>
              </a:defRPr>
            </a:lvl1pPr>
          </a:lstStyle>
          <a:p>
            <a:fld id="{1C8322F6-1C60-46CF-968C-BC20E470F443}" type="datetimeFigureOut">
              <a:rPr lang="en-US" smtClean="0"/>
              <a:t>12/14/2022</a:t>
            </a:fld>
            <a:endParaRPr lang="en-US"/>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800" cap="all" spc="2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800">
                <a:solidFill>
                  <a:schemeClr val="tx1"/>
                </a:solidFill>
              </a:defRPr>
            </a:lvl1pPr>
          </a:lstStyle>
          <a:p>
            <a:fld id="{5EEB83C2-341F-4C28-A243-1C56DDDA54D3}" type="slidenum">
              <a:rPr lang="en-US" smtClean="0"/>
              <a:t>‹#›</a:t>
            </a:fld>
            <a:endParaRPr lang="en-US"/>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206613"/>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794" r:id="rId6"/>
    <p:sldLayoutId id="2147483790" r:id="rId7"/>
    <p:sldLayoutId id="2147483791" r:id="rId8"/>
    <p:sldLayoutId id="2147483792" r:id="rId9"/>
    <p:sldLayoutId id="2147483793" r:id="rId10"/>
    <p:sldLayoutId id="2147483795" r:id="rId11"/>
  </p:sldLayoutIdLst>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32" name="Straight Connector 131">
            <a:extLst>
              <a:ext uri="{FF2B5EF4-FFF2-40B4-BE49-F238E27FC236}">
                <a16:creationId xmlns:a16="http://schemas.microsoft.com/office/drawing/2014/main" id="{A6814345-41DE-42C5-8657-66C1417DF8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7E68E419-3727-4F5E-8840-AF149B33B0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0519B6EC-D7AE-452F-8D0C-D11BD3377F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Rectangle 137">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3" descr="yiyecek, sert kabuklu yemiş, meyve, ahşap içeren bir resim&#10;&#10;Açıklama otomatik olarak oluşturuldu">
            <a:extLst>
              <a:ext uri="{FF2B5EF4-FFF2-40B4-BE49-F238E27FC236}">
                <a16:creationId xmlns:a16="http://schemas.microsoft.com/office/drawing/2014/main" id="{50E99A36-D4E6-BCA7-DA68-6AC96276130F}"/>
              </a:ext>
            </a:extLst>
          </p:cNvPr>
          <p:cNvPicPr>
            <a:picLocks noChangeAspect="1"/>
          </p:cNvPicPr>
          <p:nvPr/>
        </p:nvPicPr>
        <p:blipFill rotWithShape="1">
          <a:blip r:embed="rId2">
            <a:alphaModFix amt="60000"/>
          </a:blip>
          <a:srcRect l="877" r="6233" b="-1"/>
          <a:stretch/>
        </p:blipFill>
        <p:spPr>
          <a:xfrm>
            <a:off x="20" y="10"/>
            <a:ext cx="12191980" cy="6857990"/>
          </a:xfrm>
          <a:prstGeom prst="rect">
            <a:avLst/>
          </a:prstGeom>
        </p:spPr>
      </p:pic>
      <p:sp>
        <p:nvSpPr>
          <p:cNvPr id="2" name="Başlık 1">
            <a:extLst>
              <a:ext uri="{FF2B5EF4-FFF2-40B4-BE49-F238E27FC236}">
                <a16:creationId xmlns:a16="http://schemas.microsoft.com/office/drawing/2014/main" id="{27A602C7-633B-F8AF-39FF-F4D1E30256D4}"/>
              </a:ext>
            </a:extLst>
          </p:cNvPr>
          <p:cNvSpPr>
            <a:spLocks noGrp="1"/>
          </p:cNvSpPr>
          <p:nvPr>
            <p:ph type="ctrTitle"/>
          </p:nvPr>
        </p:nvSpPr>
        <p:spPr>
          <a:xfrm>
            <a:off x="528734" y="822960"/>
            <a:ext cx="5425025" cy="4977011"/>
          </a:xfrm>
        </p:spPr>
        <p:txBody>
          <a:bodyPr vert="horz" lIns="91440" tIns="45720" rIns="91440" bIns="45720" rtlCol="0" anchor="t">
            <a:normAutofit/>
          </a:bodyPr>
          <a:lstStyle/>
          <a:p>
            <a:r>
              <a:rPr lang="en-US" sz="4200" b="1" dirty="0" err="1">
                <a:solidFill>
                  <a:srgbClr val="FFFFFF"/>
                </a:solidFill>
                <a:latin typeface="Arial" panose="020B0604020202020204" pitchFamily="34" charset="0"/>
                <a:cs typeface="Arial" panose="020B0604020202020204" pitchFamily="34" charset="0"/>
              </a:rPr>
              <a:t>Görüntü</a:t>
            </a:r>
            <a:r>
              <a:rPr lang="en-US" sz="4200" b="1" dirty="0">
                <a:solidFill>
                  <a:srgbClr val="FFFFFF"/>
                </a:solidFill>
                <a:latin typeface="Arial" panose="020B0604020202020204" pitchFamily="34" charset="0"/>
                <a:cs typeface="Arial" panose="020B0604020202020204" pitchFamily="34" charset="0"/>
              </a:rPr>
              <a:t> </a:t>
            </a:r>
            <a:r>
              <a:rPr lang="en-US" sz="4200" b="1" dirty="0" err="1">
                <a:solidFill>
                  <a:srgbClr val="FFFFFF"/>
                </a:solidFill>
                <a:latin typeface="Arial" panose="020B0604020202020204" pitchFamily="34" charset="0"/>
                <a:cs typeface="Arial" panose="020B0604020202020204" pitchFamily="34" charset="0"/>
              </a:rPr>
              <a:t>işleme</a:t>
            </a:r>
            <a:r>
              <a:rPr lang="en-US" sz="4200" b="1" dirty="0">
                <a:solidFill>
                  <a:srgbClr val="FFFFFF"/>
                </a:solidFill>
                <a:latin typeface="Arial" panose="020B0604020202020204" pitchFamily="34" charset="0"/>
                <a:cs typeface="Arial" panose="020B0604020202020204" pitchFamily="34" charset="0"/>
              </a:rPr>
              <a:t> </a:t>
            </a:r>
            <a:r>
              <a:rPr lang="en-US" sz="4200" b="1" dirty="0" err="1">
                <a:solidFill>
                  <a:srgbClr val="FFFFFF"/>
                </a:solidFill>
                <a:latin typeface="Arial" panose="020B0604020202020204" pitchFamily="34" charset="0"/>
                <a:cs typeface="Arial" panose="020B0604020202020204" pitchFamily="34" charset="0"/>
              </a:rPr>
              <a:t>teknikleri</a:t>
            </a:r>
            <a:r>
              <a:rPr lang="en-US" sz="4200" b="1" dirty="0">
                <a:solidFill>
                  <a:srgbClr val="FFFFFF"/>
                </a:solidFill>
                <a:latin typeface="Arial" panose="020B0604020202020204" pitchFamily="34" charset="0"/>
                <a:cs typeface="Arial" panose="020B0604020202020204" pitchFamily="34" charset="0"/>
              </a:rPr>
              <a:t> </a:t>
            </a:r>
            <a:r>
              <a:rPr lang="en-US" sz="4200" b="1" dirty="0" err="1">
                <a:solidFill>
                  <a:srgbClr val="FFFFFF"/>
                </a:solidFill>
                <a:latin typeface="Arial" panose="020B0604020202020204" pitchFamily="34" charset="0"/>
                <a:cs typeface="Arial" panose="020B0604020202020204" pitchFamily="34" charset="0"/>
              </a:rPr>
              <a:t>ve</a:t>
            </a:r>
            <a:r>
              <a:rPr lang="en-US" sz="4200" b="1" dirty="0">
                <a:solidFill>
                  <a:srgbClr val="FFFFFF"/>
                </a:solidFill>
                <a:latin typeface="Arial" panose="020B0604020202020204" pitchFamily="34" charset="0"/>
                <a:cs typeface="Arial" panose="020B0604020202020204" pitchFamily="34" charset="0"/>
              </a:rPr>
              <a:t> </a:t>
            </a:r>
            <a:r>
              <a:rPr lang="en-US" sz="4200" b="1" dirty="0" err="1">
                <a:solidFill>
                  <a:srgbClr val="FFFFFF"/>
                </a:solidFill>
                <a:latin typeface="Arial" panose="020B0604020202020204" pitchFamily="34" charset="0"/>
                <a:cs typeface="Arial" panose="020B0604020202020204" pitchFamily="34" charset="0"/>
              </a:rPr>
              <a:t>kümeleme</a:t>
            </a:r>
            <a:r>
              <a:rPr lang="en-US" sz="4200" b="1" dirty="0">
                <a:solidFill>
                  <a:srgbClr val="FFFFFF"/>
                </a:solidFill>
                <a:latin typeface="Arial" panose="020B0604020202020204" pitchFamily="34" charset="0"/>
                <a:cs typeface="Arial" panose="020B0604020202020204" pitchFamily="34" charset="0"/>
              </a:rPr>
              <a:t> </a:t>
            </a:r>
            <a:r>
              <a:rPr lang="en-US" sz="4200" b="1" dirty="0" err="1">
                <a:solidFill>
                  <a:srgbClr val="FFFFFF"/>
                </a:solidFill>
                <a:latin typeface="Arial" panose="020B0604020202020204" pitchFamily="34" charset="0"/>
                <a:cs typeface="Arial" panose="020B0604020202020204" pitchFamily="34" charset="0"/>
              </a:rPr>
              <a:t>yöntemleri</a:t>
            </a:r>
            <a:r>
              <a:rPr lang="en-US" sz="4200" b="1" dirty="0">
                <a:solidFill>
                  <a:srgbClr val="FFFFFF"/>
                </a:solidFill>
                <a:latin typeface="Arial" panose="020B0604020202020204" pitchFamily="34" charset="0"/>
                <a:cs typeface="Arial" panose="020B0604020202020204" pitchFamily="34" charset="0"/>
              </a:rPr>
              <a:t> </a:t>
            </a:r>
            <a:r>
              <a:rPr lang="en-US" sz="4200" b="1" dirty="0" err="1">
                <a:solidFill>
                  <a:srgbClr val="FFFFFF"/>
                </a:solidFill>
                <a:latin typeface="Arial" panose="020B0604020202020204" pitchFamily="34" charset="0"/>
                <a:cs typeface="Arial" panose="020B0604020202020204" pitchFamily="34" charset="0"/>
              </a:rPr>
              <a:t>kullanılarak</a:t>
            </a:r>
            <a:r>
              <a:rPr lang="en-US" sz="4200" b="1" dirty="0">
                <a:solidFill>
                  <a:srgbClr val="FFFFFF"/>
                </a:solidFill>
                <a:latin typeface="Arial" panose="020B0604020202020204" pitchFamily="34" charset="0"/>
                <a:cs typeface="Arial" panose="020B0604020202020204" pitchFamily="34" charset="0"/>
              </a:rPr>
              <a:t> </a:t>
            </a:r>
            <a:r>
              <a:rPr lang="en-US" sz="4200" b="1" dirty="0" err="1">
                <a:solidFill>
                  <a:srgbClr val="FFFFFF"/>
                </a:solidFill>
                <a:latin typeface="Arial" panose="020B0604020202020204" pitchFamily="34" charset="0"/>
                <a:cs typeface="Arial" panose="020B0604020202020204" pitchFamily="34" charset="0"/>
              </a:rPr>
              <a:t>fındık</a:t>
            </a:r>
            <a:r>
              <a:rPr lang="en-US" sz="4200" b="1" dirty="0">
                <a:solidFill>
                  <a:srgbClr val="FFFFFF"/>
                </a:solidFill>
                <a:latin typeface="Arial" panose="020B0604020202020204" pitchFamily="34" charset="0"/>
                <a:cs typeface="Arial" panose="020B0604020202020204" pitchFamily="34" charset="0"/>
              </a:rPr>
              <a:t> </a:t>
            </a:r>
            <a:r>
              <a:rPr lang="en-US" sz="4200" b="1" dirty="0" err="1">
                <a:solidFill>
                  <a:srgbClr val="FFFFFF"/>
                </a:solidFill>
                <a:latin typeface="Arial" panose="020B0604020202020204" pitchFamily="34" charset="0"/>
                <a:cs typeface="Arial" panose="020B0604020202020204" pitchFamily="34" charset="0"/>
              </a:rPr>
              <a:t>meyvesinin</a:t>
            </a:r>
            <a:br>
              <a:rPr lang="en-US" sz="4200" b="1" dirty="0">
                <a:solidFill>
                  <a:srgbClr val="FFFFFF"/>
                </a:solidFill>
                <a:latin typeface="Arial" panose="020B0604020202020204" pitchFamily="34" charset="0"/>
                <a:cs typeface="Arial" panose="020B0604020202020204" pitchFamily="34" charset="0"/>
              </a:rPr>
            </a:br>
            <a:r>
              <a:rPr lang="en-US" sz="4200" b="1" dirty="0" err="1">
                <a:solidFill>
                  <a:srgbClr val="FFFFFF"/>
                </a:solidFill>
                <a:latin typeface="Arial" panose="020B0604020202020204" pitchFamily="34" charset="0"/>
                <a:cs typeface="Arial" panose="020B0604020202020204" pitchFamily="34" charset="0"/>
              </a:rPr>
              <a:t>tespit</a:t>
            </a:r>
            <a:r>
              <a:rPr lang="en-US" sz="4200" b="1" dirty="0">
                <a:solidFill>
                  <a:srgbClr val="FFFFFF"/>
                </a:solidFill>
                <a:latin typeface="Arial" panose="020B0604020202020204" pitchFamily="34" charset="0"/>
                <a:cs typeface="Arial" panose="020B0604020202020204" pitchFamily="34" charset="0"/>
              </a:rPr>
              <a:t> </a:t>
            </a:r>
            <a:r>
              <a:rPr lang="en-US" sz="4200" b="1" dirty="0" err="1">
                <a:solidFill>
                  <a:srgbClr val="FFFFFF"/>
                </a:solidFill>
                <a:latin typeface="Arial" panose="020B0604020202020204" pitchFamily="34" charset="0"/>
                <a:cs typeface="Arial" panose="020B0604020202020204" pitchFamily="34" charset="0"/>
              </a:rPr>
              <a:t>ve</a:t>
            </a:r>
            <a:r>
              <a:rPr lang="en-US" sz="4200" b="1" dirty="0">
                <a:solidFill>
                  <a:srgbClr val="FFFFFF"/>
                </a:solidFill>
                <a:latin typeface="Arial" panose="020B0604020202020204" pitchFamily="34" charset="0"/>
                <a:cs typeface="Arial" panose="020B0604020202020204" pitchFamily="34" charset="0"/>
              </a:rPr>
              <a:t> </a:t>
            </a:r>
            <a:r>
              <a:rPr lang="en-US" sz="4200" b="1" dirty="0" err="1">
                <a:solidFill>
                  <a:srgbClr val="FFFFFF"/>
                </a:solidFill>
                <a:latin typeface="Arial" panose="020B0604020202020204" pitchFamily="34" charset="0"/>
                <a:cs typeface="Arial" panose="020B0604020202020204" pitchFamily="34" charset="0"/>
              </a:rPr>
              <a:t>sınıflandırılması</a:t>
            </a:r>
            <a:endParaRPr lang="en-US" sz="4200" b="1" dirty="0">
              <a:solidFill>
                <a:srgbClr val="FFFFFF"/>
              </a:solidFill>
              <a:latin typeface="Arial" panose="020B0604020202020204" pitchFamily="34" charset="0"/>
              <a:cs typeface="Arial" panose="020B0604020202020204" pitchFamily="34" charset="0"/>
            </a:endParaRPr>
          </a:p>
        </p:txBody>
      </p:sp>
      <p:cxnSp>
        <p:nvCxnSpPr>
          <p:cNvPr id="140" name="Straight Connector 139">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5760" y="571500"/>
            <a:ext cx="0" cy="5702865"/>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Alt Başlık 2">
            <a:extLst>
              <a:ext uri="{FF2B5EF4-FFF2-40B4-BE49-F238E27FC236}">
                <a16:creationId xmlns:a16="http://schemas.microsoft.com/office/drawing/2014/main" id="{2BC13AB5-715C-4930-3AE4-0C3C2211CF70}"/>
              </a:ext>
            </a:extLst>
          </p:cNvPr>
          <p:cNvSpPr>
            <a:spLocks noGrp="1"/>
          </p:cNvSpPr>
          <p:nvPr>
            <p:ph type="subTitle" idx="1"/>
          </p:nvPr>
        </p:nvSpPr>
        <p:spPr>
          <a:xfrm>
            <a:off x="8142513" y="948751"/>
            <a:ext cx="3480887" cy="4966512"/>
          </a:xfrm>
        </p:spPr>
        <p:txBody>
          <a:bodyPr vert="horz" lIns="91440" tIns="45720" rIns="91440" bIns="45720" rtlCol="0" anchor="b">
            <a:normAutofit/>
          </a:bodyPr>
          <a:lstStyle/>
          <a:p>
            <a:pPr indent="-228600">
              <a:lnSpc>
                <a:spcPct val="120000"/>
              </a:lnSpc>
            </a:pPr>
            <a:r>
              <a:rPr lang="tr-TR" sz="1800" dirty="0">
                <a:solidFill>
                  <a:srgbClr val="FFFFFF"/>
                </a:solidFill>
                <a:latin typeface="Arial" panose="020B0604020202020204" pitchFamily="34" charset="0"/>
                <a:cs typeface="Arial" panose="020B0604020202020204" pitchFamily="34" charset="0"/>
              </a:rPr>
              <a:t>İnönü Üniversitesi</a:t>
            </a:r>
            <a:endParaRPr lang="en-US" sz="1800" dirty="0">
              <a:solidFill>
                <a:srgbClr val="FFFFFF"/>
              </a:solidFill>
              <a:latin typeface="Arial" panose="020B0604020202020204" pitchFamily="34" charset="0"/>
              <a:cs typeface="Arial" panose="020B0604020202020204" pitchFamily="34" charset="0"/>
            </a:endParaRPr>
          </a:p>
          <a:p>
            <a:pPr indent="-228600">
              <a:lnSpc>
                <a:spcPct val="120000"/>
              </a:lnSpc>
            </a:pPr>
            <a:r>
              <a:rPr lang="en-US" sz="1800" dirty="0" err="1">
                <a:solidFill>
                  <a:srgbClr val="FFFFFF"/>
                </a:solidFill>
                <a:latin typeface="Arial" panose="020B0604020202020204" pitchFamily="34" charset="0"/>
                <a:cs typeface="Arial" panose="020B0604020202020204" pitchFamily="34" charset="0"/>
              </a:rPr>
              <a:t>Görüntü</a:t>
            </a:r>
            <a:r>
              <a:rPr lang="en-US" sz="1800" dirty="0">
                <a:solidFill>
                  <a:srgbClr val="FFFFFF"/>
                </a:solidFill>
                <a:latin typeface="Arial" panose="020B0604020202020204" pitchFamily="34" charset="0"/>
                <a:cs typeface="Arial" panose="020B0604020202020204" pitchFamily="34" charset="0"/>
              </a:rPr>
              <a:t> </a:t>
            </a:r>
            <a:r>
              <a:rPr lang="en-US" sz="1800" dirty="0" err="1">
                <a:solidFill>
                  <a:srgbClr val="FFFFFF"/>
                </a:solidFill>
                <a:latin typeface="Arial" panose="020B0604020202020204" pitchFamily="34" charset="0"/>
                <a:cs typeface="Arial" panose="020B0604020202020204" pitchFamily="34" charset="0"/>
              </a:rPr>
              <a:t>İşleme</a:t>
            </a:r>
            <a:endParaRPr lang="en-US" sz="1800" dirty="0">
              <a:solidFill>
                <a:srgbClr val="FFFFFF"/>
              </a:solidFill>
              <a:latin typeface="Arial" panose="020B0604020202020204" pitchFamily="34" charset="0"/>
              <a:cs typeface="Arial" panose="020B0604020202020204" pitchFamily="34" charset="0"/>
            </a:endParaRPr>
          </a:p>
          <a:p>
            <a:pPr indent="-228600">
              <a:lnSpc>
                <a:spcPct val="120000"/>
              </a:lnSpc>
            </a:pPr>
            <a:r>
              <a:rPr lang="en-US" sz="1800" dirty="0">
                <a:solidFill>
                  <a:srgbClr val="FFFFFF"/>
                </a:solidFill>
                <a:latin typeface="Arial" panose="020B0604020202020204" pitchFamily="34" charset="0"/>
                <a:cs typeface="Arial" panose="020B0604020202020204" pitchFamily="34" charset="0"/>
              </a:rPr>
              <a:t>D</a:t>
            </a:r>
            <a:r>
              <a:rPr lang="tr-TR" sz="1800" dirty="0">
                <a:solidFill>
                  <a:srgbClr val="FFFFFF"/>
                </a:solidFill>
                <a:latin typeface="Arial" panose="020B0604020202020204" pitchFamily="34" charset="0"/>
                <a:cs typeface="Arial" panose="020B0604020202020204" pitchFamily="34" charset="0"/>
              </a:rPr>
              <a:t>i</a:t>
            </a:r>
            <a:r>
              <a:rPr lang="en-US" sz="1800" dirty="0" err="1">
                <a:solidFill>
                  <a:srgbClr val="FFFFFF"/>
                </a:solidFill>
                <a:latin typeface="Arial" panose="020B0604020202020204" pitchFamily="34" charset="0"/>
                <a:cs typeface="Arial" panose="020B0604020202020204" pitchFamily="34" charset="0"/>
              </a:rPr>
              <a:t>lara</a:t>
            </a:r>
            <a:r>
              <a:rPr lang="en-US" sz="1800" dirty="0">
                <a:solidFill>
                  <a:srgbClr val="FFFFFF"/>
                </a:solidFill>
                <a:latin typeface="Arial" panose="020B0604020202020204" pitchFamily="34" charset="0"/>
                <a:cs typeface="Arial" panose="020B0604020202020204" pitchFamily="34" charset="0"/>
              </a:rPr>
              <a:t> KARATAŞ</a:t>
            </a:r>
          </a:p>
          <a:p>
            <a:pPr indent="-228600">
              <a:lnSpc>
                <a:spcPct val="120000"/>
              </a:lnSpc>
            </a:pPr>
            <a:r>
              <a:rPr lang="en-US" sz="1800" dirty="0">
                <a:solidFill>
                  <a:srgbClr val="FFFFFF"/>
                </a:solidFill>
                <a:latin typeface="Arial" panose="020B0604020202020204" pitchFamily="34" charset="0"/>
                <a:cs typeface="Arial" panose="020B0604020202020204" pitchFamily="34" charset="0"/>
              </a:rPr>
              <a:t>02200201044</a:t>
            </a:r>
          </a:p>
          <a:p>
            <a:pPr indent="-228600">
              <a:lnSpc>
                <a:spcPct val="120000"/>
              </a:lnSpc>
            </a:pPr>
            <a:endParaRPr lang="en-US" sz="1800" dirty="0">
              <a:solidFill>
                <a:srgbClr val="FFFFFF"/>
              </a:solidFill>
            </a:endParaRPr>
          </a:p>
        </p:txBody>
      </p:sp>
      <p:cxnSp>
        <p:nvCxnSpPr>
          <p:cNvPr id="144" name="Straight Connector 143">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6287813"/>
            <a:ext cx="1105479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497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0ABA80-C2C4-229C-5C5A-A2EA3B8B4A1E}"/>
              </a:ext>
            </a:extLst>
          </p:cNvPr>
          <p:cNvSpPr>
            <a:spLocks noGrp="1"/>
          </p:cNvSpPr>
          <p:nvPr>
            <p:ph type="title"/>
          </p:nvPr>
        </p:nvSpPr>
        <p:spPr/>
        <p:txBody>
          <a:bodyPr/>
          <a:lstStyle/>
          <a:p>
            <a:r>
              <a:rPr lang="tr-TR" dirty="0"/>
              <a:t>1. GİRİŞ (INTRODUCTION)</a:t>
            </a:r>
          </a:p>
        </p:txBody>
      </p:sp>
      <p:sp>
        <p:nvSpPr>
          <p:cNvPr id="3" name="İçerik Yer Tutucusu 2">
            <a:extLst>
              <a:ext uri="{FF2B5EF4-FFF2-40B4-BE49-F238E27FC236}">
                <a16:creationId xmlns:a16="http://schemas.microsoft.com/office/drawing/2014/main" id="{431BE281-C54B-BDC9-4CCE-E3DE9B379D5E}"/>
              </a:ext>
            </a:extLst>
          </p:cNvPr>
          <p:cNvSpPr>
            <a:spLocks noGrp="1"/>
          </p:cNvSpPr>
          <p:nvPr>
            <p:ph idx="1"/>
          </p:nvPr>
        </p:nvSpPr>
        <p:spPr>
          <a:xfrm>
            <a:off x="582310" y="1951863"/>
            <a:ext cx="11059811" cy="4420362"/>
          </a:xfrm>
        </p:spPr>
        <p:txBody>
          <a:bodyPr>
            <a:normAutofit fontScale="77500" lnSpcReduction="20000"/>
          </a:bodyPr>
          <a:lstStyle/>
          <a:p>
            <a:r>
              <a:rPr lang="tr-TR" sz="2300" dirty="0"/>
              <a:t>Bilgisayarlı görmenin yaygınlaşmasıyla, tarım alanında ürün kalitesinin gözlenmesi ,ürün sulama, ilaçlama, hasat, ürün sınıflandırma, ürün gelişimlerinin gözlenmesi gibi çalışmalar yapılmaktadır .Ayrıca tarım alanında, görüntü işleme tekniklerinin kullanılması ile yapılan çeşitli çalışmalarda meyveler sınıflandırılmakta ve özellikleri belirlenmektedir. Bu özelliklerin belirlenmesinde sayısal görüntü analizi, sınıflama, kümeleme gibi yöntemler kullanılarak, araştırılan nesnelerin boyut, cins veya kalite bakımından sınıflandırılması gerçekleştirilmektedir.</a:t>
            </a:r>
          </a:p>
          <a:p>
            <a:r>
              <a:rPr lang="tr-TR" sz="2300" dirty="0"/>
              <a:t>K-</a:t>
            </a:r>
            <a:r>
              <a:rPr lang="tr-TR" sz="2300" dirty="0" err="1"/>
              <a:t>means</a:t>
            </a:r>
            <a:r>
              <a:rPr lang="tr-TR" sz="2300" dirty="0"/>
              <a:t> ve türevleri yaygın olarak kullanılmakta olan kümeleme algoritmalarıdır. K-</a:t>
            </a:r>
            <a:r>
              <a:rPr lang="tr-TR" sz="2300" dirty="0" err="1"/>
              <a:t>means</a:t>
            </a:r>
            <a:r>
              <a:rPr lang="tr-TR" sz="2300" dirty="0"/>
              <a:t> algoritması ile aynı türden nesneler farklı özelliklerine göre, benzer kümelere ayrılmaktadırlar. Nesneler, benzerlik veya benzemezlik oranlarına göre farklı sınıflarda kümelenmektedirler. </a:t>
            </a:r>
          </a:p>
          <a:p>
            <a:r>
              <a:rPr lang="tr-TR" sz="2300" dirty="0"/>
              <a:t>Makalede nesnelerin tespit edilmesi, özelliklerinin belirlenmesi ve sınıflandırmasına yönelik üç aşamalı bir sistem önerilmektedir. Önerilen sistemin ilk aşamasında kameradan alınan görüntü üzerinde, görüntü ön işleme adımı uygulanmaktadır. İkinci aşamada, ortamda bulunan nesneler tespit edilmekte ve nesnelere ait veriler bilgi </a:t>
            </a:r>
            <a:r>
              <a:rPr lang="tr-TR" sz="2300" dirty="0" err="1"/>
              <a:t>veritabanına</a:t>
            </a:r>
            <a:r>
              <a:rPr lang="tr-TR" sz="2300" dirty="0"/>
              <a:t> aktarılmaktadır. Son aşamada ise bilgi </a:t>
            </a:r>
            <a:r>
              <a:rPr lang="tr-TR" sz="2300" dirty="0" err="1"/>
              <a:t>veritabanı</a:t>
            </a:r>
            <a:r>
              <a:rPr lang="tr-TR" sz="2300" dirty="0"/>
              <a:t> kullanılarak nesnelerin sınıflandırılması gerçekleştirilmektedir. </a:t>
            </a:r>
          </a:p>
          <a:p>
            <a:endParaRPr lang="tr-TR" dirty="0"/>
          </a:p>
        </p:txBody>
      </p:sp>
    </p:spTree>
    <p:extLst>
      <p:ext uri="{BB962C8B-B14F-4D97-AF65-F5344CB8AC3E}">
        <p14:creationId xmlns:p14="http://schemas.microsoft.com/office/powerpoint/2010/main" val="1531508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43BCCF8-925B-786A-5C48-8A40C2EDE8D9}"/>
              </a:ext>
            </a:extLst>
          </p:cNvPr>
          <p:cNvSpPr>
            <a:spLocks noGrp="1"/>
          </p:cNvSpPr>
          <p:nvPr>
            <p:ph type="title"/>
          </p:nvPr>
        </p:nvSpPr>
        <p:spPr>
          <a:xfrm>
            <a:off x="521208" y="786384"/>
            <a:ext cx="5567266" cy="1707775"/>
          </a:xfrm>
        </p:spPr>
        <p:txBody>
          <a:bodyPr vert="horz" lIns="91440" tIns="45720" rIns="91440" bIns="45720" rtlCol="0" anchor="t">
            <a:normAutofit/>
          </a:bodyPr>
          <a:lstStyle/>
          <a:p>
            <a:r>
              <a:rPr lang="en-US" sz="3700"/>
              <a:t>2. ÖNERİLEN YÖNTEM (PROPOSED METHOD) </a:t>
            </a:r>
          </a:p>
        </p:txBody>
      </p:sp>
      <p:cxnSp>
        <p:nvCxnSpPr>
          <p:cNvPr id="13" name="Straight Connector 12">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Metin kutusu 5">
            <a:extLst>
              <a:ext uri="{FF2B5EF4-FFF2-40B4-BE49-F238E27FC236}">
                <a16:creationId xmlns:a16="http://schemas.microsoft.com/office/drawing/2014/main" id="{5106FA5B-6E27-484C-E1FE-162D0CEB7682}"/>
              </a:ext>
            </a:extLst>
          </p:cNvPr>
          <p:cNvSpPr txBox="1"/>
          <p:nvPr/>
        </p:nvSpPr>
        <p:spPr>
          <a:xfrm>
            <a:off x="571501" y="2848396"/>
            <a:ext cx="5467441" cy="3018330"/>
          </a:xfrm>
          <a:prstGeom prst="rect">
            <a:avLst/>
          </a:prstGeom>
        </p:spPr>
        <p:txBody>
          <a:bodyPr vert="horz" lIns="91440" tIns="45720" rIns="91440" bIns="45720" rtlCol="0" anchor="b">
            <a:normAutofit/>
          </a:bodyPr>
          <a:lstStyle/>
          <a:p>
            <a:pPr indent="-228600">
              <a:lnSpc>
                <a:spcPct val="120000"/>
              </a:lnSpc>
              <a:spcAft>
                <a:spcPts val="600"/>
              </a:spcAft>
              <a:buSzPct val="80000"/>
            </a:pPr>
            <a:r>
              <a:rPr lang="en-US" dirty="0" err="1"/>
              <a:t>Nesnelerin</a:t>
            </a:r>
            <a:r>
              <a:rPr lang="en-US" dirty="0"/>
              <a:t> </a:t>
            </a:r>
            <a:r>
              <a:rPr lang="en-US" dirty="0" err="1"/>
              <a:t>bulunduğu</a:t>
            </a:r>
            <a:r>
              <a:rPr lang="en-US" dirty="0"/>
              <a:t> </a:t>
            </a:r>
            <a:r>
              <a:rPr lang="en-US" dirty="0" err="1"/>
              <a:t>ortamdan</a:t>
            </a:r>
            <a:r>
              <a:rPr lang="en-US" dirty="0"/>
              <a:t> </a:t>
            </a:r>
            <a:r>
              <a:rPr lang="en-US" dirty="0" err="1"/>
              <a:t>alınan</a:t>
            </a:r>
            <a:r>
              <a:rPr lang="en-US" dirty="0"/>
              <a:t> </a:t>
            </a:r>
            <a:r>
              <a:rPr lang="en-US" dirty="0" err="1"/>
              <a:t>görüntü</a:t>
            </a:r>
            <a:r>
              <a:rPr lang="en-US" dirty="0"/>
              <a:t> “</a:t>
            </a:r>
            <a:r>
              <a:rPr lang="en-US" dirty="0" err="1"/>
              <a:t>Görüntü</a:t>
            </a:r>
            <a:r>
              <a:rPr lang="en-US" dirty="0"/>
              <a:t> </a:t>
            </a:r>
            <a:r>
              <a:rPr lang="en-US" dirty="0" err="1"/>
              <a:t>Ön</a:t>
            </a:r>
            <a:r>
              <a:rPr lang="en-US" dirty="0"/>
              <a:t> </a:t>
            </a:r>
            <a:r>
              <a:rPr lang="en-US" dirty="0" err="1"/>
              <a:t>İşleme</a:t>
            </a:r>
            <a:r>
              <a:rPr lang="en-US" dirty="0"/>
              <a:t>” </a:t>
            </a:r>
            <a:r>
              <a:rPr lang="en-US" dirty="0" err="1"/>
              <a:t>işlemine</a:t>
            </a:r>
            <a:r>
              <a:rPr lang="en-US" dirty="0"/>
              <a:t> tabi </a:t>
            </a:r>
            <a:r>
              <a:rPr lang="en-US" dirty="0" err="1"/>
              <a:t>tutulmaktadır</a:t>
            </a:r>
            <a:r>
              <a:rPr lang="en-US" dirty="0"/>
              <a:t>. </a:t>
            </a:r>
            <a:r>
              <a:rPr lang="en-US" dirty="0" err="1"/>
              <a:t>Daha</a:t>
            </a:r>
            <a:r>
              <a:rPr lang="en-US" dirty="0"/>
              <a:t> </a:t>
            </a:r>
            <a:r>
              <a:rPr lang="en-US" dirty="0" err="1"/>
              <a:t>sonra“Nesne</a:t>
            </a:r>
            <a:r>
              <a:rPr lang="en-US" dirty="0"/>
              <a:t> </a:t>
            </a:r>
            <a:r>
              <a:rPr lang="en-US" dirty="0" err="1"/>
              <a:t>Bulma</a:t>
            </a:r>
            <a:r>
              <a:rPr lang="en-US" dirty="0"/>
              <a:t> </a:t>
            </a:r>
            <a:r>
              <a:rPr lang="en-US" dirty="0" err="1"/>
              <a:t>ve</a:t>
            </a:r>
            <a:r>
              <a:rPr lang="en-US" dirty="0"/>
              <a:t> </a:t>
            </a:r>
            <a:r>
              <a:rPr lang="en-US" dirty="0" err="1"/>
              <a:t>Özellik</a:t>
            </a:r>
            <a:r>
              <a:rPr lang="en-US" dirty="0"/>
              <a:t> </a:t>
            </a:r>
            <a:r>
              <a:rPr lang="en-US" dirty="0" err="1"/>
              <a:t>Çıkarımı</a:t>
            </a:r>
            <a:r>
              <a:rPr lang="en-US" dirty="0"/>
              <a:t> </a:t>
            </a:r>
            <a:r>
              <a:rPr lang="en-US" dirty="0" err="1"/>
              <a:t>İşlemi</a:t>
            </a:r>
            <a:r>
              <a:rPr lang="en-US" dirty="0"/>
              <a:t>” </a:t>
            </a:r>
            <a:r>
              <a:rPr lang="en-US" dirty="0" err="1"/>
              <a:t>ile</a:t>
            </a:r>
            <a:r>
              <a:rPr lang="en-US" dirty="0"/>
              <a:t> </a:t>
            </a:r>
            <a:r>
              <a:rPr lang="en-US" dirty="0" err="1"/>
              <a:t>ortamdaki</a:t>
            </a:r>
            <a:r>
              <a:rPr lang="en-US" dirty="0"/>
              <a:t> </a:t>
            </a:r>
            <a:r>
              <a:rPr lang="en-US" dirty="0" err="1"/>
              <a:t>nesnelerin</a:t>
            </a:r>
            <a:r>
              <a:rPr lang="en-US" dirty="0"/>
              <a:t>, </a:t>
            </a:r>
            <a:r>
              <a:rPr lang="en-US" dirty="0" err="1"/>
              <a:t>boyut</a:t>
            </a:r>
            <a:r>
              <a:rPr lang="en-US" dirty="0"/>
              <a:t> </a:t>
            </a:r>
            <a:r>
              <a:rPr lang="en-US" dirty="0" err="1"/>
              <a:t>ve</a:t>
            </a:r>
            <a:r>
              <a:rPr lang="en-US" dirty="0"/>
              <a:t> </a:t>
            </a:r>
            <a:r>
              <a:rPr lang="en-US" dirty="0" err="1"/>
              <a:t>alan</a:t>
            </a:r>
            <a:r>
              <a:rPr lang="en-US" dirty="0"/>
              <a:t> </a:t>
            </a:r>
            <a:r>
              <a:rPr lang="en-US" dirty="0" err="1"/>
              <a:t>gibi</a:t>
            </a:r>
            <a:r>
              <a:rPr lang="en-US" dirty="0"/>
              <a:t> </a:t>
            </a:r>
            <a:r>
              <a:rPr lang="en-US" dirty="0" err="1"/>
              <a:t>özellikleri</a:t>
            </a:r>
            <a:r>
              <a:rPr lang="en-US" dirty="0"/>
              <a:t> </a:t>
            </a:r>
            <a:r>
              <a:rPr lang="en-US" dirty="0" err="1"/>
              <a:t>çıkartılmaktadır</a:t>
            </a:r>
            <a:r>
              <a:rPr lang="en-US" dirty="0"/>
              <a:t>. Son </a:t>
            </a:r>
            <a:r>
              <a:rPr lang="en-US" dirty="0" err="1"/>
              <a:t>aşamada</a:t>
            </a:r>
            <a:r>
              <a:rPr lang="en-US" dirty="0"/>
              <a:t> </a:t>
            </a:r>
            <a:r>
              <a:rPr lang="en-US" dirty="0" err="1"/>
              <a:t>ise</a:t>
            </a:r>
            <a:r>
              <a:rPr lang="en-US" dirty="0"/>
              <a:t>, </a:t>
            </a:r>
            <a:r>
              <a:rPr lang="en-US" dirty="0" err="1"/>
              <a:t>elde</a:t>
            </a:r>
            <a:r>
              <a:rPr lang="en-US" dirty="0"/>
              <a:t> </a:t>
            </a:r>
            <a:r>
              <a:rPr lang="en-US" dirty="0" err="1"/>
              <a:t>edilen</a:t>
            </a:r>
            <a:r>
              <a:rPr lang="en-US" dirty="0"/>
              <a:t> </a:t>
            </a:r>
            <a:r>
              <a:rPr lang="en-US" dirty="0" err="1"/>
              <a:t>veriler</a:t>
            </a:r>
            <a:r>
              <a:rPr lang="en-US" dirty="0"/>
              <a:t> </a:t>
            </a:r>
            <a:r>
              <a:rPr lang="en-US" dirty="0" err="1"/>
              <a:t>kullanılarak</a:t>
            </a:r>
            <a:r>
              <a:rPr lang="en-US" dirty="0"/>
              <a:t> her </a:t>
            </a:r>
            <a:r>
              <a:rPr lang="en-US" dirty="0" err="1"/>
              <a:t>bir</a:t>
            </a:r>
            <a:r>
              <a:rPr lang="en-US" dirty="0"/>
              <a:t> </a:t>
            </a:r>
            <a:r>
              <a:rPr lang="en-US" dirty="0" err="1"/>
              <a:t>nesnenin</a:t>
            </a:r>
            <a:r>
              <a:rPr lang="en-US" dirty="0"/>
              <a:t> </a:t>
            </a:r>
            <a:r>
              <a:rPr lang="en-US" dirty="0" err="1"/>
              <a:t>sınıflandırılması</a:t>
            </a:r>
            <a:r>
              <a:rPr lang="en-US" dirty="0"/>
              <a:t> </a:t>
            </a:r>
            <a:r>
              <a:rPr lang="en-US" dirty="0" err="1"/>
              <a:t>gerçekleştirilmektedir</a:t>
            </a:r>
            <a:r>
              <a:rPr lang="en-US" dirty="0"/>
              <a:t>. </a:t>
            </a:r>
          </a:p>
        </p:txBody>
      </p:sp>
      <p:cxnSp>
        <p:nvCxnSpPr>
          <p:cNvPr id="15" name="Straight Connector 14">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294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İçerik Yer Tutucusu 4">
            <a:extLst>
              <a:ext uri="{FF2B5EF4-FFF2-40B4-BE49-F238E27FC236}">
                <a16:creationId xmlns:a16="http://schemas.microsoft.com/office/drawing/2014/main" id="{36746C83-E2DA-CA40-F772-CBDF940F6255}"/>
              </a:ext>
            </a:extLst>
          </p:cNvPr>
          <p:cNvPicPr>
            <a:picLocks noGrp="1" noChangeAspect="1"/>
          </p:cNvPicPr>
          <p:nvPr>
            <p:ph idx="1"/>
          </p:nvPr>
        </p:nvPicPr>
        <p:blipFill>
          <a:blip r:embed="rId2"/>
          <a:stretch>
            <a:fillRect/>
          </a:stretch>
        </p:blipFill>
        <p:spPr>
          <a:xfrm>
            <a:off x="7715076" y="850624"/>
            <a:ext cx="3105080" cy="5153662"/>
          </a:xfrm>
          <a:prstGeom prst="rect">
            <a:avLst/>
          </a:prstGeom>
        </p:spPr>
      </p:pic>
      <p:cxnSp>
        <p:nvCxnSpPr>
          <p:cNvPr id="17" name="Straight Connector 16">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309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889F449-A8C1-4223-8D3F-453A7C930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B34D14B-91DB-43A1-0209-D6ABD5E72335}"/>
              </a:ext>
            </a:extLst>
          </p:cNvPr>
          <p:cNvSpPr>
            <a:spLocks noGrp="1"/>
          </p:cNvSpPr>
          <p:nvPr>
            <p:ph type="title"/>
          </p:nvPr>
        </p:nvSpPr>
        <p:spPr>
          <a:xfrm>
            <a:off x="8063902" y="877584"/>
            <a:ext cx="3556597" cy="5191824"/>
          </a:xfrm>
        </p:spPr>
        <p:txBody>
          <a:bodyPr anchor="b">
            <a:normAutofit/>
          </a:bodyPr>
          <a:lstStyle/>
          <a:p>
            <a:pPr algn="r"/>
            <a:r>
              <a:rPr lang="tr-TR" sz="3700" dirty="0"/>
              <a:t>Görüntü ön işleme aşaması (Image </a:t>
            </a:r>
            <a:r>
              <a:rPr lang="tr-TR" sz="3700" dirty="0" err="1"/>
              <a:t>preprocessing</a:t>
            </a:r>
            <a:r>
              <a:rPr lang="tr-TR" sz="3700" dirty="0"/>
              <a:t>) </a:t>
            </a:r>
            <a:br>
              <a:rPr lang="tr-TR" sz="3700" dirty="0"/>
            </a:br>
            <a:endParaRPr lang="tr-TR" sz="3700" dirty="0"/>
          </a:p>
        </p:txBody>
      </p:sp>
      <p:cxnSp>
        <p:nvCxnSpPr>
          <p:cNvPr id="10" name="Straight Connector 9">
            <a:extLst>
              <a:ext uri="{FF2B5EF4-FFF2-40B4-BE49-F238E27FC236}">
                <a16:creationId xmlns:a16="http://schemas.microsoft.com/office/drawing/2014/main" id="{C8F3C27F-5DD1-4734-BC17-6CA4460264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F090CEE-42FF-4CEE-ABF8-11F35C2908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9186"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B483DE6-F425-4CA0-9983-0778A131FA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7FA15D27-8AB3-4719-394C-8BFA641363DC}"/>
              </a:ext>
            </a:extLst>
          </p:cNvPr>
          <p:cNvSpPr>
            <a:spLocks noGrp="1"/>
          </p:cNvSpPr>
          <p:nvPr>
            <p:ph idx="1"/>
          </p:nvPr>
        </p:nvSpPr>
        <p:spPr>
          <a:xfrm>
            <a:off x="571500" y="858533"/>
            <a:ext cx="7157686" cy="7029450"/>
          </a:xfrm>
        </p:spPr>
        <p:txBody>
          <a:bodyPr>
            <a:normAutofit/>
          </a:bodyPr>
          <a:lstStyle/>
          <a:p>
            <a:pPr marL="457200" indent="-457200">
              <a:lnSpc>
                <a:spcPct val="110000"/>
              </a:lnSpc>
              <a:buAutoNum type="arabicParenR"/>
            </a:pPr>
            <a:r>
              <a:rPr lang="tr-TR" sz="1400" dirty="0"/>
              <a:t>Kameradan görüntüyü al</a:t>
            </a:r>
          </a:p>
          <a:p>
            <a:pPr marL="457200" indent="-457200">
              <a:lnSpc>
                <a:spcPct val="110000"/>
              </a:lnSpc>
              <a:buAutoNum type="arabicParenR"/>
            </a:pPr>
            <a:r>
              <a:rPr lang="tr-TR" sz="1400" dirty="0"/>
              <a:t>Filtreleme işlemi </a:t>
            </a:r>
            <a:r>
              <a:rPr lang="tr-TR" sz="1400" dirty="0" err="1"/>
              <a:t>uygula.Bu</a:t>
            </a:r>
            <a:r>
              <a:rPr lang="tr-TR" sz="1400" dirty="0"/>
              <a:t> adımda görüntü üzerinde yer alan tuz biber gürültülerinin giderilmesi ve resimde yer alan gereksiz ayrıntıların azaltılması sağlanmaktadır. 3x3, 5x5 </a:t>
            </a:r>
            <a:r>
              <a:rPr lang="tr-TR" sz="1400" dirty="0" err="1"/>
              <a:t>vb</a:t>
            </a:r>
            <a:r>
              <a:rPr lang="tr-TR" sz="1400" dirty="0"/>
              <a:t> küçük bir çekirdek matrisinin gezdirilmesi sonucunda filtreleme işlemi gerçekleşmektedir</a:t>
            </a:r>
          </a:p>
          <a:p>
            <a:pPr marL="457200" indent="-457200">
              <a:lnSpc>
                <a:spcPct val="110000"/>
              </a:lnSpc>
              <a:buAutoNum type="arabicParenR"/>
            </a:pPr>
            <a:r>
              <a:rPr lang="tr-TR" sz="1400" dirty="0"/>
              <a:t>RGB renk uzayında alınan görüntüyü gri görüntüye çevir.</a:t>
            </a:r>
          </a:p>
          <a:p>
            <a:pPr marL="457200" indent="-457200">
              <a:lnSpc>
                <a:spcPct val="110000"/>
              </a:lnSpc>
              <a:buFont typeface="Arial" panose="020B0604020202020204" pitchFamily="34" charset="0"/>
              <a:buAutoNum type="arabicParenR"/>
            </a:pPr>
            <a:r>
              <a:rPr lang="tr-TR" sz="1400" dirty="0"/>
              <a:t>Eşikleme işlemi uygula. . Eşikleme işleminde kullanılan </a:t>
            </a:r>
            <a:r>
              <a:rPr lang="tr-TR" sz="1400" dirty="0" err="1"/>
              <a:t>min</a:t>
            </a:r>
            <a:r>
              <a:rPr lang="tr-TR" sz="1400" dirty="0"/>
              <a:t> ve </a:t>
            </a:r>
            <a:r>
              <a:rPr lang="tr-TR" sz="1400" dirty="0" err="1"/>
              <a:t>max</a:t>
            </a:r>
            <a:r>
              <a:rPr lang="tr-TR" sz="1400" dirty="0"/>
              <a:t> değerler deneysel çalışmalar sonucunda belirlenmektedir. Piksel değerleri </a:t>
            </a:r>
            <a:r>
              <a:rPr lang="tr-TR" sz="1400" dirty="0" err="1"/>
              <a:t>min</a:t>
            </a:r>
            <a:r>
              <a:rPr lang="tr-TR" sz="1400" dirty="0"/>
              <a:t> ve </a:t>
            </a:r>
            <a:r>
              <a:rPr lang="tr-TR" sz="1400" dirty="0" err="1"/>
              <a:t>max</a:t>
            </a:r>
            <a:r>
              <a:rPr lang="tr-TR" sz="1400" dirty="0"/>
              <a:t> değerleri arasında bulunup bulunmadığı karşılaştırılarak, ikili görüntü için yeni değer ataması gerçekleştirilmektedir.</a:t>
            </a:r>
          </a:p>
          <a:p>
            <a:pPr marL="457200" indent="-457200">
              <a:lnSpc>
                <a:spcPct val="110000"/>
              </a:lnSpc>
              <a:buAutoNum type="arabicParenR"/>
            </a:pPr>
            <a:r>
              <a:rPr lang="tr-TR" sz="1400" dirty="0"/>
              <a:t>Nesne ayrıntılarını belirgin hale getirmek için morfolojik işlem uygula. . Elde edilen ikili görüntü üzerinde yer alan gürültüleri silmek amacıyla morfolojik işlem uygulanmaktadır.</a:t>
            </a:r>
            <a:r>
              <a:rPr lang="pt-BR" sz="1400" dirty="0"/>
              <a:t> </a:t>
            </a:r>
            <a:r>
              <a:rPr lang="tr-TR" sz="1400" dirty="0"/>
              <a:t>İkili görüntü üzerinde, aşındırma (</a:t>
            </a:r>
            <a:r>
              <a:rPr lang="tr-TR" sz="1400" dirty="0" err="1"/>
              <a:t>erosion</a:t>
            </a:r>
            <a:r>
              <a:rPr lang="tr-TR" sz="1400" dirty="0"/>
              <a:t>) ve genişleme (</a:t>
            </a:r>
            <a:r>
              <a:rPr lang="tr-TR" sz="1400" dirty="0" err="1"/>
              <a:t>dilation</a:t>
            </a:r>
            <a:r>
              <a:rPr lang="tr-TR" sz="1400" dirty="0"/>
              <a:t>) morfolojik işlemleri uygulanmaktadır.</a:t>
            </a:r>
          </a:p>
          <a:p>
            <a:pPr marL="0" indent="0">
              <a:lnSpc>
                <a:spcPct val="110000"/>
              </a:lnSpc>
              <a:buNone/>
            </a:pPr>
            <a:r>
              <a:rPr lang="tr-TR" sz="1400" dirty="0"/>
              <a:t>Aşındırma işlemi, ikili resim üzerinde yer alan beyaz alanları daraltmak ve siyah bölgelerdeki beyazlıkları temizlemek için kullanılmaktadır. </a:t>
            </a:r>
          </a:p>
          <a:p>
            <a:pPr marL="0" indent="0">
              <a:lnSpc>
                <a:spcPct val="110000"/>
              </a:lnSpc>
              <a:buNone/>
            </a:pPr>
            <a:r>
              <a:rPr lang="tr-TR" sz="1400" dirty="0"/>
              <a:t>Genişleme işlemi ise, beyaz alanların sınırlarını genişletirken aynı zamanda beyaz bölgede yer alan siyah noktaları temizlemektedir. </a:t>
            </a:r>
          </a:p>
          <a:p>
            <a:pPr marL="0" indent="0">
              <a:lnSpc>
                <a:spcPct val="110000"/>
              </a:lnSpc>
              <a:buNone/>
            </a:pPr>
            <a:endParaRPr lang="tr-TR" sz="1300" dirty="0"/>
          </a:p>
        </p:txBody>
      </p:sp>
    </p:spTree>
    <p:extLst>
      <p:ext uri="{BB962C8B-B14F-4D97-AF65-F5344CB8AC3E}">
        <p14:creationId xmlns:p14="http://schemas.microsoft.com/office/powerpoint/2010/main" val="1162212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889F449-A8C1-4223-8D3F-453A7C930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4A530FA-05D1-B354-1DE4-D4AE40253C4F}"/>
              </a:ext>
            </a:extLst>
          </p:cNvPr>
          <p:cNvSpPr>
            <a:spLocks noGrp="1"/>
          </p:cNvSpPr>
          <p:nvPr>
            <p:ph type="title"/>
          </p:nvPr>
        </p:nvSpPr>
        <p:spPr>
          <a:xfrm>
            <a:off x="8063902" y="877584"/>
            <a:ext cx="3556597" cy="5191824"/>
          </a:xfrm>
        </p:spPr>
        <p:txBody>
          <a:bodyPr anchor="b">
            <a:normAutofit/>
          </a:bodyPr>
          <a:lstStyle/>
          <a:p>
            <a:pPr algn="r"/>
            <a:r>
              <a:rPr lang="tr-TR" dirty="0"/>
              <a:t> Nesne bulma ve özellik çıkarımı işlemi aşaması (Object </a:t>
            </a:r>
            <a:r>
              <a:rPr lang="tr-TR" dirty="0" err="1"/>
              <a:t>detection</a:t>
            </a:r>
            <a:r>
              <a:rPr lang="tr-TR" dirty="0"/>
              <a:t> </a:t>
            </a:r>
            <a:r>
              <a:rPr lang="tr-TR" dirty="0" err="1"/>
              <a:t>and</a:t>
            </a:r>
            <a:r>
              <a:rPr lang="tr-TR" dirty="0"/>
              <a:t> </a:t>
            </a:r>
            <a:r>
              <a:rPr lang="tr-TR" dirty="0" err="1"/>
              <a:t>feature</a:t>
            </a:r>
            <a:r>
              <a:rPr lang="tr-TR" dirty="0"/>
              <a:t> </a:t>
            </a:r>
            <a:r>
              <a:rPr lang="tr-TR" dirty="0" err="1"/>
              <a:t>extraction</a:t>
            </a:r>
            <a:r>
              <a:rPr lang="tr-TR" dirty="0"/>
              <a:t> </a:t>
            </a:r>
            <a:r>
              <a:rPr lang="tr-TR" dirty="0" err="1"/>
              <a:t>stage</a:t>
            </a:r>
            <a:r>
              <a:rPr lang="tr-TR" dirty="0"/>
              <a:t>)</a:t>
            </a:r>
          </a:p>
        </p:txBody>
      </p:sp>
      <p:cxnSp>
        <p:nvCxnSpPr>
          <p:cNvPr id="10" name="Straight Connector 9">
            <a:extLst>
              <a:ext uri="{FF2B5EF4-FFF2-40B4-BE49-F238E27FC236}">
                <a16:creationId xmlns:a16="http://schemas.microsoft.com/office/drawing/2014/main" id="{C8F3C27F-5DD1-4734-BC17-6CA4460264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F090CEE-42FF-4CEE-ABF8-11F35C2908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9186"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B483DE6-F425-4CA0-9983-0778A131FA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AE9653F7-AFB6-62CC-72DA-AFE5CFBFA819}"/>
              </a:ext>
            </a:extLst>
          </p:cNvPr>
          <p:cNvSpPr>
            <a:spLocks noGrp="1"/>
          </p:cNvSpPr>
          <p:nvPr>
            <p:ph idx="1"/>
          </p:nvPr>
        </p:nvSpPr>
        <p:spPr>
          <a:xfrm>
            <a:off x="571500" y="1026826"/>
            <a:ext cx="6565591" cy="4880310"/>
          </a:xfrm>
        </p:spPr>
        <p:txBody>
          <a:bodyPr>
            <a:noAutofit/>
          </a:bodyPr>
          <a:lstStyle/>
          <a:p>
            <a:pPr>
              <a:lnSpc>
                <a:spcPct val="110000"/>
              </a:lnSpc>
            </a:pPr>
            <a:r>
              <a:rPr lang="tr-TR" sz="1800" dirty="0"/>
              <a:t>Bu aşamada elde edilen ikili görüntü üzerinde nesnelerin bulunması ve her bir nesneye ait özelliklerin çıkarımı işlemleri gerçekleştirilmektedir.</a:t>
            </a:r>
          </a:p>
          <a:p>
            <a:pPr marL="0" indent="0">
              <a:lnSpc>
                <a:spcPct val="110000"/>
              </a:lnSpc>
              <a:buNone/>
            </a:pPr>
            <a:r>
              <a:rPr lang="tr-TR" sz="1800" dirty="0"/>
              <a:t>1) Her bir nesneye ait dış hatlar, Suzuki ve </a:t>
            </a:r>
            <a:r>
              <a:rPr lang="tr-TR" sz="1800" dirty="0" err="1"/>
              <a:t>Abe</a:t>
            </a:r>
            <a:r>
              <a:rPr lang="tr-TR" sz="1800" dirty="0"/>
              <a:t> tarafından 1985 yılında geliştirilmiş olan algoritma kullanılarak bulunmuştur.</a:t>
            </a:r>
          </a:p>
          <a:p>
            <a:pPr marL="0" indent="0">
              <a:lnSpc>
                <a:spcPct val="110000"/>
              </a:lnSpc>
              <a:buNone/>
            </a:pPr>
            <a:r>
              <a:rPr lang="tr-TR" sz="1800" dirty="0"/>
              <a:t>2) Her bir nesneye ait dış hatlar ve nesne numaraları belirlendikten sonra, nesnenin alanını hesaplamak için moment alma işlemi gerçekleştirilmektedir. </a:t>
            </a:r>
          </a:p>
          <a:p>
            <a:pPr marL="0" indent="0">
              <a:lnSpc>
                <a:spcPct val="110000"/>
              </a:lnSpc>
              <a:buNone/>
            </a:pPr>
            <a:r>
              <a:rPr lang="tr-TR" sz="1800" dirty="0"/>
              <a:t>3) Ortamda yer alan nesnelere ait alan ve boyut bilgilerinin cm veya mm cinsinden hesaplanabilmesi amacıyla, referans bir kare çizilmiştir. Referans karesinin alanı piksel cinsinden hesaplanarak, gerçek alana oranlanmaktadır. Bu sayede dönüşüm işlemi program tarafından otomatik olarak gerçekleştirilmektedir.</a:t>
            </a:r>
          </a:p>
        </p:txBody>
      </p:sp>
    </p:spTree>
    <p:extLst>
      <p:ext uri="{BB962C8B-B14F-4D97-AF65-F5344CB8AC3E}">
        <p14:creationId xmlns:p14="http://schemas.microsoft.com/office/powerpoint/2010/main" val="3392696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889F449-A8C1-4223-8D3F-453A7C930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F6AB1A8-5E8F-BB5B-D3E6-622C945FA0FC}"/>
              </a:ext>
            </a:extLst>
          </p:cNvPr>
          <p:cNvSpPr>
            <a:spLocks noGrp="1"/>
          </p:cNvSpPr>
          <p:nvPr>
            <p:ph type="title"/>
          </p:nvPr>
        </p:nvSpPr>
        <p:spPr>
          <a:xfrm>
            <a:off x="8063902" y="877584"/>
            <a:ext cx="3556597" cy="5191824"/>
          </a:xfrm>
        </p:spPr>
        <p:txBody>
          <a:bodyPr anchor="b">
            <a:normAutofit/>
          </a:bodyPr>
          <a:lstStyle/>
          <a:p>
            <a:pPr algn="r"/>
            <a:r>
              <a:rPr lang="tr-TR" dirty="0"/>
              <a:t>Sınıflandırma işlemi aşamasına ait adımlar(</a:t>
            </a:r>
            <a:r>
              <a:rPr lang="tr-TR" dirty="0" err="1"/>
              <a:t>Classification</a:t>
            </a:r>
            <a:r>
              <a:rPr lang="tr-TR" dirty="0"/>
              <a:t> </a:t>
            </a:r>
            <a:r>
              <a:rPr lang="tr-TR" dirty="0" err="1"/>
              <a:t>stage</a:t>
            </a:r>
            <a:r>
              <a:rPr lang="tr-TR" dirty="0"/>
              <a:t> </a:t>
            </a:r>
            <a:r>
              <a:rPr lang="tr-TR" dirty="0" err="1"/>
              <a:t>steps</a:t>
            </a:r>
            <a:r>
              <a:rPr lang="tr-TR" dirty="0"/>
              <a:t>) </a:t>
            </a:r>
          </a:p>
        </p:txBody>
      </p:sp>
      <p:cxnSp>
        <p:nvCxnSpPr>
          <p:cNvPr id="10" name="Straight Connector 9">
            <a:extLst>
              <a:ext uri="{FF2B5EF4-FFF2-40B4-BE49-F238E27FC236}">
                <a16:creationId xmlns:a16="http://schemas.microsoft.com/office/drawing/2014/main" id="{C8F3C27F-5DD1-4734-BC17-6CA4460264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F090CEE-42FF-4CEE-ABF8-11F35C2908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9186"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B483DE6-F425-4CA0-9983-0778A131FA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02D55F4C-68D3-A28C-CD28-F86D02638132}"/>
              </a:ext>
            </a:extLst>
          </p:cNvPr>
          <p:cNvSpPr>
            <a:spLocks noGrp="1"/>
          </p:cNvSpPr>
          <p:nvPr>
            <p:ph idx="1"/>
          </p:nvPr>
        </p:nvSpPr>
        <p:spPr>
          <a:xfrm>
            <a:off x="571501" y="988845"/>
            <a:ext cx="6565591" cy="4880310"/>
          </a:xfrm>
        </p:spPr>
        <p:txBody>
          <a:bodyPr>
            <a:noAutofit/>
          </a:bodyPr>
          <a:lstStyle/>
          <a:p>
            <a:pPr>
              <a:lnSpc>
                <a:spcPct val="110000"/>
              </a:lnSpc>
            </a:pPr>
            <a:r>
              <a:rPr lang="tr-TR" sz="1800" dirty="0"/>
              <a:t>Kümeleme, fiziksel veya soyut nesneleri benzer nesne sınıfları içerisinde gruplama sürecidir. Kümeleme analizinde desen, nokta veya nesnelerin doğal olarak gruplandırılması yapılmaktadır. Kümeleme analizi ile çok değişkenli özellikler içeren veriler </a:t>
            </a:r>
            <a:r>
              <a:rPr lang="tr-TR" sz="1800" dirty="0" err="1"/>
              <a:t>kümelendirilebilmektedir</a:t>
            </a:r>
            <a:r>
              <a:rPr lang="tr-TR" sz="1800" dirty="0"/>
              <a:t>. Çalışmada ortamda bulunan nesneler, alan, çap, yarıçap, genişlik, yükseklik vb. özellikleri kullanılarak sınıflandırılmaktadır. Yapılan </a:t>
            </a:r>
            <a:r>
              <a:rPr lang="tr-TR" sz="1800" dirty="0" err="1"/>
              <a:t>çalışmadanesnelerin</a:t>
            </a:r>
            <a:r>
              <a:rPr lang="tr-TR" sz="1800" dirty="0"/>
              <a:t> sınıflandırma işleminde iki farklı kümeleme yöntemi önerilmektedir.</a:t>
            </a:r>
          </a:p>
          <a:p>
            <a:pPr>
              <a:lnSpc>
                <a:spcPct val="110000"/>
              </a:lnSpc>
            </a:pPr>
            <a:r>
              <a:rPr lang="tr-TR" sz="1800" dirty="0"/>
              <a:t>Ortalama tabanlı sınıflandırma (</a:t>
            </a:r>
            <a:r>
              <a:rPr lang="tr-TR" sz="1800" dirty="0" err="1"/>
              <a:t>Meanbased</a:t>
            </a:r>
            <a:r>
              <a:rPr lang="tr-TR" sz="1800" dirty="0"/>
              <a:t> </a:t>
            </a:r>
            <a:r>
              <a:rPr lang="tr-TR" sz="1800" dirty="0" err="1"/>
              <a:t>classification</a:t>
            </a:r>
            <a:r>
              <a:rPr lang="tr-TR" sz="1800" dirty="0"/>
              <a:t>) </a:t>
            </a:r>
          </a:p>
          <a:p>
            <a:pPr>
              <a:lnSpc>
                <a:spcPct val="110000"/>
              </a:lnSpc>
            </a:pPr>
            <a:r>
              <a:rPr lang="tr-TR" sz="1800" dirty="0"/>
              <a:t>Önerilen ilk yöntemde ortamda bulunan nesneler kendi aralarında otomatik olarak 3 sınıfa ayrıştırılmaktadır. Nesneleri sınıflandırma aşamasında, ilgili nesnenin alanı ile her bir küme merkezi arasındaki mesafe hesaplanmaktadır. Nesneler kendilerine en yakın noktada bulunan küme merkezlerine yerleştirilerek sınıflandırılmaktadır.</a:t>
            </a:r>
          </a:p>
        </p:txBody>
      </p:sp>
    </p:spTree>
    <p:extLst>
      <p:ext uri="{BB962C8B-B14F-4D97-AF65-F5344CB8AC3E}">
        <p14:creationId xmlns:p14="http://schemas.microsoft.com/office/powerpoint/2010/main" val="1366831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6814345-41DE-42C5-8657-66C1417DF8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E68E419-3727-4F5E-8840-AF149B33B0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519B6EC-D7AE-452F-8D0C-D11BD3377F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Metin kutusu 2">
            <a:extLst>
              <a:ext uri="{FF2B5EF4-FFF2-40B4-BE49-F238E27FC236}">
                <a16:creationId xmlns:a16="http://schemas.microsoft.com/office/drawing/2014/main" id="{7D45D345-3513-8A46-E286-C9A2EFCEDA82}"/>
              </a:ext>
            </a:extLst>
          </p:cNvPr>
          <p:cNvSpPr txBox="1"/>
          <p:nvPr/>
        </p:nvSpPr>
        <p:spPr>
          <a:xfrm>
            <a:off x="565700" y="580902"/>
            <a:ext cx="7134223" cy="5714997"/>
          </a:xfrm>
          <a:prstGeom prst="rect">
            <a:avLst/>
          </a:prstGeom>
        </p:spPr>
        <p:txBody>
          <a:bodyPr vert="horz" lIns="91440" tIns="45720" rIns="91440" bIns="45720" rtlCol="0" anchor="b">
            <a:normAutofit fontScale="92500" lnSpcReduction="10000"/>
          </a:bodyPr>
          <a:lstStyle/>
          <a:p>
            <a:pPr indent="-228600">
              <a:lnSpc>
                <a:spcPct val="110000"/>
              </a:lnSpc>
              <a:spcAft>
                <a:spcPts val="600"/>
              </a:spcAft>
              <a:buSzPct val="80000"/>
            </a:pPr>
            <a:r>
              <a:rPr lang="en-US" sz="1700" dirty="0"/>
              <a:t>K-means </a:t>
            </a:r>
            <a:r>
              <a:rPr lang="en-US" sz="1700" dirty="0" err="1"/>
              <a:t>kümeleme</a:t>
            </a:r>
            <a:r>
              <a:rPr lang="en-US" sz="1700" dirty="0"/>
              <a:t> </a:t>
            </a:r>
            <a:r>
              <a:rPr lang="en-US" sz="1700" dirty="0" err="1"/>
              <a:t>yöntemi</a:t>
            </a:r>
            <a:r>
              <a:rPr lang="en-US" sz="1700" dirty="0"/>
              <a:t> (K-means clustering method) </a:t>
            </a:r>
            <a:endParaRPr lang="tr-TR" sz="1700" dirty="0"/>
          </a:p>
          <a:p>
            <a:pPr indent="-228600">
              <a:lnSpc>
                <a:spcPct val="110000"/>
              </a:lnSpc>
              <a:spcAft>
                <a:spcPts val="600"/>
              </a:spcAft>
              <a:buSzPct val="80000"/>
            </a:pPr>
            <a:r>
              <a:rPr lang="en-US" sz="1700" dirty="0"/>
              <a:t>K-means </a:t>
            </a:r>
            <a:r>
              <a:rPr lang="en-US" sz="1700" dirty="0" err="1"/>
              <a:t>kümeleme</a:t>
            </a:r>
            <a:r>
              <a:rPr lang="en-US" sz="1700" dirty="0"/>
              <a:t>, </a:t>
            </a:r>
            <a:r>
              <a:rPr lang="en-US" sz="1700" dirty="0" err="1"/>
              <a:t>karesel</a:t>
            </a:r>
            <a:r>
              <a:rPr lang="en-US" sz="1700" dirty="0"/>
              <a:t> </a:t>
            </a:r>
            <a:r>
              <a:rPr lang="en-US" sz="1700" dirty="0" err="1"/>
              <a:t>hatayı</a:t>
            </a:r>
            <a:r>
              <a:rPr lang="en-US" sz="1700" dirty="0"/>
              <a:t> </a:t>
            </a:r>
            <a:r>
              <a:rPr lang="en-US" sz="1700" dirty="0" err="1"/>
              <a:t>en</a:t>
            </a:r>
            <a:r>
              <a:rPr lang="en-US" sz="1700" dirty="0"/>
              <a:t> </a:t>
            </a:r>
            <a:r>
              <a:rPr lang="en-US" sz="1700" dirty="0" err="1"/>
              <a:t>aza</a:t>
            </a:r>
            <a:r>
              <a:rPr lang="en-US" sz="1700" dirty="0"/>
              <a:t> </a:t>
            </a:r>
            <a:r>
              <a:rPr lang="en-US" sz="1700" dirty="0" err="1"/>
              <a:t>indirgemek</a:t>
            </a:r>
            <a:r>
              <a:rPr lang="en-US" sz="1700" dirty="0"/>
              <a:t> </a:t>
            </a:r>
            <a:r>
              <a:rPr lang="en-US" sz="1700" dirty="0" err="1"/>
              <a:t>için</a:t>
            </a:r>
            <a:r>
              <a:rPr lang="en-US" sz="1700" dirty="0"/>
              <a:t> N </a:t>
            </a:r>
            <a:r>
              <a:rPr lang="en-US" sz="1700" dirty="0" err="1"/>
              <a:t>tane</a:t>
            </a:r>
            <a:r>
              <a:rPr lang="en-US" sz="1700" dirty="0"/>
              <a:t> </a:t>
            </a:r>
            <a:r>
              <a:rPr lang="en-US" sz="1700" dirty="0" err="1"/>
              <a:t>veriyi</a:t>
            </a:r>
            <a:r>
              <a:rPr lang="en-US" sz="1700" dirty="0"/>
              <a:t> K </a:t>
            </a:r>
            <a:r>
              <a:rPr lang="en-US" sz="1700" dirty="0" err="1"/>
              <a:t>adet</a:t>
            </a:r>
            <a:r>
              <a:rPr lang="en-US" sz="1700" dirty="0"/>
              <a:t> </a:t>
            </a:r>
            <a:r>
              <a:rPr lang="en-US" sz="1700" dirty="0" err="1"/>
              <a:t>kümeye</a:t>
            </a:r>
            <a:r>
              <a:rPr lang="en-US" sz="1700" dirty="0"/>
              <a:t> </a:t>
            </a:r>
            <a:r>
              <a:rPr lang="en-US" sz="1700" dirty="0" err="1"/>
              <a:t>bölümlemeyi</a:t>
            </a:r>
            <a:r>
              <a:rPr lang="en-US" sz="1700" dirty="0"/>
              <a:t> </a:t>
            </a:r>
            <a:r>
              <a:rPr lang="en-US" sz="1700" dirty="0" err="1"/>
              <a:t>amaçlamaktadır</a:t>
            </a:r>
            <a:r>
              <a:rPr lang="en-US" sz="1700" dirty="0"/>
              <a:t>. K-means </a:t>
            </a:r>
            <a:r>
              <a:rPr lang="en-US" sz="1700" dirty="0" err="1"/>
              <a:t>algoritmasının</a:t>
            </a:r>
            <a:r>
              <a:rPr lang="en-US" sz="1700" dirty="0"/>
              <a:t> </a:t>
            </a:r>
            <a:r>
              <a:rPr lang="en-US" sz="1700" dirty="0" err="1"/>
              <a:t>temel</a:t>
            </a:r>
            <a:r>
              <a:rPr lang="en-US" sz="1700" dirty="0"/>
              <a:t> </a:t>
            </a:r>
            <a:r>
              <a:rPr lang="en-US" sz="1700" dirty="0" err="1"/>
              <a:t>amacı</a:t>
            </a:r>
            <a:r>
              <a:rPr lang="en-US" sz="1700" dirty="0"/>
              <a:t> </a:t>
            </a:r>
            <a:r>
              <a:rPr lang="en-US" sz="1700" dirty="0" err="1"/>
              <a:t>bölümleme</a:t>
            </a:r>
            <a:r>
              <a:rPr lang="en-US" sz="1700" dirty="0"/>
              <a:t> </a:t>
            </a:r>
            <a:r>
              <a:rPr lang="en-US" sz="1700" dirty="0" err="1"/>
              <a:t>sonucunda</a:t>
            </a:r>
            <a:r>
              <a:rPr lang="en-US" sz="1700" dirty="0"/>
              <a:t> </a:t>
            </a:r>
            <a:r>
              <a:rPr lang="en-US" sz="1700" dirty="0" err="1"/>
              <a:t>elde</a:t>
            </a:r>
            <a:r>
              <a:rPr lang="en-US" sz="1700" dirty="0"/>
              <a:t> </a:t>
            </a:r>
            <a:r>
              <a:rPr lang="en-US" sz="1700" dirty="0" err="1"/>
              <a:t>edilen</a:t>
            </a:r>
            <a:r>
              <a:rPr lang="en-US" sz="1700" dirty="0"/>
              <a:t> </a:t>
            </a:r>
            <a:r>
              <a:rPr lang="en-US" sz="1700" dirty="0" err="1"/>
              <a:t>küme</a:t>
            </a:r>
            <a:r>
              <a:rPr lang="en-US" sz="1700" dirty="0"/>
              <a:t> </a:t>
            </a:r>
            <a:r>
              <a:rPr lang="en-US" sz="1700" dirty="0" err="1"/>
              <a:t>içindeki</a:t>
            </a:r>
            <a:r>
              <a:rPr lang="en-US" sz="1700" dirty="0"/>
              <a:t> </a:t>
            </a:r>
            <a:r>
              <a:rPr lang="en-US" sz="1700" dirty="0" err="1"/>
              <a:t>verilerin</a:t>
            </a:r>
            <a:r>
              <a:rPr lang="en-US" sz="1700" dirty="0"/>
              <a:t> </a:t>
            </a:r>
            <a:r>
              <a:rPr lang="en-US" sz="1700" dirty="0" err="1"/>
              <a:t>benzerliklerinin</a:t>
            </a:r>
            <a:r>
              <a:rPr lang="en-US" sz="1700" dirty="0"/>
              <a:t> </a:t>
            </a:r>
            <a:r>
              <a:rPr lang="en-US" sz="1700" dirty="0" err="1"/>
              <a:t>maksimum</a:t>
            </a:r>
            <a:r>
              <a:rPr lang="en-US" sz="1700" dirty="0"/>
              <a:t>, </a:t>
            </a:r>
            <a:r>
              <a:rPr lang="en-US" sz="1700" dirty="0" err="1"/>
              <a:t>kümeler</a:t>
            </a:r>
            <a:r>
              <a:rPr lang="en-US" sz="1700" dirty="0"/>
              <a:t> </a:t>
            </a:r>
            <a:r>
              <a:rPr lang="en-US" sz="1700" dirty="0" err="1"/>
              <a:t>arasındaki</a:t>
            </a:r>
            <a:r>
              <a:rPr lang="en-US" sz="1700" dirty="0"/>
              <a:t> </a:t>
            </a:r>
            <a:r>
              <a:rPr lang="en-US" sz="1700" dirty="0" err="1"/>
              <a:t>benzerliklerin</a:t>
            </a:r>
            <a:r>
              <a:rPr lang="en-US" sz="1700" dirty="0"/>
              <a:t> </a:t>
            </a:r>
            <a:r>
              <a:rPr lang="en-US" sz="1700" dirty="0" err="1"/>
              <a:t>ise</a:t>
            </a:r>
            <a:r>
              <a:rPr lang="en-US" sz="1700" dirty="0"/>
              <a:t> minimum </a:t>
            </a:r>
            <a:r>
              <a:rPr lang="en-US" sz="1700" dirty="0" err="1"/>
              <a:t>olmasıdır</a:t>
            </a:r>
            <a:r>
              <a:rPr lang="en-US" sz="1700" dirty="0"/>
              <a:t>. </a:t>
            </a:r>
          </a:p>
          <a:p>
            <a:pPr indent="-228600">
              <a:lnSpc>
                <a:spcPct val="110000"/>
              </a:lnSpc>
              <a:spcAft>
                <a:spcPts val="600"/>
              </a:spcAft>
              <a:buSzPct val="80000"/>
            </a:pPr>
            <a:r>
              <a:rPr lang="en-US" sz="1700" dirty="0"/>
              <a:t>1. İlk </a:t>
            </a:r>
            <a:r>
              <a:rPr lang="en-US" sz="1700" dirty="0" err="1"/>
              <a:t>olarak</a:t>
            </a:r>
            <a:r>
              <a:rPr lang="en-US" sz="1700" dirty="0"/>
              <a:t>, K </a:t>
            </a:r>
            <a:r>
              <a:rPr lang="en-US" sz="1700" dirty="0" err="1"/>
              <a:t>adet</a:t>
            </a:r>
            <a:r>
              <a:rPr lang="en-US" sz="1700" dirty="0"/>
              <a:t> </a:t>
            </a:r>
            <a:r>
              <a:rPr lang="en-US" sz="1700" dirty="0" err="1"/>
              <a:t>küme</a:t>
            </a:r>
            <a:r>
              <a:rPr lang="en-US" sz="1700" dirty="0"/>
              <a:t> </a:t>
            </a:r>
            <a:r>
              <a:rPr lang="en-US" sz="1700" dirty="0" err="1"/>
              <a:t>için</a:t>
            </a:r>
            <a:r>
              <a:rPr lang="en-US" sz="1700" dirty="0"/>
              <a:t> </a:t>
            </a:r>
            <a:r>
              <a:rPr lang="en-US" sz="1700" dirty="0" err="1"/>
              <a:t>rastgele</a:t>
            </a:r>
            <a:r>
              <a:rPr lang="en-US" sz="1700" dirty="0"/>
              <a:t> </a:t>
            </a:r>
            <a:r>
              <a:rPr lang="en-US" sz="1700" dirty="0" err="1"/>
              <a:t>başlangıç</a:t>
            </a:r>
            <a:r>
              <a:rPr lang="en-US" sz="1700" dirty="0"/>
              <a:t> </a:t>
            </a:r>
            <a:r>
              <a:rPr lang="en-US" sz="1700" dirty="0" err="1"/>
              <a:t>küme</a:t>
            </a:r>
            <a:r>
              <a:rPr lang="en-US" sz="1700" dirty="0"/>
              <a:t> </a:t>
            </a:r>
            <a:r>
              <a:rPr lang="en-US" sz="1700" dirty="0" err="1"/>
              <a:t>merkezleri</a:t>
            </a:r>
            <a:r>
              <a:rPr lang="en-US" sz="1700" dirty="0"/>
              <a:t> </a:t>
            </a:r>
            <a:r>
              <a:rPr lang="en-US" sz="1700" dirty="0" err="1"/>
              <a:t>belirlenmektedir</a:t>
            </a:r>
            <a:r>
              <a:rPr lang="en-US" sz="1700" dirty="0"/>
              <a:t>.</a:t>
            </a:r>
          </a:p>
          <a:p>
            <a:pPr indent="-228600">
              <a:lnSpc>
                <a:spcPct val="110000"/>
              </a:lnSpc>
              <a:spcAft>
                <a:spcPts val="600"/>
              </a:spcAft>
              <a:buSzPct val="80000"/>
            </a:pPr>
            <a:r>
              <a:rPr lang="en-US" sz="1700" dirty="0"/>
              <a:t>2. Her </a:t>
            </a:r>
            <a:r>
              <a:rPr lang="en-US" sz="1700" dirty="0" err="1"/>
              <a:t>nesnenin</a:t>
            </a:r>
            <a:r>
              <a:rPr lang="en-US" sz="1700" dirty="0"/>
              <a:t> </a:t>
            </a:r>
            <a:r>
              <a:rPr lang="en-US" sz="1700" dirty="0" err="1"/>
              <a:t>seçilmiş</a:t>
            </a:r>
            <a:r>
              <a:rPr lang="en-US" sz="1700" dirty="0"/>
              <a:t> </a:t>
            </a:r>
            <a:r>
              <a:rPr lang="en-US" sz="1700" dirty="0" err="1"/>
              <a:t>olan</a:t>
            </a:r>
            <a:r>
              <a:rPr lang="en-US" sz="1700" dirty="0"/>
              <a:t> </a:t>
            </a:r>
            <a:r>
              <a:rPr lang="en-US" sz="1700" dirty="0" err="1"/>
              <a:t>küme</a:t>
            </a:r>
            <a:r>
              <a:rPr lang="en-US" sz="1700" dirty="0"/>
              <a:t> </a:t>
            </a:r>
            <a:r>
              <a:rPr lang="en-US" sz="1700" dirty="0" err="1"/>
              <a:t>merkez</a:t>
            </a:r>
            <a:r>
              <a:rPr lang="en-US" sz="1700" dirty="0"/>
              <a:t> </a:t>
            </a:r>
            <a:r>
              <a:rPr lang="en-US" sz="1700" dirty="0" err="1"/>
              <a:t>noktalarına</a:t>
            </a:r>
            <a:r>
              <a:rPr lang="en-US" sz="1700" dirty="0"/>
              <a:t> </a:t>
            </a:r>
            <a:r>
              <a:rPr lang="en-US" sz="1700" dirty="0" err="1"/>
              <a:t>olan</a:t>
            </a:r>
            <a:r>
              <a:rPr lang="en-US" sz="1700" dirty="0"/>
              <a:t> </a:t>
            </a:r>
            <a:r>
              <a:rPr lang="en-US" sz="1700" dirty="0" err="1"/>
              <a:t>uzaklığı</a:t>
            </a:r>
            <a:r>
              <a:rPr lang="en-US" sz="1700" dirty="0"/>
              <a:t> </a:t>
            </a:r>
            <a:r>
              <a:rPr lang="en-US" sz="1700" dirty="0" err="1"/>
              <a:t>hesaplanmaktadır</a:t>
            </a:r>
            <a:r>
              <a:rPr lang="en-US" sz="1700" dirty="0"/>
              <a:t>. </a:t>
            </a:r>
            <a:r>
              <a:rPr lang="en-US" sz="1700" dirty="0" err="1"/>
              <a:t>Küme</a:t>
            </a:r>
            <a:r>
              <a:rPr lang="en-US" sz="1700" dirty="0"/>
              <a:t> </a:t>
            </a:r>
            <a:r>
              <a:rPr lang="en-US" sz="1700" dirty="0" err="1"/>
              <a:t>merkez</a:t>
            </a:r>
            <a:r>
              <a:rPr lang="en-US" sz="1700" dirty="0"/>
              <a:t> </a:t>
            </a:r>
            <a:r>
              <a:rPr lang="en-US" sz="1700" dirty="0" err="1"/>
              <a:t>noktalarına</a:t>
            </a:r>
            <a:r>
              <a:rPr lang="en-US" sz="1700" dirty="0"/>
              <a:t> </a:t>
            </a:r>
            <a:r>
              <a:rPr lang="en-US" sz="1700" dirty="0" err="1"/>
              <a:t>olan</a:t>
            </a:r>
            <a:r>
              <a:rPr lang="en-US" sz="1700" dirty="0"/>
              <a:t> </a:t>
            </a:r>
            <a:r>
              <a:rPr lang="en-US" sz="1700" dirty="0" err="1"/>
              <a:t>uzaklıklarına</a:t>
            </a:r>
            <a:r>
              <a:rPr lang="en-US" sz="1700" dirty="0"/>
              <a:t> </a:t>
            </a:r>
            <a:r>
              <a:rPr lang="en-US" sz="1700" dirty="0" err="1"/>
              <a:t>göre</a:t>
            </a:r>
            <a:r>
              <a:rPr lang="en-US" sz="1700" dirty="0"/>
              <a:t> </a:t>
            </a:r>
            <a:r>
              <a:rPr lang="en-US" sz="1700" dirty="0" err="1"/>
              <a:t>tüm</a:t>
            </a:r>
            <a:r>
              <a:rPr lang="en-US" sz="1700" dirty="0"/>
              <a:t> </a:t>
            </a:r>
            <a:r>
              <a:rPr lang="en-US" sz="1700" dirty="0" err="1"/>
              <a:t>nesneler</a:t>
            </a:r>
            <a:r>
              <a:rPr lang="en-US" sz="1700" dirty="0"/>
              <a:t> k </a:t>
            </a:r>
            <a:r>
              <a:rPr lang="en-US" sz="1700" dirty="0" err="1"/>
              <a:t>adet</a:t>
            </a:r>
            <a:r>
              <a:rPr lang="en-US" sz="1700" dirty="0"/>
              <a:t> </a:t>
            </a:r>
            <a:r>
              <a:rPr lang="en-US" sz="1700" dirty="0" err="1"/>
              <a:t>kümeden</a:t>
            </a:r>
            <a:r>
              <a:rPr lang="en-US" sz="1700" dirty="0"/>
              <a:t> </a:t>
            </a:r>
            <a:r>
              <a:rPr lang="en-US" sz="1700" dirty="0" err="1"/>
              <a:t>en</a:t>
            </a:r>
            <a:r>
              <a:rPr lang="en-US" sz="1700" dirty="0"/>
              <a:t> </a:t>
            </a:r>
            <a:r>
              <a:rPr lang="en-US" sz="1700" dirty="0" err="1"/>
              <a:t>yakın</a:t>
            </a:r>
            <a:r>
              <a:rPr lang="en-US" sz="1700" dirty="0"/>
              <a:t> </a:t>
            </a:r>
            <a:r>
              <a:rPr lang="en-US" sz="1700" dirty="0" err="1"/>
              <a:t>olan</a:t>
            </a:r>
            <a:r>
              <a:rPr lang="en-US" sz="1700" dirty="0"/>
              <a:t> </a:t>
            </a:r>
            <a:r>
              <a:rPr lang="en-US" sz="1700" dirty="0" err="1"/>
              <a:t>kümeye</a:t>
            </a:r>
            <a:r>
              <a:rPr lang="en-US" sz="1700" dirty="0"/>
              <a:t> </a:t>
            </a:r>
            <a:r>
              <a:rPr lang="en-US" sz="1700" dirty="0" err="1"/>
              <a:t>yerleştirilmektedir</a:t>
            </a:r>
            <a:r>
              <a:rPr lang="en-US" sz="1700" dirty="0"/>
              <a:t>.</a:t>
            </a:r>
          </a:p>
          <a:p>
            <a:pPr indent="-228600">
              <a:lnSpc>
                <a:spcPct val="110000"/>
              </a:lnSpc>
              <a:spcAft>
                <a:spcPts val="600"/>
              </a:spcAft>
              <a:buSzPct val="80000"/>
            </a:pPr>
            <a:r>
              <a:rPr lang="en-US" sz="1700" dirty="0"/>
              <a:t>3. Yeni </a:t>
            </a:r>
            <a:r>
              <a:rPr lang="en-US" sz="1700" dirty="0" err="1"/>
              <a:t>oluşan</a:t>
            </a:r>
            <a:r>
              <a:rPr lang="en-US" sz="1700" dirty="0"/>
              <a:t> </a:t>
            </a:r>
            <a:r>
              <a:rPr lang="en-US" sz="1700" dirty="0" err="1"/>
              <a:t>kümelerin</a:t>
            </a:r>
            <a:r>
              <a:rPr lang="en-US" sz="1700" dirty="0"/>
              <a:t> </a:t>
            </a:r>
            <a:r>
              <a:rPr lang="en-US" sz="1700" dirty="0" err="1"/>
              <a:t>merkez</a:t>
            </a:r>
            <a:r>
              <a:rPr lang="en-US" sz="1700" dirty="0"/>
              <a:t> </a:t>
            </a:r>
            <a:r>
              <a:rPr lang="en-US" sz="1700" dirty="0" err="1"/>
              <a:t>noktaları</a:t>
            </a:r>
            <a:r>
              <a:rPr lang="en-US" sz="1700" dirty="0"/>
              <a:t>, o </a:t>
            </a:r>
            <a:r>
              <a:rPr lang="en-US" sz="1700" dirty="0" err="1"/>
              <a:t>kümedeki</a:t>
            </a:r>
            <a:r>
              <a:rPr lang="en-US" sz="1700" dirty="0"/>
              <a:t> </a:t>
            </a:r>
            <a:r>
              <a:rPr lang="en-US" sz="1700" dirty="0" err="1"/>
              <a:t>tüm</a:t>
            </a:r>
            <a:r>
              <a:rPr lang="en-US" sz="1700" dirty="0"/>
              <a:t> </a:t>
            </a:r>
            <a:r>
              <a:rPr lang="en-US" sz="1700" dirty="0" err="1"/>
              <a:t>nesnelerin</a:t>
            </a:r>
            <a:r>
              <a:rPr lang="en-US" sz="1700" dirty="0"/>
              <a:t> </a:t>
            </a:r>
            <a:r>
              <a:rPr lang="en-US" sz="1700" dirty="0" err="1"/>
              <a:t>ortalama</a:t>
            </a:r>
            <a:r>
              <a:rPr lang="en-US" sz="1700" dirty="0"/>
              <a:t> </a:t>
            </a:r>
            <a:r>
              <a:rPr lang="en-US" sz="1700" dirty="0" err="1"/>
              <a:t>değerlerinden</a:t>
            </a:r>
            <a:r>
              <a:rPr lang="en-US" sz="1700" dirty="0"/>
              <a:t> </a:t>
            </a:r>
            <a:r>
              <a:rPr lang="en-US" sz="1700" dirty="0" err="1"/>
              <a:t>elde</a:t>
            </a:r>
            <a:r>
              <a:rPr lang="en-US" sz="1700" dirty="0"/>
              <a:t> </a:t>
            </a:r>
            <a:r>
              <a:rPr lang="en-US" sz="1700" dirty="0" err="1"/>
              <a:t>edilmiş</a:t>
            </a:r>
            <a:r>
              <a:rPr lang="en-US" sz="1700" dirty="0"/>
              <a:t> </a:t>
            </a:r>
            <a:r>
              <a:rPr lang="en-US" sz="1700" dirty="0" err="1"/>
              <a:t>veriye</a:t>
            </a:r>
            <a:r>
              <a:rPr lang="en-US" sz="1700" dirty="0"/>
              <a:t> </a:t>
            </a:r>
            <a:r>
              <a:rPr lang="en-US" sz="1700" dirty="0" err="1"/>
              <a:t>göre</a:t>
            </a:r>
            <a:r>
              <a:rPr lang="en-US" sz="1700" dirty="0"/>
              <a:t> </a:t>
            </a:r>
            <a:r>
              <a:rPr lang="en-US" sz="1700" dirty="0" err="1"/>
              <a:t>değiştirilmektedir</a:t>
            </a:r>
            <a:r>
              <a:rPr lang="en-US" sz="1700" dirty="0"/>
              <a:t>.</a:t>
            </a:r>
          </a:p>
          <a:p>
            <a:pPr indent="-228600">
              <a:lnSpc>
                <a:spcPct val="110000"/>
              </a:lnSpc>
              <a:spcAft>
                <a:spcPts val="600"/>
              </a:spcAft>
              <a:buSzPct val="80000"/>
            </a:pPr>
            <a:r>
              <a:rPr lang="en-US" sz="1700" dirty="0"/>
              <a:t>4. </a:t>
            </a:r>
            <a:r>
              <a:rPr lang="en-US" sz="1700" dirty="0" err="1"/>
              <a:t>Küme</a:t>
            </a:r>
            <a:r>
              <a:rPr lang="en-US" sz="1700" dirty="0"/>
              <a:t> </a:t>
            </a:r>
            <a:r>
              <a:rPr lang="en-US" sz="1700" dirty="0" err="1"/>
              <a:t>merkez</a:t>
            </a:r>
            <a:r>
              <a:rPr lang="en-US" sz="1700" dirty="0"/>
              <a:t> </a:t>
            </a:r>
            <a:r>
              <a:rPr lang="en-US" sz="1700" dirty="0" err="1"/>
              <a:t>noktaları</a:t>
            </a:r>
            <a:r>
              <a:rPr lang="en-US" sz="1700" dirty="0"/>
              <a:t> </a:t>
            </a:r>
            <a:r>
              <a:rPr lang="en-US" sz="1700" dirty="0" err="1"/>
              <a:t>sabit</a:t>
            </a:r>
            <a:r>
              <a:rPr lang="en-US" sz="1700" dirty="0"/>
              <a:t> </a:t>
            </a:r>
            <a:r>
              <a:rPr lang="en-US" sz="1700" dirty="0" err="1"/>
              <a:t>olmadığı</a:t>
            </a:r>
            <a:r>
              <a:rPr lang="en-US" sz="1700" dirty="0"/>
              <a:t> </a:t>
            </a:r>
            <a:r>
              <a:rPr lang="en-US" sz="1700" dirty="0" err="1"/>
              <a:t>sürece</a:t>
            </a:r>
            <a:r>
              <a:rPr lang="en-US" sz="1700" dirty="0"/>
              <a:t> 2. </a:t>
            </a:r>
            <a:r>
              <a:rPr lang="en-US" sz="1700" dirty="0" err="1"/>
              <a:t>ve</a:t>
            </a:r>
            <a:r>
              <a:rPr lang="en-US" sz="1700" dirty="0"/>
              <a:t> 3. </a:t>
            </a:r>
            <a:r>
              <a:rPr lang="en-US" sz="1700" dirty="0" err="1"/>
              <a:t>adımlar</a:t>
            </a:r>
            <a:r>
              <a:rPr lang="en-US" sz="1700" dirty="0"/>
              <a:t> </a:t>
            </a:r>
            <a:r>
              <a:rPr lang="en-US" sz="1700" dirty="0" err="1"/>
              <a:t>tekrarlanmaktadır</a:t>
            </a:r>
            <a:r>
              <a:rPr lang="en-US" sz="1700" dirty="0"/>
              <a:t>.</a:t>
            </a:r>
            <a:endParaRPr lang="tr-TR" sz="1700" dirty="0"/>
          </a:p>
          <a:p>
            <a:pPr indent="-228600">
              <a:lnSpc>
                <a:spcPct val="110000"/>
              </a:lnSpc>
              <a:spcAft>
                <a:spcPts val="600"/>
              </a:spcAft>
              <a:buSzPct val="80000"/>
            </a:pPr>
            <a:r>
              <a:rPr lang="tr-TR" sz="1700" dirty="0"/>
              <a:t>Görüntü ön işleme, nesne bulma ve özellik çıkartımı ile elde edilmiş olan nesnelerin, piksel olarak hesaplanmış olan alan verileri kullanılarak bilgi </a:t>
            </a:r>
            <a:r>
              <a:rPr lang="tr-TR" sz="1700" dirty="0" err="1"/>
              <a:t>veritabanı</a:t>
            </a:r>
            <a:r>
              <a:rPr lang="tr-TR" sz="1700" dirty="0"/>
              <a:t> oluşturulmaktadır. Bilgi </a:t>
            </a:r>
            <a:r>
              <a:rPr lang="tr-TR" sz="1700" dirty="0" err="1"/>
              <a:t>veritabanında</a:t>
            </a:r>
            <a:r>
              <a:rPr lang="tr-TR" sz="1700" dirty="0"/>
              <a:t> toplanmış olan veriler K-</a:t>
            </a:r>
            <a:r>
              <a:rPr lang="tr-TR" sz="1700" dirty="0" err="1"/>
              <a:t>means</a:t>
            </a:r>
            <a:r>
              <a:rPr lang="tr-TR" sz="1700" dirty="0"/>
              <a:t> kümeleme yöntemi kullanılarak 3 kümeye ayrılmakta ve bu kümelerin merkez noktaları belirlenmektedir.</a:t>
            </a:r>
            <a:endParaRPr lang="en-US" sz="1700" dirty="0"/>
          </a:p>
          <a:p>
            <a:pPr indent="-228600">
              <a:lnSpc>
                <a:spcPct val="110000"/>
              </a:lnSpc>
              <a:spcAft>
                <a:spcPts val="600"/>
              </a:spcAft>
              <a:buSzPct val="80000"/>
            </a:pPr>
            <a:endParaRPr lang="en-US" sz="1100" dirty="0"/>
          </a:p>
        </p:txBody>
      </p:sp>
      <p:cxnSp>
        <p:nvCxnSpPr>
          <p:cNvPr id="20" name="Straight Connector 19">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4300" y="576201"/>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Resim 4">
            <a:extLst>
              <a:ext uri="{FF2B5EF4-FFF2-40B4-BE49-F238E27FC236}">
                <a16:creationId xmlns:a16="http://schemas.microsoft.com/office/drawing/2014/main" id="{54D5C510-D4AF-2F40-875B-5A9978FF71A7}"/>
              </a:ext>
            </a:extLst>
          </p:cNvPr>
          <p:cNvPicPr>
            <a:picLocks noChangeAspect="1"/>
          </p:cNvPicPr>
          <p:nvPr/>
        </p:nvPicPr>
        <p:blipFill rotWithShape="1">
          <a:blip r:embed="rId2"/>
          <a:srcRect l="7372" r="3988" b="-3"/>
          <a:stretch/>
        </p:blipFill>
        <p:spPr>
          <a:xfrm>
            <a:off x="8036732" y="853712"/>
            <a:ext cx="3583768" cy="5150567"/>
          </a:xfrm>
          <a:prstGeom prst="rect">
            <a:avLst/>
          </a:prstGeom>
        </p:spPr>
      </p:pic>
      <p:cxnSp>
        <p:nvCxnSpPr>
          <p:cNvPr id="22" name="Straight Connector 21">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8986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F7D0BD9-4BB0-99E7-FE67-429E81B6C5F9}"/>
              </a:ext>
            </a:extLst>
          </p:cNvPr>
          <p:cNvSpPr>
            <a:spLocks noGrp="1"/>
          </p:cNvSpPr>
          <p:nvPr>
            <p:ph type="title"/>
          </p:nvPr>
        </p:nvSpPr>
        <p:spPr/>
        <p:txBody>
          <a:bodyPr>
            <a:normAutofit fontScale="90000"/>
          </a:bodyPr>
          <a:lstStyle/>
          <a:p>
            <a:r>
              <a:rPr lang="en-US" dirty="0"/>
              <a:t>3. DENEYSEL ÇALIŞMA (EXPERIMENTAL STUDY)</a:t>
            </a:r>
            <a:endParaRPr lang="tr-TR" dirty="0"/>
          </a:p>
        </p:txBody>
      </p:sp>
      <p:sp>
        <p:nvSpPr>
          <p:cNvPr id="3" name="İçerik Yer Tutucusu 2">
            <a:extLst>
              <a:ext uri="{FF2B5EF4-FFF2-40B4-BE49-F238E27FC236}">
                <a16:creationId xmlns:a16="http://schemas.microsoft.com/office/drawing/2014/main" id="{341A009D-C805-5C46-74DC-ADAAD0C3461E}"/>
              </a:ext>
            </a:extLst>
          </p:cNvPr>
          <p:cNvSpPr>
            <a:spLocks noGrp="1"/>
          </p:cNvSpPr>
          <p:nvPr>
            <p:ph idx="1"/>
          </p:nvPr>
        </p:nvSpPr>
        <p:spPr>
          <a:xfrm>
            <a:off x="571500" y="1894713"/>
            <a:ext cx="11059811" cy="3910987"/>
          </a:xfrm>
        </p:spPr>
        <p:txBody>
          <a:bodyPr>
            <a:noAutofit/>
          </a:bodyPr>
          <a:lstStyle/>
          <a:p>
            <a:pPr marL="0" indent="0">
              <a:buNone/>
            </a:pPr>
            <a:r>
              <a:rPr lang="tr-TR" sz="1800" dirty="0"/>
              <a:t>Önerilen yöntem ile ortamda bulunan fındıkların tespit edilerek kümelenmesine yönelik deneysel çalışma yapılmaktadır. Çalışmada kamera kullanılarak görüntüler alınmaktadır. Alınan görüntüler, bir bilgisayar üzerinde işlenmektedir. Görüntülerin işlenmesi ve sınıflandırılması aşamalarında </a:t>
            </a:r>
            <a:r>
              <a:rPr lang="tr-TR" sz="1800" dirty="0" err="1"/>
              <a:t>OpenCV</a:t>
            </a:r>
            <a:r>
              <a:rPr lang="tr-TR" sz="1800" dirty="0"/>
              <a:t> Kütüphanesi ve </a:t>
            </a:r>
            <a:r>
              <a:rPr lang="tr-TR" sz="1800" dirty="0" err="1"/>
              <a:t>Weka</a:t>
            </a:r>
            <a:r>
              <a:rPr lang="tr-TR" sz="1800" dirty="0"/>
              <a:t> yazılımları kullanılmaktadır. Bu işlemden sonra görüntü ön işleme aşamasına geçilmektedir. Görüntü ön işleme aşamasında, resim üzerinde filtreleme, grileştirme, </a:t>
            </a:r>
            <a:r>
              <a:rPr lang="tr-TR" sz="1800" dirty="0" err="1"/>
              <a:t>eşikleşme</a:t>
            </a:r>
            <a:r>
              <a:rPr lang="tr-TR" sz="1800" dirty="0"/>
              <a:t> ve morfolojik işlem uygulanmaktadır. Bu görüntü nesne bulma ve özellik belirleme aşamasına girdi olarak verilmektedir. Ortamda bulunan ve ilgilenilen nesnelerin dış hatları belirlenmektedir. Çalışmada kullanılacak alan, çap, yarıçap ve merkez noktasına ait koordinatlar elde edilmektedir. Ortalama tabanlı ve K-</a:t>
            </a:r>
            <a:r>
              <a:rPr lang="tr-TR" sz="1800" dirty="0" err="1"/>
              <a:t>means</a:t>
            </a:r>
            <a:r>
              <a:rPr lang="tr-TR" sz="1800" dirty="0"/>
              <a:t> algoritmasına göre kümeleme işleminde, piksel cinsinden bulunan alan değerleri kullanılarak küme merkezleri elde edilmektedir. Küme merkezleri elde edilirken çalışma ortamına 150 adet fındık yerleştirilerek bilgi </a:t>
            </a:r>
            <a:r>
              <a:rPr lang="tr-TR" sz="1800" dirty="0" err="1"/>
              <a:t>veritabanı</a:t>
            </a:r>
            <a:r>
              <a:rPr lang="tr-TR" sz="1800" dirty="0"/>
              <a:t> oluşturulmaktadır. Örnek çalışmada ortamda bulunan 25 adet fındık önerilen yöntem kullanılarak %100 başarım oranı ile tespit edilmektedir. Ayrıca, çalışmanın yöntem kısmında sunulan kümeleme metotlarına göre fındıklar ayrıştırılmaktadır. </a:t>
            </a:r>
          </a:p>
        </p:txBody>
      </p:sp>
    </p:spTree>
    <p:extLst>
      <p:ext uri="{BB962C8B-B14F-4D97-AF65-F5344CB8AC3E}">
        <p14:creationId xmlns:p14="http://schemas.microsoft.com/office/powerpoint/2010/main" val="108264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2C4DA4-29ED-EFBD-D52B-745F2A85C40D}"/>
              </a:ext>
            </a:extLst>
          </p:cNvPr>
          <p:cNvSpPr>
            <a:spLocks noGrp="1"/>
          </p:cNvSpPr>
          <p:nvPr>
            <p:ph type="title"/>
          </p:nvPr>
        </p:nvSpPr>
        <p:spPr/>
        <p:txBody>
          <a:bodyPr/>
          <a:lstStyle/>
          <a:p>
            <a:r>
              <a:rPr lang="tr-TR" dirty="0"/>
              <a:t>4. SONUÇLAR (CONCLUSIONS)</a:t>
            </a:r>
          </a:p>
        </p:txBody>
      </p:sp>
      <p:sp>
        <p:nvSpPr>
          <p:cNvPr id="3" name="İçerik Yer Tutucusu 2">
            <a:extLst>
              <a:ext uri="{FF2B5EF4-FFF2-40B4-BE49-F238E27FC236}">
                <a16:creationId xmlns:a16="http://schemas.microsoft.com/office/drawing/2014/main" id="{15C51BFA-52BF-23EB-E509-7F1B8DCDD4B4}"/>
              </a:ext>
            </a:extLst>
          </p:cNvPr>
          <p:cNvSpPr>
            <a:spLocks noGrp="1"/>
          </p:cNvSpPr>
          <p:nvPr>
            <p:ph idx="1"/>
          </p:nvPr>
        </p:nvSpPr>
        <p:spPr>
          <a:xfrm>
            <a:off x="571500" y="1894713"/>
            <a:ext cx="11220450" cy="3910987"/>
          </a:xfrm>
        </p:spPr>
        <p:txBody>
          <a:bodyPr>
            <a:noAutofit/>
          </a:bodyPr>
          <a:lstStyle/>
          <a:p>
            <a:pPr marL="0" indent="0">
              <a:buNone/>
            </a:pPr>
            <a:r>
              <a:rPr lang="tr-TR" sz="1800" dirty="0"/>
              <a:t> Makalede, görüntü işleme teknikleri kullanılarak ortamda bulunan nesnelerin tespit ve sınıflandırılmasına yönelik çalışma sunulmaktadır. Çalışma ortamında bulunan nesnelerin tespit ve sınıflandırılması amacıyla üç aşamalı bir yöntem önerilmektedir. Önerilen yöntemin ilk aşaması olan görüntü ön işleme bölümünde kameradan alınan görüntü üzerinde filtreleme, grileştirme, ikili resme çevirme ve morfolojik işlemler uygulanmaktadır. Nesne tespiti ve özellik çıkarımı aşamasında ise, ortamda yer alan nesnelerin bulunması ve alan, boyut ve konum gibi özellik bilgileri elde edilmektedir. Sınıflandırma aşamasında, bilgi </a:t>
            </a:r>
            <a:r>
              <a:rPr lang="tr-TR" sz="1800" dirty="0" err="1"/>
              <a:t>veritabanında</a:t>
            </a:r>
            <a:r>
              <a:rPr lang="tr-TR" sz="1800" dirty="0"/>
              <a:t> bulunan veriler, ortalama tabanlı ve K-</a:t>
            </a:r>
            <a:r>
              <a:rPr lang="tr-TR" sz="1800" dirty="0" err="1"/>
              <a:t>means</a:t>
            </a:r>
            <a:r>
              <a:rPr lang="tr-TR" sz="1800" dirty="0"/>
              <a:t> algoritmaları kullanılarak sınıflandırılmaktadır. deneysel çalışma bölümünde örnekleme işlemi için fındık meyvesi kullanılmaktadır. Çalışma ortamında bulunan fındık meyveleri gerçek zamanlı olarak %100 başarımla tespit edilmektedir. Ortalama tabanlı ve K-</a:t>
            </a:r>
            <a:r>
              <a:rPr lang="tr-TR" sz="1800" dirty="0" err="1"/>
              <a:t>means</a:t>
            </a:r>
            <a:r>
              <a:rPr lang="tr-TR" sz="1800" dirty="0"/>
              <a:t> kümeleme yöntemleri kullanılarak fındık meyvelerinin küçük, orta ve büyük olarak sınıflandırılması gerçekleştirilmektedir. Önerilen yöntem, gömülü sistem uygulamaları için uygun olup, yüksek performans ve düşük maliyetli olarak gerçekleştirilmiştir. Önerilen yöntemin deneysel çalışmasında farklı nesneler kullanılarak tespit ve sınıflandırma işlemleri de gerçekleştirilebilmektedir.</a:t>
            </a:r>
          </a:p>
        </p:txBody>
      </p:sp>
    </p:spTree>
    <p:extLst>
      <p:ext uri="{BB962C8B-B14F-4D97-AF65-F5344CB8AC3E}">
        <p14:creationId xmlns:p14="http://schemas.microsoft.com/office/powerpoint/2010/main" val="4267666909"/>
      </p:ext>
    </p:extLst>
  </p:cSld>
  <p:clrMapOvr>
    <a:masterClrMapping/>
  </p:clrMapOvr>
</p:sld>
</file>

<file path=ppt/theme/theme1.xml><?xml version="1.0" encoding="utf-8"?>
<a:theme xmlns:a="http://schemas.openxmlformats.org/drawingml/2006/main" name="AlignmentVTI">
  <a:themeElements>
    <a:clrScheme name="Alignment">
      <a:dk1>
        <a:sysClr val="windowText" lastClr="000000"/>
      </a:dk1>
      <a:lt1>
        <a:sysClr val="window" lastClr="FFFFFF"/>
      </a:lt1>
      <a:dk2>
        <a:srgbClr val="3B3D38"/>
      </a:dk2>
      <a:lt2>
        <a:srgbClr val="F7F2EE"/>
      </a:lt2>
      <a:accent1>
        <a:srgbClr val="928A63"/>
      </a:accent1>
      <a:accent2>
        <a:srgbClr val="B57B6B"/>
      </a:accent2>
      <a:accent3>
        <a:srgbClr val="9E8484"/>
      </a:accent3>
      <a:accent4>
        <a:srgbClr val="7C8A75"/>
      </a:accent4>
      <a:accent5>
        <a:srgbClr val="8C8578"/>
      </a:accent5>
      <a:accent6>
        <a:srgbClr val="A18563"/>
      </a:accent6>
      <a:hlink>
        <a:srgbClr val="B57B6B"/>
      </a:hlink>
      <a:folHlink>
        <a:srgbClr val="7C8A75"/>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docProps/app.xml><?xml version="1.0" encoding="utf-8"?>
<Properties xmlns="http://schemas.openxmlformats.org/officeDocument/2006/extended-properties" xmlns:vt="http://schemas.openxmlformats.org/officeDocument/2006/docPropsVTypes">
  <TotalTime>62</TotalTime>
  <Words>1189</Words>
  <Application>Microsoft Office PowerPoint</Application>
  <PresentationFormat>Geniş ekran</PresentationFormat>
  <Paragraphs>39</Paragraphs>
  <Slides>9</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9</vt:i4>
      </vt:variant>
    </vt:vector>
  </HeadingPairs>
  <TitlesOfParts>
    <vt:vector size="13" baseType="lpstr">
      <vt:lpstr>Batang</vt:lpstr>
      <vt:lpstr>Arial</vt:lpstr>
      <vt:lpstr>Avenir Next LT Pro Light</vt:lpstr>
      <vt:lpstr>AlignmentVTI</vt:lpstr>
      <vt:lpstr>Görüntü işleme teknikleri ve kümeleme yöntemleri kullanılarak fındık meyvesinin tespit ve sınıflandırılması</vt:lpstr>
      <vt:lpstr>1. GİRİŞ (INTRODUCTION)</vt:lpstr>
      <vt:lpstr>2. ÖNERİLEN YÖNTEM (PROPOSED METHOD) </vt:lpstr>
      <vt:lpstr>Görüntü ön işleme aşaması (Image preprocessing)  </vt:lpstr>
      <vt:lpstr> Nesne bulma ve özellik çıkarımı işlemi aşaması (Object detection and feature extraction stage)</vt:lpstr>
      <vt:lpstr>Sınıflandırma işlemi aşamasına ait adımlar(Classification stage steps) </vt:lpstr>
      <vt:lpstr>PowerPoint Sunusu</vt:lpstr>
      <vt:lpstr>3. DENEYSEL ÇALIŞMA (EXPERIMENTAL STUDY)</vt:lpstr>
      <vt:lpstr>4. SONUÇLAR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teknikleri ve kümeleme yöntemleri kullanılarak fındık meyvesinin tespit ve sınıflandırılması</dc:title>
  <dc:creator>Dilara Karataş</dc:creator>
  <cp:lastModifiedBy>Dilara Karataş</cp:lastModifiedBy>
  <cp:revision>2</cp:revision>
  <dcterms:created xsi:type="dcterms:W3CDTF">2022-12-13T12:31:41Z</dcterms:created>
  <dcterms:modified xsi:type="dcterms:W3CDTF">2022-12-14T20:42:59Z</dcterms:modified>
</cp:coreProperties>
</file>