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7" r:id="rId3"/>
    <p:sldId id="258" r:id="rId4"/>
    <p:sldId id="259" r:id="rId5"/>
    <p:sldId id="262" r:id="rId6"/>
    <p:sldId id="263" r:id="rId7"/>
    <p:sldId id="264" r:id="rId8"/>
    <p:sldId id="265" r:id="rId9"/>
    <p:sldId id="260" r:id="rId10"/>
    <p:sldId id="261" r:id="rId11"/>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1" d="100"/>
          <a:sy n="101" d="100"/>
        </p:scale>
        <p:origin x="87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9204-3F29-4C3A-BA41-3063400202C4}"/>
              </a:ext>
            </a:extLst>
          </p:cNvPr>
          <p:cNvSpPr>
            <a:spLocks noGrp="1"/>
          </p:cNvSpPr>
          <p:nvPr>
            <p:ph type="ctrTitle"/>
          </p:nvPr>
        </p:nvSpPr>
        <p:spPr>
          <a:xfrm>
            <a:off x="1524000" y="1122363"/>
            <a:ext cx="9144000" cy="2387600"/>
          </a:xfrm>
        </p:spPr>
        <p:txBody>
          <a:bodyPr anchor="b"/>
          <a:lstStyle>
            <a:lvl1pPr algn="ctr">
              <a:defRPr sz="4400"/>
            </a:lvl1pPr>
          </a:lstStyle>
          <a:p>
            <a:r>
              <a:rPr lang="en-US" dirty="0"/>
              <a:t>Click to edit Master title style</a:t>
            </a:r>
          </a:p>
        </p:txBody>
      </p:sp>
      <p:sp>
        <p:nvSpPr>
          <p:cNvPr id="3" name="Subtitle 2">
            <a:extLst>
              <a:ext uri="{FF2B5EF4-FFF2-40B4-BE49-F238E27FC236}">
                <a16:creationId xmlns:a16="http://schemas.microsoft.com/office/drawing/2014/main" id="{203393CD-7262-4AC7-80E6-52FE6F3F39BA}"/>
              </a:ext>
            </a:extLst>
          </p:cNvPr>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D7D430AE-0210-4E82-AD7B-41B112DE7F7D}"/>
              </a:ext>
            </a:extLst>
          </p:cNvPr>
          <p:cNvSpPr>
            <a:spLocks noGrp="1"/>
          </p:cNvSpPr>
          <p:nvPr>
            <p:ph type="dt" sz="half" idx="10"/>
          </p:nvPr>
        </p:nvSpPr>
        <p:spPr/>
        <p:txBody>
          <a:bodyPr/>
          <a:lstStyle>
            <a:lvl1pPr>
              <a:defRPr>
                <a:latin typeface="+mn-lt"/>
              </a:defRPr>
            </a:lvl1pPr>
          </a:lstStyle>
          <a:p>
            <a:fld id="{11A6662E-FAF4-44BC-88B5-85A7CBFB6D30}" type="datetime1">
              <a:rPr lang="en-US" smtClean="0"/>
              <a:pPr/>
              <a:t>11/8/2022</a:t>
            </a:fld>
            <a:endParaRPr lang="en-US"/>
          </a:p>
        </p:txBody>
      </p:sp>
      <p:sp>
        <p:nvSpPr>
          <p:cNvPr id="5" name="Footer Placeholder 4">
            <a:extLst>
              <a:ext uri="{FF2B5EF4-FFF2-40B4-BE49-F238E27FC236}">
                <a16:creationId xmlns:a16="http://schemas.microsoft.com/office/drawing/2014/main" id="{0F221974-7DEC-459D-9642-CB5B59C82771}"/>
              </a:ext>
            </a:extLst>
          </p:cNvPr>
          <p:cNvSpPr>
            <a:spLocks noGrp="1"/>
          </p:cNvSpPr>
          <p:nvPr>
            <p:ph type="ftr" sz="quarter" idx="11"/>
          </p:nvPr>
        </p:nvSpPr>
        <p:spPr/>
        <p:txBody>
          <a:bodyPr/>
          <a:lstStyle>
            <a:lvl1pPr>
              <a:defRPr>
                <a:latin typeface="+mn-lt"/>
              </a:defRPr>
            </a:lvl1pPr>
          </a:lstStyle>
          <a:p>
            <a:endParaRPr lang="en-US"/>
          </a:p>
        </p:txBody>
      </p:sp>
      <p:sp>
        <p:nvSpPr>
          <p:cNvPr id="6" name="Slide Number Placeholder 5">
            <a:extLst>
              <a:ext uri="{FF2B5EF4-FFF2-40B4-BE49-F238E27FC236}">
                <a16:creationId xmlns:a16="http://schemas.microsoft.com/office/drawing/2014/main" id="{60731837-C94E-4B5B-BCF0-110C69EDB41C}"/>
              </a:ext>
            </a:extLst>
          </p:cNvPr>
          <p:cNvSpPr>
            <a:spLocks noGrp="1"/>
          </p:cNvSpPr>
          <p:nvPr>
            <p:ph type="sldNum" sz="quarter" idx="12"/>
          </p:nvPr>
        </p:nvSpPr>
        <p:spPr/>
        <p:txBody>
          <a:bodyPr/>
          <a:lstStyle>
            <a:lvl1pPr>
              <a:defRPr>
                <a:latin typeface="+mn-lt"/>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28041751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BDD2-E186-4F25-8FDE-D1E875E9C3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18CC5B-A7E0-48B1-8329-6533AC76E7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05B1B-77FE-4BFC-BF87-87DA989F0082}"/>
              </a:ext>
            </a:extLst>
          </p:cNvPr>
          <p:cNvSpPr>
            <a:spLocks noGrp="1"/>
          </p:cNvSpPr>
          <p:nvPr>
            <p:ph type="dt" sz="half" idx="10"/>
          </p:nvPr>
        </p:nvSpPr>
        <p:spPr/>
        <p:txBody>
          <a:bodyPr/>
          <a:lstStyle/>
          <a:p>
            <a:fld id="{4C559632-1575-4E14-B53B-3DC3D5ED3947}" type="datetime1">
              <a:rPr lang="en-US" smtClean="0"/>
              <a:t>11/8/2022</a:t>
            </a:fld>
            <a:endParaRPr lang="en-US"/>
          </a:p>
        </p:txBody>
      </p:sp>
      <p:sp>
        <p:nvSpPr>
          <p:cNvPr id="5" name="Footer Placeholder 4">
            <a:extLst>
              <a:ext uri="{FF2B5EF4-FFF2-40B4-BE49-F238E27FC236}">
                <a16:creationId xmlns:a16="http://schemas.microsoft.com/office/drawing/2014/main" id="{3118531E-1B90-4631-BD37-4BB1DBFABF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A55E8-88DC-4280-8E04-FF50FF8EDB5A}"/>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566900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60633D-90E4-4F5A-9EBF-DDEC2B0B47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DD3065-FA3D-42C8-BFDA-967C87F4F2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C126F-38E2-4425-861F-98ED432284BA}"/>
              </a:ext>
            </a:extLst>
          </p:cNvPr>
          <p:cNvSpPr>
            <a:spLocks noGrp="1"/>
          </p:cNvSpPr>
          <p:nvPr>
            <p:ph type="dt" sz="half" idx="10"/>
          </p:nvPr>
        </p:nvSpPr>
        <p:spPr/>
        <p:txBody>
          <a:bodyPr/>
          <a:lstStyle/>
          <a:p>
            <a:fld id="{CC4A6868-2568-4CC9-B302-F37117B01A6E}" type="datetime1">
              <a:rPr lang="en-US" smtClean="0"/>
              <a:t>11/8/2022</a:t>
            </a:fld>
            <a:endParaRPr lang="en-US"/>
          </a:p>
        </p:txBody>
      </p:sp>
      <p:sp>
        <p:nvSpPr>
          <p:cNvPr id="5" name="Footer Placeholder 4">
            <a:extLst>
              <a:ext uri="{FF2B5EF4-FFF2-40B4-BE49-F238E27FC236}">
                <a16:creationId xmlns:a16="http://schemas.microsoft.com/office/drawing/2014/main" id="{CA9645D8-F22A-4354-A8B3-96E8A2D23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9E2295-A616-4D57-8800-7B7E213A8CC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3442108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838200" y="365760"/>
            <a:ext cx="10515600" cy="1325563"/>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fld id="{0055F08A-1E71-4B2B-BB49-E743F2903911}" type="datetime1">
              <a:rPr lang="en-US" smtClean="0"/>
              <a:t>11/8/2022</a:t>
            </a:fld>
            <a:endParaRPr lang="en-US" dirty="0"/>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1229286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0B05-7BF6-4073-9106-FA19E97273CB}"/>
              </a:ext>
            </a:extLst>
          </p:cNvPr>
          <p:cNvSpPr>
            <a:spLocks noGrp="1"/>
          </p:cNvSpPr>
          <p:nvPr>
            <p:ph type="title"/>
          </p:nvPr>
        </p:nvSpPr>
        <p:spPr>
          <a:xfrm>
            <a:off x="831850" y="1709738"/>
            <a:ext cx="10515600" cy="2852737"/>
          </a:xfrm>
        </p:spPr>
        <p:txBody>
          <a:bodyPr anchor="b"/>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E8EE8D7-6B58-4A3F-9DD5-E563D5192A68}"/>
              </a:ext>
            </a:extLst>
          </p:cNvPr>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02990E-9F0A-446A-B5B8-459CA8D98D92}"/>
              </a:ext>
            </a:extLst>
          </p:cNvPr>
          <p:cNvSpPr>
            <a:spLocks noGrp="1"/>
          </p:cNvSpPr>
          <p:nvPr>
            <p:ph type="dt" sz="half" idx="10"/>
          </p:nvPr>
        </p:nvSpPr>
        <p:spPr/>
        <p:txBody>
          <a:bodyPr/>
          <a:lstStyle/>
          <a:p>
            <a:fld id="{15417D9E-721A-44BB-8863-9873FE64DA75}" type="datetime1">
              <a:rPr lang="en-US" smtClean="0"/>
              <a:t>11/8/2022</a:t>
            </a:fld>
            <a:endParaRPr lang="en-US"/>
          </a:p>
        </p:txBody>
      </p:sp>
      <p:sp>
        <p:nvSpPr>
          <p:cNvPr id="5" name="Footer Placeholder 4">
            <a:extLst>
              <a:ext uri="{FF2B5EF4-FFF2-40B4-BE49-F238E27FC236}">
                <a16:creationId xmlns:a16="http://schemas.microsoft.com/office/drawing/2014/main" id="{89E68EAA-4377-45FF-9D7C-9E77BC9F2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7FA71-74C3-44B8-A0AC-E18A1E76B43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0944513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1F12-2D88-4F76-AF46-BD5156C127A9}"/>
              </a:ext>
            </a:extLst>
          </p:cNvPr>
          <p:cNvSpPr>
            <a:spLocks noGrp="1"/>
          </p:cNvSpPr>
          <p:nvPr>
            <p:ph type="title"/>
          </p:nvPr>
        </p:nvSpPr>
        <p:spPr>
          <a:xfrm>
            <a:off x="838200" y="365760"/>
            <a:ext cx="10515600"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E6E1AA46-E3EB-4704-B019-F90F1E6177A5}"/>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5C17480F-A530-4D05-9A22-E573FB4BA6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B56FDA-C47A-4F4A-A364-BA60A25AB90A}"/>
              </a:ext>
            </a:extLst>
          </p:cNvPr>
          <p:cNvSpPr>
            <a:spLocks noGrp="1"/>
          </p:cNvSpPr>
          <p:nvPr>
            <p:ph type="dt" sz="half" idx="10"/>
          </p:nvPr>
        </p:nvSpPr>
        <p:spPr/>
        <p:txBody>
          <a:bodyPr/>
          <a:lstStyle/>
          <a:p>
            <a:fld id="{5F31DA2F-80B8-49CF-99FB-5ABCA53A607A}" type="datetime1">
              <a:rPr lang="en-US" smtClean="0"/>
              <a:t>11/8/2022</a:t>
            </a:fld>
            <a:endParaRPr lang="en-US"/>
          </a:p>
        </p:txBody>
      </p:sp>
      <p:sp>
        <p:nvSpPr>
          <p:cNvPr id="6" name="Footer Placeholder 5">
            <a:extLst>
              <a:ext uri="{FF2B5EF4-FFF2-40B4-BE49-F238E27FC236}">
                <a16:creationId xmlns:a16="http://schemas.microsoft.com/office/drawing/2014/main" id="{7326D8DD-6D84-44D4-8A1B-57615B3ED8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C8FE31-B577-4017-8AFE-A8BA09596E9C}"/>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978415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839788" y="1752600"/>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839788" y="2666999"/>
            <a:ext cx="5157787"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6172200" y="1752600"/>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6172200" y="2666999"/>
            <a:ext cx="5183188"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fld id="{28852172-E6C9-4B6C-929A-A9DE3837BBF1}" type="datetime1">
              <a:rPr lang="en-US" smtClean="0"/>
              <a:t>11/8/2022</a:t>
            </a:fld>
            <a:endParaRPr lang="en-US"/>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5835604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2D5F-0BD4-4517-9233-E08AF405B6DE}"/>
              </a:ext>
            </a:extLst>
          </p:cNvPr>
          <p:cNvSpPr>
            <a:spLocks noGrp="1"/>
          </p:cNvSpPr>
          <p:nvPr>
            <p:ph type="title"/>
          </p:nvPr>
        </p:nvSpPr>
        <p:spPr>
          <a:xfrm>
            <a:off x="838200" y="365760"/>
            <a:ext cx="10515600" cy="1325563"/>
          </a:xfrm>
        </p:spPr>
        <p:txBody>
          <a:bodyPr/>
          <a:lstStyle/>
          <a:p>
            <a:r>
              <a:rPr lang="en-US"/>
              <a:t>Click to edit Master title style</a:t>
            </a:r>
          </a:p>
        </p:txBody>
      </p:sp>
      <p:sp>
        <p:nvSpPr>
          <p:cNvPr id="3" name="Date Placeholder 2">
            <a:extLst>
              <a:ext uri="{FF2B5EF4-FFF2-40B4-BE49-F238E27FC236}">
                <a16:creationId xmlns:a16="http://schemas.microsoft.com/office/drawing/2014/main" id="{B83523B8-51E3-48B8-BFD8-CE950619804E}"/>
              </a:ext>
            </a:extLst>
          </p:cNvPr>
          <p:cNvSpPr>
            <a:spLocks noGrp="1"/>
          </p:cNvSpPr>
          <p:nvPr>
            <p:ph type="dt" sz="half" idx="10"/>
          </p:nvPr>
        </p:nvSpPr>
        <p:spPr/>
        <p:txBody>
          <a:bodyPr/>
          <a:lstStyle/>
          <a:p>
            <a:fld id="{3AB41CFF-90C9-47B3-9DA1-F2BF8D839F7E}" type="datetime1">
              <a:rPr lang="en-US" smtClean="0"/>
              <a:t>11/8/2022</a:t>
            </a:fld>
            <a:endParaRPr lang="en-US"/>
          </a:p>
        </p:txBody>
      </p:sp>
      <p:sp>
        <p:nvSpPr>
          <p:cNvPr id="4" name="Footer Placeholder 3">
            <a:extLst>
              <a:ext uri="{FF2B5EF4-FFF2-40B4-BE49-F238E27FC236}">
                <a16:creationId xmlns:a16="http://schemas.microsoft.com/office/drawing/2014/main" id="{7D739B90-5D50-4424-B51D-53C3916218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6F9286-3A00-4D3C-A3F0-50AC9045C4E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795730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fld id="{F06048FA-06AB-4884-A69B-986B96E68A24}" type="datetime1">
              <a:rPr lang="en-US" smtClean="0"/>
              <a:t>11/8/2022</a:t>
            </a:fld>
            <a:endParaRPr lang="en-US"/>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6217337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81A1-6D8E-4DD6-8E49-DABDE6D10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3F18F-F78D-4A31-A6BC-6552105BC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82C2F4-BDF4-4A4F-AA3D-52692932C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3850F-5C87-4F08-9658-EAF049B60EB0}"/>
              </a:ext>
            </a:extLst>
          </p:cNvPr>
          <p:cNvSpPr>
            <a:spLocks noGrp="1"/>
          </p:cNvSpPr>
          <p:nvPr>
            <p:ph type="dt" sz="half" idx="10"/>
          </p:nvPr>
        </p:nvSpPr>
        <p:spPr/>
        <p:txBody>
          <a:bodyPr/>
          <a:lstStyle/>
          <a:p>
            <a:fld id="{50DB7ABA-0172-4F9C-889D-567164F66BCD}" type="datetime1">
              <a:rPr lang="en-US" smtClean="0"/>
              <a:t>11/8/2022</a:t>
            </a:fld>
            <a:endParaRPr lang="en-US"/>
          </a:p>
        </p:txBody>
      </p:sp>
      <p:sp>
        <p:nvSpPr>
          <p:cNvPr id="6" name="Footer Placeholder 5">
            <a:extLst>
              <a:ext uri="{FF2B5EF4-FFF2-40B4-BE49-F238E27FC236}">
                <a16:creationId xmlns:a16="http://schemas.microsoft.com/office/drawing/2014/main" id="{210BCE9A-A746-4439-B5D3-966FBC8E5F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1D3B51-AA2E-4AA1-8062-A0D476D80CCB}"/>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0608403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2CF7-F453-4B3E-9510-D74797987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E2A1B9-8A2A-4B49-8B79-76D3EEB36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D9FEA03-0EC4-4085-AE63-4AA492D61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5AD5B-0DEA-4C6F-94D2-FAA99F2E5DA9}"/>
              </a:ext>
            </a:extLst>
          </p:cNvPr>
          <p:cNvSpPr>
            <a:spLocks noGrp="1"/>
          </p:cNvSpPr>
          <p:nvPr>
            <p:ph type="dt" sz="half" idx="10"/>
          </p:nvPr>
        </p:nvSpPr>
        <p:spPr/>
        <p:txBody>
          <a:bodyPr/>
          <a:lstStyle/>
          <a:p>
            <a:fld id="{78AC6A5B-8AE7-4A41-B5A7-9ADC6686DC18}" type="datetime1">
              <a:rPr lang="en-US" smtClean="0"/>
              <a:t>11/8/2022</a:t>
            </a:fld>
            <a:endParaRPr lang="en-US"/>
          </a:p>
        </p:txBody>
      </p:sp>
      <p:sp>
        <p:nvSpPr>
          <p:cNvPr id="6" name="Footer Placeholder 5">
            <a:extLst>
              <a:ext uri="{FF2B5EF4-FFF2-40B4-BE49-F238E27FC236}">
                <a16:creationId xmlns:a16="http://schemas.microsoft.com/office/drawing/2014/main" id="{F0DC6744-7CBA-4A1D-8F87-10699F981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AD9048-35FF-4BE9-8157-BE4BAA1C725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067034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40" name="Picture 39">
            <a:extLst>
              <a:ext uri="{FF2B5EF4-FFF2-40B4-BE49-F238E27FC236}">
                <a16:creationId xmlns:a16="http://schemas.microsoft.com/office/drawing/2014/main" id="{1CB7E8AE-A3AC-4BB7-A5C6-F00EC697B265}"/>
              </a:ext>
            </a:extLst>
          </p:cNvPr>
          <p:cNvPicPr>
            <a:picLocks noChangeAspect="1"/>
          </p:cNvPicPr>
          <p:nvPr/>
        </p:nvPicPr>
        <p:blipFill>
          <a:blip r:embed="rId13">
            <a:alphaModFix amt="35000"/>
            <a:extLst>
              <a:ext uri="{28A0092B-C50C-407E-A947-70E740481C1C}">
                <a14:useLocalDpi xmlns:a14="http://schemas.microsoft.com/office/drawing/2010/main" val="0"/>
              </a:ext>
            </a:extLst>
          </a:blip>
          <a:stretch>
            <a:fillRect/>
          </a:stretch>
        </p:blipFill>
        <p:spPr>
          <a:xfrm>
            <a:off x="0" y="1"/>
            <a:ext cx="12192000" cy="1392401"/>
          </a:xfrm>
          <a:prstGeom prst="rect">
            <a:avLst/>
          </a:prstGeom>
        </p:spPr>
      </p:pic>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838200" y="425450"/>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838200" y="1949450"/>
            <a:ext cx="10515600" cy="41957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838200" y="6324600"/>
            <a:ext cx="2743200" cy="365125"/>
          </a:xfrm>
          <a:prstGeom prst="rect">
            <a:avLst/>
          </a:prstGeom>
        </p:spPr>
        <p:txBody>
          <a:bodyPr vert="horz" lIns="91440" tIns="45720" rIns="91440" bIns="45720" rtlCol="0" anchor="ctr"/>
          <a:lstStyle>
            <a:lvl1pPr algn="l">
              <a:defRPr sz="900">
                <a:solidFill>
                  <a:schemeClr val="bg1">
                    <a:alpha val="60000"/>
                  </a:schemeClr>
                </a:solidFill>
                <a:latin typeface="+mn-lt"/>
              </a:defRPr>
            </a:lvl1pPr>
          </a:lstStyle>
          <a:p>
            <a:fld id="{57E0CF6C-748E-4B7A-BC8B-3011EF78ED13}" type="datetime1">
              <a:rPr lang="en-US" smtClean="0"/>
              <a:pPr/>
              <a:t>11/8/2022</a:t>
            </a:fld>
            <a:endParaRPr lang="en-US" dirty="0"/>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4038600" y="6324600"/>
            <a:ext cx="4114800" cy="365125"/>
          </a:xfrm>
          <a:prstGeom prst="rect">
            <a:avLst/>
          </a:prstGeom>
        </p:spPr>
        <p:txBody>
          <a:bodyPr vert="horz" lIns="91440" tIns="45720" rIns="91440" bIns="45720" rtlCol="0" anchor="ctr"/>
          <a:lstStyle>
            <a:lvl1pPr algn="ctr">
              <a:defRPr sz="900">
                <a:solidFill>
                  <a:schemeClr val="bg1">
                    <a:alpha val="60000"/>
                  </a:schemeClr>
                </a:solidFill>
                <a:latin typeface="+mn-lt"/>
              </a:defRPr>
            </a:lvl1pPr>
          </a:lstStyle>
          <a:p>
            <a:endParaRPr lang="en-US" dirty="0"/>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8610600" y="6324600"/>
            <a:ext cx="2743200" cy="365125"/>
          </a:xfrm>
          <a:prstGeom prst="rect">
            <a:avLst/>
          </a:prstGeom>
        </p:spPr>
        <p:txBody>
          <a:bodyPr vert="horz" lIns="91440" tIns="45720" rIns="91440" bIns="45720" rtlCol="0" anchor="ctr"/>
          <a:lstStyle>
            <a:lvl1pPr algn="r">
              <a:defRPr sz="900">
                <a:solidFill>
                  <a:schemeClr val="bg1">
                    <a:alpha val="60000"/>
                  </a:schemeClr>
                </a:solidFill>
                <a:latin typeface="+mn-lt"/>
              </a:defRPr>
            </a:lvl1p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1045760752"/>
      </p:ext>
    </p:extLst>
  </p:cSld>
  <p:clrMap bg1="lt1" tx1="dk1" bg2="lt2" tx2="dk2" accent1="accent1" accent2="accent2" accent3="accent3" accent4="accent4" accent5="accent5" accent6="accent6" hlink="hlink" folHlink="folHlink"/>
  <p:sldLayoutIdLst>
    <p:sldLayoutId id="2147483672" r:id="rId1"/>
    <p:sldLayoutId id="2147483662" r:id="rId2"/>
    <p:sldLayoutId id="2147483663" r:id="rId3"/>
    <p:sldLayoutId id="2147483664" r:id="rId4"/>
    <p:sldLayoutId id="2147483665" r:id="rId5"/>
    <p:sldLayoutId id="2147483666" r:id="rId6"/>
    <p:sldLayoutId id="2147483667" r:id="rId7"/>
    <p:sldLayoutId id="2147483671" r:id="rId8"/>
    <p:sldLayoutId id="2147483668" r:id="rId9"/>
    <p:sldLayoutId id="2147483669" r:id="rId10"/>
    <p:sldLayoutId id="2147483670" r:id="rId11"/>
  </p:sldLayoutIdLst>
  <p:hf sldNum="0" hdr="0" ftr="0" dt="0"/>
  <p:txStyles>
    <p:titleStyle>
      <a:lvl1pPr algn="l" defTabSz="914400" rtl="0" eaLnBrk="1" latinLnBrk="0" hangingPunct="1">
        <a:lnSpc>
          <a:spcPct val="10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29F2144-48B7-4730-955E-365ECED3A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E765FF50-D2F9-4A4F-86ED-F101E172BA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 name="Başlık 1">
            <a:extLst>
              <a:ext uri="{FF2B5EF4-FFF2-40B4-BE49-F238E27FC236}">
                <a16:creationId xmlns:a16="http://schemas.microsoft.com/office/drawing/2014/main" id="{ACA18802-B424-0087-E505-C9DE6D1992AE}"/>
              </a:ext>
            </a:extLst>
          </p:cNvPr>
          <p:cNvSpPr>
            <a:spLocks noGrp="1"/>
          </p:cNvSpPr>
          <p:nvPr>
            <p:ph type="ctrTitle"/>
          </p:nvPr>
        </p:nvSpPr>
        <p:spPr>
          <a:xfrm>
            <a:off x="601599" y="1029861"/>
            <a:ext cx="5962650" cy="2399139"/>
          </a:xfrm>
        </p:spPr>
        <p:txBody>
          <a:bodyPr anchor="b">
            <a:normAutofit fontScale="90000"/>
          </a:bodyPr>
          <a:lstStyle/>
          <a:p>
            <a:pPr algn="l"/>
            <a:r>
              <a:rPr lang="tr-TR" dirty="0">
                <a:solidFill>
                  <a:schemeClr val="tx2"/>
                </a:solidFill>
              </a:rPr>
              <a:t>Görüntü işleme teknikleri kullanılarak ekmek doku analizi ve arayüz programının</a:t>
            </a:r>
            <a:br>
              <a:rPr lang="tr-TR" dirty="0">
                <a:solidFill>
                  <a:schemeClr val="tx2"/>
                </a:solidFill>
              </a:rPr>
            </a:br>
            <a:r>
              <a:rPr lang="tr-TR" dirty="0">
                <a:solidFill>
                  <a:schemeClr val="tx2"/>
                </a:solidFill>
              </a:rPr>
              <a:t>geliştirilmesi</a:t>
            </a:r>
          </a:p>
        </p:txBody>
      </p:sp>
      <p:sp>
        <p:nvSpPr>
          <p:cNvPr id="3" name="Alt Başlık 2">
            <a:extLst>
              <a:ext uri="{FF2B5EF4-FFF2-40B4-BE49-F238E27FC236}">
                <a16:creationId xmlns:a16="http://schemas.microsoft.com/office/drawing/2014/main" id="{B93F3050-7EC8-7B14-8E17-431A000BBC1C}"/>
              </a:ext>
            </a:extLst>
          </p:cNvPr>
          <p:cNvSpPr>
            <a:spLocks noGrp="1"/>
          </p:cNvSpPr>
          <p:nvPr>
            <p:ph type="subTitle" idx="1"/>
          </p:nvPr>
        </p:nvSpPr>
        <p:spPr>
          <a:xfrm>
            <a:off x="766367" y="3796566"/>
            <a:ext cx="5797882" cy="1785690"/>
          </a:xfrm>
        </p:spPr>
        <p:txBody>
          <a:bodyPr anchor="t">
            <a:normAutofit fontScale="92500" lnSpcReduction="10000"/>
          </a:bodyPr>
          <a:lstStyle/>
          <a:p>
            <a:pPr algn="l"/>
            <a:r>
              <a:rPr lang="tr-TR" sz="2200" dirty="0">
                <a:solidFill>
                  <a:schemeClr val="tx2"/>
                </a:solidFill>
              </a:rPr>
              <a:t>İnönü Üniversitesi</a:t>
            </a:r>
          </a:p>
          <a:p>
            <a:pPr algn="l"/>
            <a:r>
              <a:rPr lang="tr-TR" sz="2200" dirty="0">
                <a:solidFill>
                  <a:schemeClr val="tx2"/>
                </a:solidFill>
              </a:rPr>
              <a:t>Görüntü İşleme</a:t>
            </a:r>
          </a:p>
          <a:p>
            <a:pPr algn="l"/>
            <a:r>
              <a:rPr lang="tr-TR" sz="2200" dirty="0">
                <a:solidFill>
                  <a:schemeClr val="tx2"/>
                </a:solidFill>
              </a:rPr>
              <a:t>Dilara KARATAŞ</a:t>
            </a:r>
          </a:p>
          <a:p>
            <a:pPr algn="l"/>
            <a:r>
              <a:rPr lang="tr-TR" sz="2200" dirty="0">
                <a:solidFill>
                  <a:schemeClr val="tx2"/>
                </a:solidFill>
              </a:rPr>
              <a:t>02200201044</a:t>
            </a:r>
          </a:p>
        </p:txBody>
      </p:sp>
      <p:pic>
        <p:nvPicPr>
          <p:cNvPr id="4" name="Picture 3">
            <a:extLst>
              <a:ext uri="{FF2B5EF4-FFF2-40B4-BE49-F238E27FC236}">
                <a16:creationId xmlns:a16="http://schemas.microsoft.com/office/drawing/2014/main" id="{50A459EB-8E82-70C3-EF4E-D30975D1B808}"/>
              </a:ext>
            </a:extLst>
          </p:cNvPr>
          <p:cNvPicPr>
            <a:picLocks noChangeAspect="1"/>
          </p:cNvPicPr>
          <p:nvPr/>
        </p:nvPicPr>
        <p:blipFill rotWithShape="1">
          <a:blip r:embed="rId2"/>
          <a:srcRect l="19066" r="14687" b="-2"/>
          <a:stretch/>
        </p:blipFill>
        <p:spPr>
          <a:xfrm>
            <a:off x="7162800" y="10"/>
            <a:ext cx="5029200" cy="5693802"/>
          </a:xfrm>
          <a:prstGeom prst="rect">
            <a:avLst/>
          </a:prstGeom>
        </p:spPr>
      </p:pic>
      <p:sp>
        <p:nvSpPr>
          <p:cNvPr id="13" name="Rectangle 12">
            <a:extLst>
              <a:ext uri="{FF2B5EF4-FFF2-40B4-BE49-F238E27FC236}">
                <a16:creationId xmlns:a16="http://schemas.microsoft.com/office/drawing/2014/main" id="{04D834C7-8223-43DA-AA30-E15A1BC7BB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93812"/>
            <a:ext cx="12192000" cy="1164188"/>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5" name="Rectangle 14">
            <a:extLst>
              <a:ext uri="{FF2B5EF4-FFF2-40B4-BE49-F238E27FC236}">
                <a16:creationId xmlns:a16="http://schemas.microsoft.com/office/drawing/2014/main" id="{B62DE6C5-8EB8-4E41-B0FF-93563AA4C5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061" y="5693811"/>
            <a:ext cx="12191999" cy="1164188"/>
          </a:xfrm>
          <a:prstGeom prst="rect">
            <a:avLst/>
          </a:prstGeom>
          <a:blipFill dpi="0" rotWithShape="1">
            <a:blip r:embed="rId3">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Tree>
    <p:extLst>
      <p:ext uri="{BB962C8B-B14F-4D97-AF65-F5344CB8AC3E}">
        <p14:creationId xmlns:p14="http://schemas.microsoft.com/office/powerpoint/2010/main" val="1864008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 name="Başlık 1">
            <a:extLst>
              <a:ext uri="{FF2B5EF4-FFF2-40B4-BE49-F238E27FC236}">
                <a16:creationId xmlns:a16="http://schemas.microsoft.com/office/drawing/2014/main" id="{9979EA15-7098-0775-5833-7CB2472EE73F}"/>
              </a:ext>
            </a:extLst>
          </p:cNvPr>
          <p:cNvSpPr>
            <a:spLocks noGrp="1"/>
          </p:cNvSpPr>
          <p:nvPr>
            <p:ph type="title"/>
          </p:nvPr>
        </p:nvSpPr>
        <p:spPr>
          <a:xfrm>
            <a:off x="0" y="1295400"/>
            <a:ext cx="12195048" cy="857250"/>
          </a:xfrm>
        </p:spPr>
        <p:txBody>
          <a:bodyPr anchor="b">
            <a:normAutofit/>
          </a:bodyPr>
          <a:lstStyle/>
          <a:p>
            <a:pPr algn="ctr"/>
            <a:r>
              <a:rPr lang="tr-TR" dirty="0">
                <a:solidFill>
                  <a:schemeClr val="tx2"/>
                </a:solidFill>
              </a:rPr>
              <a:t>4. SONUÇLAR (CONCLUSIONS )</a:t>
            </a:r>
          </a:p>
        </p:txBody>
      </p:sp>
      <p:sp>
        <p:nvSpPr>
          <p:cNvPr id="12" name="Rectangle 11">
            <a:extLst>
              <a:ext uri="{FF2B5EF4-FFF2-40B4-BE49-F238E27FC236}">
                <a16:creationId xmlns:a16="http://schemas.microsoft.com/office/drawing/2014/main" id="{BF49D5AE-15AF-4BC1-8AC5-F5FA95199E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95048" cy="12954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5608A5E7-BD2D-419A-8079-3103083AB1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1295400"/>
          </a:xfrm>
          <a:prstGeom prst="rect">
            <a:avLst/>
          </a:prstGeom>
          <a:blipFill dpi="0" rotWithShape="1">
            <a:blip r:embed="rId2">
              <a:alphaModFix amt="24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İçerik Yer Tutucusu 2">
            <a:extLst>
              <a:ext uri="{FF2B5EF4-FFF2-40B4-BE49-F238E27FC236}">
                <a16:creationId xmlns:a16="http://schemas.microsoft.com/office/drawing/2014/main" id="{5211904B-85A4-B920-51B4-5CAEDDB7FE62}"/>
              </a:ext>
            </a:extLst>
          </p:cNvPr>
          <p:cNvSpPr>
            <a:spLocks noGrp="1"/>
          </p:cNvSpPr>
          <p:nvPr>
            <p:ph idx="1"/>
          </p:nvPr>
        </p:nvSpPr>
        <p:spPr>
          <a:xfrm>
            <a:off x="1852691" y="2887056"/>
            <a:ext cx="8188033" cy="2379287"/>
          </a:xfrm>
        </p:spPr>
        <p:txBody>
          <a:bodyPr>
            <a:normAutofit/>
          </a:bodyPr>
          <a:lstStyle/>
          <a:p>
            <a:pPr marL="0" indent="0" algn="ctr">
              <a:buNone/>
            </a:pPr>
            <a:r>
              <a:rPr lang="tr-TR" sz="1800" dirty="0">
                <a:solidFill>
                  <a:schemeClr val="tx2"/>
                </a:solidFill>
              </a:rPr>
              <a:t>Yapılan çalışmada görüntü işleme teknikleri kullanılarak ekmek gözenekleri bölütlenmiştir. Bu sayede ekmek doku özellikleri belirlenerek katkı maddesinin cinsine, miktarına bağlı olarak ekmek yapısında meydana gelen değişimler ve gözeneklere ait sayısal veriler elde edilerek belirlenmiştir. Elde edilen sonuçlar FL ve GL lipaz enzimlerinin DATEM kadar olmasa da ekmek hacmine olumlu etki yaptığını göstermiştir</a:t>
            </a:r>
          </a:p>
        </p:txBody>
      </p:sp>
    </p:spTree>
    <p:extLst>
      <p:ext uri="{BB962C8B-B14F-4D97-AF65-F5344CB8AC3E}">
        <p14:creationId xmlns:p14="http://schemas.microsoft.com/office/powerpoint/2010/main" val="14336605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1" name="Rectangle 20">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 name="Başlık 1">
            <a:extLst>
              <a:ext uri="{FF2B5EF4-FFF2-40B4-BE49-F238E27FC236}">
                <a16:creationId xmlns:a16="http://schemas.microsoft.com/office/drawing/2014/main" id="{71272DF2-DFB5-D533-B00D-FBC6E8EFA240}"/>
              </a:ext>
            </a:extLst>
          </p:cNvPr>
          <p:cNvSpPr>
            <a:spLocks noGrp="1"/>
          </p:cNvSpPr>
          <p:nvPr>
            <p:ph type="title"/>
          </p:nvPr>
        </p:nvSpPr>
        <p:spPr>
          <a:xfrm>
            <a:off x="-1" y="1290638"/>
            <a:ext cx="11820525" cy="754438"/>
          </a:xfrm>
        </p:spPr>
        <p:txBody>
          <a:bodyPr anchor="b">
            <a:normAutofit fontScale="90000"/>
          </a:bodyPr>
          <a:lstStyle/>
          <a:p>
            <a:pPr algn="ctr"/>
            <a:r>
              <a:rPr lang="tr-TR" dirty="0">
                <a:solidFill>
                  <a:schemeClr val="tx2"/>
                </a:solidFill>
              </a:rPr>
              <a:t>1. GİRİŞ (INTRODUCTION)</a:t>
            </a:r>
          </a:p>
        </p:txBody>
      </p:sp>
      <p:sp>
        <p:nvSpPr>
          <p:cNvPr id="23" name="Rectangle 22">
            <a:extLst>
              <a:ext uri="{FF2B5EF4-FFF2-40B4-BE49-F238E27FC236}">
                <a16:creationId xmlns:a16="http://schemas.microsoft.com/office/drawing/2014/main" id="{BF49D5AE-15AF-4BC1-8AC5-F5FA95199E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95048" cy="12954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5608A5E7-BD2D-419A-8079-3103083AB1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1295400"/>
          </a:xfrm>
          <a:prstGeom prst="rect">
            <a:avLst/>
          </a:prstGeom>
          <a:blipFill dpi="0" rotWithShape="1">
            <a:blip r:embed="rId2">
              <a:alphaModFix amt="24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İçerik Yer Tutucusu 2">
            <a:extLst>
              <a:ext uri="{FF2B5EF4-FFF2-40B4-BE49-F238E27FC236}">
                <a16:creationId xmlns:a16="http://schemas.microsoft.com/office/drawing/2014/main" id="{EA6E307A-4FB5-E7BC-8E85-4EE9A9494639}"/>
              </a:ext>
            </a:extLst>
          </p:cNvPr>
          <p:cNvSpPr>
            <a:spLocks noGrp="1"/>
          </p:cNvSpPr>
          <p:nvPr>
            <p:ph idx="1"/>
          </p:nvPr>
        </p:nvSpPr>
        <p:spPr>
          <a:xfrm>
            <a:off x="528716" y="2239356"/>
            <a:ext cx="11120359" cy="4313844"/>
          </a:xfrm>
        </p:spPr>
        <p:txBody>
          <a:bodyPr>
            <a:normAutofit/>
          </a:bodyPr>
          <a:lstStyle/>
          <a:p>
            <a:pPr marL="0" indent="0" algn="ctr">
              <a:buNone/>
            </a:pPr>
            <a:r>
              <a:rPr lang="tr-TR" sz="1800" dirty="0">
                <a:solidFill>
                  <a:schemeClr val="tx2"/>
                </a:solidFill>
              </a:rPr>
              <a:t>Ekmek, insanlığın temel gıda maddesi olarak geçmişten günümüze kadar önemini ve vazgeçilmezliğini korumaktadır. Üretimi esnasında çeşitli aşamalardan geçerek sofralara gelen ekmek,  içerisine konulan maddelerin miktarı ve cinsine bağlı olarak farklı kalitede üretilebilmektedir. Ekmek hamurunun pişirilmesi sırasında ekmeğin gözenekli bir yapı haline geldiği görülür. Öz miktarı ve kalitesi yetersiz olan unlardan yapılan ekmekler, küçük hacimli, basık ve düzensiz bir gözenek yapısına sahip olmakta  bu tip ekmekler kısa sürede bayatlamaktadır. Öte yandan uygun miktarda katkı maddesi ilavesi yapılarak üretilen ekmeklerin raf örü uzar, hacmi artar, dokuları ve yumuşaklığı daha iyi olur. Örneğin DATEM maddesi de beyaz ekmek, galeta gibi mayalı hamurlar başta olmak üzere birçok un karışımlarında kullanılmaktadır. Ekmeğin gözenekli yapı alarak hacim kazanmasını sağlar. Bu yüzden ekmek içi doku dağılımın belirlenmesi, gerek ekmeğin bayatlama süresinin değerlendirilmesinde, gerek ekmek kalitesinin belirlenmesinde en önemli parametrelerden biridir. bir ekmek diliminde yüzlerce gözenek olduğu düşünüldüğünde bu gözeneklerin şekil, </a:t>
            </a:r>
            <a:r>
              <a:rPr lang="tr-TR" sz="1800" dirty="0" err="1">
                <a:solidFill>
                  <a:schemeClr val="tx2"/>
                </a:solidFill>
              </a:rPr>
              <a:t>sayı,düzen</a:t>
            </a:r>
            <a:r>
              <a:rPr lang="tr-TR" sz="1800" dirty="0">
                <a:solidFill>
                  <a:schemeClr val="tx2"/>
                </a:solidFill>
              </a:rPr>
              <a:t> gibi özelliklerinin belirlenmesine yönelik nesnel bir kalite analizi yapılmasında yine görüntü işleme tekniklerine ihtiyaç duyulmaktadır.</a:t>
            </a:r>
          </a:p>
        </p:txBody>
      </p:sp>
    </p:spTree>
    <p:extLst>
      <p:ext uri="{BB962C8B-B14F-4D97-AF65-F5344CB8AC3E}">
        <p14:creationId xmlns:p14="http://schemas.microsoft.com/office/powerpoint/2010/main" val="4819442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1" name="Rectangle 20">
            <a:extLst>
              <a:ext uri="{FF2B5EF4-FFF2-40B4-BE49-F238E27FC236}">
                <a16:creationId xmlns:a16="http://schemas.microsoft.com/office/drawing/2014/main" id="{FBC8BBE5-981E-4B0B-9654-32B5668BF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3" name="İçerik Yer Tutucusu 2">
            <a:extLst>
              <a:ext uri="{FF2B5EF4-FFF2-40B4-BE49-F238E27FC236}">
                <a16:creationId xmlns:a16="http://schemas.microsoft.com/office/drawing/2014/main" id="{9D230D4A-32EA-1682-9EA4-1C0BCE4FEBBB}"/>
              </a:ext>
            </a:extLst>
          </p:cNvPr>
          <p:cNvSpPr>
            <a:spLocks noGrp="1"/>
          </p:cNvSpPr>
          <p:nvPr>
            <p:ph idx="1"/>
          </p:nvPr>
        </p:nvSpPr>
        <p:spPr>
          <a:xfrm>
            <a:off x="608555" y="1344853"/>
            <a:ext cx="4952681" cy="3728613"/>
          </a:xfrm>
        </p:spPr>
        <p:txBody>
          <a:bodyPr>
            <a:normAutofit lnSpcReduction="10000"/>
          </a:bodyPr>
          <a:lstStyle/>
          <a:p>
            <a:pPr marL="0" indent="0">
              <a:lnSpc>
                <a:spcPct val="100000"/>
              </a:lnSpc>
              <a:buNone/>
            </a:pPr>
            <a:r>
              <a:rPr lang="tr-TR" sz="1700" dirty="0">
                <a:solidFill>
                  <a:schemeClr val="tx2"/>
                </a:solidFill>
              </a:rPr>
              <a:t> </a:t>
            </a:r>
            <a:r>
              <a:rPr lang="tr-TR" sz="1800" dirty="0">
                <a:solidFill>
                  <a:schemeClr val="tx2"/>
                </a:solidFill>
              </a:rPr>
              <a:t>Bu çalışmada ise, DATEM katkı maddesi ile FL ve GL enzimlerinin doğrudan ekmek yapım yöntemiyle (AACC 10-10B, AACC, 2000) elde edilen ekmeklerde kaliteye etkisi belirlenmiştir. Oluşturulan yazılım sayesinde ekmek içi yapısına yönelik gözenek sayısı, gözenek yoğunluğu, toplam ekmek alanı, boşluk oranı (toplam gözenek alanı/toplam ekmek alanı), gibi </a:t>
            </a:r>
            <a:r>
              <a:rPr lang="tr-TR" sz="1800" dirty="0" err="1">
                <a:solidFill>
                  <a:schemeClr val="tx2"/>
                </a:solidFill>
              </a:rPr>
              <a:t>morfometrik</a:t>
            </a:r>
            <a:r>
              <a:rPr lang="tr-TR" sz="1800" dirty="0">
                <a:solidFill>
                  <a:schemeClr val="tx2"/>
                </a:solidFill>
              </a:rPr>
              <a:t> parametreler elde edilmiştir. farklı olarak bu çalışmada, uzman gıda mühendisinin gözetiminde farklı katkı maddelerinin ekmek gözenek dokusunu ne şekilde etkilediği analitik olarak incelenmiştir.</a:t>
            </a:r>
          </a:p>
        </p:txBody>
      </p:sp>
      <p:sp>
        <p:nvSpPr>
          <p:cNvPr id="23" name="Rectangle 22">
            <a:extLst>
              <a:ext uri="{FF2B5EF4-FFF2-40B4-BE49-F238E27FC236}">
                <a16:creationId xmlns:a16="http://schemas.microsoft.com/office/drawing/2014/main" id="{094C9708-F6A4-4956-B261-A4A2C4DFEB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48400" y="0"/>
            <a:ext cx="5943600" cy="6858000"/>
          </a:xfrm>
          <a:prstGeom prst="rect">
            <a:avLst/>
          </a:prstGeom>
          <a:solidFill>
            <a:schemeClr val="bg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5" name="Rectangle 24">
            <a:extLst>
              <a:ext uri="{FF2B5EF4-FFF2-40B4-BE49-F238E27FC236}">
                <a16:creationId xmlns:a16="http://schemas.microsoft.com/office/drawing/2014/main" id="{592DB257-3E16-4A3C-9E28-468282812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0666" y="0"/>
            <a:ext cx="6001333"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7" name="Rectangle 26">
            <a:extLst>
              <a:ext uri="{FF2B5EF4-FFF2-40B4-BE49-F238E27FC236}">
                <a16:creationId xmlns:a16="http://schemas.microsoft.com/office/drawing/2014/main" id="{487685E6-1160-459B-8C70-301404C06C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196875" y="0"/>
            <a:ext cx="5992075" cy="6858000"/>
          </a:xfrm>
          <a:prstGeom prst="rect">
            <a:avLst/>
          </a:prstGeom>
          <a:blipFill dpi="0" rotWithShape="1">
            <a:blip r:embed="rId2">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Resim 3">
            <a:extLst>
              <a:ext uri="{FF2B5EF4-FFF2-40B4-BE49-F238E27FC236}">
                <a16:creationId xmlns:a16="http://schemas.microsoft.com/office/drawing/2014/main" id="{EF3EF268-B418-44DF-AB98-8CE38471937B}"/>
              </a:ext>
            </a:extLst>
          </p:cNvPr>
          <p:cNvPicPr>
            <a:picLocks noChangeAspect="1"/>
          </p:cNvPicPr>
          <p:nvPr/>
        </p:nvPicPr>
        <p:blipFill>
          <a:blip r:embed="rId3"/>
          <a:stretch>
            <a:fillRect/>
          </a:stretch>
        </p:blipFill>
        <p:spPr>
          <a:xfrm>
            <a:off x="8039100" y="1943100"/>
            <a:ext cx="2971800" cy="2971800"/>
          </a:xfrm>
          <a:prstGeom prst="rect">
            <a:avLst/>
          </a:prstGeom>
        </p:spPr>
      </p:pic>
    </p:spTree>
    <p:extLst>
      <p:ext uri="{BB962C8B-B14F-4D97-AF65-F5344CB8AC3E}">
        <p14:creationId xmlns:p14="http://schemas.microsoft.com/office/powerpoint/2010/main" val="34336281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7" name="Rectangle 9">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 name="Başlık 1">
            <a:extLst>
              <a:ext uri="{FF2B5EF4-FFF2-40B4-BE49-F238E27FC236}">
                <a16:creationId xmlns:a16="http://schemas.microsoft.com/office/drawing/2014/main" id="{9772A7FC-9E1D-308B-4DC8-D496EFD954D0}"/>
              </a:ext>
            </a:extLst>
          </p:cNvPr>
          <p:cNvSpPr>
            <a:spLocks noGrp="1"/>
          </p:cNvSpPr>
          <p:nvPr>
            <p:ph type="title"/>
          </p:nvPr>
        </p:nvSpPr>
        <p:spPr>
          <a:xfrm>
            <a:off x="-9144" y="1245812"/>
            <a:ext cx="12201144" cy="1487863"/>
          </a:xfrm>
        </p:spPr>
        <p:txBody>
          <a:bodyPr anchor="b">
            <a:normAutofit/>
          </a:bodyPr>
          <a:lstStyle/>
          <a:p>
            <a:pPr algn="ctr"/>
            <a:r>
              <a:rPr lang="nl-NL" dirty="0">
                <a:solidFill>
                  <a:schemeClr val="tx2"/>
                </a:solidFill>
              </a:rPr>
              <a:t>2. DENEYSEL METOT (EXPERIMENTAL METHOD)</a:t>
            </a:r>
            <a:endParaRPr lang="tr-TR" dirty="0">
              <a:solidFill>
                <a:schemeClr val="tx2"/>
              </a:solidFill>
            </a:endParaRPr>
          </a:p>
        </p:txBody>
      </p:sp>
      <p:sp>
        <p:nvSpPr>
          <p:cNvPr id="18" name="Rectangle 11">
            <a:extLst>
              <a:ext uri="{FF2B5EF4-FFF2-40B4-BE49-F238E27FC236}">
                <a16:creationId xmlns:a16="http://schemas.microsoft.com/office/drawing/2014/main" id="{BF49D5AE-15AF-4BC1-8AC5-F5FA95199E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95048" cy="12954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3">
            <a:extLst>
              <a:ext uri="{FF2B5EF4-FFF2-40B4-BE49-F238E27FC236}">
                <a16:creationId xmlns:a16="http://schemas.microsoft.com/office/drawing/2014/main" id="{5608A5E7-BD2D-419A-8079-3103083AB1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1295400"/>
          </a:xfrm>
          <a:prstGeom prst="rect">
            <a:avLst/>
          </a:prstGeom>
          <a:blipFill dpi="0" rotWithShape="1">
            <a:blip r:embed="rId2">
              <a:alphaModFix amt="24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İçerik Yer Tutucusu 2">
            <a:extLst>
              <a:ext uri="{FF2B5EF4-FFF2-40B4-BE49-F238E27FC236}">
                <a16:creationId xmlns:a16="http://schemas.microsoft.com/office/drawing/2014/main" id="{E76458E5-7024-92CA-2A1D-1D32843FD663}"/>
              </a:ext>
            </a:extLst>
          </p:cNvPr>
          <p:cNvSpPr>
            <a:spLocks noGrp="1"/>
          </p:cNvSpPr>
          <p:nvPr>
            <p:ph idx="1"/>
          </p:nvPr>
        </p:nvSpPr>
        <p:spPr>
          <a:xfrm>
            <a:off x="823991" y="3019425"/>
            <a:ext cx="10834609" cy="3305175"/>
          </a:xfrm>
        </p:spPr>
        <p:txBody>
          <a:bodyPr>
            <a:normAutofit/>
          </a:bodyPr>
          <a:lstStyle/>
          <a:p>
            <a:pPr marL="0" indent="0" algn="ctr">
              <a:buNone/>
            </a:pPr>
            <a:r>
              <a:rPr lang="tr-TR" sz="1800" dirty="0">
                <a:solidFill>
                  <a:schemeClr val="tx2"/>
                </a:solidFill>
              </a:rPr>
              <a:t>Çalışmanın ikinci bölümünde analizde kullanılacak ekmekler ve görüntülerinin oluşturulmasından bahsedilmiştir. Çalışmada kullanılan ekmek kesit alan görüntüleri doğrudan ekmek yapım yöntemiyle (AACC 10-10B, AACC, 2000) elde edilmiştir. Fırından çıkartılan ekmekler oda sıcaklığında iki saat soğumaya bırakıldıktan sonra sonar analize tabi tutulmuştur. Görüntü işleme için belirlenen bu iki dilimin bir tarayıcı (</a:t>
            </a:r>
            <a:r>
              <a:rPr lang="tr-TR" sz="1800" dirty="0" err="1">
                <a:solidFill>
                  <a:schemeClr val="tx2"/>
                </a:solidFill>
              </a:rPr>
              <a:t>CanoScan</a:t>
            </a:r>
            <a:r>
              <a:rPr lang="tr-TR" sz="1800" dirty="0">
                <a:solidFill>
                  <a:schemeClr val="tx2"/>
                </a:solidFill>
              </a:rPr>
              <a:t> 4400F, Canon, Japan) aracılığı ile görüntüsü bilgisayara aktarılmıştır. Tarayıcının parlaklık ve kontrast parametreleri, tüm görüntüler için sıfıra ayarlanmıştır. Görüntüler, 300 </a:t>
            </a:r>
            <a:r>
              <a:rPr lang="tr-TR" sz="1800" dirty="0" err="1">
                <a:solidFill>
                  <a:schemeClr val="tx2"/>
                </a:solidFill>
              </a:rPr>
              <a:t>DPI’da</a:t>
            </a:r>
            <a:r>
              <a:rPr lang="tr-TR" sz="1800" dirty="0">
                <a:solidFill>
                  <a:schemeClr val="tx2"/>
                </a:solidFill>
              </a:rPr>
              <a:t> ve RGB renkli olarak BMP formatında 3508*2552 piksel olarak bilgisayara kaydedilmiştir. </a:t>
            </a:r>
          </a:p>
        </p:txBody>
      </p:sp>
    </p:spTree>
    <p:extLst>
      <p:ext uri="{BB962C8B-B14F-4D97-AF65-F5344CB8AC3E}">
        <p14:creationId xmlns:p14="http://schemas.microsoft.com/office/powerpoint/2010/main" val="1426356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12" name="Picture 11">
            <a:extLst>
              <a:ext uri="{FF2B5EF4-FFF2-40B4-BE49-F238E27FC236}">
                <a16:creationId xmlns:a16="http://schemas.microsoft.com/office/drawing/2014/main" id="{A72D06A1-BA08-4820-BBC8-B24DDB32A3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37018" r="40625"/>
          <a:stretch/>
        </p:blipFill>
        <p:spPr>
          <a:xfrm>
            <a:off x="10744200" y="0"/>
            <a:ext cx="1447800" cy="1535750"/>
          </a:xfrm>
          <a:prstGeom prst="rect">
            <a:avLst/>
          </a:prstGeom>
        </p:spPr>
      </p:pic>
      <p:pic>
        <p:nvPicPr>
          <p:cNvPr id="14" name="Picture 13">
            <a:extLst>
              <a:ext uri="{FF2B5EF4-FFF2-40B4-BE49-F238E27FC236}">
                <a16:creationId xmlns:a16="http://schemas.microsoft.com/office/drawing/2014/main" id="{1295E665-0408-4072-94B3-49BA5ACBCBD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r="46048"/>
          <a:stretch/>
        </p:blipFill>
        <p:spPr>
          <a:xfrm rot="10800000">
            <a:off x="0" y="2719662"/>
            <a:ext cx="1371600" cy="2548349"/>
          </a:xfrm>
          <a:prstGeom prst="rect">
            <a:avLst/>
          </a:prstGeom>
        </p:spPr>
      </p:pic>
      <p:sp>
        <p:nvSpPr>
          <p:cNvPr id="3" name="İçerik Yer Tutucusu 2">
            <a:extLst>
              <a:ext uri="{FF2B5EF4-FFF2-40B4-BE49-F238E27FC236}">
                <a16:creationId xmlns:a16="http://schemas.microsoft.com/office/drawing/2014/main" id="{A3357AD0-7E3D-F7B7-0973-622B6EAD7E88}"/>
              </a:ext>
            </a:extLst>
          </p:cNvPr>
          <p:cNvSpPr>
            <a:spLocks noGrp="1"/>
          </p:cNvSpPr>
          <p:nvPr>
            <p:ph idx="1"/>
          </p:nvPr>
        </p:nvSpPr>
        <p:spPr>
          <a:xfrm>
            <a:off x="1962150" y="1256030"/>
            <a:ext cx="8277225" cy="3709990"/>
          </a:xfrm>
        </p:spPr>
        <p:txBody>
          <a:bodyPr anchor="ctr">
            <a:normAutofit fontScale="92500" lnSpcReduction="10000"/>
          </a:bodyPr>
          <a:lstStyle/>
          <a:p>
            <a:pPr marL="0" indent="0">
              <a:buNone/>
            </a:pPr>
            <a:r>
              <a:rPr lang="tr-TR" sz="1800" dirty="0">
                <a:solidFill>
                  <a:schemeClr val="tx2"/>
                </a:solidFill>
              </a:rPr>
              <a:t> </a:t>
            </a:r>
            <a:r>
              <a:rPr lang="tr-TR" sz="1900" dirty="0">
                <a:solidFill>
                  <a:schemeClr val="tx2"/>
                </a:solidFill>
              </a:rPr>
              <a:t>Çalışmada 104 farklı ekmek görüntüsü kullanılmış ve bunların 8 tanesi kontrol grubunu oluşturmaktadır. Bu kontrol grubunu oluşturan ekmeklerin yapımında hiçbir katkı maddesi kullanılmamıştır. 32 tanesi ise DATEM katkı maddesinin (%0,25, %0,50, %0,75, %1,00) farklı konsantrasyonundan, 32 tanesi </a:t>
            </a:r>
            <a:r>
              <a:rPr lang="tr-TR" sz="1900" dirty="0" err="1">
                <a:solidFill>
                  <a:schemeClr val="tx2"/>
                </a:solidFill>
              </a:rPr>
              <a:t>lipopan</a:t>
            </a:r>
            <a:r>
              <a:rPr lang="tr-TR" sz="1900" dirty="0">
                <a:solidFill>
                  <a:schemeClr val="tx2"/>
                </a:solidFill>
              </a:rPr>
              <a:t> FBG fosfolipaz (FL) enziminin (10, 20, 30, 40 mg/kg) konsantrasyonlarından ve 32 tanesi ise </a:t>
            </a:r>
            <a:r>
              <a:rPr lang="tr-TR" sz="1900" dirty="0" err="1">
                <a:solidFill>
                  <a:schemeClr val="tx2"/>
                </a:solidFill>
              </a:rPr>
              <a:t>grindamyl</a:t>
            </a:r>
            <a:r>
              <a:rPr lang="tr-TR" sz="1900" dirty="0">
                <a:solidFill>
                  <a:schemeClr val="tx2"/>
                </a:solidFill>
              </a:rPr>
              <a:t> </a:t>
            </a:r>
            <a:r>
              <a:rPr lang="tr-TR" sz="1900" dirty="0" err="1">
                <a:solidFill>
                  <a:schemeClr val="tx2"/>
                </a:solidFill>
              </a:rPr>
              <a:t>glikolipaz</a:t>
            </a:r>
            <a:r>
              <a:rPr lang="tr-TR" sz="1900" dirty="0">
                <a:solidFill>
                  <a:schemeClr val="tx2"/>
                </a:solidFill>
              </a:rPr>
              <a:t> (GL) enziminin (30, 60, 90, 120 mg/kg) konsantrasyonlarından oluşmaktadır. Ham ekmek görüntüleri renkli olup bir resimde 4 farklı ekmek görüntüsü yer almaktadır. Öncelikle her bir ekmek görüntüsü ayrı bir görüntü olacak şekilde 104 farklı renkli ekmek görüntüsü elde edilmiştir. Daha sonra elde edilen renkli 104 adet ekmek görüntüsü gri seviye görüntüsüne dönüştürülmüştür. Gerçekleştirilen bölütlemenin başarımı da elle belirlenen gözenek görüntüleri kullanılarak ZSI başarım belirleme indeksine göre test edilmiştir.</a:t>
            </a:r>
          </a:p>
        </p:txBody>
      </p:sp>
    </p:spTree>
    <p:extLst>
      <p:ext uri="{BB962C8B-B14F-4D97-AF65-F5344CB8AC3E}">
        <p14:creationId xmlns:p14="http://schemas.microsoft.com/office/powerpoint/2010/main" val="29554041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12" name="Picture 11">
            <a:extLst>
              <a:ext uri="{FF2B5EF4-FFF2-40B4-BE49-F238E27FC236}">
                <a16:creationId xmlns:a16="http://schemas.microsoft.com/office/drawing/2014/main" id="{A72D06A1-BA08-4820-BBC8-B24DDB32A3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37018" r="40625"/>
          <a:stretch/>
        </p:blipFill>
        <p:spPr>
          <a:xfrm>
            <a:off x="10744200" y="0"/>
            <a:ext cx="1447800" cy="1535750"/>
          </a:xfrm>
          <a:prstGeom prst="rect">
            <a:avLst/>
          </a:prstGeom>
        </p:spPr>
      </p:pic>
      <p:pic>
        <p:nvPicPr>
          <p:cNvPr id="14" name="Picture 13">
            <a:extLst>
              <a:ext uri="{FF2B5EF4-FFF2-40B4-BE49-F238E27FC236}">
                <a16:creationId xmlns:a16="http://schemas.microsoft.com/office/drawing/2014/main" id="{1295E665-0408-4072-94B3-49BA5ACBCBD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r="46048"/>
          <a:stretch/>
        </p:blipFill>
        <p:spPr>
          <a:xfrm rot="10800000">
            <a:off x="0" y="2719662"/>
            <a:ext cx="1371600" cy="2548349"/>
          </a:xfrm>
          <a:prstGeom prst="rect">
            <a:avLst/>
          </a:prstGeom>
        </p:spPr>
      </p:pic>
      <p:sp>
        <p:nvSpPr>
          <p:cNvPr id="3" name="İçerik Yer Tutucusu 2">
            <a:extLst>
              <a:ext uri="{FF2B5EF4-FFF2-40B4-BE49-F238E27FC236}">
                <a16:creationId xmlns:a16="http://schemas.microsoft.com/office/drawing/2014/main" id="{D1EC7A73-FD14-75DC-AA59-F30AAC300C5A}"/>
              </a:ext>
            </a:extLst>
          </p:cNvPr>
          <p:cNvSpPr>
            <a:spLocks noGrp="1"/>
          </p:cNvSpPr>
          <p:nvPr>
            <p:ph idx="1"/>
          </p:nvPr>
        </p:nvSpPr>
        <p:spPr>
          <a:xfrm>
            <a:off x="1952625" y="1259525"/>
            <a:ext cx="8305800" cy="3709990"/>
          </a:xfrm>
        </p:spPr>
        <p:txBody>
          <a:bodyPr anchor="ctr">
            <a:normAutofit/>
          </a:bodyPr>
          <a:lstStyle/>
          <a:p>
            <a:pPr marL="0" indent="0">
              <a:buNone/>
            </a:pPr>
            <a:r>
              <a:rPr lang="tr-TR" sz="1800" dirty="0">
                <a:solidFill>
                  <a:schemeClr val="tx2"/>
                </a:solidFill>
              </a:rPr>
              <a:t>Adaptif histogram eşitleme olarak da bilinen histogram germe işlemi düşük kontrastlı resimlere uygulanan bir yöntem olup histogramı geniş bir bölgeye yayma mantığına dayanmaktadır. Ön işlemenin ilk basamağını oluşturan bu yöntem sayesinde gri seviye görüntülerinin kontrastı iyileştirilmiştir. Histogram eşitleme renk değerleri düzgün dağılımlı olmayan görüntüler için uygun bir görüntü iyileştirme </a:t>
            </a:r>
            <a:r>
              <a:rPr lang="tr-TR" sz="1800" dirty="0" err="1">
                <a:solidFill>
                  <a:schemeClr val="tx2"/>
                </a:solidFill>
              </a:rPr>
              <a:t>metodudur.Histogram</a:t>
            </a:r>
            <a:r>
              <a:rPr lang="tr-TR" sz="1800" dirty="0">
                <a:solidFill>
                  <a:schemeClr val="tx2"/>
                </a:solidFill>
              </a:rPr>
              <a:t> eşitleme işleminden sonra daha düzgün yayılımlı bir histogram elde edilmiştir. Ekmek dokularının açık renkte, gözeneklerin ise koyu renkte olduğu görülmektedir. Histogram eşitleme işleminden sonra ön işleme aşaması bitmiş olup, gözeneklerin bölütlenmesiyle görüntü işleme aşamasına geçilecektir.</a:t>
            </a:r>
          </a:p>
        </p:txBody>
      </p:sp>
    </p:spTree>
    <p:extLst>
      <p:ext uri="{BB962C8B-B14F-4D97-AF65-F5344CB8AC3E}">
        <p14:creationId xmlns:p14="http://schemas.microsoft.com/office/powerpoint/2010/main" val="37061012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12" name="Picture 11">
            <a:extLst>
              <a:ext uri="{FF2B5EF4-FFF2-40B4-BE49-F238E27FC236}">
                <a16:creationId xmlns:a16="http://schemas.microsoft.com/office/drawing/2014/main" id="{A72D06A1-BA08-4820-BBC8-B24DDB32A3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37018" r="40625"/>
          <a:stretch/>
        </p:blipFill>
        <p:spPr>
          <a:xfrm>
            <a:off x="10744200" y="0"/>
            <a:ext cx="1447800" cy="1535750"/>
          </a:xfrm>
          <a:prstGeom prst="rect">
            <a:avLst/>
          </a:prstGeom>
        </p:spPr>
      </p:pic>
      <p:pic>
        <p:nvPicPr>
          <p:cNvPr id="14" name="Picture 13">
            <a:extLst>
              <a:ext uri="{FF2B5EF4-FFF2-40B4-BE49-F238E27FC236}">
                <a16:creationId xmlns:a16="http://schemas.microsoft.com/office/drawing/2014/main" id="{1295E665-0408-4072-94B3-49BA5ACBCBD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r="46048"/>
          <a:stretch/>
        </p:blipFill>
        <p:spPr>
          <a:xfrm rot="10800000">
            <a:off x="0" y="2719662"/>
            <a:ext cx="1371600" cy="2548349"/>
          </a:xfrm>
          <a:prstGeom prst="rect">
            <a:avLst/>
          </a:prstGeom>
        </p:spPr>
      </p:pic>
      <p:sp>
        <p:nvSpPr>
          <p:cNvPr id="3" name="İçerik Yer Tutucusu 2">
            <a:extLst>
              <a:ext uri="{FF2B5EF4-FFF2-40B4-BE49-F238E27FC236}">
                <a16:creationId xmlns:a16="http://schemas.microsoft.com/office/drawing/2014/main" id="{0FE8239F-7100-26D5-93C0-DEE5AE2BB321}"/>
              </a:ext>
            </a:extLst>
          </p:cNvPr>
          <p:cNvSpPr>
            <a:spLocks noGrp="1"/>
          </p:cNvSpPr>
          <p:nvPr>
            <p:ph idx="1"/>
          </p:nvPr>
        </p:nvSpPr>
        <p:spPr>
          <a:xfrm>
            <a:off x="1962150" y="1288672"/>
            <a:ext cx="8277225" cy="3709990"/>
          </a:xfrm>
        </p:spPr>
        <p:txBody>
          <a:bodyPr anchor="ctr">
            <a:noAutofit/>
          </a:bodyPr>
          <a:lstStyle/>
          <a:p>
            <a:pPr marL="0" indent="0">
              <a:buNone/>
            </a:pPr>
            <a:r>
              <a:rPr lang="tr-TR" sz="1800" dirty="0">
                <a:solidFill>
                  <a:schemeClr val="tx2"/>
                </a:solidFill>
              </a:rPr>
              <a:t>Bu kısımda ön işlemeden geçip, işlemeye hazır hale gelen görüntüler öncelikle otsu yöntemiyle </a:t>
            </a:r>
            <a:r>
              <a:rPr lang="tr-TR" sz="1800" dirty="0" err="1">
                <a:solidFill>
                  <a:schemeClr val="tx2"/>
                </a:solidFill>
              </a:rPr>
              <a:t>eşiklenerek</a:t>
            </a:r>
            <a:r>
              <a:rPr lang="tr-TR" sz="1800" dirty="0">
                <a:solidFill>
                  <a:schemeClr val="tx2"/>
                </a:solidFill>
              </a:rPr>
              <a:t> ikili görüntü haline dönüştürülmüştür. Otsu yöntemi, gri seviye görüntüler üzerinde uygulanabilen bir eşik belirleme yöntemidir. Bu gözenek içleri doldurulmuş ve en büyük bağlı bileşen yöntemi kullanılarak bölütlenmiş ekmek yüzey görüntüsü gösterilmektedir. Böylelikle ekmek dokusu arka plandan ayırt edilmiştir. Bu da üzerinde doku analizi yapacağımız ekmek yüzeyinin belirlenmesi anlamına gelmektedir. Analizin yapılacağı bölge, uzman gıda mühendisinin görüşü doğrultusunda sınırları belirlenmiş ekmeğin orta bölümünden 600*840 piksel2’lik bir dikdörtgensel bölge olarak belirlenmiştir. İkili görüntü haline gelen bölütlenmiş gözenek görüntülerine Bağlantılı Bileşen Etiketleme (BBE) yöntemi uygulanmıştır. Bu sayede her bir gözenek ayrı bir nesne olarak algılanmakta ve bu gözeneklere ait sayı, alan, yoğunluk yuvarlaklık, şekil faktörü gibi sayısal verilere ulaşmak kolay olmaktadır.</a:t>
            </a:r>
          </a:p>
        </p:txBody>
      </p:sp>
    </p:spTree>
    <p:extLst>
      <p:ext uri="{BB962C8B-B14F-4D97-AF65-F5344CB8AC3E}">
        <p14:creationId xmlns:p14="http://schemas.microsoft.com/office/powerpoint/2010/main" val="33481457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12" name="Picture 11">
            <a:extLst>
              <a:ext uri="{FF2B5EF4-FFF2-40B4-BE49-F238E27FC236}">
                <a16:creationId xmlns:a16="http://schemas.microsoft.com/office/drawing/2014/main" id="{A72D06A1-BA08-4820-BBC8-B24DDB32A3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37018" r="40625"/>
          <a:stretch/>
        </p:blipFill>
        <p:spPr>
          <a:xfrm>
            <a:off x="10744200" y="0"/>
            <a:ext cx="1447800" cy="1535750"/>
          </a:xfrm>
          <a:prstGeom prst="rect">
            <a:avLst/>
          </a:prstGeom>
        </p:spPr>
      </p:pic>
      <p:pic>
        <p:nvPicPr>
          <p:cNvPr id="14" name="Picture 13">
            <a:extLst>
              <a:ext uri="{FF2B5EF4-FFF2-40B4-BE49-F238E27FC236}">
                <a16:creationId xmlns:a16="http://schemas.microsoft.com/office/drawing/2014/main" id="{1295E665-0408-4072-94B3-49BA5ACBCBD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r="46048"/>
          <a:stretch/>
        </p:blipFill>
        <p:spPr>
          <a:xfrm rot="10800000">
            <a:off x="0" y="2719662"/>
            <a:ext cx="1371600" cy="2548349"/>
          </a:xfrm>
          <a:prstGeom prst="rect">
            <a:avLst/>
          </a:prstGeom>
        </p:spPr>
      </p:pic>
      <p:sp>
        <p:nvSpPr>
          <p:cNvPr id="3" name="İçerik Yer Tutucusu 2">
            <a:extLst>
              <a:ext uri="{FF2B5EF4-FFF2-40B4-BE49-F238E27FC236}">
                <a16:creationId xmlns:a16="http://schemas.microsoft.com/office/drawing/2014/main" id="{403A7CBC-180D-5C9B-A118-9097AF8AE6C7}"/>
              </a:ext>
            </a:extLst>
          </p:cNvPr>
          <p:cNvSpPr>
            <a:spLocks noGrp="1"/>
          </p:cNvSpPr>
          <p:nvPr>
            <p:ph idx="1"/>
          </p:nvPr>
        </p:nvSpPr>
        <p:spPr>
          <a:xfrm>
            <a:off x="1952625" y="1279147"/>
            <a:ext cx="8286750" cy="3709990"/>
          </a:xfrm>
        </p:spPr>
        <p:txBody>
          <a:bodyPr anchor="ctr">
            <a:noAutofit/>
          </a:bodyPr>
          <a:lstStyle/>
          <a:p>
            <a:pPr marL="0" indent="0">
              <a:buNone/>
            </a:pPr>
            <a:r>
              <a:rPr lang="tr-TR" sz="1800" dirty="0">
                <a:solidFill>
                  <a:schemeClr val="tx2"/>
                </a:solidFill>
              </a:rPr>
              <a:t>Etiket gruplarına bir renk değeri atanarak otomatik olarak renklendirilmesi yapılmıştır. Bu hem bize gözeneklerin sınıflandırılması imkânı vermekte hem de görsel analiz imkânı sunmaktadır. Ayrıca farklı katkı maddeli ekmeklerde doku karşılaştırması yapmayı da kolay hale getirmektedir Çalışmada farklı katkı maddeli tüm ekmek görüntüleri kullanılarak otomatik bölütlenen gözeneklerin, </a:t>
            </a:r>
            <a:r>
              <a:rPr lang="tr-TR" sz="1800" dirty="0" err="1">
                <a:solidFill>
                  <a:schemeClr val="tx2"/>
                </a:solidFill>
              </a:rPr>
              <a:t>ImageJ</a:t>
            </a:r>
            <a:r>
              <a:rPr lang="tr-TR" sz="1800" dirty="0">
                <a:solidFill>
                  <a:schemeClr val="tx2"/>
                </a:solidFill>
              </a:rPr>
              <a:t> programında bir uzman gıda mühendisi yardımıyla elle bölütlenmesi de yapılmıştır. Üzerinde çalışılan ekmek görüntülerinden, otomatik bölütleme sonucu elde edilen gözenekler ile elle bölütleme sonucu elde edilen gözenekler üst üste çakıştırılarak ZSI başarım indeksi belirlenmiştir. Çalışmada ayrıca Matlab GUI arayüz programı kullanılarak, ekmek doku/gözenek bölütleme ve gözeneklere ait sayısal verilerin elde edilmesine yönelik bir ara yüz programı oluşturulmuştur. Programın giriş penceresinde yer alan görüntü yükle ikonundan ham ekmek görüntüleri yüklenmektedir. Daha sonra 4 farklı ekmekten biri seçilerek gri seviye görüntüsüne dönüşümü yapılmaktadır. Şekil 18’de bu işlemin yapılmış hali gösterilmektedir.</a:t>
            </a:r>
          </a:p>
        </p:txBody>
      </p:sp>
    </p:spTree>
    <p:extLst>
      <p:ext uri="{BB962C8B-B14F-4D97-AF65-F5344CB8AC3E}">
        <p14:creationId xmlns:p14="http://schemas.microsoft.com/office/powerpoint/2010/main" val="31387571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 name="Başlık 1">
            <a:extLst>
              <a:ext uri="{FF2B5EF4-FFF2-40B4-BE49-F238E27FC236}">
                <a16:creationId xmlns:a16="http://schemas.microsoft.com/office/drawing/2014/main" id="{46FEF617-D310-DE0B-2570-394412594556}"/>
              </a:ext>
            </a:extLst>
          </p:cNvPr>
          <p:cNvSpPr>
            <a:spLocks noGrp="1"/>
          </p:cNvSpPr>
          <p:nvPr>
            <p:ph type="title"/>
          </p:nvPr>
        </p:nvSpPr>
        <p:spPr>
          <a:xfrm>
            <a:off x="6096" y="1547813"/>
            <a:ext cx="12188952" cy="1014412"/>
          </a:xfrm>
        </p:spPr>
        <p:txBody>
          <a:bodyPr anchor="b">
            <a:normAutofit fontScale="90000"/>
          </a:bodyPr>
          <a:lstStyle/>
          <a:p>
            <a:pPr algn="ctr"/>
            <a:r>
              <a:rPr lang="en-US" dirty="0">
                <a:solidFill>
                  <a:schemeClr val="tx2"/>
                </a:solidFill>
              </a:rPr>
              <a:t>3. SONUÇLAR VE TARTIŞMALAR</a:t>
            </a:r>
            <a:br>
              <a:rPr lang="en-US" dirty="0">
                <a:solidFill>
                  <a:schemeClr val="tx2"/>
                </a:solidFill>
              </a:rPr>
            </a:br>
            <a:r>
              <a:rPr lang="en-US" dirty="0">
                <a:solidFill>
                  <a:schemeClr val="tx2"/>
                </a:solidFill>
              </a:rPr>
              <a:t>(RESULTS AND DISCUSSIONS)</a:t>
            </a:r>
            <a:endParaRPr lang="tr-TR" dirty="0">
              <a:solidFill>
                <a:schemeClr val="tx2"/>
              </a:solidFill>
            </a:endParaRPr>
          </a:p>
        </p:txBody>
      </p:sp>
      <p:sp>
        <p:nvSpPr>
          <p:cNvPr id="12" name="Rectangle 11">
            <a:extLst>
              <a:ext uri="{FF2B5EF4-FFF2-40B4-BE49-F238E27FC236}">
                <a16:creationId xmlns:a16="http://schemas.microsoft.com/office/drawing/2014/main" id="{BF49D5AE-15AF-4BC1-8AC5-F5FA95199E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95048" cy="12954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5608A5E7-BD2D-419A-8079-3103083AB1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1295400"/>
          </a:xfrm>
          <a:prstGeom prst="rect">
            <a:avLst/>
          </a:prstGeom>
          <a:blipFill dpi="0" rotWithShape="1">
            <a:blip r:embed="rId2">
              <a:alphaModFix amt="24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İçerik Yer Tutucusu 2">
            <a:extLst>
              <a:ext uri="{FF2B5EF4-FFF2-40B4-BE49-F238E27FC236}">
                <a16:creationId xmlns:a16="http://schemas.microsoft.com/office/drawing/2014/main" id="{471CB99A-5316-0947-4B94-5784CCFFA820}"/>
              </a:ext>
            </a:extLst>
          </p:cNvPr>
          <p:cNvSpPr>
            <a:spLocks noGrp="1"/>
          </p:cNvSpPr>
          <p:nvPr>
            <p:ph idx="1"/>
          </p:nvPr>
        </p:nvSpPr>
        <p:spPr>
          <a:xfrm>
            <a:off x="728472" y="2562225"/>
            <a:ext cx="10744199" cy="3398462"/>
          </a:xfrm>
        </p:spPr>
        <p:txBody>
          <a:bodyPr>
            <a:noAutofit/>
          </a:bodyPr>
          <a:lstStyle/>
          <a:p>
            <a:pPr marL="0" indent="0" algn="ctr">
              <a:buNone/>
            </a:pPr>
            <a:r>
              <a:rPr lang="tr-TR" sz="1800" dirty="0">
                <a:solidFill>
                  <a:schemeClr val="tx2"/>
                </a:solidFill>
              </a:rPr>
              <a:t>Elde edilen sonuçlar doğrultusunda, fosfolipaz ve </a:t>
            </a:r>
            <a:r>
              <a:rPr lang="tr-TR" sz="1800" dirty="0" err="1">
                <a:solidFill>
                  <a:schemeClr val="tx2"/>
                </a:solidFill>
              </a:rPr>
              <a:t>glikolipazın</a:t>
            </a:r>
            <a:r>
              <a:rPr lang="tr-TR" sz="1800" dirty="0">
                <a:solidFill>
                  <a:schemeClr val="tx2"/>
                </a:solidFill>
              </a:rPr>
              <a:t> hamurun reolojik özelliklerini konsantrasyon miktarına bağlı olarak </a:t>
            </a:r>
            <a:r>
              <a:rPr lang="tr-TR" sz="1800" dirty="0" err="1">
                <a:solidFill>
                  <a:schemeClr val="tx2"/>
                </a:solidFill>
              </a:rPr>
              <a:t>DATEM’e</a:t>
            </a:r>
            <a:r>
              <a:rPr lang="tr-TR" sz="1800" dirty="0">
                <a:solidFill>
                  <a:schemeClr val="tx2"/>
                </a:solidFill>
              </a:rPr>
              <a:t> benzer şekilde olumlu yönde geliştirdiği görülmüştür. Fakat yüksek  konsantrasyonlarda olumsuz etkisinin olabileceği de saptanmıştır. Bu durumunda, büyük olasılıkla lipazların oluşturduğu serbest yağ asitlerinin kimyasal yapısından kaynaklandığı düşünülmektedir. O nedenle ekmek yapımında katkı maddelerinin en uygun konsantrasyonlarda olması büyük önem taşımaktadır. Çalışmada elde edilen sonuçlar, görüntü işleme teknikleri kullanılarak ekmek gözeneklerinin morfolojik yapısının incelenmesine dayalı bir ekmek kalitesi analizinin yapılabileceğini ortaya koymaktadır. Fakat yapılan analize ilave olarak ekmeğin renginde meydana gelen değişimin gözlenmesi veya kabuk yapısının incelenmesine yönelik yapılacak bir analizin de faydalı olacağı düşünülmektedir. Çalışmada iki adet enzimin ekmek kalitesine etkileri değerlendirilmiş ve şuan da kullanılan DATEM katkı maddesine alternatif olarak kullanılıp kullanılamayacağı araştırılmıştır. Ayrıca oluşturulan yazılım ile bu alanda çalışan kimselerin farklı katkı maddelerinin ekmek kalitesi üzerindeki etkilerinin kolaylıkla incelenmesinin önü açılmış olmaktadır.</a:t>
            </a:r>
          </a:p>
        </p:txBody>
      </p:sp>
    </p:spTree>
    <p:extLst>
      <p:ext uri="{BB962C8B-B14F-4D97-AF65-F5344CB8AC3E}">
        <p14:creationId xmlns:p14="http://schemas.microsoft.com/office/powerpoint/2010/main" val="2320591943"/>
      </p:ext>
    </p:extLst>
  </p:cSld>
  <p:clrMapOvr>
    <a:masterClrMapping/>
  </p:clrMapOvr>
</p:sld>
</file>

<file path=ppt/theme/theme1.xml><?xml version="1.0" encoding="utf-8"?>
<a:theme xmlns:a="http://schemas.openxmlformats.org/drawingml/2006/main" name="BlockprintVTI">
  <a:themeElements>
    <a:clrScheme name="AnalogousFromLightSeedRightStep">
      <a:dk1>
        <a:srgbClr val="000000"/>
      </a:dk1>
      <a:lt1>
        <a:srgbClr val="FFFFFF"/>
      </a:lt1>
      <a:dk2>
        <a:srgbClr val="243141"/>
      </a:dk2>
      <a:lt2>
        <a:srgbClr val="E2E3E8"/>
      </a:lt2>
      <a:accent1>
        <a:srgbClr val="AAA180"/>
      </a:accent1>
      <a:accent2>
        <a:srgbClr val="9CA671"/>
      </a:accent2>
      <a:accent3>
        <a:srgbClr val="8FA880"/>
      </a:accent3>
      <a:accent4>
        <a:srgbClr val="76AD78"/>
      </a:accent4>
      <a:accent5>
        <a:srgbClr val="81AB94"/>
      </a:accent5>
      <a:accent6>
        <a:srgbClr val="74AAA2"/>
      </a:accent6>
      <a:hlink>
        <a:srgbClr val="6978AE"/>
      </a:hlink>
      <a:folHlink>
        <a:srgbClr val="7F7F7F"/>
      </a:folHlink>
    </a:clrScheme>
    <a:fontScheme name="Custom 56">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ckprintVTI" id="{AA8C8908-6BA4-477C-AEA4-CB6C32A1FE3B}" vid="{36392749-7C1D-4938-93BB-440CD2A1B0AB}"/>
    </a:ext>
  </a:extLst>
</a:theme>
</file>

<file path=docProps/app.xml><?xml version="1.0" encoding="utf-8"?>
<Properties xmlns="http://schemas.openxmlformats.org/officeDocument/2006/extended-properties" xmlns:vt="http://schemas.openxmlformats.org/officeDocument/2006/docPropsVTypes">
  <TotalTime>167</TotalTime>
  <Words>1158</Words>
  <Application>Microsoft Office PowerPoint</Application>
  <PresentationFormat>Geniş ekran</PresentationFormat>
  <Paragraphs>18</Paragraphs>
  <Slides>10</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10</vt:i4>
      </vt:variant>
    </vt:vector>
  </HeadingPairs>
  <TitlesOfParts>
    <vt:vector size="14" baseType="lpstr">
      <vt:lpstr>Arial</vt:lpstr>
      <vt:lpstr>Avenir Next LT Pro</vt:lpstr>
      <vt:lpstr>AvenirNext LT Pro Medium</vt:lpstr>
      <vt:lpstr>BlockprintVTI</vt:lpstr>
      <vt:lpstr>Görüntü işleme teknikleri kullanılarak ekmek doku analizi ve arayüz programının geliştirilmesi</vt:lpstr>
      <vt:lpstr>1. GİRİŞ (INTRODUCTION)</vt:lpstr>
      <vt:lpstr>PowerPoint Sunusu</vt:lpstr>
      <vt:lpstr>2. DENEYSEL METOT (EXPERIMENTAL METHOD)</vt:lpstr>
      <vt:lpstr>PowerPoint Sunusu</vt:lpstr>
      <vt:lpstr>PowerPoint Sunusu</vt:lpstr>
      <vt:lpstr>PowerPoint Sunusu</vt:lpstr>
      <vt:lpstr>PowerPoint Sunusu</vt:lpstr>
      <vt:lpstr>3. SONUÇLAR VE TARTIŞMALAR (RESULTS AND DISCUSSIONS)</vt:lpstr>
      <vt:lpstr>4. SONUÇLAR (CONCLUSIONS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Görüntü işleme teknikleri kullanılarak ekmek doku analizi ve arayüz programının geliştirilmesi</dc:title>
  <dc:creator>Dilara Karataş</dc:creator>
  <cp:lastModifiedBy>Dilara Karataş</cp:lastModifiedBy>
  <cp:revision>1</cp:revision>
  <dcterms:created xsi:type="dcterms:W3CDTF">2022-11-08T18:29:31Z</dcterms:created>
  <dcterms:modified xsi:type="dcterms:W3CDTF">2022-11-08T21:17:10Z</dcterms:modified>
</cp:coreProperties>
</file>