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11/16/2022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02412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8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9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70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5793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65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19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92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93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36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11/16/2022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71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11/16/2022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28259595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95D4992-3CAB-452B-CF56-E814D9890D55}"/>
              </a:ext>
            </a:extLst>
          </p:cNvPr>
          <p:cNvSpPr>
            <a:spLocks noGrp="1"/>
          </p:cNvSpPr>
          <p:nvPr>
            <p:ph type="ctrTitle"/>
          </p:nvPr>
        </p:nvSpPr>
        <p:spPr>
          <a:xfrm>
            <a:off x="7301308" y="306483"/>
            <a:ext cx="4672936" cy="3582035"/>
          </a:xfrm>
        </p:spPr>
        <p:txBody>
          <a:bodyPr>
            <a:normAutofit fontScale="90000"/>
          </a:bodyPr>
          <a:lstStyle/>
          <a:p>
            <a:r>
              <a:rPr lang="tr-TR" sz="4800" dirty="0"/>
              <a:t>Görüntü İşleme Yöntemleri Kullanılarak Kiraz Meyvesinin</a:t>
            </a:r>
            <a:br>
              <a:rPr lang="tr-TR" sz="4800" dirty="0"/>
            </a:br>
            <a:r>
              <a:rPr lang="tr-TR" sz="4800" dirty="0"/>
              <a:t>Sınıflandırılması</a:t>
            </a:r>
          </a:p>
        </p:txBody>
      </p:sp>
      <p:sp>
        <p:nvSpPr>
          <p:cNvPr id="3" name="Alt Başlık 2">
            <a:extLst>
              <a:ext uri="{FF2B5EF4-FFF2-40B4-BE49-F238E27FC236}">
                <a16:creationId xmlns:a16="http://schemas.microsoft.com/office/drawing/2014/main" id="{B455B73F-4E38-BE4F-90EB-4B0FAC52332C}"/>
              </a:ext>
            </a:extLst>
          </p:cNvPr>
          <p:cNvSpPr>
            <a:spLocks noGrp="1"/>
          </p:cNvSpPr>
          <p:nvPr>
            <p:ph type="subTitle" idx="1"/>
          </p:nvPr>
        </p:nvSpPr>
        <p:spPr>
          <a:xfrm>
            <a:off x="7440447" y="4195000"/>
            <a:ext cx="3608208" cy="2182749"/>
          </a:xfrm>
        </p:spPr>
        <p:txBody>
          <a:bodyPr>
            <a:normAutofit/>
          </a:bodyPr>
          <a:lstStyle/>
          <a:p>
            <a:r>
              <a:rPr lang="tr-TR" dirty="0"/>
              <a:t>İNÖNÜ ÜNİVERSİTESİ GÖRÜNTÜ İŞLEME</a:t>
            </a:r>
          </a:p>
          <a:p>
            <a:r>
              <a:rPr lang="tr-TR" dirty="0"/>
              <a:t>Dilara KARATAŞ</a:t>
            </a:r>
          </a:p>
          <a:p>
            <a:r>
              <a:rPr lang="tr-TR" dirty="0"/>
              <a:t>02200201044</a:t>
            </a:r>
          </a:p>
        </p:txBody>
      </p:sp>
      <p:pic>
        <p:nvPicPr>
          <p:cNvPr id="4" name="Picture 3" descr="Koyu kılı vişneler">
            <a:extLst>
              <a:ext uri="{FF2B5EF4-FFF2-40B4-BE49-F238E27FC236}">
                <a16:creationId xmlns:a16="http://schemas.microsoft.com/office/drawing/2014/main" id="{C006AD01-0B43-0EA9-308C-66CD9A619274}"/>
              </a:ext>
            </a:extLst>
          </p:cNvPr>
          <p:cNvPicPr>
            <a:picLocks noChangeAspect="1"/>
          </p:cNvPicPr>
          <p:nvPr/>
        </p:nvPicPr>
        <p:blipFill rotWithShape="1">
          <a:blip r:embed="rId2"/>
          <a:srcRect l="4233" r="23191" b="-1"/>
          <a:stretch/>
        </p:blipFill>
        <p:spPr>
          <a:xfrm>
            <a:off x="0" y="54875"/>
            <a:ext cx="7086600" cy="6803125"/>
          </a:xfrm>
          <a:prstGeom prst="rect">
            <a:avLst/>
          </a:pr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624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AEF36C-F32E-BBB0-3096-F46E548B4810}"/>
              </a:ext>
            </a:extLst>
          </p:cNvPr>
          <p:cNvSpPr>
            <a:spLocks noGrp="1"/>
          </p:cNvSpPr>
          <p:nvPr>
            <p:ph type="title"/>
          </p:nvPr>
        </p:nvSpPr>
        <p:spPr>
          <a:xfrm>
            <a:off x="1587710" y="455362"/>
            <a:ext cx="9486690" cy="1059113"/>
          </a:xfrm>
        </p:spPr>
        <p:txBody>
          <a:bodyPr/>
          <a:lstStyle/>
          <a:p>
            <a:r>
              <a:rPr lang="tr-TR" dirty="0"/>
              <a:t>1.Giriş</a:t>
            </a:r>
          </a:p>
        </p:txBody>
      </p:sp>
      <p:sp>
        <p:nvSpPr>
          <p:cNvPr id="3" name="İçerik Yer Tutucusu 2">
            <a:extLst>
              <a:ext uri="{FF2B5EF4-FFF2-40B4-BE49-F238E27FC236}">
                <a16:creationId xmlns:a16="http://schemas.microsoft.com/office/drawing/2014/main" id="{A9E4FF1B-A1CD-8861-36F6-85F684E08F76}"/>
              </a:ext>
            </a:extLst>
          </p:cNvPr>
          <p:cNvSpPr>
            <a:spLocks noGrp="1"/>
          </p:cNvSpPr>
          <p:nvPr>
            <p:ph idx="1"/>
          </p:nvPr>
        </p:nvSpPr>
        <p:spPr>
          <a:xfrm>
            <a:off x="1587710" y="1447800"/>
            <a:ext cx="10051840" cy="5116763"/>
          </a:xfrm>
        </p:spPr>
        <p:txBody>
          <a:bodyPr>
            <a:normAutofit fontScale="92500" lnSpcReduction="10000"/>
          </a:bodyPr>
          <a:lstStyle/>
          <a:p>
            <a:pPr marL="0" indent="0">
              <a:buNone/>
            </a:pPr>
            <a:r>
              <a:rPr lang="tr-TR" dirty="0"/>
              <a:t>    Dünyada 1500 civarında çeşidi olan kiraz gülgiller familyasındandır. Kiraz dünyada geniş bir yayılım göstermektedir. Dünyada kiraz üretiminin yapıldığı önemli ülkelerin başında yaklaşık 500 bin ton üretimle Türkiye gelmektedir. Dünya meyve ticaretinde belirli standartlara göre sınıflandırılmış kaliteli ürünler tercih edilmektedir.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260635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9F78A6D-4F61-9831-47BE-ABD620B8EF6F}"/>
              </a:ext>
            </a:extLst>
          </p:cNvPr>
          <p:cNvSpPr>
            <a:spLocks noGrp="1"/>
          </p:cNvSpPr>
          <p:nvPr>
            <p:ph type="title"/>
          </p:nvPr>
        </p:nvSpPr>
        <p:spPr>
          <a:xfrm>
            <a:off x="1117601" y="455363"/>
            <a:ext cx="7846501" cy="1087688"/>
          </a:xfrm>
        </p:spPr>
        <p:txBody>
          <a:bodyPr>
            <a:normAutofit/>
          </a:bodyPr>
          <a:lstStyle/>
          <a:p>
            <a:r>
              <a:rPr lang="tr-TR" dirty="0"/>
              <a:t>2. Materyal ve Metot</a:t>
            </a:r>
          </a:p>
        </p:txBody>
      </p:sp>
      <p:sp>
        <p:nvSpPr>
          <p:cNvPr id="3" name="İçerik Yer Tutucusu 2">
            <a:extLst>
              <a:ext uri="{FF2B5EF4-FFF2-40B4-BE49-F238E27FC236}">
                <a16:creationId xmlns:a16="http://schemas.microsoft.com/office/drawing/2014/main" id="{D923C8F7-F322-CEA3-3A9B-E1A59785B123}"/>
              </a:ext>
            </a:extLst>
          </p:cNvPr>
          <p:cNvSpPr>
            <a:spLocks noGrp="1"/>
          </p:cNvSpPr>
          <p:nvPr>
            <p:ph idx="1"/>
          </p:nvPr>
        </p:nvSpPr>
        <p:spPr>
          <a:xfrm>
            <a:off x="1041401" y="1433261"/>
            <a:ext cx="8379900" cy="4859586"/>
          </a:xfrm>
        </p:spPr>
        <p:txBody>
          <a:bodyPr>
            <a:normAutofit/>
          </a:bodyPr>
          <a:lstStyle/>
          <a:p>
            <a:pPr marL="0" indent="0">
              <a:buNone/>
            </a:pPr>
            <a:r>
              <a:rPr lang="tr-TR" dirty="0"/>
              <a:t>    Görüntü işleme, görüntüyü dijital form haline getirerek spesifik görüntü elde etmek yada yazılımsal olarak görüntü üzerinde istenilen sonucu elde etmek için kullanılan bir yöntemdir. Görüntü işlemeyi matrisler üzerinde yapılan işlemler bütünü şeklinde de tanımlayabiliriz. Görüntü işlemede c, c++, </a:t>
            </a:r>
            <a:r>
              <a:rPr lang="tr-TR" dirty="0" err="1"/>
              <a:t>python</a:t>
            </a:r>
            <a:r>
              <a:rPr lang="tr-TR" dirty="0"/>
              <a:t> gibi yazılım dillerinin yanı sıra amaca uygun çeşitli kütüphanelerde </a:t>
            </a:r>
            <a:r>
              <a:rPr lang="tr-TR" dirty="0" err="1"/>
              <a:t>kullanılmaktadır.MATLAB</a:t>
            </a:r>
            <a:r>
              <a:rPr lang="tr-TR" dirty="0"/>
              <a:t> programlama </a:t>
            </a:r>
            <a:r>
              <a:rPr lang="tr-TR" dirty="0" err="1"/>
              <a:t>dilide</a:t>
            </a:r>
            <a:r>
              <a:rPr lang="tr-TR" dirty="0"/>
              <a:t> görüntü işlemede en çok kullanılan programlama dilleri arasındadır. MATLAB , 1985’de C.B </a:t>
            </a:r>
            <a:r>
              <a:rPr lang="tr-TR" dirty="0" err="1"/>
              <a:t>Moler</a:t>
            </a:r>
            <a:r>
              <a:rPr lang="tr-TR" dirty="0"/>
              <a:t> tarafından, özellikle matris temelli matematik ortamında kullanılmak üzere geliştirilmiş etkileşimli bir paket programlama dilidir. Yapılan çalışmada Matlab R2013a programı kullanılmıştır.</a:t>
            </a:r>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1"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007"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0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C430BF2-1636-A716-D085-9DBEA8229FA3}"/>
              </a:ext>
            </a:extLst>
          </p:cNvPr>
          <p:cNvSpPr>
            <a:spLocks noGrp="1"/>
          </p:cNvSpPr>
          <p:nvPr>
            <p:ph idx="1"/>
          </p:nvPr>
        </p:nvSpPr>
        <p:spPr>
          <a:xfrm>
            <a:off x="1454360" y="565153"/>
            <a:ext cx="9486690" cy="5883272"/>
          </a:xfrm>
        </p:spPr>
        <p:txBody>
          <a:bodyPr>
            <a:normAutofit/>
          </a:bodyPr>
          <a:lstStyle/>
          <a:p>
            <a:pPr marL="0" indent="0">
              <a:buNone/>
            </a:pPr>
            <a:r>
              <a:rPr lang="tr-TR" dirty="0"/>
              <a:t>    Sınıflandırma işlemi yapılacak kirazlar Türk Standardı Tasarısı 793’de belirlenen veriler ve diğer kaynaklardan elde edilen boyut standartlarına göre </a:t>
            </a:r>
            <a:r>
              <a:rPr lang="tr-TR" dirty="0" err="1"/>
              <a:t>sınıflandırılmıştır.Kiraz</a:t>
            </a:r>
            <a:r>
              <a:rPr lang="tr-TR" dirty="0"/>
              <a:t> meyvesinin sınıflandırılması için gerekli olan işlemler:</a:t>
            </a:r>
          </a:p>
          <a:p>
            <a:r>
              <a:rPr lang="tr-TR" dirty="0"/>
              <a:t>Resmin alınması</a:t>
            </a:r>
          </a:p>
          <a:p>
            <a:r>
              <a:rPr lang="tr-TR" dirty="0"/>
              <a:t>Resmin siyah beyaz piksellere dönüştürülmesi</a:t>
            </a:r>
          </a:p>
          <a:p>
            <a:r>
              <a:rPr lang="tr-TR" dirty="0"/>
              <a:t>Belirli pikselin altında olan nesnelerin kaldırılması</a:t>
            </a:r>
          </a:p>
          <a:p>
            <a:r>
              <a:rPr lang="tr-TR" dirty="0"/>
              <a:t>Kirazların beyaza dönüştürülerek arka plandan ayırt edilmesi</a:t>
            </a:r>
          </a:p>
          <a:p>
            <a:r>
              <a:rPr lang="tr-TR" dirty="0"/>
              <a:t>Eşikleme yöntemi ile resmin sınırlarının belirlenmesi</a:t>
            </a:r>
          </a:p>
          <a:p>
            <a:r>
              <a:rPr lang="tr-TR" dirty="0"/>
              <a:t>Kirazların büyüklüklerinin sınıflandırılması</a:t>
            </a:r>
          </a:p>
          <a:p>
            <a:r>
              <a:rPr lang="tr-TR" dirty="0"/>
              <a:t>Kirazların sınıflarının belirlenmesi</a:t>
            </a:r>
          </a:p>
          <a:p>
            <a:pPr marL="0" indent="0">
              <a:buNone/>
            </a:pPr>
            <a:endParaRPr lang="tr-TR" dirty="0"/>
          </a:p>
        </p:txBody>
      </p:sp>
    </p:spTree>
    <p:extLst>
      <p:ext uri="{BB962C8B-B14F-4D97-AF65-F5344CB8AC3E}">
        <p14:creationId xmlns:p14="http://schemas.microsoft.com/office/powerpoint/2010/main" val="2047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411D84-E890-556E-54B1-2586B699851F}"/>
              </a:ext>
            </a:extLst>
          </p:cNvPr>
          <p:cNvSpPr>
            <a:spLocks noGrp="1"/>
          </p:cNvSpPr>
          <p:nvPr>
            <p:ph idx="1"/>
          </p:nvPr>
        </p:nvSpPr>
        <p:spPr>
          <a:xfrm>
            <a:off x="1352654" y="569341"/>
            <a:ext cx="10382146" cy="4433172"/>
          </a:xfrm>
        </p:spPr>
        <p:txBody>
          <a:bodyPr>
            <a:normAutofit lnSpcReduction="10000"/>
          </a:bodyPr>
          <a:lstStyle/>
          <a:p>
            <a:pPr marL="0" indent="0">
              <a:buNone/>
            </a:pPr>
            <a:r>
              <a:rPr lang="tr-TR" dirty="0"/>
              <a:t>    İşlem adımlarına göre sınıflandırma işleminin gerçekleşmesi için işlenmemiş resim programa yüklenmelidir. İşlenmiş olarak sisteme yüklenen resim siyah- beyaz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 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a:t>
            </a:r>
          </a:p>
          <a:p>
            <a:endParaRPr lang="tr-TR" dirty="0"/>
          </a:p>
        </p:txBody>
      </p:sp>
      <p:pic>
        <p:nvPicPr>
          <p:cNvPr id="5" name="Resim 4">
            <a:extLst>
              <a:ext uri="{FF2B5EF4-FFF2-40B4-BE49-F238E27FC236}">
                <a16:creationId xmlns:a16="http://schemas.microsoft.com/office/drawing/2014/main" id="{7694B59E-70D6-D8E3-8ABD-B924A11E0E02}"/>
              </a:ext>
            </a:extLst>
          </p:cNvPr>
          <p:cNvPicPr>
            <a:picLocks noChangeAspect="1"/>
          </p:cNvPicPr>
          <p:nvPr/>
        </p:nvPicPr>
        <p:blipFill>
          <a:blip r:embed="rId2"/>
          <a:stretch>
            <a:fillRect/>
          </a:stretch>
        </p:blipFill>
        <p:spPr>
          <a:xfrm>
            <a:off x="1352655" y="5002513"/>
            <a:ext cx="2590695" cy="1136586"/>
          </a:xfrm>
          <a:prstGeom prst="rect">
            <a:avLst/>
          </a:prstGeom>
        </p:spPr>
      </p:pic>
      <p:pic>
        <p:nvPicPr>
          <p:cNvPr id="7" name="Resim 6">
            <a:extLst>
              <a:ext uri="{FF2B5EF4-FFF2-40B4-BE49-F238E27FC236}">
                <a16:creationId xmlns:a16="http://schemas.microsoft.com/office/drawing/2014/main" id="{029327E2-60B2-4863-F289-ECDAB8A25D91}"/>
              </a:ext>
            </a:extLst>
          </p:cNvPr>
          <p:cNvPicPr>
            <a:picLocks noChangeAspect="1"/>
          </p:cNvPicPr>
          <p:nvPr/>
        </p:nvPicPr>
        <p:blipFill>
          <a:blip r:embed="rId3"/>
          <a:stretch>
            <a:fillRect/>
          </a:stretch>
        </p:blipFill>
        <p:spPr>
          <a:xfrm>
            <a:off x="4773149" y="4967048"/>
            <a:ext cx="3163155" cy="1138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Resim 8">
            <a:extLst>
              <a:ext uri="{FF2B5EF4-FFF2-40B4-BE49-F238E27FC236}">
                <a16:creationId xmlns:a16="http://schemas.microsoft.com/office/drawing/2014/main" id="{2B5FC23D-560B-4BCD-8B0E-50471C6F42D8}"/>
              </a:ext>
            </a:extLst>
          </p:cNvPr>
          <p:cNvPicPr>
            <a:picLocks noChangeAspect="1"/>
          </p:cNvPicPr>
          <p:nvPr/>
        </p:nvPicPr>
        <p:blipFill>
          <a:blip r:embed="rId4"/>
          <a:stretch>
            <a:fillRect/>
          </a:stretch>
        </p:blipFill>
        <p:spPr>
          <a:xfrm>
            <a:off x="8766103" y="4890549"/>
            <a:ext cx="3163155" cy="1100228"/>
          </a:xfrm>
          <a:prstGeom prst="rect">
            <a:avLst/>
          </a:prstGeom>
        </p:spPr>
      </p:pic>
      <p:sp>
        <p:nvSpPr>
          <p:cNvPr id="10" name="Ok: Sağ 9">
            <a:extLst>
              <a:ext uri="{FF2B5EF4-FFF2-40B4-BE49-F238E27FC236}">
                <a16:creationId xmlns:a16="http://schemas.microsoft.com/office/drawing/2014/main" id="{8664726F-FCA3-5850-60A9-F82157828526}"/>
              </a:ext>
            </a:extLst>
          </p:cNvPr>
          <p:cNvSpPr/>
          <p:nvPr/>
        </p:nvSpPr>
        <p:spPr>
          <a:xfrm>
            <a:off x="4037710" y="5288263"/>
            <a:ext cx="56197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a:extLst>
              <a:ext uri="{FF2B5EF4-FFF2-40B4-BE49-F238E27FC236}">
                <a16:creationId xmlns:a16="http://schemas.microsoft.com/office/drawing/2014/main" id="{3E7C208A-E837-B8B1-1826-8813814E6D68}"/>
              </a:ext>
            </a:extLst>
          </p:cNvPr>
          <p:cNvPicPr>
            <a:picLocks noChangeAspect="1"/>
          </p:cNvPicPr>
          <p:nvPr/>
        </p:nvPicPr>
        <p:blipFill>
          <a:blip r:embed="rId5"/>
          <a:stretch>
            <a:fillRect/>
          </a:stretch>
        </p:blipFill>
        <p:spPr>
          <a:xfrm>
            <a:off x="8061618" y="5288263"/>
            <a:ext cx="579170" cy="341406"/>
          </a:xfrm>
          <a:prstGeom prst="rect">
            <a:avLst/>
          </a:prstGeom>
        </p:spPr>
      </p:pic>
    </p:spTree>
    <p:extLst>
      <p:ext uri="{BB962C8B-B14F-4D97-AF65-F5344CB8AC3E}">
        <p14:creationId xmlns:p14="http://schemas.microsoft.com/office/powerpoint/2010/main" val="191385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1C8032D-3570-D77F-4A35-ADDCD4F2DD81}"/>
              </a:ext>
            </a:extLst>
          </p:cNvPr>
          <p:cNvSpPr>
            <a:spLocks noGrp="1"/>
          </p:cNvSpPr>
          <p:nvPr>
            <p:ph type="title"/>
          </p:nvPr>
        </p:nvSpPr>
        <p:spPr>
          <a:xfrm>
            <a:off x="1114553" y="273453"/>
            <a:ext cx="8131174" cy="1468688"/>
          </a:xfrm>
        </p:spPr>
        <p:txBody>
          <a:bodyPr>
            <a:normAutofit/>
          </a:bodyPr>
          <a:lstStyle/>
          <a:p>
            <a:r>
              <a:rPr lang="tr-TR" dirty="0"/>
              <a:t>3.Araştırma Sonuçları ve Tartışma</a:t>
            </a:r>
          </a:p>
        </p:txBody>
      </p:sp>
      <p:sp>
        <p:nvSpPr>
          <p:cNvPr id="3" name="İçerik Yer Tutucusu 2">
            <a:extLst>
              <a:ext uri="{FF2B5EF4-FFF2-40B4-BE49-F238E27FC236}">
                <a16:creationId xmlns:a16="http://schemas.microsoft.com/office/drawing/2014/main" id="{2B29D25B-895E-B16A-F7BC-4F3D63995479}"/>
              </a:ext>
            </a:extLst>
          </p:cNvPr>
          <p:cNvSpPr>
            <a:spLocks noGrp="1"/>
          </p:cNvSpPr>
          <p:nvPr>
            <p:ph idx="1"/>
          </p:nvPr>
        </p:nvSpPr>
        <p:spPr>
          <a:xfrm>
            <a:off x="1114553" y="1748500"/>
            <a:ext cx="7846501" cy="3926152"/>
          </a:xfrm>
        </p:spPr>
        <p:txBody>
          <a:bodyPr>
            <a:normAutofit/>
          </a:bodyPr>
          <a:lstStyle/>
          <a:p>
            <a:pPr marL="0" indent="0">
              <a:buNone/>
            </a:pPr>
            <a:r>
              <a:rPr lang="tr-TR" dirty="0"/>
              <a:t>    Sınırları belirlenen kirazlar belirli işlemlerden geçirildikten sonra kirazlara ait alan bilgileri hesaplanmıştır. Hesaplanan alan verileri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 Ancak kirazların üst üste gelmesi durumunda sınıflandırma başarısının düşeceği değerlendirilmektedir. </a:t>
            </a:r>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1"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007"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8F5E1A82-8045-B795-C2E1-70B5B5EB2D49}"/>
              </a:ext>
            </a:extLst>
          </p:cNvPr>
          <p:cNvPicPr>
            <a:picLocks noChangeAspect="1"/>
          </p:cNvPicPr>
          <p:nvPr/>
        </p:nvPicPr>
        <p:blipFill>
          <a:blip r:embed="rId2"/>
          <a:stretch>
            <a:fillRect/>
          </a:stretch>
        </p:blipFill>
        <p:spPr>
          <a:xfrm>
            <a:off x="1305690" y="5234852"/>
            <a:ext cx="3806626" cy="1349695"/>
          </a:xfrm>
          <a:prstGeom prst="rect">
            <a:avLst/>
          </a:prstGeom>
        </p:spPr>
      </p:pic>
    </p:spTree>
    <p:extLst>
      <p:ext uri="{BB962C8B-B14F-4D97-AF65-F5344CB8AC3E}">
        <p14:creationId xmlns:p14="http://schemas.microsoft.com/office/powerpoint/2010/main" val="264757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AE377C-C5DD-8FA1-CC50-E2C897FF9C8C}"/>
              </a:ext>
            </a:extLst>
          </p:cNvPr>
          <p:cNvSpPr>
            <a:spLocks noGrp="1"/>
          </p:cNvSpPr>
          <p:nvPr>
            <p:ph type="title"/>
          </p:nvPr>
        </p:nvSpPr>
        <p:spPr/>
        <p:txBody>
          <a:bodyPr/>
          <a:lstStyle/>
          <a:p>
            <a:r>
              <a:rPr lang="tr-TR" dirty="0"/>
              <a:t>4.Sonuç</a:t>
            </a:r>
          </a:p>
        </p:txBody>
      </p:sp>
      <p:sp>
        <p:nvSpPr>
          <p:cNvPr id="3" name="İçerik Yer Tutucusu 2">
            <a:extLst>
              <a:ext uri="{FF2B5EF4-FFF2-40B4-BE49-F238E27FC236}">
                <a16:creationId xmlns:a16="http://schemas.microsoft.com/office/drawing/2014/main" id="{4C1A813A-B744-CA48-3A8D-7A62911B517F}"/>
              </a:ext>
            </a:extLst>
          </p:cNvPr>
          <p:cNvSpPr>
            <a:spLocks noGrp="1"/>
          </p:cNvSpPr>
          <p:nvPr>
            <p:ph idx="1"/>
          </p:nvPr>
        </p:nvSpPr>
        <p:spPr>
          <a:xfrm>
            <a:off x="1587710" y="1578991"/>
            <a:ext cx="9486690" cy="3926152"/>
          </a:xfrm>
        </p:spPr>
        <p:txBody>
          <a:bodyPr>
            <a:normAutofit fontScale="92500"/>
          </a:bodyPr>
          <a:lstStyle/>
          <a:p>
            <a:pPr marL="0" indent="0">
              <a:buNone/>
            </a:pPr>
            <a:r>
              <a:rPr lang="tr-TR" dirty="0"/>
              <a:t>    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1132932696"/>
      </p:ext>
    </p:extLst>
  </p:cSld>
  <p:clrMapOvr>
    <a:masterClrMapping/>
  </p:clrMapOvr>
</p:sld>
</file>

<file path=ppt/theme/theme1.xml><?xml version="1.0" encoding="utf-8"?>
<a:theme xmlns:a="http://schemas.openxmlformats.org/drawingml/2006/main" name="InterweaveVTI">
  <a:themeElements>
    <a:clrScheme name="AnalogousFromDarkSeedRightStep">
      <a:dk1>
        <a:srgbClr val="000000"/>
      </a:dk1>
      <a:lt1>
        <a:srgbClr val="FFFFFF"/>
      </a:lt1>
      <a:dk2>
        <a:srgbClr val="301B27"/>
      </a:dk2>
      <a:lt2>
        <a:srgbClr val="F3F2F0"/>
      </a:lt2>
      <a:accent1>
        <a:srgbClr val="4D6CC3"/>
      </a:accent1>
      <a:accent2>
        <a:srgbClr val="4F3DB2"/>
      </a:accent2>
      <a:accent3>
        <a:srgbClr val="904DC3"/>
      </a:accent3>
      <a:accent4>
        <a:srgbClr val="B03BB1"/>
      </a:accent4>
      <a:accent5>
        <a:srgbClr val="C34D93"/>
      </a:accent5>
      <a:accent6>
        <a:srgbClr val="B13B50"/>
      </a:accent6>
      <a:hlink>
        <a:srgbClr val="349E4D"/>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62</TotalTime>
  <Words>626</Words>
  <Application>Microsoft Office PowerPoint</Application>
  <PresentationFormat>Geniş ekran</PresentationFormat>
  <Paragraphs>21</Paragraphs>
  <Slides>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7</vt:i4>
      </vt:variant>
    </vt:vector>
  </HeadingPairs>
  <TitlesOfParts>
    <vt:vector size="10" baseType="lpstr">
      <vt:lpstr>Arial</vt:lpstr>
      <vt:lpstr>Neue Haas Grotesk Text Pro</vt:lpstr>
      <vt:lpstr>InterweaveVTI</vt:lpstr>
      <vt:lpstr>Görüntü İşleme Yöntemleri Kullanılarak Kiraz Meyvesinin Sınıflandırılması</vt:lpstr>
      <vt:lpstr>1.Giriş</vt:lpstr>
      <vt:lpstr>2. Materyal ve Metot</vt:lpstr>
      <vt:lpstr>PowerPoint Sunusu</vt:lpstr>
      <vt:lpstr>PowerPoint Sunusu</vt:lpstr>
      <vt:lpstr>3.Araştırma Sonuçları ve Tartışma</vt:lpstr>
      <vt:lpstr>4.Sonuç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Dilara Karataş</dc:creator>
  <cp:lastModifiedBy>Dilara Karataş</cp:lastModifiedBy>
  <cp:revision>4</cp:revision>
  <dcterms:created xsi:type="dcterms:W3CDTF">2022-11-15T19:41:55Z</dcterms:created>
  <dcterms:modified xsi:type="dcterms:W3CDTF">2022-11-15T22:05:11Z</dcterms:modified>
</cp:coreProperties>
</file>