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6" r:id="rId6"/>
    <p:sldId id="267" r:id="rId7"/>
    <p:sldId id="257" r:id="rId8"/>
    <p:sldId id="259" r:id="rId9"/>
    <p:sldId id="260" r:id="rId10"/>
    <p:sldId id="268" r:id="rId11"/>
    <p:sldId id="261" r:id="rId12"/>
    <p:sldId id="270" r:id="rId13"/>
    <p:sldId id="269" r:id="rId14"/>
    <p:sldId id="262" r:id="rId15"/>
    <p:sldId id="263"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80EA0-1942-4819-83C2-9659CDC60A69}" v="42" dt="2024-01-05T10:49:41.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9862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2433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3832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2440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3045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306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370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830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258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5515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1/8/2024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5161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1/8/2024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9689549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anat, simetri, bakışım, taslak, origami içeren bir resim&#10;&#10;Açıklama otomatik olarak oluşturuldu">
            <a:extLst>
              <a:ext uri="{FF2B5EF4-FFF2-40B4-BE49-F238E27FC236}">
                <a16:creationId xmlns:a16="http://schemas.microsoft.com/office/drawing/2014/main" id="{AA45B091-968E-18FD-FE1E-77EC0E8F2A14}"/>
              </a:ext>
            </a:extLst>
          </p:cNvPr>
          <p:cNvPicPr>
            <a:picLocks noChangeAspect="1"/>
          </p:cNvPicPr>
          <p:nvPr/>
        </p:nvPicPr>
        <p:blipFill rotWithShape="1">
          <a:blip r:embed="rId2"/>
          <a:srcRect t="26082" b="17668"/>
          <a:stretch/>
        </p:blipFill>
        <p:spPr>
          <a:xfrm>
            <a:off x="21" y="10"/>
            <a:ext cx="12191979" cy="6857990"/>
          </a:xfrm>
          <a:prstGeom prst="rect">
            <a:avLst/>
          </a:prstGeom>
        </p:spPr>
      </p:pic>
      <p:sp>
        <p:nvSpPr>
          <p:cNvPr id="11" name="Rectangle 10">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89484AF-7A5B-3C42-F4EB-C5F840554ADF}"/>
              </a:ext>
            </a:extLst>
          </p:cNvPr>
          <p:cNvSpPr>
            <a:spLocks noGrp="1"/>
          </p:cNvSpPr>
          <p:nvPr>
            <p:ph type="ctrTitle"/>
          </p:nvPr>
        </p:nvSpPr>
        <p:spPr>
          <a:xfrm>
            <a:off x="1066802" y="465676"/>
            <a:ext cx="4652863" cy="1308853"/>
          </a:xfrm>
        </p:spPr>
        <p:txBody>
          <a:bodyPr>
            <a:noAutofit/>
          </a:bodyPr>
          <a:lstStyle/>
          <a:p>
            <a:r>
              <a:rPr lang="tr-TR" sz="4400" dirty="0">
                <a:solidFill>
                  <a:srgbClr val="FFFFFF"/>
                </a:solidFill>
              </a:rPr>
              <a:t>VERİ MADENCİLİĞİ</a:t>
            </a:r>
          </a:p>
        </p:txBody>
      </p:sp>
      <p:sp>
        <p:nvSpPr>
          <p:cNvPr id="3" name="Alt Başlık 2">
            <a:extLst>
              <a:ext uri="{FF2B5EF4-FFF2-40B4-BE49-F238E27FC236}">
                <a16:creationId xmlns:a16="http://schemas.microsoft.com/office/drawing/2014/main" id="{DB35D186-8911-61DD-6855-34E728BEB897}"/>
              </a:ext>
            </a:extLst>
          </p:cNvPr>
          <p:cNvSpPr>
            <a:spLocks noGrp="1"/>
          </p:cNvSpPr>
          <p:nvPr>
            <p:ph type="subTitle" idx="1"/>
          </p:nvPr>
        </p:nvSpPr>
        <p:spPr>
          <a:xfrm>
            <a:off x="1066802" y="4895145"/>
            <a:ext cx="1275182" cy="1382643"/>
          </a:xfrm>
        </p:spPr>
        <p:txBody>
          <a:bodyPr>
            <a:noAutofit/>
          </a:bodyPr>
          <a:lstStyle/>
          <a:p>
            <a:r>
              <a:rPr lang="tr-TR" sz="1000" dirty="0">
                <a:solidFill>
                  <a:srgbClr val="FFFFFF"/>
                </a:solidFill>
              </a:rPr>
              <a:t>Çalışma ekibi:</a:t>
            </a:r>
          </a:p>
          <a:p>
            <a:r>
              <a:rPr lang="tr-TR" sz="1000" dirty="0">
                <a:solidFill>
                  <a:srgbClr val="FFFFFF"/>
                </a:solidFill>
              </a:rPr>
              <a:t>Ahmet GÜR</a:t>
            </a:r>
          </a:p>
          <a:p>
            <a:r>
              <a:rPr lang="tr-TR" sz="1000" dirty="0">
                <a:solidFill>
                  <a:srgbClr val="FFFFFF"/>
                </a:solidFill>
              </a:rPr>
              <a:t>Dilara KARATAŞ</a:t>
            </a:r>
          </a:p>
          <a:p>
            <a:r>
              <a:rPr lang="tr-TR" sz="1000" dirty="0">
                <a:solidFill>
                  <a:srgbClr val="FFFFFF"/>
                </a:solidFill>
              </a:rPr>
              <a:t>Burak KUTLUK</a:t>
            </a:r>
          </a:p>
          <a:p>
            <a:r>
              <a:rPr lang="tr-TR" sz="1000" dirty="0">
                <a:solidFill>
                  <a:srgbClr val="FFFFFF"/>
                </a:solidFill>
              </a:rPr>
              <a:t>Ayşe DEVEDEN</a:t>
            </a:r>
          </a:p>
          <a:p>
            <a:r>
              <a:rPr lang="tr-TR" sz="1000" dirty="0">
                <a:solidFill>
                  <a:srgbClr val="FFFFFF"/>
                </a:solidFill>
              </a:rPr>
              <a:t>Ahmet TAKCI</a:t>
            </a:r>
          </a:p>
        </p:txBody>
      </p:sp>
      <p:sp>
        <p:nvSpPr>
          <p:cNvPr id="5" name="Başlık 1">
            <a:extLst>
              <a:ext uri="{FF2B5EF4-FFF2-40B4-BE49-F238E27FC236}">
                <a16:creationId xmlns:a16="http://schemas.microsoft.com/office/drawing/2014/main" id="{8F900B02-98EB-F210-AD54-02FD8D478BEB}"/>
              </a:ext>
            </a:extLst>
          </p:cNvPr>
          <p:cNvSpPr txBox="1">
            <a:spLocks/>
          </p:cNvSpPr>
          <p:nvPr/>
        </p:nvSpPr>
        <p:spPr>
          <a:xfrm>
            <a:off x="1066802" y="1996752"/>
            <a:ext cx="7862594" cy="2547255"/>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tr-TR" sz="2800" dirty="0">
                <a:solidFill>
                  <a:schemeClr val="bg1"/>
                </a:solidFill>
              </a:rPr>
              <a:t>Veri Madenciliği İle Müşteri Davranışlarının Analizi: Perakende Sektöründe Bir İnceleme</a:t>
            </a:r>
            <a:br>
              <a:rPr lang="tr-TR" sz="2800" dirty="0">
                <a:solidFill>
                  <a:schemeClr val="bg1"/>
                </a:solidFill>
              </a:rPr>
            </a:br>
            <a:r>
              <a:rPr lang="tr-TR" sz="2800" dirty="0">
                <a:solidFill>
                  <a:schemeClr val="bg1"/>
                </a:solidFill>
              </a:rPr>
              <a:t>«</a:t>
            </a:r>
            <a:r>
              <a:rPr lang="tr-TR" sz="2800" b="0" dirty="0">
                <a:solidFill>
                  <a:schemeClr val="bg1"/>
                </a:solidFill>
              </a:rPr>
              <a:t>Perakende Sektöründe Veri Madenciliği Teknikleri ile Müşteri Davranışlarını Derinlemesine Analiz»</a:t>
            </a:r>
            <a:endParaRPr lang="tr-TR" sz="2800" dirty="0">
              <a:solidFill>
                <a:schemeClr val="bg1"/>
              </a:solidFill>
            </a:endParaRPr>
          </a:p>
        </p:txBody>
      </p:sp>
    </p:spTree>
    <p:extLst>
      <p:ext uri="{BB962C8B-B14F-4D97-AF65-F5344CB8AC3E}">
        <p14:creationId xmlns:p14="http://schemas.microsoft.com/office/powerpoint/2010/main" val="342478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2840774-E804-AAE3-B788-3A86239A9CE6}"/>
              </a:ext>
            </a:extLst>
          </p:cNvPr>
          <p:cNvSpPr>
            <a:spLocks noGrp="1"/>
          </p:cNvSpPr>
          <p:nvPr>
            <p:ph idx="1"/>
          </p:nvPr>
        </p:nvSpPr>
        <p:spPr>
          <a:xfrm>
            <a:off x="800642" y="1584208"/>
            <a:ext cx="6859998" cy="3952991"/>
          </a:xfrm>
        </p:spPr>
        <p:txBody>
          <a:bodyPr>
            <a:noAutofit/>
          </a:bodyPr>
          <a:lstStyle/>
          <a:p>
            <a:pPr algn="l">
              <a:buFont typeface="Arial" panose="020B0604020202020204" pitchFamily="34" charset="0"/>
              <a:buChar char="•"/>
            </a:pPr>
            <a:r>
              <a:rPr lang="tr-TR" sz="1600" b="1" dirty="0"/>
              <a:t>Karar Ağacı Modeli Oluşturma</a:t>
            </a:r>
            <a:r>
              <a:rPr lang="tr-TR" sz="1600" dirty="0"/>
              <a:t>:</a:t>
            </a:r>
          </a:p>
          <a:p>
            <a:pPr marL="742950" lvl="1" indent="-285750" algn="l">
              <a:buFont typeface="Arial" panose="020B0604020202020204" pitchFamily="34" charset="0"/>
              <a:buChar char="•"/>
            </a:pPr>
            <a:r>
              <a:rPr lang="tr-TR" dirty="0"/>
              <a:t>Bağımsız değişkenler seçilerek, veri seti eğitim ve test verileri olarak ayrılmıştır.</a:t>
            </a:r>
          </a:p>
          <a:p>
            <a:pPr marL="742950" lvl="1" indent="-285750" algn="l">
              <a:buFont typeface="Arial" panose="020B0604020202020204" pitchFamily="34" charset="0"/>
              <a:buChar char="•"/>
            </a:pPr>
            <a:r>
              <a:rPr lang="tr-TR" dirty="0" err="1"/>
              <a:t>DecisionTreeClassifier</a:t>
            </a:r>
            <a:r>
              <a:rPr lang="tr-TR" dirty="0"/>
              <a:t> kullanılarak karar ağacı modeli oluşturulmuş ve eğitilmiştir.</a:t>
            </a:r>
          </a:p>
          <a:p>
            <a:pPr algn="l">
              <a:buFont typeface="Arial" panose="020B0604020202020204" pitchFamily="34" charset="0"/>
              <a:buChar char="•"/>
            </a:pPr>
            <a:r>
              <a:rPr lang="tr-TR" sz="1600" dirty="0"/>
              <a:t> </a:t>
            </a:r>
            <a:r>
              <a:rPr lang="tr-TR" sz="1600" b="1" dirty="0"/>
              <a:t>Model Performansının Değerlendirilmesi:</a:t>
            </a:r>
          </a:p>
          <a:p>
            <a:pPr marL="742950" lvl="1" indent="-285750" algn="l">
              <a:buFont typeface="Arial" panose="020B0604020202020204" pitchFamily="34" charset="0"/>
              <a:buChar char="•"/>
            </a:pPr>
            <a:r>
              <a:rPr lang="tr-TR" dirty="0"/>
              <a:t>Oluşturulan model, test verileri üzerinde değerlendirilmiş ve doğruluk (</a:t>
            </a:r>
            <a:r>
              <a:rPr lang="tr-TR" dirty="0" err="1"/>
              <a:t>accuracy</a:t>
            </a:r>
            <a:r>
              <a:rPr lang="tr-TR" dirty="0"/>
              <a:t>) ölçüsü kullanılarak performansı ölçülmüştür.</a:t>
            </a:r>
          </a:p>
          <a:p>
            <a:pPr marL="742950" lvl="1" indent="-285750" algn="l">
              <a:buFont typeface="Arial" panose="020B0604020202020204" pitchFamily="34" charset="0"/>
              <a:buChar char="•"/>
            </a:pPr>
            <a:r>
              <a:rPr lang="tr-TR" dirty="0" err="1"/>
              <a:t>Accuracy</a:t>
            </a:r>
            <a:r>
              <a:rPr lang="tr-TR" dirty="0"/>
              <a:t> 1’e  yakın olduğunda, bu genellikle modelin test veri seti üzerinde çok iyi performans gösterdiğini gösterir.</a:t>
            </a:r>
          </a:p>
          <a:p>
            <a:endParaRPr lang="tr-TR" sz="1600" dirty="0"/>
          </a:p>
        </p:txBody>
      </p:sp>
      <p:pic>
        <p:nvPicPr>
          <p:cNvPr id="4" name="Resim 3">
            <a:extLst>
              <a:ext uri="{FF2B5EF4-FFF2-40B4-BE49-F238E27FC236}">
                <a16:creationId xmlns:a16="http://schemas.microsoft.com/office/drawing/2014/main" id="{8C50ECBB-46EB-28EA-C45B-B15C927A9395}"/>
              </a:ext>
            </a:extLst>
          </p:cNvPr>
          <p:cNvPicPr>
            <a:picLocks noChangeAspect="1"/>
          </p:cNvPicPr>
          <p:nvPr/>
        </p:nvPicPr>
        <p:blipFill>
          <a:blip r:embed="rId2"/>
          <a:stretch>
            <a:fillRect/>
          </a:stretch>
        </p:blipFill>
        <p:spPr>
          <a:xfrm>
            <a:off x="7776736" y="4055531"/>
            <a:ext cx="4079831" cy="637998"/>
          </a:xfrm>
          <a:prstGeom prst="rect">
            <a:avLst/>
          </a:prstGeom>
        </p:spPr>
      </p:pic>
      <p:pic>
        <p:nvPicPr>
          <p:cNvPr id="5" name="Resim 4">
            <a:extLst>
              <a:ext uri="{FF2B5EF4-FFF2-40B4-BE49-F238E27FC236}">
                <a16:creationId xmlns:a16="http://schemas.microsoft.com/office/drawing/2014/main" id="{C3765B73-274A-6DA8-3D81-519A21E1B464}"/>
              </a:ext>
            </a:extLst>
          </p:cNvPr>
          <p:cNvPicPr>
            <a:picLocks noChangeAspect="1"/>
          </p:cNvPicPr>
          <p:nvPr/>
        </p:nvPicPr>
        <p:blipFill>
          <a:blip r:embed="rId3"/>
          <a:stretch>
            <a:fillRect/>
          </a:stretch>
        </p:blipFill>
        <p:spPr>
          <a:xfrm>
            <a:off x="8919888" y="4845438"/>
            <a:ext cx="1895046" cy="315842"/>
          </a:xfrm>
          <a:prstGeom prst="rect">
            <a:avLst/>
          </a:prstGeom>
        </p:spPr>
      </p:pic>
      <p:pic>
        <p:nvPicPr>
          <p:cNvPr id="6" name="Resim 5">
            <a:extLst>
              <a:ext uri="{FF2B5EF4-FFF2-40B4-BE49-F238E27FC236}">
                <a16:creationId xmlns:a16="http://schemas.microsoft.com/office/drawing/2014/main" id="{D2BE9844-A053-1987-EDE7-C1FBFAA35C09}"/>
              </a:ext>
            </a:extLst>
          </p:cNvPr>
          <p:cNvPicPr>
            <a:picLocks noChangeAspect="1"/>
          </p:cNvPicPr>
          <p:nvPr/>
        </p:nvPicPr>
        <p:blipFill>
          <a:blip r:embed="rId4"/>
          <a:stretch>
            <a:fillRect/>
          </a:stretch>
        </p:blipFill>
        <p:spPr>
          <a:xfrm>
            <a:off x="7775315" y="1848369"/>
            <a:ext cx="4079832" cy="686209"/>
          </a:xfrm>
          <a:prstGeom prst="rect">
            <a:avLst/>
          </a:prstGeom>
        </p:spPr>
      </p:pic>
    </p:spTree>
    <p:extLst>
      <p:ext uri="{BB962C8B-B14F-4D97-AF65-F5344CB8AC3E}">
        <p14:creationId xmlns:p14="http://schemas.microsoft.com/office/powerpoint/2010/main" val="228927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72F4B6-53B7-66CB-0373-2FBB934B98DF}"/>
              </a:ext>
            </a:extLst>
          </p:cNvPr>
          <p:cNvSpPr>
            <a:spLocks noGrp="1"/>
          </p:cNvSpPr>
          <p:nvPr>
            <p:ph type="title"/>
          </p:nvPr>
        </p:nvSpPr>
        <p:spPr>
          <a:xfrm>
            <a:off x="1069848" y="298487"/>
            <a:ext cx="7939177" cy="641793"/>
          </a:xfrm>
        </p:spPr>
        <p:txBody>
          <a:bodyPr>
            <a:normAutofit/>
          </a:bodyPr>
          <a:lstStyle/>
          <a:p>
            <a:r>
              <a:rPr lang="tr-TR" sz="4000" b="1" i="0" dirty="0">
                <a:effectLst/>
                <a:latin typeface="Söhne"/>
              </a:rPr>
              <a:t>Stratejik Kararlar ve Gelecek Adımlar</a:t>
            </a:r>
            <a:endParaRPr lang="tr-TR" sz="4000" dirty="0"/>
          </a:p>
        </p:txBody>
      </p:sp>
      <p:sp>
        <p:nvSpPr>
          <p:cNvPr id="3" name="İçerik Yer Tutucusu 2">
            <a:extLst>
              <a:ext uri="{FF2B5EF4-FFF2-40B4-BE49-F238E27FC236}">
                <a16:creationId xmlns:a16="http://schemas.microsoft.com/office/drawing/2014/main" id="{FC9E43E9-4887-A121-482E-772B42D4141A}"/>
              </a:ext>
            </a:extLst>
          </p:cNvPr>
          <p:cNvSpPr>
            <a:spLocks noGrp="1"/>
          </p:cNvSpPr>
          <p:nvPr>
            <p:ph idx="1"/>
          </p:nvPr>
        </p:nvSpPr>
        <p:spPr>
          <a:xfrm>
            <a:off x="365185" y="828136"/>
            <a:ext cx="11332234" cy="5731377"/>
          </a:xfrm>
        </p:spPr>
        <p:txBody>
          <a:bodyPr>
            <a:noAutofit/>
          </a:bodyPr>
          <a:lstStyle/>
          <a:p>
            <a:pPr algn="l">
              <a:buFont typeface="+mj-lt"/>
              <a:buAutoNum type="arabicPeriod"/>
            </a:pPr>
            <a:r>
              <a:rPr lang="tr-TR" sz="1600" b="1" dirty="0"/>
              <a:t>Stratejik Avantajlar:</a:t>
            </a:r>
          </a:p>
          <a:p>
            <a:pPr marL="742950" lvl="1" indent="-285750" algn="l">
              <a:buFont typeface="+mj-lt"/>
              <a:buAutoNum type="arabicPeriod"/>
            </a:pPr>
            <a:r>
              <a:rPr lang="tr-TR" dirty="0"/>
              <a:t>Pazarlama Stratejilerinin Geliştirilmesi: Müşteri tercihleri ve alışveriş alışkanlıkları analiz edilerek daha etkili pazarlama stratejileri oluşturulabilir.</a:t>
            </a:r>
          </a:p>
          <a:p>
            <a:pPr marL="742950" lvl="1" indent="-285750">
              <a:buFont typeface="+mj-lt"/>
              <a:buAutoNum type="arabicPeriod"/>
            </a:pPr>
            <a:r>
              <a:rPr lang="tr-TR" dirty="0"/>
              <a:t>Stok Yönetimi ve Talep Tahmini: Geçmiş satış verileri üzerinden gelecekteki talepleri tahmin ederek stok yönetimini optimize etmede işe yarar.</a:t>
            </a:r>
          </a:p>
          <a:p>
            <a:pPr algn="l">
              <a:buFont typeface="+mj-lt"/>
              <a:buAutoNum type="arabicPeriod"/>
            </a:pPr>
            <a:r>
              <a:rPr lang="tr-TR" sz="1600" b="1" dirty="0"/>
              <a:t>Gelecekteki Analiz Adımları:</a:t>
            </a:r>
          </a:p>
          <a:p>
            <a:pPr marL="742950" lvl="1" indent="-285750" algn="l">
              <a:buFont typeface="+mj-lt"/>
              <a:buAutoNum type="arabicPeriod"/>
            </a:pPr>
            <a:r>
              <a:rPr lang="tr-TR" dirty="0"/>
              <a:t>Müşteri geri bildirimlerini ve sosyal medya verilerini analiz ederek müşteri duyarlılığını ölçme.</a:t>
            </a:r>
          </a:p>
          <a:p>
            <a:pPr marL="742950" lvl="1" indent="-285750" algn="l">
              <a:buFont typeface="+mj-lt"/>
              <a:buAutoNum type="arabicPeriod"/>
            </a:pPr>
            <a:r>
              <a:rPr lang="tr-TR" dirty="0"/>
              <a:t>Görselleştirmeler kullanarak daha derinlemesine analizler yapma.</a:t>
            </a:r>
          </a:p>
          <a:p>
            <a:pPr algn="l">
              <a:buFont typeface="+mj-lt"/>
              <a:buAutoNum type="arabicPeriod"/>
            </a:pPr>
            <a:r>
              <a:rPr lang="tr-TR" sz="1600" b="1" dirty="0"/>
              <a:t>Yapılabilecek Geliştirmeler:</a:t>
            </a:r>
          </a:p>
          <a:p>
            <a:pPr marL="742950" lvl="1" indent="-285750" algn="l">
              <a:buFont typeface="+mj-lt"/>
              <a:buAutoNum type="arabicPeriod"/>
            </a:pPr>
            <a:r>
              <a:rPr lang="tr-TR" dirty="0"/>
              <a:t>Otomatik veri toplama ve analiz süreçlerini kurma.</a:t>
            </a:r>
          </a:p>
          <a:p>
            <a:pPr marL="742950" lvl="1" indent="-285750" algn="l">
              <a:buFont typeface="+mj-lt"/>
              <a:buAutoNum type="arabicPeriod"/>
            </a:pPr>
            <a:r>
              <a:rPr lang="tr-TR" dirty="0"/>
              <a:t>Veri güvenliği ve gizliliği önlemlerini artırma.</a:t>
            </a:r>
          </a:p>
          <a:p>
            <a:pPr marL="742950" lvl="1" indent="-285750" algn="l">
              <a:buFont typeface="+mj-lt"/>
              <a:buAutoNum type="arabicPeriod"/>
            </a:pPr>
            <a:r>
              <a:rPr lang="tr-TR" dirty="0"/>
              <a:t>Analiz sonuçlarının daha geniş bir paydaş kitlesi ile paylaşılması için raporlama süreçlerini iyileştirme.</a:t>
            </a:r>
          </a:p>
          <a:p>
            <a:pPr algn="l"/>
            <a:r>
              <a:rPr lang="tr-TR" sz="1600" b="1" i="1" dirty="0"/>
              <a:t>Sonuç: </a:t>
            </a:r>
            <a:r>
              <a:rPr lang="tr-TR" sz="1600" dirty="0"/>
              <a:t>Bu stratejik kararlar ve gelecek adımlar, işletmenin veri madenciliği süreçlerinden elde ettiği değeri artırmak ve rekabet avantajı sağlamak için tasarlanmıştır. Gelecekteki analiz adımları ve geliştirmeler, işletmenin veri odaklı bir kültür oluşturmasına yardımcı olacak ve sürekli iyileşmeyi teşvik edecektir.</a:t>
            </a:r>
          </a:p>
          <a:p>
            <a:endParaRPr lang="tr-TR" sz="1600" dirty="0"/>
          </a:p>
        </p:txBody>
      </p:sp>
      <p:pic>
        <p:nvPicPr>
          <p:cNvPr id="3078" name="Picture 6" descr="It is Time to Assess Your Strategy - AEC Business">
            <a:extLst>
              <a:ext uri="{FF2B5EF4-FFF2-40B4-BE49-F238E27FC236}">
                <a16:creationId xmlns:a16="http://schemas.microsoft.com/office/drawing/2014/main" id="{3EC485E3-3F97-FC0B-AAA6-11B36245C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1" y="2674852"/>
            <a:ext cx="2113280" cy="16881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1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BACD7C0B-CC0F-44E6-B1BC-3A5FC08E24D2}"/>
              </a:ext>
            </a:extLst>
          </p:cNvPr>
          <p:cNvPicPr>
            <a:picLocks noChangeAspect="1"/>
          </p:cNvPicPr>
          <p:nvPr/>
        </p:nvPicPr>
        <p:blipFill rotWithShape="1">
          <a:blip r:embed="rId2"/>
          <a:srcRect t="25000"/>
          <a:stretch/>
        </p:blipFill>
        <p:spPr>
          <a:xfrm>
            <a:off x="20" y="10"/>
            <a:ext cx="12191979" cy="6857990"/>
          </a:xfrm>
          <a:prstGeom prst="rect">
            <a:avLst/>
          </a:prstGeom>
          <a:noFill/>
        </p:spPr>
      </p:pic>
      <p:sp>
        <p:nvSpPr>
          <p:cNvPr id="2" name="Başlık 1">
            <a:extLst>
              <a:ext uri="{FF2B5EF4-FFF2-40B4-BE49-F238E27FC236}">
                <a16:creationId xmlns:a16="http://schemas.microsoft.com/office/drawing/2014/main" id="{9446778A-2622-05C8-2666-F44C56F4A3C7}"/>
              </a:ext>
            </a:extLst>
          </p:cNvPr>
          <p:cNvSpPr>
            <a:spLocks noGrp="1"/>
          </p:cNvSpPr>
          <p:nvPr>
            <p:ph type="ctrTitle"/>
          </p:nvPr>
        </p:nvSpPr>
        <p:spPr>
          <a:xfrm>
            <a:off x="1066802" y="726795"/>
            <a:ext cx="5029198" cy="2758757"/>
          </a:xfrm>
        </p:spPr>
        <p:txBody>
          <a:bodyPr>
            <a:normAutofit/>
          </a:bodyPr>
          <a:lstStyle/>
          <a:p>
            <a:pPr algn="ctr"/>
            <a:r>
              <a:rPr lang="tr-TR" sz="4000" dirty="0">
                <a:solidFill>
                  <a:srgbClr val="FFFFFF"/>
                </a:solidFill>
              </a:rPr>
              <a:t>DİNLEDİĞİNİZ İÇİN TEŞEKKÜR EDERİZ </a:t>
            </a:r>
          </a:p>
        </p:txBody>
      </p:sp>
    </p:spTree>
    <p:extLst>
      <p:ext uri="{BB962C8B-B14F-4D97-AF65-F5344CB8AC3E}">
        <p14:creationId xmlns:p14="http://schemas.microsoft.com/office/powerpoint/2010/main" val="230532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7DD679-9F97-404A-3203-256BD28B8923}"/>
              </a:ext>
            </a:extLst>
          </p:cNvPr>
          <p:cNvSpPr>
            <a:spLocks noGrp="1"/>
          </p:cNvSpPr>
          <p:nvPr>
            <p:ph type="title"/>
          </p:nvPr>
        </p:nvSpPr>
        <p:spPr>
          <a:xfrm>
            <a:off x="1066799" y="1131497"/>
            <a:ext cx="8606346" cy="1257299"/>
          </a:xfrm>
        </p:spPr>
        <p:txBody>
          <a:bodyPr anchor="ctr">
            <a:normAutofit/>
          </a:bodyPr>
          <a:lstStyle/>
          <a:p>
            <a:r>
              <a:rPr lang="tr-TR" sz="4000" dirty="0"/>
              <a:t>Veri Madenciliği Nedir? </a:t>
            </a:r>
          </a:p>
        </p:txBody>
      </p:sp>
      <p:sp>
        <p:nvSpPr>
          <p:cNvPr id="3" name="İçerik Yer Tutucusu 2">
            <a:extLst>
              <a:ext uri="{FF2B5EF4-FFF2-40B4-BE49-F238E27FC236}">
                <a16:creationId xmlns:a16="http://schemas.microsoft.com/office/drawing/2014/main" id="{F0499BD8-23EB-BA07-44A4-5EA407A935D7}"/>
              </a:ext>
            </a:extLst>
          </p:cNvPr>
          <p:cNvSpPr>
            <a:spLocks noGrp="1"/>
          </p:cNvSpPr>
          <p:nvPr>
            <p:ph idx="1"/>
          </p:nvPr>
        </p:nvSpPr>
        <p:spPr>
          <a:xfrm>
            <a:off x="1066798" y="2736850"/>
            <a:ext cx="5029202" cy="2978152"/>
          </a:xfrm>
        </p:spPr>
        <p:txBody>
          <a:bodyPr>
            <a:normAutofit/>
          </a:bodyPr>
          <a:lstStyle/>
          <a:p>
            <a:pPr>
              <a:lnSpc>
                <a:spcPct val="110000"/>
              </a:lnSpc>
            </a:pPr>
            <a:r>
              <a:rPr lang="tr-TR" sz="1600" dirty="0"/>
              <a:t>Veri madenciliği, büyük veri setlerinde gizli desenleri ve bilgileri keşfetmek için kullanılan bir analiz sürecidir. İstatistiksel, matematiksel, yapay zeka ve makine öğrenimi yöntemleriyle veri setlerini inceleyerek anlamlı bilgiler elde etmeyi amaçlar.</a:t>
            </a:r>
          </a:p>
          <a:p>
            <a:pPr>
              <a:lnSpc>
                <a:spcPct val="110000"/>
              </a:lnSpc>
            </a:pPr>
            <a:r>
              <a:rPr lang="tr-TR" sz="1600" dirty="0"/>
              <a:t> Bu yöntemler, işletmelerin stratejik kararlar almasına, müşteri davranışlarını anlamalarına, pazarlama stratejilerini optimize etmelerine ve rekabet avantajı elde etmelerine yardımcı olabilir.</a:t>
            </a:r>
          </a:p>
        </p:txBody>
      </p:sp>
      <p:pic>
        <p:nvPicPr>
          <p:cNvPr id="1026" name="Picture 2" descr="Stop Trying to Ask 'Smart Questions' - The Atlantic">
            <a:extLst>
              <a:ext uri="{FF2B5EF4-FFF2-40B4-BE49-F238E27FC236}">
                <a16:creationId xmlns:a16="http://schemas.microsoft.com/office/drawing/2014/main" id="{23D5CA68-EC46-3465-212D-ED0CE43516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25" r="-3" b="20531"/>
          <a:stretch/>
        </p:blipFill>
        <p:spPr bwMode="auto">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8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D0C832-255C-2171-6765-2A0A9187F59D}"/>
              </a:ext>
            </a:extLst>
          </p:cNvPr>
          <p:cNvSpPr>
            <a:spLocks noGrp="1"/>
          </p:cNvSpPr>
          <p:nvPr>
            <p:ph type="title"/>
          </p:nvPr>
        </p:nvSpPr>
        <p:spPr/>
        <p:txBody>
          <a:bodyPr>
            <a:noAutofit/>
          </a:bodyPr>
          <a:lstStyle/>
          <a:p>
            <a:r>
              <a:rPr lang="tr-TR" sz="4000" dirty="0"/>
              <a:t>Veri Madenciliği Yöntemleri Nelerdir?</a:t>
            </a:r>
          </a:p>
        </p:txBody>
      </p:sp>
      <p:sp>
        <p:nvSpPr>
          <p:cNvPr id="3" name="İçerik Yer Tutucusu 2">
            <a:extLst>
              <a:ext uri="{FF2B5EF4-FFF2-40B4-BE49-F238E27FC236}">
                <a16:creationId xmlns:a16="http://schemas.microsoft.com/office/drawing/2014/main" id="{F558FB63-901E-DD07-75C1-64532FF7DF25}"/>
              </a:ext>
            </a:extLst>
          </p:cNvPr>
          <p:cNvSpPr>
            <a:spLocks noGrp="1"/>
          </p:cNvSpPr>
          <p:nvPr>
            <p:ph idx="1"/>
          </p:nvPr>
        </p:nvSpPr>
        <p:spPr>
          <a:xfrm>
            <a:off x="1066800" y="2089728"/>
            <a:ext cx="7947891" cy="4248727"/>
          </a:xfrm>
        </p:spPr>
        <p:txBody>
          <a:bodyPr>
            <a:noAutofit/>
          </a:bodyPr>
          <a:lstStyle/>
          <a:p>
            <a:r>
              <a:rPr lang="tr-TR" sz="1600" i="1" dirty="0"/>
              <a:t>Büyük veri kümelerinden anlamlı bilgiler çıkarmak için çeşitli yöntemler kullanır. Temel veri madenciliği yöntemleri şunlardır:</a:t>
            </a:r>
          </a:p>
          <a:p>
            <a:pPr algn="l">
              <a:buFont typeface="+mj-lt"/>
              <a:buAutoNum type="arabicPeriod"/>
            </a:pPr>
            <a:r>
              <a:rPr lang="tr-TR" sz="1600" b="1" dirty="0"/>
              <a:t>Sınıflandırma (</a:t>
            </a:r>
            <a:r>
              <a:rPr lang="tr-TR" sz="1600" b="1" dirty="0" err="1"/>
              <a:t>Classification</a:t>
            </a:r>
            <a:r>
              <a:rPr lang="tr-TR" sz="1600" b="1" dirty="0"/>
              <a:t>): </a:t>
            </a:r>
            <a:r>
              <a:rPr lang="tr-TR" sz="1600" dirty="0"/>
              <a:t>Verileri belirli sınıflara ayırma işlemidir. Önceden etiketlenmiş örnek verilerden öğrenilen model, yeni verileri bu sınıflara atar.</a:t>
            </a:r>
          </a:p>
          <a:p>
            <a:pPr algn="l">
              <a:buFont typeface="+mj-lt"/>
              <a:buAutoNum type="arabicPeriod"/>
            </a:pPr>
            <a:r>
              <a:rPr lang="tr-TR" sz="1600" b="1" dirty="0"/>
              <a:t>Regresyon (</a:t>
            </a:r>
            <a:r>
              <a:rPr lang="tr-TR" sz="1600" b="1" dirty="0" err="1"/>
              <a:t>Regression</a:t>
            </a:r>
            <a:r>
              <a:rPr lang="tr-TR" sz="1600" b="1" dirty="0"/>
              <a:t>): </a:t>
            </a:r>
            <a:r>
              <a:rPr lang="tr-TR" sz="1600" dirty="0"/>
              <a:t>Değişkenler arasındaki ilişkiyi anlamak için kullanılır. Özellikle bir bağımlı değişkenin diğer bağımsız değişkenlere bağlı olarak nasıl değişeceğini tahmin eder.</a:t>
            </a:r>
          </a:p>
          <a:p>
            <a:pPr algn="l">
              <a:buFont typeface="+mj-lt"/>
              <a:buAutoNum type="arabicPeriod"/>
            </a:pPr>
            <a:r>
              <a:rPr lang="tr-TR" sz="1600" b="1" dirty="0"/>
              <a:t>Kümeleme (Clustering): </a:t>
            </a:r>
            <a:r>
              <a:rPr lang="tr-TR" sz="1600" dirty="0"/>
              <a:t>Benzer özelliklere sahip verileri gruplandırır. Gruplar, veri setindeki doğal yapıyı ortaya çıkarabilir.</a:t>
            </a:r>
          </a:p>
          <a:p>
            <a:pPr algn="l">
              <a:buFont typeface="+mj-lt"/>
              <a:buAutoNum type="arabicPeriod"/>
            </a:pPr>
            <a:r>
              <a:rPr lang="tr-TR" sz="1600" b="1" dirty="0"/>
              <a:t>İlişki Kuralları (</a:t>
            </a:r>
            <a:r>
              <a:rPr lang="tr-TR" sz="1600" b="1" dirty="0" err="1"/>
              <a:t>Association</a:t>
            </a:r>
            <a:r>
              <a:rPr lang="tr-TR" sz="1600" b="1" dirty="0"/>
              <a:t> Rules): </a:t>
            </a:r>
            <a:r>
              <a:rPr lang="tr-TR" sz="1600" dirty="0"/>
              <a:t>Veri setindeki ilişkileri ve bağlantıları ortaya çıkarır. Bu, belirli koşullar altında birlikte görünen özellikleri belirlemede kullanılır. </a:t>
            </a:r>
          </a:p>
          <a:p>
            <a:pPr marL="0" indent="0" algn="l">
              <a:buNone/>
            </a:pPr>
            <a:r>
              <a:rPr lang="tr-TR" sz="1600" dirty="0"/>
              <a:t>Şimdi bu veri madenciliği yöntemlerinden konumuza en uygun olanı seçerek projemizi analiz etmede kullanacağız =&gt;</a:t>
            </a:r>
          </a:p>
          <a:p>
            <a:pPr marL="0" indent="0">
              <a:buNone/>
            </a:pPr>
            <a:endParaRPr lang="tr-TR" sz="1600" dirty="0"/>
          </a:p>
        </p:txBody>
      </p:sp>
      <p:pic>
        <p:nvPicPr>
          <p:cNvPr id="2050" name="Picture 2" descr="Veri Madenciliği Sınıflama ve Kümeleme Yöntemleri - ppt video online indir">
            <a:extLst>
              <a:ext uri="{FF2B5EF4-FFF2-40B4-BE49-F238E27FC236}">
                <a16:creationId xmlns:a16="http://schemas.microsoft.com/office/drawing/2014/main" id="{C750AEC4-0571-951A-3AFB-31F4C40F9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0752" y="2964874"/>
            <a:ext cx="3331248" cy="249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59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B5D64A-CB58-0DA2-6323-09E8A51E3FB3}"/>
              </a:ext>
            </a:extLst>
          </p:cNvPr>
          <p:cNvSpPr>
            <a:spLocks noGrp="1"/>
          </p:cNvSpPr>
          <p:nvPr>
            <p:ph type="title"/>
          </p:nvPr>
        </p:nvSpPr>
        <p:spPr>
          <a:xfrm>
            <a:off x="1066800" y="1142999"/>
            <a:ext cx="4173416" cy="1257299"/>
          </a:xfrm>
        </p:spPr>
        <p:txBody>
          <a:bodyPr anchor="ctr">
            <a:normAutofit/>
          </a:bodyPr>
          <a:lstStyle/>
          <a:p>
            <a:r>
              <a:rPr lang="tr-TR" sz="4000" b="1" i="0" dirty="0">
                <a:effectLst/>
              </a:rPr>
              <a:t>Projenin Amacı </a:t>
            </a:r>
            <a:endParaRPr lang="tr-TR" sz="4000" dirty="0"/>
          </a:p>
        </p:txBody>
      </p:sp>
      <p:sp>
        <p:nvSpPr>
          <p:cNvPr id="3" name="İçerik Yer Tutucusu 2">
            <a:extLst>
              <a:ext uri="{FF2B5EF4-FFF2-40B4-BE49-F238E27FC236}">
                <a16:creationId xmlns:a16="http://schemas.microsoft.com/office/drawing/2014/main" id="{2A956442-176B-66E9-FB39-0B318B0DE0F2}"/>
              </a:ext>
            </a:extLst>
          </p:cNvPr>
          <p:cNvSpPr>
            <a:spLocks noGrp="1"/>
          </p:cNvSpPr>
          <p:nvPr>
            <p:ph idx="1"/>
          </p:nvPr>
        </p:nvSpPr>
        <p:spPr>
          <a:xfrm>
            <a:off x="1066797" y="2736850"/>
            <a:ext cx="4173415" cy="2978152"/>
          </a:xfrm>
        </p:spPr>
        <p:txBody>
          <a:bodyPr>
            <a:normAutofit/>
          </a:bodyPr>
          <a:lstStyle/>
          <a:p>
            <a:pPr>
              <a:lnSpc>
                <a:spcPct val="110000"/>
              </a:lnSpc>
            </a:pPr>
            <a:r>
              <a:rPr lang="tr-TR" sz="1600" dirty="0"/>
              <a:t>Bu proje, perakende sektöründeki müşteri davranışlarını anlamak ve analiz etmek amacıyla veri madenciliği tekniklerini kullanmayı hedeflemektedir.</a:t>
            </a:r>
            <a:br>
              <a:rPr lang="tr-TR" sz="1600" dirty="0"/>
            </a:br>
            <a:r>
              <a:rPr lang="tr-TR" sz="1600" dirty="0"/>
              <a:t>Müşteri davranışlarının derinlemesine analizi, işletmelerin stratejik kararlar almasını sağlayarak müşteri memnuniyetini artırabilir ve satışları optimize edebilir.</a:t>
            </a:r>
          </a:p>
        </p:txBody>
      </p:sp>
      <p:pic>
        <p:nvPicPr>
          <p:cNvPr id="15" name="Resim 14" descr="çizim, kırpıntı çizim, tasarım içeren bir resim&#10;&#10;Açıklama otomatik olarak oluşturuldu">
            <a:extLst>
              <a:ext uri="{FF2B5EF4-FFF2-40B4-BE49-F238E27FC236}">
                <a16:creationId xmlns:a16="http://schemas.microsoft.com/office/drawing/2014/main" id="{A120104D-564D-99F4-08A7-509C2019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35440"/>
            <a:ext cx="4953000" cy="4953000"/>
          </a:xfrm>
          <a:prstGeom prst="rect">
            <a:avLst/>
          </a:prstGeom>
          <a:noFill/>
        </p:spPr>
      </p:pic>
    </p:spTree>
    <p:extLst>
      <p:ext uri="{BB962C8B-B14F-4D97-AF65-F5344CB8AC3E}">
        <p14:creationId xmlns:p14="http://schemas.microsoft.com/office/powerpoint/2010/main" val="320717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4FB310-7278-659E-6086-12C115E94D6C}"/>
              </a:ext>
            </a:extLst>
          </p:cNvPr>
          <p:cNvSpPr>
            <a:spLocks noGrp="1"/>
          </p:cNvSpPr>
          <p:nvPr>
            <p:ph type="title"/>
          </p:nvPr>
        </p:nvSpPr>
        <p:spPr>
          <a:xfrm>
            <a:off x="781754" y="1667828"/>
            <a:ext cx="4242585" cy="1186496"/>
          </a:xfrm>
        </p:spPr>
        <p:txBody>
          <a:bodyPr>
            <a:noAutofit/>
          </a:bodyPr>
          <a:lstStyle/>
          <a:p>
            <a:r>
              <a:rPr lang="tr-TR" b="1" i="0" dirty="0">
                <a:effectLst/>
                <a:latin typeface="Söhne"/>
              </a:rPr>
              <a:t>Müşteri Davranışlarının Derinlemesine Analiz Edilmesinin Nedenleri</a:t>
            </a:r>
            <a:endParaRPr lang="tr-TR" dirty="0"/>
          </a:p>
        </p:txBody>
      </p:sp>
      <p:sp>
        <p:nvSpPr>
          <p:cNvPr id="3" name="İçerik Yer Tutucusu 2">
            <a:extLst>
              <a:ext uri="{FF2B5EF4-FFF2-40B4-BE49-F238E27FC236}">
                <a16:creationId xmlns:a16="http://schemas.microsoft.com/office/drawing/2014/main" id="{426215E7-7D27-D002-BAE6-0BFA1E2AE29D}"/>
              </a:ext>
            </a:extLst>
          </p:cNvPr>
          <p:cNvSpPr>
            <a:spLocks noGrp="1"/>
          </p:cNvSpPr>
          <p:nvPr>
            <p:ph idx="1"/>
          </p:nvPr>
        </p:nvSpPr>
        <p:spPr>
          <a:xfrm>
            <a:off x="783277" y="2864368"/>
            <a:ext cx="4242585" cy="2881963"/>
          </a:xfrm>
        </p:spPr>
        <p:txBody>
          <a:bodyPr>
            <a:normAutofit/>
          </a:bodyPr>
          <a:lstStyle/>
          <a:p>
            <a:r>
              <a:rPr lang="tr-TR" sz="1600" i="0" dirty="0">
                <a:effectLst/>
                <a:latin typeface="+mj-lt"/>
              </a:rPr>
              <a:t>Müşteri tercihlerinin </a:t>
            </a:r>
            <a:r>
              <a:rPr lang="tr-TR" sz="1600" dirty="0">
                <a:latin typeface="+mj-lt"/>
              </a:rPr>
              <a:t>a</a:t>
            </a:r>
            <a:r>
              <a:rPr lang="tr-TR" sz="1600" i="0" dirty="0">
                <a:effectLst/>
                <a:latin typeface="+mj-lt"/>
              </a:rPr>
              <a:t>nlaşılması</a:t>
            </a:r>
          </a:p>
          <a:p>
            <a:r>
              <a:rPr lang="tr-TR" sz="1600" i="0" dirty="0">
                <a:effectLst/>
                <a:latin typeface="+mj-lt"/>
              </a:rPr>
              <a:t>Alışveriş alışkanlıklarının belirlenmesi</a:t>
            </a:r>
            <a:endParaRPr lang="tr-TR" sz="1600" dirty="0">
              <a:latin typeface="+mj-lt"/>
            </a:endParaRPr>
          </a:p>
          <a:p>
            <a:r>
              <a:rPr lang="tr-TR" sz="1600" i="0" dirty="0">
                <a:effectLst/>
                <a:latin typeface="+mj-lt"/>
              </a:rPr>
              <a:t>Öngörüsel </a:t>
            </a:r>
            <a:r>
              <a:rPr lang="tr-TR" sz="1600" dirty="0">
                <a:latin typeface="+mj-lt"/>
              </a:rPr>
              <a:t>a</a:t>
            </a:r>
            <a:r>
              <a:rPr lang="tr-TR" sz="1600" i="0" dirty="0">
                <a:effectLst/>
                <a:latin typeface="+mj-lt"/>
              </a:rPr>
              <a:t>nalizlerle gelecekteki çok satan ürünlerin</a:t>
            </a:r>
            <a:r>
              <a:rPr lang="tr-TR" sz="1600" dirty="0">
                <a:latin typeface="+mj-lt"/>
              </a:rPr>
              <a:t> t</a:t>
            </a:r>
            <a:r>
              <a:rPr lang="tr-TR" sz="1600" i="0" dirty="0">
                <a:effectLst/>
                <a:latin typeface="+mj-lt"/>
              </a:rPr>
              <a:t>ahmini</a:t>
            </a:r>
            <a:endParaRPr lang="tr-TR" sz="1600" dirty="0">
              <a:latin typeface="+mj-lt"/>
            </a:endParaRPr>
          </a:p>
        </p:txBody>
      </p:sp>
      <p:sp>
        <p:nvSpPr>
          <p:cNvPr id="6" name="Başlık 1">
            <a:extLst>
              <a:ext uri="{FF2B5EF4-FFF2-40B4-BE49-F238E27FC236}">
                <a16:creationId xmlns:a16="http://schemas.microsoft.com/office/drawing/2014/main" id="{8C7C9BAC-C966-CDC8-436E-D620EA88ADDC}"/>
              </a:ext>
            </a:extLst>
          </p:cNvPr>
          <p:cNvSpPr txBox="1">
            <a:spLocks/>
          </p:cNvSpPr>
          <p:nvPr/>
        </p:nvSpPr>
        <p:spPr>
          <a:xfrm>
            <a:off x="6919357" y="1667828"/>
            <a:ext cx="4242585" cy="11864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tr-TR" b="1" i="0" dirty="0">
                <a:effectLst/>
                <a:latin typeface="Söhne"/>
              </a:rPr>
              <a:t>Analizlerin Projedeki Temel Hedefleri ve Beklenen Çıktıları</a:t>
            </a:r>
            <a:endParaRPr lang="tr-TR" dirty="0"/>
          </a:p>
        </p:txBody>
      </p:sp>
      <p:sp>
        <p:nvSpPr>
          <p:cNvPr id="7" name="İçerik Yer Tutucusu 2">
            <a:extLst>
              <a:ext uri="{FF2B5EF4-FFF2-40B4-BE49-F238E27FC236}">
                <a16:creationId xmlns:a16="http://schemas.microsoft.com/office/drawing/2014/main" id="{C6D294B2-1EB9-4C0A-C798-CB41084F2C65}"/>
              </a:ext>
            </a:extLst>
          </p:cNvPr>
          <p:cNvSpPr txBox="1">
            <a:spLocks/>
          </p:cNvSpPr>
          <p:nvPr/>
        </p:nvSpPr>
        <p:spPr>
          <a:xfrm>
            <a:off x="6916856" y="2864368"/>
            <a:ext cx="4242585" cy="28819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600" i="0" dirty="0">
                <a:effectLst/>
                <a:latin typeface="+mj-lt"/>
              </a:rPr>
              <a:t>Müşteri memnuniyetini arttırmak</a:t>
            </a:r>
          </a:p>
          <a:p>
            <a:r>
              <a:rPr lang="tr-TR" sz="1600" i="0" dirty="0">
                <a:effectLst/>
                <a:latin typeface="+mj-lt"/>
              </a:rPr>
              <a:t>Stok </a:t>
            </a:r>
            <a:r>
              <a:rPr lang="tr-TR" sz="1600" dirty="0">
                <a:latin typeface="+mj-lt"/>
              </a:rPr>
              <a:t>y</a:t>
            </a:r>
            <a:r>
              <a:rPr lang="tr-TR" sz="1600" i="0" dirty="0">
                <a:effectLst/>
                <a:latin typeface="+mj-lt"/>
              </a:rPr>
              <a:t>önetimi </a:t>
            </a:r>
            <a:r>
              <a:rPr lang="tr-TR" sz="1600" dirty="0">
                <a:latin typeface="+mj-lt"/>
              </a:rPr>
              <a:t>o</a:t>
            </a:r>
            <a:r>
              <a:rPr lang="tr-TR" sz="1600" i="0" dirty="0">
                <a:effectLst/>
                <a:latin typeface="+mj-lt"/>
              </a:rPr>
              <a:t>ptimizasyonu</a:t>
            </a:r>
          </a:p>
          <a:p>
            <a:r>
              <a:rPr lang="tr-TR" sz="1600" i="0" dirty="0">
                <a:effectLst/>
                <a:latin typeface="+mj-lt"/>
              </a:rPr>
              <a:t>Satışları artırmak</a:t>
            </a:r>
          </a:p>
          <a:p>
            <a:r>
              <a:rPr lang="tr-TR" sz="1600" i="0" dirty="0">
                <a:effectLst/>
                <a:latin typeface="+mj-lt"/>
              </a:rPr>
              <a:t>Rekabetçi avantaj sağlamak</a:t>
            </a:r>
            <a:endParaRPr lang="tr-TR" sz="1600" dirty="0">
              <a:latin typeface="+mj-lt"/>
            </a:endParaRPr>
          </a:p>
        </p:txBody>
      </p:sp>
      <p:pic>
        <p:nvPicPr>
          <p:cNvPr id="11" name="Resim 10" descr="simge, sembol, grafik içeren bir resim&#10;&#10;Açıklama otomatik olarak oluşturuldu">
            <a:extLst>
              <a:ext uri="{FF2B5EF4-FFF2-40B4-BE49-F238E27FC236}">
                <a16:creationId xmlns:a16="http://schemas.microsoft.com/office/drawing/2014/main" id="{BD16D126-5300-9246-568B-22B68F3FA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564" y="2439973"/>
            <a:ext cx="1865376" cy="1865376"/>
          </a:xfrm>
          <a:prstGeom prst="rect">
            <a:avLst/>
          </a:prstGeom>
        </p:spPr>
      </p:pic>
    </p:spTree>
    <p:extLst>
      <p:ext uri="{BB962C8B-B14F-4D97-AF65-F5344CB8AC3E}">
        <p14:creationId xmlns:p14="http://schemas.microsoft.com/office/powerpoint/2010/main" val="172985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BA3C0B-F383-95F2-1B8B-A23DBA6206D0}"/>
              </a:ext>
            </a:extLst>
          </p:cNvPr>
          <p:cNvSpPr>
            <a:spLocks noGrp="1"/>
          </p:cNvSpPr>
          <p:nvPr>
            <p:ph type="title"/>
          </p:nvPr>
        </p:nvSpPr>
        <p:spPr>
          <a:xfrm>
            <a:off x="1066798" y="330199"/>
            <a:ext cx="4460242" cy="1407161"/>
          </a:xfrm>
        </p:spPr>
        <p:txBody>
          <a:bodyPr anchor="ctr">
            <a:normAutofit fontScale="90000"/>
          </a:bodyPr>
          <a:lstStyle/>
          <a:p>
            <a:r>
              <a:rPr lang="tr-TR" sz="2700" b="1" i="0" dirty="0">
                <a:effectLst/>
              </a:rPr>
              <a:t>Kullanılan Sınıflandırma Yöntemi:</a:t>
            </a:r>
            <a:br>
              <a:rPr lang="tr-TR" sz="2700" b="1" i="0" dirty="0">
                <a:effectLst/>
              </a:rPr>
            </a:br>
            <a:r>
              <a:rPr lang="tr-TR" sz="2700" i="1" dirty="0">
                <a:effectLst>
                  <a:outerShdw blurRad="38100" dist="38100" dir="2700000" algn="tl">
                    <a:srgbClr val="000000">
                      <a:alpha val="43137"/>
                    </a:srgbClr>
                  </a:outerShdw>
                </a:effectLst>
              </a:rPr>
              <a:t>Karar Ağacı</a:t>
            </a:r>
            <a:br>
              <a:rPr lang="tr-TR" sz="2800" dirty="0">
                <a:latin typeface="Verdana"/>
                <a:cs typeface="Verdana"/>
              </a:rPr>
            </a:br>
            <a:endParaRPr lang="tr-TR" sz="2700" i="1" dirty="0">
              <a:effectLst>
                <a:outerShdw blurRad="38100" dist="38100" dir="2700000" algn="tl">
                  <a:srgbClr val="000000">
                    <a:alpha val="43137"/>
                  </a:srgbClr>
                </a:outerShdw>
              </a:effectLst>
            </a:endParaRPr>
          </a:p>
        </p:txBody>
      </p:sp>
      <p:sp>
        <p:nvSpPr>
          <p:cNvPr id="3" name="İçerik Yer Tutucusu 2">
            <a:extLst>
              <a:ext uri="{FF2B5EF4-FFF2-40B4-BE49-F238E27FC236}">
                <a16:creationId xmlns:a16="http://schemas.microsoft.com/office/drawing/2014/main" id="{174E66C6-DDB9-8B4A-9429-70334A61F516}"/>
              </a:ext>
            </a:extLst>
          </p:cNvPr>
          <p:cNvSpPr>
            <a:spLocks noGrp="1"/>
          </p:cNvSpPr>
          <p:nvPr>
            <p:ph idx="1"/>
          </p:nvPr>
        </p:nvSpPr>
        <p:spPr>
          <a:xfrm>
            <a:off x="345286" y="1823601"/>
            <a:ext cx="5407186" cy="4704200"/>
          </a:xfrm>
        </p:spPr>
        <p:txBody>
          <a:bodyPr>
            <a:noAutofit/>
          </a:bodyPr>
          <a:lstStyle/>
          <a:p>
            <a:pPr marL="0" indent="0">
              <a:buNone/>
            </a:pPr>
            <a:r>
              <a:rPr lang="tr-TR" b="1" dirty="0"/>
              <a:t>    Seçilme Nedeni: </a:t>
            </a:r>
          </a:p>
          <a:p>
            <a:pPr>
              <a:buFont typeface="Arial" panose="020B0604020202020204" pitchFamily="34" charset="0"/>
              <a:buChar char="•"/>
            </a:pPr>
            <a:r>
              <a:rPr lang="tr-TR" dirty="0"/>
              <a:t>Karar ağaçları, sınıflandırma problemlerinde ve özellikle müşteri davranışlarının analizinde etkili sonuçlar veren bir makine öğrenimi algoritmasıdır.</a:t>
            </a:r>
          </a:p>
          <a:p>
            <a:pPr>
              <a:buFont typeface="Arial" panose="020B0604020202020204" pitchFamily="34" charset="0"/>
              <a:buChar char="•"/>
            </a:pPr>
            <a:r>
              <a:rPr lang="tr-TR" dirty="0"/>
              <a:t> Şeffaf ve anlaşılır yapısı, düşük ön işleme gereksinimi, çok sınıflı problemlere uyum sağlama yeteneği ve doğal değişken önemi belirleme özelliği, bu algoritmanın tercih edilmesini sağlar. Bu özellikler sayesinde, iş analistleri ve yöneticiler, modelin içsel mantığını anlamak ve veri setini hızlı bir şekilde modele girmek konusunda büyük avantaj elde ederler. </a:t>
            </a:r>
            <a:br>
              <a:rPr lang="tr-TR" dirty="0"/>
            </a:br>
            <a:r>
              <a:rPr lang="tr-TR" dirty="0"/>
              <a:t>    </a:t>
            </a:r>
          </a:p>
        </p:txBody>
      </p:sp>
      <p:pic>
        <p:nvPicPr>
          <p:cNvPr id="5" name="Resim 4" descr="çizgi, beyaz, askı, sanat içeren bir resim&#10;&#10;Açıklama otomatik olarak oluşturuldu">
            <a:extLst>
              <a:ext uri="{FF2B5EF4-FFF2-40B4-BE49-F238E27FC236}">
                <a16:creationId xmlns:a16="http://schemas.microsoft.com/office/drawing/2014/main" id="{809ED36E-3272-39A6-5541-7A195FCB19D3}"/>
              </a:ext>
            </a:extLst>
          </p:cNvPr>
          <p:cNvPicPr>
            <a:picLocks noChangeAspect="1"/>
          </p:cNvPicPr>
          <p:nvPr/>
        </p:nvPicPr>
        <p:blipFill rotWithShape="1">
          <a:blip r:embed="rId2">
            <a:extLst>
              <a:ext uri="{28A0092B-C50C-407E-A947-70E740481C1C}">
                <a14:useLocalDpi xmlns:a14="http://schemas.microsoft.com/office/drawing/2010/main" val="0"/>
              </a:ext>
            </a:extLst>
          </a:blip>
          <a:srcRect l="5757" r="14114" b="2"/>
          <a:stretch/>
        </p:blipFill>
        <p:spPr>
          <a:xfrm>
            <a:off x="6120859" y="882650"/>
            <a:ext cx="5184373" cy="5095021"/>
          </a:xfrm>
          <a:prstGeom prst="rect">
            <a:avLst/>
          </a:prstGeom>
          <a:noFill/>
        </p:spPr>
      </p:pic>
    </p:spTree>
    <p:extLst>
      <p:ext uri="{BB962C8B-B14F-4D97-AF65-F5344CB8AC3E}">
        <p14:creationId xmlns:p14="http://schemas.microsoft.com/office/powerpoint/2010/main" val="3337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EA53F0B-4B4D-B8C6-E54C-A0F4A69509AC}"/>
              </a:ext>
            </a:extLst>
          </p:cNvPr>
          <p:cNvSpPr>
            <a:spLocks noGrp="1"/>
          </p:cNvSpPr>
          <p:nvPr>
            <p:ph idx="1"/>
          </p:nvPr>
        </p:nvSpPr>
        <p:spPr>
          <a:xfrm>
            <a:off x="1924050" y="703063"/>
            <a:ext cx="8343900" cy="3356373"/>
          </a:xfrm>
        </p:spPr>
        <p:txBody>
          <a:bodyPr>
            <a:normAutofit lnSpcReduction="10000"/>
          </a:bodyPr>
          <a:lstStyle/>
          <a:p>
            <a:pPr marL="0" indent="0">
              <a:lnSpc>
                <a:spcPct val="110000"/>
              </a:lnSpc>
              <a:buNone/>
            </a:pPr>
            <a:r>
              <a:rPr lang="tr-TR" sz="1600" b="1" dirty="0"/>
              <a:t>Algoritmanın Temel İlkeleri:</a:t>
            </a:r>
          </a:p>
          <a:p>
            <a:pPr>
              <a:lnSpc>
                <a:spcPct val="110000"/>
              </a:lnSpc>
              <a:buFont typeface="Arial" panose="020B0604020202020204" pitchFamily="34" charset="0"/>
              <a:buChar char="•"/>
            </a:pPr>
            <a:r>
              <a:rPr lang="tr-TR" sz="1600" dirty="0"/>
              <a:t>Karar ağacı, veri setini belirli bir hedefe ulaşmak için en etkili şekilde bölen bir ağaç yapısı oluşturur.</a:t>
            </a:r>
          </a:p>
          <a:p>
            <a:pPr>
              <a:lnSpc>
                <a:spcPct val="110000"/>
              </a:lnSpc>
              <a:buFont typeface="Arial" panose="020B0604020202020204" pitchFamily="34" charset="0"/>
              <a:buChar char="•"/>
            </a:pPr>
            <a:r>
              <a:rPr lang="tr-TR" sz="1600" dirty="0"/>
              <a:t>Her iç düğüm, bir özelliği ve bu özelliğe göre bir kararı temsil eder.</a:t>
            </a:r>
          </a:p>
          <a:p>
            <a:pPr>
              <a:lnSpc>
                <a:spcPct val="110000"/>
              </a:lnSpc>
              <a:buFont typeface="Arial" panose="020B0604020202020204" pitchFamily="34" charset="0"/>
              <a:buChar char="•"/>
            </a:pPr>
            <a:r>
              <a:rPr lang="tr-TR" sz="1600" dirty="0"/>
              <a:t>Yaprak düğümleri, sonuç sınıfları veya sayısal değerlerdir.</a:t>
            </a:r>
          </a:p>
          <a:p>
            <a:pPr marL="0" indent="0">
              <a:lnSpc>
                <a:spcPct val="110000"/>
              </a:lnSpc>
              <a:buNone/>
            </a:pPr>
            <a:r>
              <a:rPr lang="tr-TR" sz="1600" b="1" dirty="0"/>
              <a:t>Algoritmanın Avantajları: </a:t>
            </a:r>
          </a:p>
          <a:p>
            <a:pPr algn="l">
              <a:buFont typeface="Arial" panose="020B0604020202020204" pitchFamily="34" charset="0"/>
              <a:buChar char="•"/>
            </a:pPr>
            <a:r>
              <a:rPr lang="tr-TR" sz="1600" dirty="0"/>
              <a:t>İnsanlar tarafından anlaşılabilir bir model sunar.</a:t>
            </a:r>
          </a:p>
          <a:p>
            <a:pPr algn="l">
              <a:buFont typeface="Arial" panose="020B0604020202020204" pitchFamily="34" charset="0"/>
              <a:buChar char="•"/>
            </a:pPr>
            <a:r>
              <a:rPr lang="tr-TR" sz="1600" dirty="0"/>
              <a:t>Hem sınıflandırma hem de regresyon problemlerinde kullanılabilir.</a:t>
            </a:r>
          </a:p>
          <a:p>
            <a:pPr algn="l">
              <a:buFont typeface="Arial" panose="020B0604020202020204" pitchFamily="34" charset="0"/>
              <a:buChar char="•"/>
            </a:pPr>
            <a:r>
              <a:rPr lang="tr-TR" sz="1600" dirty="0"/>
              <a:t>Veri setindeki ilişkileri ve desenleri anlamak için kullanışlıdır.</a:t>
            </a:r>
          </a:p>
          <a:p>
            <a:pPr>
              <a:lnSpc>
                <a:spcPct val="110000"/>
              </a:lnSpc>
              <a:buFont typeface="Arial" panose="020B0604020202020204" pitchFamily="34" charset="0"/>
              <a:buChar char="•"/>
            </a:pPr>
            <a:endParaRPr lang="tr-TR" sz="1600" dirty="0"/>
          </a:p>
          <a:p>
            <a:endParaRPr lang="tr-TR" sz="1600" dirty="0"/>
          </a:p>
        </p:txBody>
      </p:sp>
      <p:pic>
        <p:nvPicPr>
          <p:cNvPr id="1030" name="Picture 6" descr="Algorithm Design - KnowItAllNinja">
            <a:extLst>
              <a:ext uri="{FF2B5EF4-FFF2-40B4-BE49-F238E27FC236}">
                <a16:creationId xmlns:a16="http://schemas.microsoft.com/office/drawing/2014/main" id="{8F47CD55-A2ED-17ED-F01F-76253489A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267" y="4466590"/>
            <a:ext cx="6421465" cy="183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22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A1F9BE-E10B-D1FA-DAFF-368DD323DBEF}"/>
              </a:ext>
            </a:extLst>
          </p:cNvPr>
          <p:cNvSpPr>
            <a:spLocks noGrp="1"/>
          </p:cNvSpPr>
          <p:nvPr>
            <p:ph type="title"/>
          </p:nvPr>
        </p:nvSpPr>
        <p:spPr>
          <a:xfrm>
            <a:off x="6095999" y="907577"/>
            <a:ext cx="5067299" cy="1709436"/>
          </a:xfrm>
        </p:spPr>
        <p:txBody>
          <a:bodyPr anchor="ctr">
            <a:normAutofit/>
          </a:bodyPr>
          <a:lstStyle/>
          <a:p>
            <a:r>
              <a:rPr lang="tr-TR" sz="4800" dirty="0"/>
              <a:t>Analiz Aşamaları	</a:t>
            </a:r>
          </a:p>
        </p:txBody>
      </p:sp>
      <p:pic>
        <p:nvPicPr>
          <p:cNvPr id="5" name="Resim 4">
            <a:extLst>
              <a:ext uri="{FF2B5EF4-FFF2-40B4-BE49-F238E27FC236}">
                <a16:creationId xmlns:a16="http://schemas.microsoft.com/office/drawing/2014/main" id="{C93F0D26-F809-48A5-D70D-C91DBD04521B}"/>
              </a:ext>
            </a:extLst>
          </p:cNvPr>
          <p:cNvPicPr>
            <a:picLocks noChangeAspect="1"/>
          </p:cNvPicPr>
          <p:nvPr/>
        </p:nvPicPr>
        <p:blipFill>
          <a:blip r:embed="rId2"/>
          <a:stretch>
            <a:fillRect/>
          </a:stretch>
        </p:blipFill>
        <p:spPr>
          <a:xfrm>
            <a:off x="305189" y="2617013"/>
            <a:ext cx="5332540" cy="3026216"/>
          </a:xfrm>
          <a:prstGeom prst="rect">
            <a:avLst/>
          </a:prstGeom>
          <a:noFill/>
          <a:ln>
            <a:noFill/>
          </a:ln>
          <a:effectLst>
            <a:outerShdw blurRad="190500" algn="tl" rotWithShape="0">
              <a:srgbClr val="000000">
                <a:alpha val="70000"/>
              </a:srgbClr>
            </a:outerShdw>
          </a:effectLst>
        </p:spPr>
      </p:pic>
      <p:sp>
        <p:nvSpPr>
          <p:cNvPr id="3" name="İçerik Yer Tutucusu 2">
            <a:extLst>
              <a:ext uri="{FF2B5EF4-FFF2-40B4-BE49-F238E27FC236}">
                <a16:creationId xmlns:a16="http://schemas.microsoft.com/office/drawing/2014/main" id="{5E6DB044-E84E-F35E-42DB-EAF4CAF21135}"/>
              </a:ext>
            </a:extLst>
          </p:cNvPr>
          <p:cNvSpPr>
            <a:spLocks noGrp="1"/>
          </p:cNvSpPr>
          <p:nvPr>
            <p:ph idx="1"/>
          </p:nvPr>
        </p:nvSpPr>
        <p:spPr>
          <a:xfrm>
            <a:off x="6096000" y="2736850"/>
            <a:ext cx="5067300" cy="2978150"/>
          </a:xfrm>
        </p:spPr>
        <p:txBody>
          <a:bodyPr anchor="ctr">
            <a:normAutofit lnSpcReduction="10000"/>
          </a:bodyPr>
          <a:lstStyle/>
          <a:p>
            <a:pPr marL="0" indent="0">
              <a:lnSpc>
                <a:spcPct val="110000"/>
              </a:lnSpc>
              <a:buNone/>
            </a:pPr>
            <a:r>
              <a:rPr lang="tr-TR" sz="1500"/>
              <a:t>Aşamaların başarılı bir şekilde gerçekleştirilmesi, veri madenciliği sürecinde güvenilir sonuçlara ulaşmak için önemlidir.</a:t>
            </a:r>
          </a:p>
          <a:p>
            <a:pPr>
              <a:lnSpc>
                <a:spcPct val="110000"/>
              </a:lnSpc>
              <a:buFont typeface="Arial" panose="020B0604020202020204" pitchFamily="34" charset="0"/>
              <a:buChar char="•"/>
            </a:pPr>
            <a:r>
              <a:rPr lang="tr-TR" sz="1500"/>
              <a:t> </a:t>
            </a:r>
            <a:r>
              <a:rPr lang="tr-TR" sz="1500" b="1"/>
              <a:t>Veri Setinin İncelenmesi:</a:t>
            </a:r>
          </a:p>
          <a:p>
            <a:pPr marL="742950" lvl="1" indent="-285750">
              <a:lnSpc>
                <a:spcPct val="110000"/>
              </a:lnSpc>
              <a:buFont typeface="Arial" panose="020B0604020202020204" pitchFamily="34" charset="0"/>
              <a:buChar char="•"/>
            </a:pPr>
            <a:r>
              <a:rPr lang="tr-TR" sz="1500"/>
              <a:t>Veri seti, müşteri davranışlarını anlamak için temel bilgileri içerir: müşteri özellikleri, alışveriş tarihi, ürün kategorisi, ürün miktarı, toplam tutar gibi.</a:t>
            </a:r>
          </a:p>
          <a:p>
            <a:pPr marL="742950" lvl="1" indent="-285750">
              <a:lnSpc>
                <a:spcPct val="110000"/>
              </a:lnSpc>
              <a:buFont typeface="Arial" panose="020B0604020202020204" pitchFamily="34" charset="0"/>
              <a:buChar char="•"/>
            </a:pPr>
            <a:r>
              <a:rPr lang="tr-TR" sz="1500"/>
              <a:t>Her bir özellik detaylı olarak incelenmiş, eksik veriler kontrol edilmiş ve veri türleri belirlenmiştir.</a:t>
            </a:r>
          </a:p>
        </p:txBody>
      </p:sp>
      <p:sp>
        <p:nvSpPr>
          <p:cNvPr id="10"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1ADF0ECB-A9B3-4C77-B4D0-131EC97EA098}" type="datetime1">
              <a:rPr lang="en-US" smtClean="0"/>
              <a:pPr>
                <a:spcAft>
                  <a:spcPts val="600"/>
                </a:spcAft>
              </a:pPr>
              <a:t>1/8/2024</a:t>
            </a:fld>
            <a:endParaRPr lang="en-US" dirty="0"/>
          </a:p>
        </p:txBody>
      </p:sp>
      <p:sp>
        <p:nvSpPr>
          <p:cNvPr id="12"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a:t>Sample Footer Text</a:t>
            </a:r>
          </a:p>
        </p:txBody>
      </p:sp>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8</a:t>
            </a:fld>
            <a:endParaRPr lang="en-US"/>
          </a:p>
        </p:txBody>
      </p:sp>
      <p:pic>
        <p:nvPicPr>
          <p:cNvPr id="7" name="Resim 6">
            <a:extLst>
              <a:ext uri="{FF2B5EF4-FFF2-40B4-BE49-F238E27FC236}">
                <a16:creationId xmlns:a16="http://schemas.microsoft.com/office/drawing/2014/main" id="{F67EADA2-36ED-304A-5FAC-85591312B11D}"/>
              </a:ext>
            </a:extLst>
          </p:cNvPr>
          <p:cNvPicPr>
            <a:picLocks noChangeAspect="1"/>
          </p:cNvPicPr>
          <p:nvPr/>
        </p:nvPicPr>
        <p:blipFill>
          <a:blip r:embed="rId3"/>
          <a:stretch>
            <a:fillRect/>
          </a:stretch>
        </p:blipFill>
        <p:spPr>
          <a:xfrm>
            <a:off x="911165" y="1678083"/>
            <a:ext cx="4120588" cy="580365"/>
          </a:xfrm>
          <a:prstGeom prst="rect">
            <a:avLst/>
          </a:prstGeom>
        </p:spPr>
      </p:pic>
    </p:spTree>
    <p:extLst>
      <p:ext uri="{BB962C8B-B14F-4D97-AF65-F5344CB8AC3E}">
        <p14:creationId xmlns:p14="http://schemas.microsoft.com/office/powerpoint/2010/main" val="357300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73EDCF8-A68F-A2B7-59A8-61680C9816A9}"/>
              </a:ext>
            </a:extLst>
          </p:cNvPr>
          <p:cNvPicPr>
            <a:picLocks noChangeAspect="1"/>
          </p:cNvPicPr>
          <p:nvPr/>
        </p:nvPicPr>
        <p:blipFill>
          <a:blip r:embed="rId2"/>
          <a:stretch>
            <a:fillRect/>
          </a:stretch>
        </p:blipFill>
        <p:spPr>
          <a:xfrm>
            <a:off x="2369105" y="3849914"/>
            <a:ext cx="7453790" cy="1733005"/>
          </a:xfrm>
          <a:prstGeom prst="rect">
            <a:avLst/>
          </a:prstGeom>
          <a:noFill/>
        </p:spPr>
      </p:pic>
      <p:sp>
        <p:nvSpPr>
          <p:cNvPr id="3" name="İçerik Yer Tutucusu 2">
            <a:extLst>
              <a:ext uri="{FF2B5EF4-FFF2-40B4-BE49-F238E27FC236}">
                <a16:creationId xmlns:a16="http://schemas.microsoft.com/office/drawing/2014/main" id="{30FAF1F6-BA57-5807-2A88-BA46BED1EE6A}"/>
              </a:ext>
            </a:extLst>
          </p:cNvPr>
          <p:cNvSpPr>
            <a:spLocks noGrp="1"/>
          </p:cNvSpPr>
          <p:nvPr>
            <p:ph idx="1"/>
          </p:nvPr>
        </p:nvSpPr>
        <p:spPr>
          <a:xfrm>
            <a:off x="1732914" y="858520"/>
            <a:ext cx="8726171" cy="2570480"/>
          </a:xfrm>
        </p:spPr>
        <p:txBody>
          <a:bodyPr anchor="t">
            <a:normAutofit/>
          </a:bodyPr>
          <a:lstStyle/>
          <a:p>
            <a:pPr>
              <a:buFont typeface="Arial" panose="020B0604020202020204" pitchFamily="34" charset="0"/>
              <a:buChar char="•"/>
            </a:pPr>
            <a:r>
              <a:rPr lang="tr-TR" dirty="0"/>
              <a:t> Temel İstatistik Analizi:</a:t>
            </a:r>
          </a:p>
          <a:p>
            <a:pPr marL="742950" lvl="1" indent="-285750">
              <a:buFont typeface="Arial" panose="020B0604020202020204" pitchFamily="34" charset="0"/>
              <a:buChar char="•"/>
            </a:pPr>
            <a:r>
              <a:rPr lang="tr-TR" dirty="0"/>
              <a:t>Yaş, ürün miktarı, toplam tutar gibi sayısal özelliklerin temel istatistiksel özetleri çıkarıldı. </a:t>
            </a:r>
          </a:p>
          <a:p>
            <a:pPr marL="742950" lvl="1" indent="-285750">
              <a:buFont typeface="Arial" panose="020B0604020202020204" pitchFamily="34" charset="0"/>
              <a:buChar char="•"/>
            </a:pPr>
            <a:r>
              <a:rPr lang="tr-TR" dirty="0"/>
              <a:t> Eğitim ve test verilerini ayırma işlemleri  yapıldı. (Bu işlem, makine öğrenimi modellerinin performansını değerlendirmek için veri setini bölmenin yaygın bir yöntemidir.)</a:t>
            </a:r>
          </a:p>
          <a:p>
            <a:pPr marL="742950" lvl="1" indent="-285750">
              <a:buFont typeface="Arial" panose="020B0604020202020204" pitchFamily="34" charset="0"/>
              <a:buChar char="•"/>
            </a:pPr>
            <a:endParaRPr lang="tr-TR" dirty="0"/>
          </a:p>
          <a:p>
            <a:pPr marL="742950" lvl="1" indent="-285750">
              <a:buFont typeface="Arial" panose="020B0604020202020204" pitchFamily="34" charset="0"/>
              <a:buChar char="•"/>
            </a:pPr>
            <a:endParaRPr lang="tr-TR" dirty="0"/>
          </a:p>
        </p:txBody>
      </p:sp>
    </p:spTree>
    <p:extLst>
      <p:ext uri="{BB962C8B-B14F-4D97-AF65-F5344CB8AC3E}">
        <p14:creationId xmlns:p14="http://schemas.microsoft.com/office/powerpoint/2010/main" val="3396651037"/>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243241"/>
      </a:dk2>
      <a:lt2>
        <a:srgbClr val="E8E2E6"/>
      </a:lt2>
      <a:accent1>
        <a:srgbClr val="64B27A"/>
      </a:accent1>
      <a:accent2>
        <a:srgbClr val="59AF95"/>
      </a:accent2>
      <a:accent3>
        <a:srgbClr val="60ADB7"/>
      </a:accent3>
      <a:accent4>
        <a:srgbClr val="6999CF"/>
      </a:accent4>
      <a:accent5>
        <a:srgbClr val="8489D8"/>
      </a:accent5>
      <a:accent6>
        <a:srgbClr val="8F69CF"/>
      </a:accent6>
      <a:hlink>
        <a:srgbClr val="AE699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35599EA31DEA6D43AE70B00924759667" ma:contentTypeVersion="3" ma:contentTypeDescription="Yeni belge oluşturun." ma:contentTypeScope="" ma:versionID="9345fd72819ab649f2015d0d73fbc9b5">
  <xsd:schema xmlns:xsd="http://www.w3.org/2001/XMLSchema" xmlns:xs="http://www.w3.org/2001/XMLSchema" xmlns:p="http://schemas.microsoft.com/office/2006/metadata/properties" xmlns:ns3="8d8bcb6f-d350-43a5-b982-34c77dbe3cc9" targetNamespace="http://schemas.microsoft.com/office/2006/metadata/properties" ma:root="true" ma:fieldsID="3e59f3596f9453c75f52c1f1aaae4ef9" ns3:_="">
    <xsd:import namespace="8d8bcb6f-d350-43a5-b982-34c77dbe3cc9"/>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6f-d350-43a5-b982-34c77dbe3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CC79C2-AD1C-4C14-B9CC-55C4393F3973}">
  <ds:schemaRefs>
    <ds:schemaRef ds:uri="http://schemas.microsoft.com/sharepoint/v3/contenttype/forms"/>
  </ds:schemaRefs>
</ds:datastoreItem>
</file>

<file path=customXml/itemProps2.xml><?xml version="1.0" encoding="utf-8"?>
<ds:datastoreItem xmlns:ds="http://schemas.openxmlformats.org/officeDocument/2006/customXml" ds:itemID="{28C6D0EA-B134-4A25-BDA5-B26E03D2C7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6f-d350-43a5-b982-34c77dbe3c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458627-8E3B-4CB2-94DE-C7BDC3B7620B}">
  <ds:schemaRefs>
    <ds:schemaRef ds:uri="http://www.w3.org/XML/1998/namespace"/>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8d8bcb6f-d350-43a5-b982-34c77dbe3cc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1069</TotalTime>
  <Words>806</Words>
  <Application>Microsoft Office PowerPoint</Application>
  <PresentationFormat>Geniş ekran</PresentationFormat>
  <Paragraphs>71</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Neue Haas Grotesk Text Pro</vt:lpstr>
      <vt:lpstr>Söhne</vt:lpstr>
      <vt:lpstr>Verdana</vt:lpstr>
      <vt:lpstr>SwellVTI</vt:lpstr>
      <vt:lpstr>VERİ MADENCİLİĞİ</vt:lpstr>
      <vt:lpstr>Veri Madenciliği Nedir? </vt:lpstr>
      <vt:lpstr>Veri Madenciliği Yöntemleri Nelerdir?</vt:lpstr>
      <vt:lpstr>Projenin Amacı </vt:lpstr>
      <vt:lpstr>Müşteri Davranışlarının Derinlemesine Analiz Edilmesinin Nedenleri</vt:lpstr>
      <vt:lpstr>Kullanılan Sınıflandırma Yöntemi: Karar Ağacı </vt:lpstr>
      <vt:lpstr>PowerPoint Sunusu</vt:lpstr>
      <vt:lpstr>Analiz Aşamaları </vt:lpstr>
      <vt:lpstr>PowerPoint Sunusu</vt:lpstr>
      <vt:lpstr>PowerPoint Sunusu</vt:lpstr>
      <vt:lpstr>Stratejik Kararlar ve Gelecek Adımlar</vt:lpstr>
      <vt:lpstr>DİNLEDİĞİNİZ İÇİN TEŞEKKÜR EDERİZ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Ahmet GÜR</dc:creator>
  <cp:lastModifiedBy>Ahmet GÜR</cp:lastModifiedBy>
  <cp:revision>6</cp:revision>
  <dcterms:created xsi:type="dcterms:W3CDTF">2023-12-31T12:01:55Z</dcterms:created>
  <dcterms:modified xsi:type="dcterms:W3CDTF">2024-01-08T07:59:04Z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0x01010035599EA31DEA6D43AE70B00924759667</vt:lpwstr>
  </property>
</Properties>
</file>