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3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16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111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2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1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2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4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9439" y="2688592"/>
            <a:ext cx="6347844" cy="1117852"/>
          </a:xfrm>
        </p:spPr>
        <p:txBody>
          <a:bodyPr/>
          <a:lstStyle/>
          <a:p>
            <a:pPr algn="ctr"/>
            <a:r>
              <a:rPr lang="ru-RU" sz="2000" dirty="0" smtClean="0"/>
              <a:t>Тема индивидуального задания:</a:t>
            </a:r>
            <a:br>
              <a:rPr lang="ru-RU" sz="2000" dirty="0" smtClean="0"/>
            </a:br>
            <a:r>
              <a:rPr lang="ru-RU" sz="2000" dirty="0" smtClean="0"/>
              <a:t>«Разработка автоматизированной системы учёта товарно-материальных ценностей»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439" y="5103256"/>
            <a:ext cx="5826719" cy="434902"/>
          </a:xfrm>
        </p:spPr>
        <p:txBody>
          <a:bodyPr/>
          <a:lstStyle/>
          <a:p>
            <a:pPr algn="l"/>
            <a:r>
              <a:rPr lang="ru-RU" dirty="0" smtClean="0"/>
              <a:t>Выполнил: Деденко Антон Сергеевич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949439" y="5538158"/>
            <a:ext cx="5826719" cy="434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Руководитель: Гончаров Владислав Игоревич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49439" y="733245"/>
            <a:ext cx="6029331" cy="1700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dirty="0" smtClean="0"/>
              <a:t>Отчёт</a:t>
            </a:r>
            <a:br>
              <a:rPr lang="ru-RU" sz="3600" dirty="0" smtClean="0"/>
            </a:br>
            <a:r>
              <a:rPr lang="ru-RU" sz="3600" dirty="0" smtClean="0"/>
              <a:t>по производственной технологической практике</a:t>
            </a:r>
            <a:endParaRPr lang="ru-RU" sz="36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949439" y="4241346"/>
            <a:ext cx="6546917" cy="434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База прохождения практики: ОАО «Гомельский технопарк»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0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123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97480"/>
            <a:ext cx="6347714" cy="4643884"/>
          </a:xfrm>
        </p:spPr>
        <p:txBody>
          <a:bodyPr>
            <a:normAutofit/>
          </a:bodyPr>
          <a:lstStyle/>
          <a:p>
            <a:r>
              <a:rPr lang="ru-RU" dirty="0" smtClean="0"/>
              <a:t>Обобщены </a:t>
            </a:r>
            <a:r>
              <a:rPr lang="ru-RU" dirty="0"/>
              <a:t>и систематизированы знания и умения работы с </a:t>
            </a:r>
            <a:r>
              <a:rPr lang="ru-RU" dirty="0" smtClean="0"/>
              <a:t>«</a:t>
            </a:r>
            <a:r>
              <a:rPr lang="en-US" dirty="0"/>
              <a:t>Microsoft SQL</a:t>
            </a:r>
            <a:r>
              <a:rPr lang="ru-RU" dirty="0"/>
              <a:t>-</a:t>
            </a:r>
            <a:r>
              <a:rPr lang="en-US" dirty="0"/>
              <a:t>SERVER</a:t>
            </a:r>
            <a:r>
              <a:rPr lang="ru-RU" dirty="0"/>
              <a:t> </a:t>
            </a:r>
            <a:r>
              <a:rPr lang="ru-RU" dirty="0" smtClean="0"/>
              <a:t>2017», </a:t>
            </a:r>
            <a:r>
              <a:rPr lang="ru-RU" dirty="0"/>
              <a:t>а также изучен язык программирования «</a:t>
            </a:r>
            <a:r>
              <a:rPr lang="en-US" dirty="0"/>
              <a:t>C</a:t>
            </a:r>
            <a:r>
              <a:rPr lang="ru-RU" dirty="0"/>
              <a:t>#» и технология </a:t>
            </a:r>
            <a:r>
              <a:rPr lang="ru-RU" dirty="0" smtClean="0"/>
              <a:t>«</a:t>
            </a:r>
            <a:r>
              <a:rPr lang="en-US" dirty="0" smtClean="0"/>
              <a:t>ASP</a:t>
            </a:r>
            <a:r>
              <a:rPr lang="ru-RU" dirty="0" smtClean="0"/>
              <a:t>.</a:t>
            </a:r>
            <a:r>
              <a:rPr lang="en-US" dirty="0"/>
              <a:t>NET</a:t>
            </a:r>
            <a:r>
              <a:rPr lang="ru-RU" dirty="0"/>
              <a:t>».</a:t>
            </a:r>
          </a:p>
          <a:p>
            <a:r>
              <a:rPr lang="ru-RU" dirty="0"/>
              <a:t>С</a:t>
            </a:r>
            <a:r>
              <a:rPr lang="ru-RU" dirty="0" smtClean="0"/>
              <a:t>проектирована база данных, посредствам </a:t>
            </a:r>
            <a:r>
              <a:rPr lang="ru-RU" dirty="0"/>
              <a:t>«</a:t>
            </a:r>
            <a:r>
              <a:rPr lang="en-US" dirty="0"/>
              <a:t>Microsoft SQL</a:t>
            </a:r>
            <a:r>
              <a:rPr lang="ru-RU" dirty="0"/>
              <a:t>-</a:t>
            </a:r>
            <a:r>
              <a:rPr lang="en-US" dirty="0"/>
              <a:t>SERVER</a:t>
            </a:r>
            <a:r>
              <a:rPr lang="ru-RU" dirty="0"/>
              <a:t> </a:t>
            </a:r>
            <a:r>
              <a:rPr lang="ru-RU" dirty="0" smtClean="0"/>
              <a:t>20</a:t>
            </a:r>
            <a:r>
              <a:rPr lang="en-US" dirty="0" smtClean="0"/>
              <a:t>17</a:t>
            </a:r>
            <a:r>
              <a:rPr lang="ru-RU" dirty="0" smtClean="0"/>
              <a:t>», </a:t>
            </a:r>
            <a:r>
              <a:rPr lang="ru-RU" dirty="0"/>
              <a:t>и связана с </a:t>
            </a:r>
            <a:r>
              <a:rPr lang="ru-RU" dirty="0" smtClean="0"/>
              <a:t>программой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Р</a:t>
            </a:r>
            <a:r>
              <a:rPr lang="ru-RU" dirty="0" smtClean="0"/>
              <a:t>азработано интернет-приложение, которое может использоваться на любой аппаратной платформе.</a:t>
            </a:r>
            <a:endParaRPr lang="en-US" dirty="0" smtClean="0"/>
          </a:p>
          <a:p>
            <a:r>
              <a:rPr lang="ru-RU" dirty="0"/>
              <a:t>С</a:t>
            </a:r>
            <a:r>
              <a:rPr lang="ru-RU" dirty="0" smtClean="0"/>
              <a:t>обраны </a:t>
            </a:r>
            <a:r>
              <a:rPr lang="ru-RU" dirty="0"/>
              <a:t>и изучены необходимые документы, проанализирована предметная область и специфика предприятия, а также составлен дневник-отчет по прохождению практики.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8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01615"/>
          </a:xfrm>
        </p:spPr>
        <p:txBody>
          <a:bodyPr/>
          <a:lstStyle/>
          <a:p>
            <a:r>
              <a:rPr lang="ru-RU" dirty="0" smtClean="0"/>
              <a:t>Цели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04514"/>
            <a:ext cx="6347714" cy="4436850"/>
          </a:xfrm>
        </p:spPr>
        <p:txBody>
          <a:bodyPr/>
          <a:lstStyle/>
          <a:p>
            <a:r>
              <a:rPr lang="be-BY" sz="2000" dirty="0" smtClean="0"/>
              <a:t>изучение специфики </a:t>
            </a:r>
            <a:r>
              <a:rPr lang="be-BY" sz="2000" dirty="0"/>
              <a:t>документооборота </a:t>
            </a:r>
            <a:r>
              <a:rPr lang="be-BY" sz="2000" dirty="0"/>
              <a:t> </a:t>
            </a:r>
            <a:r>
              <a:rPr lang="be-BY" sz="2000" dirty="0" smtClean="0"/>
              <a:t>      </a:t>
            </a:r>
            <a:r>
              <a:rPr lang="ru-RU" sz="2000" dirty="0" smtClean="0"/>
              <a:t>ОАО «Гомельский </a:t>
            </a:r>
            <a:r>
              <a:rPr lang="ru-RU" sz="2000" dirty="0"/>
              <a:t>технопарк</a:t>
            </a:r>
            <a:r>
              <a:rPr lang="ru-RU" sz="2000" dirty="0" smtClean="0"/>
              <a:t>»;</a:t>
            </a:r>
          </a:p>
          <a:p>
            <a:r>
              <a:rPr lang="ru-RU" sz="2000" dirty="0" smtClean="0"/>
              <a:t>изучение организационной структуры предприятия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be-BY" sz="2000" dirty="0" smtClean="0"/>
              <a:t>построение </a:t>
            </a:r>
            <a:r>
              <a:rPr lang="be-BY" sz="2000" dirty="0"/>
              <a:t>модели бизнес-процессов деятельности;</a:t>
            </a:r>
            <a:endParaRPr lang="ru-RU" sz="2000" dirty="0"/>
          </a:p>
          <a:p>
            <a:r>
              <a:rPr lang="be-BY" sz="2000" dirty="0" smtClean="0"/>
              <a:t>разработка автоматизированной системы учёта товарно-материальных ценностей.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6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 предприятии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92370"/>
            <a:ext cx="6938515" cy="4548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ОАО «Гомельский технопарк» – государственная организация, учредителем которой является Гомельский облисполком</a:t>
            </a:r>
            <a:r>
              <a:rPr lang="ru-RU" sz="2000" dirty="0" smtClean="0"/>
              <a:t>. </a:t>
            </a:r>
          </a:p>
          <a:p>
            <a:pPr marL="0" indent="0">
              <a:buNone/>
            </a:pPr>
            <a:r>
              <a:rPr lang="ru-RU" sz="2000" dirty="0" smtClean="0"/>
              <a:t>Основной функцией технопарка </a:t>
            </a:r>
            <a:r>
              <a:rPr lang="ru-RU" sz="2000" dirty="0"/>
              <a:t>является предоставление площадей на льготных условиях резидентам технопарка, а также оказание им комплекса услуг по развитию инновационного бизнеса</a:t>
            </a:r>
            <a:r>
              <a:rPr lang="ru-RU" sz="2000" dirty="0" smtClean="0"/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размещения резидентов администрация ОАО «Гомельский технопарк» предлагает помещения общей полезной площадью 2400 квадратных метров, расположенное по улице </a:t>
            </a:r>
            <a:r>
              <a:rPr lang="ru-RU" sz="2000" dirty="0" err="1"/>
              <a:t>Федюнинского</a:t>
            </a:r>
            <a:r>
              <a:rPr lang="ru-RU" sz="2000" dirty="0"/>
              <a:t>, </a:t>
            </a:r>
            <a:r>
              <a:rPr lang="ru-RU" sz="2000" dirty="0" smtClean="0"/>
              <a:t>17.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08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82152"/>
            <a:ext cx="6347714" cy="4359212"/>
          </a:xfrm>
        </p:spPr>
        <p:txBody>
          <a:bodyPr>
            <a:noAutofit/>
          </a:bodyPr>
          <a:lstStyle/>
          <a:p>
            <a:r>
              <a:rPr lang="ru-RU" sz="2000" dirty="0"/>
              <a:t>Платформа </a:t>
            </a:r>
            <a:r>
              <a:rPr lang="ru-RU" sz="2000" b="1" dirty="0"/>
              <a:t>ASP.NET </a:t>
            </a:r>
            <a:r>
              <a:rPr lang="ru-RU" sz="2000" b="1" dirty="0" err="1"/>
              <a:t>Core</a:t>
            </a:r>
            <a:r>
              <a:rPr lang="ru-RU" sz="2000" b="1" dirty="0"/>
              <a:t> </a:t>
            </a:r>
            <a:r>
              <a:rPr lang="ru-RU" sz="2000" dirty="0"/>
              <a:t>представляет технологию от компании </a:t>
            </a:r>
            <a:r>
              <a:rPr lang="ru-RU" sz="2000" dirty="0" err="1"/>
              <a:t>Microsoft</a:t>
            </a:r>
            <a:r>
              <a:rPr lang="ru-RU" sz="2000" dirty="0"/>
              <a:t>, предназначенную для создания различного рода веб-приложений: от небольших веб-сайтов до крупных веб-порталов и веб-сервисов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 err="1"/>
              <a:t>JetBrains</a:t>
            </a:r>
            <a:r>
              <a:rPr lang="ru-RU" sz="2000" b="1" dirty="0"/>
              <a:t> </a:t>
            </a:r>
            <a:r>
              <a:rPr lang="ru-RU" sz="2000" b="1" dirty="0" err="1"/>
              <a:t>Rider</a:t>
            </a:r>
            <a:r>
              <a:rPr lang="ru-RU" sz="2000" dirty="0"/>
              <a:t> </a:t>
            </a:r>
            <a:r>
              <a:rPr lang="ru-RU" sz="2000" dirty="0" smtClean="0"/>
              <a:t>— кроссплатформенная</a:t>
            </a:r>
            <a:r>
              <a:rPr lang="en-US" sz="2000" dirty="0"/>
              <a:t> </a:t>
            </a:r>
            <a:r>
              <a:rPr lang="ru-RU" sz="2000" dirty="0" smtClean="0"/>
              <a:t>интегрированная</a:t>
            </a:r>
            <a:r>
              <a:rPr lang="en-US" sz="2000" dirty="0" smtClean="0"/>
              <a:t> </a:t>
            </a:r>
            <a:r>
              <a:rPr lang="ru-RU" sz="2000" dirty="0" smtClean="0"/>
              <a:t>среда</a:t>
            </a:r>
            <a:r>
              <a:rPr lang="en-US" sz="2000" dirty="0" smtClean="0"/>
              <a:t> </a:t>
            </a:r>
            <a:r>
              <a:rPr lang="ru-RU" sz="2000" dirty="0" smtClean="0"/>
              <a:t>разработки </a:t>
            </a:r>
            <a:r>
              <a:rPr lang="ru-RU" sz="2000" dirty="0"/>
              <a:t>программного обеспечения для платформы .NET, разрабатываемая компанией </a:t>
            </a:r>
            <a:r>
              <a:rPr lang="ru-RU" sz="2000" dirty="0" err="1"/>
              <a:t>JetBrains</a:t>
            </a:r>
            <a:r>
              <a:rPr lang="ru-RU" sz="2000" dirty="0"/>
              <a:t>. Поддерживаются языки программирования C#, VB.NET и F#.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1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9809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Описание разработанной программы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02589"/>
            <a:ext cx="6347713" cy="4738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Программа разработана по модели </a:t>
            </a:r>
            <a:r>
              <a:rPr lang="en-US" sz="2000" dirty="0" smtClean="0"/>
              <a:t>MVC.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err="1" smtClean="0"/>
              <a:t>Model-View-Controller</a:t>
            </a:r>
            <a:r>
              <a:rPr lang="ru-RU" sz="2000" dirty="0"/>
              <a:t> (</a:t>
            </a:r>
            <a:r>
              <a:rPr lang="ru-RU" sz="2000" b="1" dirty="0"/>
              <a:t>MVC</a:t>
            </a:r>
            <a:r>
              <a:rPr lang="ru-RU" sz="2000" dirty="0"/>
              <a:t>, «Модель-Представление-Контроллер», «Модель-Вид-Контроллер») — схема разделения данных приложения, пользовательского интерфейса и управляющей логики на три отдельных компонента: модель, представление и </a:t>
            </a:r>
            <a:r>
              <a:rPr lang="ru-RU" sz="2000" dirty="0" smtClean="0"/>
              <a:t>  контроллер </a:t>
            </a:r>
            <a:r>
              <a:rPr lang="ru-RU" sz="2000" dirty="0"/>
              <a:t>— таким образом, что модификация каждого компонента может осуществляться </a:t>
            </a:r>
            <a:r>
              <a:rPr lang="ru-RU" sz="2000" dirty="0" smtClean="0"/>
              <a:t>независимо.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4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494"/>
          </a:xfrm>
        </p:spPr>
        <p:txBody>
          <a:bodyPr/>
          <a:lstStyle/>
          <a:p>
            <a:r>
              <a:rPr lang="ru-RU" b="1" dirty="0"/>
              <a:t>Аутентификация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6" y="2993366"/>
            <a:ext cx="4385096" cy="2984813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09598" y="1337094"/>
            <a:ext cx="6507194" cy="1656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Аутентификация в приложении реализована с помощью системы </a:t>
            </a:r>
            <a:r>
              <a:rPr lang="en-US" dirty="0" smtClean="0"/>
              <a:t>ASP.NET Identity.</a:t>
            </a:r>
          </a:p>
          <a:p>
            <a:pPr marL="0" indent="0">
              <a:buNone/>
            </a:pPr>
            <a:r>
              <a:rPr lang="ru-RU" dirty="0" smtClean="0"/>
              <a:t>ASP.NET </a:t>
            </a:r>
            <a:r>
              <a:rPr lang="ru-RU" dirty="0" err="1"/>
              <a:t>Identity</a:t>
            </a:r>
            <a:r>
              <a:rPr lang="ru-RU" dirty="0"/>
              <a:t> представляет встроенную в ASP.NET систему аутентификации и авторизации. Данная система позволяет пользователям создавать учетные записи, аутентифицироваться, управлять учетными записями или использовать для входа на сайт учетные записи внешних </a:t>
            </a:r>
            <a:r>
              <a:rPr lang="ru-RU" dirty="0" smtClean="0"/>
              <a:t>провайдеров.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7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635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программой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8" y="2794958"/>
            <a:ext cx="6664946" cy="2596551"/>
          </a:xfrm>
          <a:prstGeom prst="rect">
            <a:avLst/>
          </a:prstGeom>
        </p:spPr>
      </p:pic>
      <p:sp>
        <p:nvSpPr>
          <p:cNvPr id="7" name="Объект 5"/>
          <p:cNvSpPr txBox="1">
            <a:spLocks/>
          </p:cNvSpPr>
          <p:nvPr/>
        </p:nvSpPr>
        <p:spPr>
          <a:xfrm>
            <a:off x="609598" y="1337094"/>
            <a:ext cx="6507194" cy="1388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Программа позволяет выводить информацию из базы данных в табличном виде, добавлять, изменять, удалять данные, а также возможен поиск и сортировка полученных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618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2397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Изменение записей</a:t>
            </a:r>
            <a:endParaRPr lang="ru-RU" dirty="0"/>
          </a:p>
        </p:txBody>
      </p:sp>
      <p:sp>
        <p:nvSpPr>
          <p:cNvPr id="5" name="Объект 5"/>
          <p:cNvSpPr txBox="1">
            <a:spLocks/>
          </p:cNvSpPr>
          <p:nvPr/>
        </p:nvSpPr>
        <p:spPr>
          <a:xfrm>
            <a:off x="609598" y="1337095"/>
            <a:ext cx="6507194" cy="144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Добавление или изменение записей осуществляется в новом окне. Добавление записей связанных таблиц возможно через модальное окно.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963883"/>
            <a:ext cx="6348413" cy="22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599"/>
            <a:ext cx="6347713" cy="1486619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Расчёт общей </a:t>
            </a:r>
            <a:r>
              <a:rPr lang="ru-RU" sz="3200" dirty="0"/>
              <a:t>трудоемкости разработки программного обеспечения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1346"/>
              </p:ext>
            </p:extLst>
          </p:nvPr>
        </p:nvGraphicFramePr>
        <p:xfrm>
          <a:off x="609600" y="2171935"/>
          <a:ext cx="6774611" cy="3205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101">
                  <a:extLst>
                    <a:ext uri="{9D8B030D-6E8A-4147-A177-3AD203B41FA5}">
                      <a16:colId xmlns:a16="http://schemas.microsoft.com/office/drawing/2014/main" val="3038672531"/>
                    </a:ext>
                  </a:extLst>
                </a:gridCol>
                <a:gridCol w="1364351">
                  <a:extLst>
                    <a:ext uri="{9D8B030D-6E8A-4147-A177-3AD203B41FA5}">
                      <a16:colId xmlns:a16="http://schemas.microsoft.com/office/drawing/2014/main" val="3671970141"/>
                    </a:ext>
                  </a:extLst>
                </a:gridCol>
                <a:gridCol w="1394457">
                  <a:extLst>
                    <a:ext uri="{9D8B030D-6E8A-4147-A177-3AD203B41FA5}">
                      <a16:colId xmlns:a16="http://schemas.microsoft.com/office/drawing/2014/main" val="383114220"/>
                    </a:ext>
                  </a:extLst>
                </a:gridCol>
                <a:gridCol w="1741886">
                  <a:extLst>
                    <a:ext uri="{9D8B030D-6E8A-4147-A177-3AD203B41FA5}">
                      <a16:colId xmlns:a16="http://schemas.microsoft.com/office/drawing/2014/main" val="1688204131"/>
                    </a:ext>
                  </a:extLst>
                </a:gridCol>
                <a:gridCol w="1089816">
                  <a:extLst>
                    <a:ext uri="{9D8B030D-6E8A-4147-A177-3AD203B41FA5}">
                      <a16:colId xmlns:a16="http://schemas.microsoft.com/office/drawing/2014/main" val="399609020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Вид работ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Трудоемкость, час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Квалификационный разряд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Часовая тарифная ставка, рублей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Прямая зарплата, рублей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5432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Техническое задание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ru-RU" sz="1200" dirty="0">
                          <a:effectLst/>
                        </a:rPr>
                        <a:t>21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7.56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307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Эскизный проект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ru-RU" sz="1200" dirty="0">
                          <a:effectLst/>
                        </a:rPr>
                        <a:t>49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17.64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0372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Технический проект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ru-RU" sz="1200" dirty="0">
                          <a:effectLst/>
                        </a:rPr>
                        <a:t>77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27.72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7424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Рабочий проект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ru-RU" sz="12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88564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Внедрение     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</a:tabLst>
                      </a:pPr>
                      <a:r>
                        <a:rPr lang="ru-RU" sz="1200" dirty="0">
                          <a:effectLst/>
                        </a:rPr>
                        <a:t>28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            </a:t>
                      </a:r>
                      <a:r>
                        <a:rPr lang="ru-RU" sz="1200" dirty="0" smtClean="0">
                          <a:effectLst/>
                        </a:rPr>
                        <a:t>   0,36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10,08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26559"/>
                  </a:ext>
                </a:extLst>
              </a:tr>
              <a:tr h="229235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Итого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30,24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2926461"/>
                  </a:ext>
                </a:extLst>
              </a:tr>
              <a:tr h="22098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Премии и доплаты (40% от прямой заработной платы)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30,24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758599"/>
                  </a:ext>
                </a:extLst>
              </a:tr>
              <a:tr h="22098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Итого, основная заработная плата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105,84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998661"/>
                  </a:ext>
                </a:extLst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523335" y="5453259"/>
            <a:ext cx="6347714" cy="53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Общая стоимость </a:t>
            </a:r>
            <a:r>
              <a:rPr lang="ru-RU" dirty="0"/>
              <a:t>программы </a:t>
            </a:r>
            <a:r>
              <a:rPr lang="ru-RU" dirty="0" smtClean="0"/>
              <a:t>= 250,48 </a:t>
            </a:r>
            <a:r>
              <a:rPr lang="ru-RU" dirty="0"/>
              <a:t>рублей.</a:t>
            </a:r>
          </a:p>
        </p:txBody>
      </p:sp>
    </p:spTree>
    <p:extLst>
      <p:ext uri="{BB962C8B-B14F-4D97-AF65-F5344CB8AC3E}">
        <p14:creationId xmlns:p14="http://schemas.microsoft.com/office/powerpoint/2010/main" val="22303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412</Words>
  <Application>Microsoft Office PowerPoint</Application>
  <PresentationFormat>Экран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Тема индивидуального задания: «Разработка автоматизированной системы учёта товарно-материальных ценностей»</vt:lpstr>
      <vt:lpstr>Цели практики</vt:lpstr>
      <vt:lpstr>Сведения о предприятии</vt:lpstr>
      <vt:lpstr>Средства реализации</vt:lpstr>
      <vt:lpstr>Описание разработанной программы</vt:lpstr>
      <vt:lpstr>Аутентификация</vt:lpstr>
      <vt:lpstr>Работа с программой</vt:lpstr>
      <vt:lpstr>Изменение записей</vt:lpstr>
      <vt:lpstr>Расчёт общей трудоемкости разработки программного обеспечения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системы учёта товарно-материальных ценностей</dc:title>
  <dc:creator>Anton</dc:creator>
  <cp:lastModifiedBy>Anton</cp:lastModifiedBy>
  <cp:revision>28</cp:revision>
  <dcterms:created xsi:type="dcterms:W3CDTF">2019-02-14T21:25:33Z</dcterms:created>
  <dcterms:modified xsi:type="dcterms:W3CDTF">2019-02-14T23:58:32Z</dcterms:modified>
</cp:coreProperties>
</file>