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1" r:id="rId4"/>
    <p:sldId id="274" r:id="rId5"/>
    <p:sldId id="276" r:id="rId6"/>
    <p:sldId id="278" r:id="rId7"/>
    <p:sldId id="279" r:id="rId8"/>
    <p:sldId id="277" r:id="rId9"/>
    <p:sldId id="280" r:id="rId10"/>
    <p:sldId id="282" r:id="rId11"/>
    <p:sldId id="283" r:id="rId12"/>
    <p:sldId id="284" r:id="rId13"/>
    <p:sldId id="285" r:id="rId14"/>
    <p:sldId id="286" r:id="rId15"/>
    <p:sldId id="260" r:id="rId16"/>
  </p:sldIdLst>
  <p:sldSz cx="12192000" cy="6858000"/>
  <p:notesSz cx="6858000" cy="9144000"/>
  <p:embeddedFontLst>
    <p:embeddedFont>
      <p:font typeface="ALS Sector Bold" pitchFamily="2" charset="0"/>
      <p:bold r:id="rId18"/>
    </p:embeddedFont>
    <p:embeddedFont>
      <p:font typeface="ALS Sector Regular" panose="02000000000000000000" pitchFamily="2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конечных свойств новых материалов (композиционных материалов).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Глорин А. В.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2EEA-A2AF-11ED-A842-E4D4BB5C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6537E9-025E-FF4F-3230-C17CCB06C4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3AE93F6-2407-4039-016B-53884634B5C8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1294ED2-646D-B02C-D6B8-8E0FE7F30274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00B02702-997D-043D-8FFA-7691A811ED36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BEBD8029-E67D-8419-54BB-8031AD2457F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6BAED5FE-60FC-B834-2010-F8B2D992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Обучение модели 1</a:t>
            </a:r>
            <a:endParaRPr lang="en-US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EC9BB7-0913-B5FA-7FB3-1F8E65EC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965" y="1331358"/>
            <a:ext cx="4988785" cy="52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925B6-4CB1-89AB-392C-7E82A82E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06127E-C2FB-632E-7A2C-85A999A23E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3B60AFA-9B3E-2623-EE40-9F47622D14AB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600848D-4FD1-3950-695F-9646F23BB6CA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9D94B2C-707C-7147-366E-8438B17B91AE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848D4C2-8E7E-0B2F-1B81-8343AF7FA81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4366B778-29EB-3FDD-898E-51D64E33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Обучение модели 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471C65-109A-BF1A-3E7A-574E364F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58" y="1398869"/>
            <a:ext cx="5047568" cy="52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C8D2-C78F-4CF2-26C7-D06C6DFC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0F07B9-847B-AB7F-FDDD-628CD46B56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6060E07-4A49-C310-ED7E-2F02FF136FC9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1E114CA-88C6-31AC-EEAD-79DB05951082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9F284AFB-C501-2032-2774-F1F91B50403E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D13E2AC6-FFFA-0A52-4EE2-CDA394DE12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A36AB6A8-80A4-A6A0-BE8A-B6FAE554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Архитектура</a:t>
            </a:r>
          </a:p>
          <a:p>
            <a:pPr marL="76200" indent="0" algn="just">
              <a:buNone/>
            </a:pPr>
            <a:r>
              <a:rPr lang="ru-RU" sz="2200" dirty="0"/>
              <a:t>нейронной сети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178D39-1833-7CE1-883C-95EC20FB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25" y="1616682"/>
            <a:ext cx="6734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C059E-2DD5-4FCC-AD05-C3346E80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734B24-B7F3-6F2A-305C-0B673CDAC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9FF1624-8AFA-3342-2B50-8EC9894F5557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F5418E6-B072-4E73-BD07-B1C258A63970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646869B1-C228-9B69-6BD1-E8337DD84113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7868E883-4221-7B28-B0AC-0E478CBB5DC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DB4C49BA-4652-3551-E914-14356C7E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Функции потерь</a:t>
            </a:r>
          </a:p>
          <a:p>
            <a:pPr marL="76200" indent="0" algn="just">
              <a:buNone/>
            </a:pPr>
            <a:r>
              <a:rPr lang="ru-RU" sz="2200" dirty="0"/>
              <a:t>и метрики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29CF6-0AF1-DEB4-BB66-29F9BED1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89" y="2301414"/>
            <a:ext cx="7442311" cy="40872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DAAD62-96E0-6DDD-0388-F5BBA814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2" y="3686084"/>
            <a:ext cx="28670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1527-FA19-4505-6936-D2F80D9F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49DA33-924D-BC09-B9C4-85500FABD8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995EC52-3404-67C4-D49B-4C6281540066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F31B856-2A43-2A44-1106-0A682F292C31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38CE7F36-E275-BA17-09A3-10875FDB137B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0722D699-6820-64FB-DB56-CC39EAD8A09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7B0E0DBA-19F0-44E7-C031-325B88AB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Функционал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51EE72-0943-1C8B-5146-C7226053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464" y="1396677"/>
            <a:ext cx="7689908" cy="5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4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План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Постановка задачи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Используемые методы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Разведочный анализ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Разработка и обучение модели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Нейронная сеть и приложение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Загрузка файлов 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Описание задачи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ECDFED-6CFB-C1D3-A562-6F785015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25" y="2132777"/>
            <a:ext cx="4071350" cy="34755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CFC579-50B2-CF8E-E36E-FEC6BF7CE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36" y="1634035"/>
            <a:ext cx="2184657" cy="43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A607-68FE-8572-1188-923A7805C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2125716-FA36-6D3F-85BC-35004137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Количество пропусков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Тип данных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F7F9C2-BB20-C5FF-C4ED-2A7A9D26E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84A21EF-1B87-40B9-042D-3A4856168B36}"/>
              </a:ext>
            </a:extLst>
          </p:cNvPr>
          <p:cNvGrpSpPr/>
          <p:nvPr/>
        </p:nvGrpSpPr>
        <p:grpSpPr>
          <a:xfrm>
            <a:off x="3167880" y="469293"/>
            <a:ext cx="3929606" cy="666000"/>
            <a:chOff x="1476753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92C9DED-F667-29C5-C666-303B6F185BBB}"/>
                </a:ext>
              </a:extLst>
            </p:cNvPr>
            <p:cNvSpPr/>
            <p:nvPr/>
          </p:nvSpPr>
          <p:spPr>
            <a:xfrm>
              <a:off x="1476753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Первичная характеристика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28E122CF-8564-84E3-00C8-067C626A5957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06933384-5B18-8937-0908-0BAA4D5FE2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284146-314C-5416-3891-21A3F73B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83" y="1320301"/>
            <a:ext cx="4702902" cy="23936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B105F4-DF6A-7C92-0D61-1BED0224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294" y="3859424"/>
            <a:ext cx="5944009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AAAB2-6559-EF8D-2990-5E2F661E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FED756B-8427-8868-09D0-6D9ADAB5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609" y="1925096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/>
              <a:t>IQR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/>
              <a:t>K-means++</a:t>
            </a: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/>
              <a:t>Gradient Boosting Regressor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US" sz="2200" dirty="0"/>
              <a:t>AdaBoost Regressor</a:t>
            </a:r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F7BD75-1C40-7232-A166-D5758AE2D1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F666E44-B51C-947C-1D57-539991BD2509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D841F40-0AD1-3940-2210-ED99DCE77E3A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Используемые методы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7FC7C2AB-D3C3-A693-227A-751CBDE464DB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C8FDD34C-1666-FC8E-FD2A-74883F3EAD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78F594-0CF8-B59B-2DF4-6900D59A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84" y="1203856"/>
            <a:ext cx="69532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4D3D8-852B-E12E-8B2F-122ECF95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F761B27-3872-D9C6-849E-7F431D79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 </a:t>
            </a:r>
          </a:p>
          <a:p>
            <a:pPr marL="76200" indent="0" algn="just">
              <a:buNone/>
            </a:pPr>
            <a:r>
              <a:rPr lang="ru-RU" sz="2200" dirty="0"/>
              <a:t>Тепловая карта корреляции</a:t>
            </a:r>
            <a:endParaRPr lang="en-US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E85937-8753-5D6F-9C0D-D31C2FDE7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042D54D-0468-4389-7C75-E363ABC75425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9D6F0CC-3A72-34F0-1EF4-428ADF170E8B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C58B9311-C936-8407-EDF3-EA530AE6ABF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BAFF7AAA-E02D-50F3-E0C8-B9C3217491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1263F0-7ECD-E361-D509-4DD8BC25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11" y="1882555"/>
            <a:ext cx="5087742" cy="46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73C4-0B29-371A-B946-AD3C51219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B946A47-6362-190A-482B-9BC162D4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 </a:t>
            </a:r>
          </a:p>
          <a:p>
            <a:pPr marL="76200" indent="0" algn="just">
              <a:buNone/>
            </a:pPr>
            <a:r>
              <a:rPr lang="ru-RU" sz="2200" dirty="0"/>
              <a:t>Обработка выбросов</a:t>
            </a:r>
            <a:endParaRPr lang="en-US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091359-A7F6-95B5-2BE4-D9C27122FD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F7404F9-5CB5-898F-6BE7-897D0C0D3492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66F990F-6FF1-5E98-1E63-20B6EC81DFF7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6001F9D1-6E24-EC8A-1CBA-C032B52E2517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ADF8892-F796-1C82-222E-BCFE3A6682E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C3822-3235-7C3D-B4F9-23FC7505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296" y="1885940"/>
            <a:ext cx="6882951" cy="45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99D31-29E0-829E-7A40-38C97EAA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D7CF788-A34F-3435-C3C2-798A9E3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Определение оптимального</a:t>
            </a:r>
          </a:p>
          <a:p>
            <a:pPr marL="76200" indent="0" algn="just">
              <a:buNone/>
            </a:pPr>
            <a:r>
              <a:rPr lang="ru-RU" sz="2200" dirty="0"/>
              <a:t>количества кластеров</a:t>
            </a:r>
          </a:p>
          <a:p>
            <a:pPr marL="76200" indent="0" algn="just">
              <a:buNone/>
            </a:pPr>
            <a:r>
              <a:rPr lang="ru-RU" sz="2200" dirty="0"/>
              <a:t>(метод локтя)</a:t>
            </a:r>
          </a:p>
          <a:p>
            <a:pPr marL="533400" indent="-457200" algn="just">
              <a:buFont typeface="+mj-lt"/>
              <a:buAutoNum type="arabicPeriod"/>
            </a:pPr>
            <a:endParaRPr lang="en-US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6FFD1-8171-CC34-B1F3-39B5407F71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FFD4FAC-B75E-9F8A-DE19-9BDC6CBCD631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1EADA92-C097-ED52-5CF6-110C29431C6A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25FB9CB2-6AB4-0D78-8C1F-F958606F4F53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A3C16BCD-0C4C-1996-BB3F-1986DD4F27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9AD799-4438-6E2F-371C-548DDA02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33" y="1584959"/>
            <a:ext cx="7352189" cy="48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18932-7FAD-9846-06E5-E8275378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99DF90-B99E-DAA7-CD0F-CCA24E689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31CD66E-A4BD-E19F-270F-B6B59F8DE5CF}"/>
              </a:ext>
            </a:extLst>
          </p:cNvPr>
          <p:cNvGrpSpPr/>
          <p:nvPr/>
        </p:nvGrpSpPr>
        <p:grpSpPr>
          <a:xfrm>
            <a:off x="3167881" y="469293"/>
            <a:ext cx="3929606" cy="666000"/>
            <a:chOff x="1476754" y="3499669"/>
            <a:chExt cx="473270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A5BE8B7-CB28-2D0A-D197-4ECE8659FBB6}"/>
                </a:ext>
              </a:extLst>
            </p:cNvPr>
            <p:cNvSpPr/>
            <p:nvPr/>
          </p:nvSpPr>
          <p:spPr>
            <a:xfrm>
              <a:off x="1476754" y="3499669"/>
              <a:ext cx="473270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E3EFA009-FC6B-E3C6-23FF-8294F0DC0D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F02BC664-2305-99A6-FC66-44B36F66C05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Текст 1">
            <a:extLst>
              <a:ext uri="{FF2B5EF4-FFF2-40B4-BE49-F238E27FC236}">
                <a16:creationId xmlns:a16="http://schemas.microsoft.com/office/drawing/2014/main" id="{EEF20BB2-D346-C345-4101-730A8C9C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778000"/>
            <a:ext cx="11196638" cy="447357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Подготовка данных для обучения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Разделение выборки</a:t>
            </a:r>
            <a:endParaRPr lang="en-US" sz="2200" dirty="0"/>
          </a:p>
          <a:p>
            <a:pPr marL="533400" indent="-457200" algn="just">
              <a:buFont typeface="+mj-lt"/>
              <a:buAutoNum type="arabicPeriod"/>
            </a:pPr>
            <a:endParaRPr lang="en-US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16EDF3-3682-42FA-8B99-B453A84F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67" y="3621269"/>
            <a:ext cx="7419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8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127</Words>
  <Application>Microsoft Office PowerPoint</Application>
  <PresentationFormat>Широкоэкранный</PresentationFormat>
  <Paragraphs>69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ALS Sector Bold</vt:lpstr>
      <vt:lpstr>Open Sans</vt:lpstr>
      <vt:lpstr>Noto Sans Symbols</vt:lpstr>
      <vt:lpstr>ALS Sector Regular</vt:lpstr>
      <vt:lpstr>Arial</vt:lpstr>
      <vt:lpstr>If,kjyVUNE_28012021</vt:lpstr>
      <vt:lpstr>Прогнозирование конечных свойств новых материалов (композиционных материалов).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KABAN</cp:lastModifiedBy>
  <cp:revision>101</cp:revision>
  <dcterms:created xsi:type="dcterms:W3CDTF">2021-02-24T09:03:25Z</dcterms:created>
  <dcterms:modified xsi:type="dcterms:W3CDTF">2025-07-10T11:43:45Z</dcterms:modified>
</cp:coreProperties>
</file>