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8" r:id="rId3"/>
    <p:sldId id="257" r:id="rId4"/>
    <p:sldId id="260" r:id="rId5"/>
    <p:sldId id="261" r:id="rId6"/>
    <p:sldId id="262" r:id="rId7"/>
    <p:sldId id="263" r:id="rId8"/>
    <p:sldId id="270" r:id="rId9"/>
    <p:sldId id="264" r:id="rId10"/>
    <p:sldId id="265" r:id="rId11"/>
    <p:sldId id="266" r:id="rId12"/>
    <p:sldId id="267" r:id="rId13"/>
    <p:sldId id="268" r:id="rId14"/>
    <p:sldId id="269" r:id="rId15"/>
    <p:sldId id="259" r:id="rId16"/>
    <p:sldId id="271" r:id="rId17"/>
    <p:sldId id="272" r:id="rId18"/>
    <p:sldId id="273" r:id="rId19"/>
    <p:sldId id="274" r:id="rId20"/>
    <p:sldId id="275" r:id="rId21"/>
    <p:sldId id="276" r:id="rId22"/>
    <p:sldId id="277" r:id="rId23"/>
    <p:sldId id="278" r:id="rId24"/>
    <p:sldId id="280" r:id="rId25"/>
    <p:sldId id="279" r:id="rId26"/>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330" autoAdjust="0"/>
  </p:normalViewPr>
  <p:slideViewPr>
    <p:cSldViewPr>
      <p:cViewPr varScale="1">
        <p:scale>
          <a:sx n="111" d="100"/>
          <a:sy n="111" d="100"/>
        </p:scale>
        <p:origin x="-2798" y="-8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D764BB-A416-4A00-91D4-3F36E943C240}" type="datetimeFigureOut">
              <a:rPr lang="nl-NL" smtClean="0"/>
              <a:t>11-10-2015</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7FB43-B19A-47CF-87BD-D6978C51B547}" type="slidenum">
              <a:rPr lang="nl-NL" smtClean="0"/>
              <a:t>‹nr.›</a:t>
            </a:fld>
            <a:endParaRPr lang="nl-NL"/>
          </a:p>
        </p:txBody>
      </p:sp>
    </p:spTree>
    <p:extLst>
      <p:ext uri="{BB962C8B-B14F-4D97-AF65-F5344CB8AC3E}">
        <p14:creationId xmlns:p14="http://schemas.microsoft.com/office/powerpoint/2010/main" val="3100320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scm.com/book/en/v2/1-git-branching/_git_branchin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scm.com/book/en/v2/Getting-Started-Git-Basics#Nearly-Every-Operation-Is-Local"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git-scm.com/book/en/v2/1-git-basics/_undoing" TargetMode="External"/><Relationship Id="rId5" Type="http://schemas.openxmlformats.org/officeDocument/2006/relationships/hyperlink" Target="https://git-scm.com/book/en/v2/Getting-Started-Git-Basics#Git-Generally-Only-Adds-Data" TargetMode="External"/><Relationship Id="rId4" Type="http://schemas.openxmlformats.org/officeDocument/2006/relationships/hyperlink" Target="https://git-scm.com/book/en/v2/Getting-Started-Git-Basics#Git-Has-Integrity"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scm.com/book/en/v2/Getting-Started-Git-Basics#The-Three-States"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git-scm.com/book/en/v2/1-git-basics/_git_basics_chapter"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GB" sz="1200" b="0" i="0" kern="1200" dirty="0" smtClean="0">
                <a:solidFill>
                  <a:schemeClr val="tx1"/>
                </a:solidFill>
                <a:effectLst/>
                <a:latin typeface="+mn-lt"/>
                <a:ea typeface="+mn-ea"/>
                <a:cs typeface="+mn-cs"/>
              </a:rPr>
              <a:t>What is "version control", and why should you care? Version control is a system that records changes to a file or set of files over time so that you can recall specific versions later. For the examples in this book you will use software source code as the files being version controlled, though in reality you can do this with nearly any type of file on a computer.</a:t>
            </a:r>
          </a:p>
          <a:p>
            <a:pPr fontAlgn="base"/>
            <a:r>
              <a:rPr lang="en-GB" sz="1200" b="0" i="0" kern="1200" dirty="0" smtClean="0">
                <a:solidFill>
                  <a:schemeClr val="tx1"/>
                </a:solidFill>
                <a:effectLst/>
                <a:latin typeface="+mn-lt"/>
                <a:ea typeface="+mn-ea"/>
                <a:cs typeface="+mn-cs"/>
              </a:rPr>
              <a:t>If you are a graphic or web designer and want to keep every version of an image or layout (which you would most certainly want to), a Version Control System (VCS) is a very wise thing to use. It allows you to revert files back to a previous state, revert the entire project back to a previous state, compare changes over time, see who last modified something that might be causing a problem, who introduced an issue and when, and more. Using a VCS also generally means that if you screw things up or lose files, you can easily recover. In addition, you get all this for very little overhead.</a:t>
            </a:r>
          </a:p>
        </p:txBody>
      </p:sp>
      <p:sp>
        <p:nvSpPr>
          <p:cNvPr id="4" name="Tijdelijke aanduiding voor dianummer 3"/>
          <p:cNvSpPr>
            <a:spLocks noGrp="1"/>
          </p:cNvSpPr>
          <p:nvPr>
            <p:ph type="sldNum" sz="quarter" idx="10"/>
          </p:nvPr>
        </p:nvSpPr>
        <p:spPr/>
        <p:txBody>
          <a:bodyPr/>
          <a:lstStyle/>
          <a:p>
            <a:fld id="{B5C7FB43-B19A-47CF-87BD-D6978C51B547}" type="slidenum">
              <a:rPr lang="nl-NL" smtClean="0"/>
              <a:t>4</a:t>
            </a:fld>
            <a:endParaRPr lang="nl-NL"/>
          </a:p>
        </p:txBody>
      </p:sp>
    </p:spTree>
    <p:extLst>
      <p:ext uri="{BB962C8B-B14F-4D97-AF65-F5344CB8AC3E}">
        <p14:creationId xmlns:p14="http://schemas.microsoft.com/office/powerpoint/2010/main" val="109910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GB" sz="1200" b="0" i="0" kern="1200" dirty="0" smtClean="0">
                <a:solidFill>
                  <a:schemeClr val="tx1"/>
                </a:solidFill>
                <a:effectLst/>
                <a:latin typeface="+mn-lt"/>
                <a:ea typeface="+mn-ea"/>
                <a:cs typeface="+mn-cs"/>
              </a:rPr>
              <a:t>Many people’s version-control method of choice is to copy files into another directory (perhaps a time-stamped directory, if they’re clever). This approach is very common because it is so simple, but it is also incredibly error prone. It is easy to forget which directory you’re in and accidentally write to the wrong file or copy over files you don’t mean to.</a:t>
            </a:r>
          </a:p>
          <a:p>
            <a:pPr fontAlgn="base"/>
            <a:r>
              <a:rPr lang="en-GB" sz="1200" b="0" i="0" kern="1200" dirty="0" smtClean="0">
                <a:solidFill>
                  <a:schemeClr val="tx1"/>
                </a:solidFill>
                <a:effectLst/>
                <a:latin typeface="+mn-lt"/>
                <a:ea typeface="+mn-ea"/>
                <a:cs typeface="+mn-cs"/>
              </a:rPr>
              <a:t>To deal with this issue, programmers long ago developed local VCSs that had a simple database that kept all the changes to files under revision control.</a:t>
            </a:r>
          </a:p>
          <a:p>
            <a:endParaRPr lang="nl-NL" dirty="0"/>
          </a:p>
        </p:txBody>
      </p:sp>
      <p:sp>
        <p:nvSpPr>
          <p:cNvPr id="4" name="Tijdelijke aanduiding voor dianummer 3"/>
          <p:cNvSpPr>
            <a:spLocks noGrp="1"/>
          </p:cNvSpPr>
          <p:nvPr>
            <p:ph type="sldNum" sz="quarter" idx="10"/>
          </p:nvPr>
        </p:nvSpPr>
        <p:spPr/>
        <p:txBody>
          <a:bodyPr/>
          <a:lstStyle/>
          <a:p>
            <a:fld id="{B5C7FB43-B19A-47CF-87BD-D6978C51B547}" type="slidenum">
              <a:rPr lang="nl-NL" smtClean="0"/>
              <a:t>5</a:t>
            </a:fld>
            <a:endParaRPr lang="nl-NL"/>
          </a:p>
        </p:txBody>
      </p:sp>
    </p:spTree>
    <p:extLst>
      <p:ext uri="{BB962C8B-B14F-4D97-AF65-F5344CB8AC3E}">
        <p14:creationId xmlns:p14="http://schemas.microsoft.com/office/powerpoint/2010/main" val="1314346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sz="1200" b="0" i="0" kern="1200" dirty="0" smtClean="0">
                <a:solidFill>
                  <a:schemeClr val="tx1"/>
                </a:solidFill>
                <a:effectLst/>
                <a:latin typeface="+mn-lt"/>
                <a:ea typeface="+mn-ea"/>
                <a:cs typeface="+mn-cs"/>
              </a:rPr>
              <a:t>The next major issue that people encounter is that they need to collaborate with developers on other systems. To deal with this problem, Centralized Version Control Systems (CVCSs) were developed. These systems, such as CVS, Subversion, and Perforce, have a single server that contains all the versioned files, and a number of clients that check out files from that central place. For many years, this has been the standard for version control.</a:t>
            </a:r>
          </a:p>
          <a:p>
            <a:endParaRPr lang="en-GB" sz="1200" b="0" i="0" kern="1200" dirty="0" smtClean="0">
              <a:solidFill>
                <a:schemeClr val="tx1"/>
              </a:solidFill>
              <a:effectLst/>
              <a:latin typeface="+mn-lt"/>
              <a:ea typeface="+mn-ea"/>
              <a:cs typeface="+mn-cs"/>
            </a:endParaRPr>
          </a:p>
          <a:p>
            <a:pPr fontAlgn="base"/>
            <a:r>
              <a:rPr lang="en-GB" sz="1200" b="0" i="0" kern="1200" dirty="0" smtClean="0">
                <a:solidFill>
                  <a:schemeClr val="tx1"/>
                </a:solidFill>
                <a:effectLst/>
                <a:latin typeface="+mn-lt"/>
                <a:ea typeface="+mn-ea"/>
                <a:cs typeface="+mn-cs"/>
              </a:rPr>
              <a:t>This setup offers many advantages, especially over local VCSs. For example, everyone knows to a certain degree what everyone else on the project is doing. Administrators have fine-grained control over who can do what; and it’s far easier to administer a CVCS than it is to deal with local databases on every client.</a:t>
            </a:r>
          </a:p>
          <a:p>
            <a:pPr fontAlgn="base"/>
            <a:r>
              <a:rPr lang="en-GB" sz="1200" b="0" i="0" kern="1200" dirty="0" smtClean="0">
                <a:solidFill>
                  <a:schemeClr val="tx1"/>
                </a:solidFill>
                <a:effectLst/>
                <a:latin typeface="+mn-lt"/>
                <a:ea typeface="+mn-ea"/>
                <a:cs typeface="+mn-cs"/>
              </a:rPr>
              <a:t>However, this setup also has some serious downsides. The most obvious is the single point of failure that the centralized server represents. If that server goes down for an hour, then during that hour nobody can collaborate at all or save versioned changes to anything they’re working on. If the hard disk the central database is on becomes corrupted, and proper backups haven’t been kept, you lose absolutely everything – the entire history of the project except whatever single snapshots people happen to have on their local machines. Local VCS systems suffer from this same problem – whenever you have the entire history of the project in a single place, you risk losing everything.</a:t>
            </a:r>
          </a:p>
          <a:p>
            <a:endParaRPr lang="nl-NL" dirty="0"/>
          </a:p>
        </p:txBody>
      </p:sp>
      <p:sp>
        <p:nvSpPr>
          <p:cNvPr id="4" name="Tijdelijke aanduiding voor dianummer 3"/>
          <p:cNvSpPr>
            <a:spLocks noGrp="1"/>
          </p:cNvSpPr>
          <p:nvPr>
            <p:ph type="sldNum" sz="quarter" idx="10"/>
          </p:nvPr>
        </p:nvSpPr>
        <p:spPr/>
        <p:txBody>
          <a:bodyPr/>
          <a:lstStyle/>
          <a:p>
            <a:fld id="{B5C7FB43-B19A-47CF-87BD-D6978C51B547}" type="slidenum">
              <a:rPr lang="nl-NL" smtClean="0"/>
              <a:t>6</a:t>
            </a:fld>
            <a:endParaRPr lang="nl-NL"/>
          </a:p>
        </p:txBody>
      </p:sp>
    </p:spTree>
    <p:extLst>
      <p:ext uri="{BB962C8B-B14F-4D97-AF65-F5344CB8AC3E}">
        <p14:creationId xmlns:p14="http://schemas.microsoft.com/office/powerpoint/2010/main" val="239228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GB" sz="1200" b="0" i="0" kern="1200" dirty="0" smtClean="0">
                <a:solidFill>
                  <a:schemeClr val="tx1"/>
                </a:solidFill>
                <a:effectLst/>
                <a:latin typeface="+mn-lt"/>
                <a:ea typeface="+mn-ea"/>
                <a:cs typeface="+mn-cs"/>
              </a:rPr>
              <a:t>This is where Distributed Version Control Systems (DVCSs) step in. In a DVCS (such as Git, Mercurial, Bazaar or </a:t>
            </a:r>
            <a:r>
              <a:rPr lang="en-GB" sz="1200" b="0" i="0" kern="1200" dirty="0" err="1" smtClean="0">
                <a:solidFill>
                  <a:schemeClr val="tx1"/>
                </a:solidFill>
                <a:effectLst/>
                <a:latin typeface="+mn-lt"/>
                <a:ea typeface="+mn-ea"/>
                <a:cs typeface="+mn-cs"/>
              </a:rPr>
              <a:t>Darcs</a:t>
            </a:r>
            <a:r>
              <a:rPr lang="en-GB" sz="1200" b="0" i="0" kern="1200" dirty="0" smtClean="0">
                <a:solidFill>
                  <a:schemeClr val="tx1"/>
                </a:solidFill>
                <a:effectLst/>
                <a:latin typeface="+mn-lt"/>
                <a:ea typeface="+mn-ea"/>
                <a:cs typeface="+mn-cs"/>
              </a:rPr>
              <a:t>), clients don’t just check out the latest snapshot of the files: they fully mirror the repository. Thus if any server dies, and these systems were collaborating via it, any of the client repositories can be copied back up to the server to restore it. Every clone is really a full backup of all the data.</a:t>
            </a:r>
          </a:p>
          <a:p>
            <a:r>
              <a:rPr lang="en-GB" dirty="0" smtClean="0"/>
              <a:t/>
            </a:r>
            <a:br>
              <a:rPr lang="en-GB" dirty="0" smtClean="0"/>
            </a:br>
            <a:r>
              <a:rPr lang="en-GB" sz="1200" b="0" i="0" kern="1200" dirty="0" smtClean="0">
                <a:solidFill>
                  <a:schemeClr val="tx1"/>
                </a:solidFill>
                <a:effectLst/>
                <a:latin typeface="+mn-lt"/>
                <a:ea typeface="+mn-ea"/>
                <a:cs typeface="+mn-cs"/>
              </a:rPr>
              <a:t>Furthermore, many of these systems deal pretty well with having several remote repositories they can work with, so you can collaborate with different groups of people in different ways simultaneously within the same project. This allows you to set up several types of workflows that aren’t possible in centralized systems, such as hierarchical models.</a:t>
            </a:r>
            <a:endParaRPr lang="nl-NL" dirty="0"/>
          </a:p>
        </p:txBody>
      </p:sp>
      <p:sp>
        <p:nvSpPr>
          <p:cNvPr id="4" name="Tijdelijke aanduiding voor dianummer 3"/>
          <p:cNvSpPr>
            <a:spLocks noGrp="1"/>
          </p:cNvSpPr>
          <p:nvPr>
            <p:ph type="sldNum" sz="quarter" idx="10"/>
          </p:nvPr>
        </p:nvSpPr>
        <p:spPr/>
        <p:txBody>
          <a:bodyPr/>
          <a:lstStyle/>
          <a:p>
            <a:fld id="{B5C7FB43-B19A-47CF-87BD-D6978C51B547}" type="slidenum">
              <a:rPr lang="nl-NL" smtClean="0"/>
              <a:t>7</a:t>
            </a:fld>
            <a:endParaRPr lang="nl-NL"/>
          </a:p>
        </p:txBody>
      </p:sp>
    </p:spTree>
    <p:extLst>
      <p:ext uri="{BB962C8B-B14F-4D97-AF65-F5344CB8AC3E}">
        <p14:creationId xmlns:p14="http://schemas.microsoft.com/office/powerpoint/2010/main" val="4190743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GB" sz="1200" b="0" i="0" kern="1200" dirty="0" smtClean="0">
                <a:solidFill>
                  <a:schemeClr val="tx1"/>
                </a:solidFill>
                <a:effectLst/>
                <a:latin typeface="+mn-lt"/>
                <a:ea typeface="+mn-ea"/>
                <a:cs typeface="+mn-cs"/>
              </a:rPr>
              <a:t>As with many great things in life, Git began with a bit of creative destruction and fiery controversy.</a:t>
            </a:r>
          </a:p>
          <a:p>
            <a:pPr fontAlgn="base"/>
            <a:r>
              <a:rPr lang="en-GB" sz="1200" b="0" i="0" kern="1200" dirty="0" smtClean="0">
                <a:solidFill>
                  <a:schemeClr val="tx1"/>
                </a:solidFill>
                <a:effectLst/>
                <a:latin typeface="+mn-lt"/>
                <a:ea typeface="+mn-ea"/>
                <a:cs typeface="+mn-cs"/>
              </a:rPr>
              <a:t>The Linux kernel is an open source software project of fairly large scope. For most of the lifetime of the Linux kernel maintenance (1991–2002), changes to the software were passed around as patches and archived files. In 2002, the Linux kernel project began using a proprietary DVCS called </a:t>
            </a:r>
            <a:r>
              <a:rPr lang="en-GB" sz="1200" b="0" i="0" kern="1200" dirty="0" err="1" smtClean="0">
                <a:solidFill>
                  <a:schemeClr val="tx1"/>
                </a:solidFill>
                <a:effectLst/>
                <a:latin typeface="+mn-lt"/>
                <a:ea typeface="+mn-ea"/>
                <a:cs typeface="+mn-cs"/>
              </a:rPr>
              <a:t>BitKeeper</a:t>
            </a:r>
            <a:r>
              <a:rPr lang="en-GB" sz="1200" b="0" i="0" kern="1200" dirty="0" smtClean="0">
                <a:solidFill>
                  <a:schemeClr val="tx1"/>
                </a:solidFill>
                <a:effectLst/>
                <a:latin typeface="+mn-lt"/>
                <a:ea typeface="+mn-ea"/>
                <a:cs typeface="+mn-cs"/>
              </a:rPr>
              <a:t>.</a:t>
            </a:r>
          </a:p>
          <a:p>
            <a:pPr fontAlgn="base"/>
            <a:r>
              <a:rPr lang="en-GB" sz="1200" b="0" i="0" kern="1200" dirty="0" smtClean="0">
                <a:solidFill>
                  <a:schemeClr val="tx1"/>
                </a:solidFill>
                <a:effectLst/>
                <a:latin typeface="+mn-lt"/>
                <a:ea typeface="+mn-ea"/>
                <a:cs typeface="+mn-cs"/>
              </a:rPr>
              <a:t>In 2005, the relationship between the community that developed the Linux kernel and the commercial company that developed </a:t>
            </a:r>
            <a:r>
              <a:rPr lang="en-GB" sz="1200" b="0" i="0" kern="1200" dirty="0" err="1" smtClean="0">
                <a:solidFill>
                  <a:schemeClr val="tx1"/>
                </a:solidFill>
                <a:effectLst/>
                <a:latin typeface="+mn-lt"/>
                <a:ea typeface="+mn-ea"/>
                <a:cs typeface="+mn-cs"/>
              </a:rPr>
              <a:t>BitKeeper</a:t>
            </a:r>
            <a:r>
              <a:rPr lang="en-GB" sz="1200" b="0" i="0" kern="1200" dirty="0" smtClean="0">
                <a:solidFill>
                  <a:schemeClr val="tx1"/>
                </a:solidFill>
                <a:effectLst/>
                <a:latin typeface="+mn-lt"/>
                <a:ea typeface="+mn-ea"/>
                <a:cs typeface="+mn-cs"/>
              </a:rPr>
              <a:t> broke down, and the tool’s free-of-charge status was revoked. This prompted the Linux development community (and in particular Linus Torvalds, the creator of Linux) to develop their own tool based on some of the lessons they learned while using </a:t>
            </a:r>
            <a:r>
              <a:rPr lang="en-GB" sz="1200" b="0" i="0" kern="1200" dirty="0" err="1" smtClean="0">
                <a:solidFill>
                  <a:schemeClr val="tx1"/>
                </a:solidFill>
                <a:effectLst/>
                <a:latin typeface="+mn-lt"/>
                <a:ea typeface="+mn-ea"/>
                <a:cs typeface="+mn-cs"/>
              </a:rPr>
              <a:t>BitKeeper</a:t>
            </a:r>
            <a:r>
              <a:rPr lang="en-GB" sz="1200" b="0" i="0" kern="1200" dirty="0" smtClean="0">
                <a:solidFill>
                  <a:schemeClr val="tx1"/>
                </a:solidFill>
                <a:effectLst/>
                <a:latin typeface="+mn-lt"/>
                <a:ea typeface="+mn-ea"/>
                <a:cs typeface="+mn-cs"/>
              </a:rPr>
              <a:t>. Some of the goals of the new system were as follows:</a:t>
            </a:r>
          </a:p>
          <a:p>
            <a:pPr fontAlgn="base"/>
            <a:r>
              <a:rPr lang="en-GB" sz="1200" b="0" i="0" kern="1200" dirty="0" smtClean="0">
                <a:solidFill>
                  <a:schemeClr val="tx1"/>
                </a:solidFill>
                <a:effectLst/>
                <a:latin typeface="+mn-lt"/>
                <a:ea typeface="+mn-ea"/>
                <a:cs typeface="+mn-cs"/>
              </a:rPr>
              <a:t>Speed</a:t>
            </a:r>
          </a:p>
          <a:p>
            <a:pPr fontAlgn="base"/>
            <a:r>
              <a:rPr lang="en-GB" sz="1200" b="0" i="0" kern="1200" dirty="0" smtClean="0">
                <a:solidFill>
                  <a:schemeClr val="tx1"/>
                </a:solidFill>
                <a:effectLst/>
                <a:latin typeface="+mn-lt"/>
                <a:ea typeface="+mn-ea"/>
                <a:cs typeface="+mn-cs"/>
              </a:rPr>
              <a:t>Simple design</a:t>
            </a:r>
          </a:p>
          <a:p>
            <a:pPr fontAlgn="base"/>
            <a:r>
              <a:rPr lang="en-GB" sz="1200" b="0" i="0" kern="1200" dirty="0" smtClean="0">
                <a:solidFill>
                  <a:schemeClr val="tx1"/>
                </a:solidFill>
                <a:effectLst/>
                <a:latin typeface="+mn-lt"/>
                <a:ea typeface="+mn-ea"/>
                <a:cs typeface="+mn-cs"/>
              </a:rPr>
              <a:t>Strong support for non-linear development (thousands of parallel branches)</a:t>
            </a:r>
          </a:p>
          <a:p>
            <a:pPr fontAlgn="base"/>
            <a:r>
              <a:rPr lang="en-GB" sz="1200" b="0" i="0" kern="1200" dirty="0" smtClean="0">
                <a:solidFill>
                  <a:schemeClr val="tx1"/>
                </a:solidFill>
                <a:effectLst/>
                <a:latin typeface="+mn-lt"/>
                <a:ea typeface="+mn-ea"/>
                <a:cs typeface="+mn-cs"/>
              </a:rPr>
              <a:t>Fully distributed</a:t>
            </a:r>
          </a:p>
          <a:p>
            <a:pPr fontAlgn="base"/>
            <a:r>
              <a:rPr lang="en-GB" sz="1200" b="0" i="0" kern="1200" dirty="0" smtClean="0">
                <a:solidFill>
                  <a:schemeClr val="tx1"/>
                </a:solidFill>
                <a:effectLst/>
                <a:latin typeface="+mn-lt"/>
                <a:ea typeface="+mn-ea"/>
                <a:cs typeface="+mn-cs"/>
              </a:rPr>
              <a:t>Able to handle large projects like the Linux kernel efficiently (speed and data size)</a:t>
            </a:r>
          </a:p>
          <a:p>
            <a:pPr fontAlgn="base"/>
            <a:r>
              <a:rPr lang="en-GB" sz="1200" b="0" i="0" kern="1200" dirty="0" smtClean="0">
                <a:solidFill>
                  <a:schemeClr val="tx1"/>
                </a:solidFill>
                <a:effectLst/>
                <a:latin typeface="+mn-lt"/>
                <a:ea typeface="+mn-ea"/>
                <a:cs typeface="+mn-cs"/>
              </a:rPr>
              <a:t>Since its birth in 2005, Git has evolved and matured to be easy to use and yet retain these initial qualities. It’s incredibly fast, it’s very efficient with large projects, and it has an incredible branching system for non-linear development </a:t>
            </a:r>
          </a:p>
          <a:p>
            <a:endParaRPr lang="nl-NL" dirty="0"/>
          </a:p>
        </p:txBody>
      </p:sp>
      <p:sp>
        <p:nvSpPr>
          <p:cNvPr id="4" name="Tijdelijke aanduiding voor dianummer 3"/>
          <p:cNvSpPr>
            <a:spLocks noGrp="1"/>
          </p:cNvSpPr>
          <p:nvPr>
            <p:ph type="sldNum" sz="quarter" idx="10"/>
          </p:nvPr>
        </p:nvSpPr>
        <p:spPr/>
        <p:txBody>
          <a:bodyPr/>
          <a:lstStyle/>
          <a:p>
            <a:fld id="{B5C7FB43-B19A-47CF-87BD-D6978C51B547}" type="slidenum">
              <a:rPr lang="nl-NL" smtClean="0"/>
              <a:t>8</a:t>
            </a:fld>
            <a:endParaRPr lang="nl-NL"/>
          </a:p>
        </p:txBody>
      </p:sp>
    </p:spTree>
    <p:extLst>
      <p:ext uri="{BB962C8B-B14F-4D97-AF65-F5344CB8AC3E}">
        <p14:creationId xmlns:p14="http://schemas.microsoft.com/office/powerpoint/2010/main" val="830942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sz="1200" b="0" i="0" kern="1200" dirty="0" smtClean="0">
                <a:solidFill>
                  <a:schemeClr val="tx1"/>
                </a:solidFill>
                <a:effectLst/>
                <a:latin typeface="+mn-lt"/>
                <a:ea typeface="+mn-ea"/>
                <a:cs typeface="+mn-cs"/>
              </a:rPr>
              <a:t>The major difference between Git and any other VCS (Subversion and friends included) is the way Git thinks about its data. Conceptually, most other systems store information as a list of file-based changes. These systems (CVS, Subversion, Perforce, Bazaar, and so on) think of the information they keep as a set of files and the changes made to each file over time.</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Git doesn’t think of or store its data this way. Instead, Git thinks of its data more like a set of snapshots of a miniature filesystem. Every time you commit, or save the state of your project in Git, it basically takes a picture of what all your files look like at that moment and stores a reference to that snapshot. To be efficient, if files have not changed, Git doesn’t store the file again, just a link to the previous identical file it has already stored. Git thinks about its data more like a </a:t>
            </a:r>
            <a:r>
              <a:rPr lang="en-GB" sz="1200" b="1" i="0" kern="1200" dirty="0" smtClean="0">
                <a:solidFill>
                  <a:schemeClr val="tx1"/>
                </a:solidFill>
                <a:effectLst/>
                <a:latin typeface="+mn-lt"/>
                <a:ea typeface="+mn-ea"/>
                <a:cs typeface="+mn-cs"/>
              </a:rPr>
              <a:t>stream of snapshots</a:t>
            </a:r>
            <a:r>
              <a:rPr lang="en-GB" sz="1200" b="0" i="0" kern="1200" dirty="0" smtClean="0">
                <a:solidFill>
                  <a:schemeClr val="tx1"/>
                </a:solidFill>
                <a:effectLst/>
                <a:latin typeface="+mn-lt"/>
                <a:ea typeface="+mn-ea"/>
                <a:cs typeface="+mn-cs"/>
              </a:rPr>
              <a:t>.</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This is an important distinction between Git and nearly all other VCSs. It makes Git reconsider almost every aspect of version control that most other systems copied from the previous generation. This makes Git more like a mini filesystem with some incredibly powerful tools built on top of it, rather than simply a VCS. We’ll explore some of the benefits you gain by thinking of your data this way when we cover Git branching in </a:t>
            </a:r>
            <a:r>
              <a:rPr lang="en-GB" sz="1200" b="0" i="0" u="none" strike="noStrike" kern="1200" dirty="0" smtClean="0">
                <a:solidFill>
                  <a:schemeClr val="tx1"/>
                </a:solidFill>
                <a:effectLst/>
                <a:latin typeface="+mn-lt"/>
                <a:ea typeface="+mn-ea"/>
                <a:cs typeface="+mn-cs"/>
                <a:hlinkClick r:id="rId3"/>
              </a:rPr>
              <a:t>Git Branching</a:t>
            </a:r>
            <a:r>
              <a:rPr lang="en-GB" sz="1200" b="0" i="0" kern="1200" dirty="0" smtClean="0">
                <a:solidFill>
                  <a:schemeClr val="tx1"/>
                </a:solidFill>
                <a:effectLst/>
                <a:latin typeface="+mn-lt"/>
                <a:ea typeface="+mn-ea"/>
                <a:cs typeface="+mn-cs"/>
              </a:rPr>
              <a:t>.</a:t>
            </a:r>
            <a:endParaRPr lang="nl-NL" dirty="0"/>
          </a:p>
        </p:txBody>
      </p:sp>
      <p:sp>
        <p:nvSpPr>
          <p:cNvPr id="4" name="Tijdelijke aanduiding voor dianummer 3"/>
          <p:cNvSpPr>
            <a:spLocks noGrp="1"/>
          </p:cNvSpPr>
          <p:nvPr>
            <p:ph type="sldNum" sz="quarter" idx="10"/>
          </p:nvPr>
        </p:nvSpPr>
        <p:spPr/>
        <p:txBody>
          <a:bodyPr/>
          <a:lstStyle/>
          <a:p>
            <a:fld id="{B5C7FB43-B19A-47CF-87BD-D6978C51B547}" type="slidenum">
              <a:rPr lang="nl-NL" smtClean="0"/>
              <a:t>9</a:t>
            </a:fld>
            <a:endParaRPr lang="nl-NL"/>
          </a:p>
        </p:txBody>
      </p:sp>
    </p:spTree>
    <p:extLst>
      <p:ext uri="{BB962C8B-B14F-4D97-AF65-F5344CB8AC3E}">
        <p14:creationId xmlns:p14="http://schemas.microsoft.com/office/powerpoint/2010/main" val="847050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GB" sz="1200" b="1" i="0" u="none" strike="noStrike" kern="1200" dirty="0" smtClean="0">
                <a:solidFill>
                  <a:schemeClr val="tx1"/>
                </a:solidFill>
                <a:effectLst/>
                <a:latin typeface="+mn-lt"/>
                <a:ea typeface="+mn-ea"/>
                <a:cs typeface="+mn-cs"/>
                <a:hlinkClick r:id="rId3"/>
              </a:rPr>
              <a:t>Nearly Every Operation Is Local</a:t>
            </a:r>
            <a:endParaRPr lang="en-GB" sz="1200" b="1" i="0" kern="1200" dirty="0" smtClean="0">
              <a:solidFill>
                <a:schemeClr val="tx1"/>
              </a:solidFill>
              <a:effectLst/>
              <a:latin typeface="+mn-lt"/>
              <a:ea typeface="+mn-ea"/>
              <a:cs typeface="+mn-cs"/>
            </a:endParaRPr>
          </a:p>
          <a:p>
            <a:pPr fontAlgn="base"/>
            <a:r>
              <a:rPr lang="en-GB" sz="1200" b="0" i="0" kern="1200" dirty="0" smtClean="0">
                <a:solidFill>
                  <a:schemeClr val="tx1"/>
                </a:solidFill>
                <a:effectLst/>
                <a:latin typeface="+mn-lt"/>
                <a:ea typeface="+mn-ea"/>
                <a:cs typeface="+mn-cs"/>
              </a:rPr>
              <a:t>Most operations in Git only need local files and resources to operate – generally no information is needed from another computer on your network. If you’re used to a CVCS where most operations have that network latency overhead, this aspect of Git will make you think that the gods of speed have blessed Git with unworldly powers. Because you have the entire history of the project right there on your local disk, most operations seem almost instantaneous.</a:t>
            </a:r>
          </a:p>
          <a:p>
            <a:pPr fontAlgn="base"/>
            <a:r>
              <a:rPr lang="en-GB" sz="1200" b="0" i="0" kern="1200" dirty="0" smtClean="0">
                <a:solidFill>
                  <a:schemeClr val="tx1"/>
                </a:solidFill>
                <a:effectLst/>
                <a:latin typeface="+mn-lt"/>
                <a:ea typeface="+mn-ea"/>
                <a:cs typeface="+mn-cs"/>
              </a:rPr>
              <a:t>For example, to browse the history of the project, Git doesn’t need to go out to the server to get the history and display it for you – it simply reads it directly from your local database. This means you see the project history almost instantly. If you want to see the changes introduced between the current version of a file and the file a month ago, Git can look up the file a month ago and do a local difference calculation, instead of having to either ask a remote server to do it or pull an older version of the file from the remote server to do it locally.</a:t>
            </a:r>
          </a:p>
          <a:p>
            <a:pPr fontAlgn="base"/>
            <a:r>
              <a:rPr lang="en-GB" sz="1200" b="0" i="0" kern="1200" dirty="0" smtClean="0">
                <a:solidFill>
                  <a:schemeClr val="tx1"/>
                </a:solidFill>
                <a:effectLst/>
                <a:latin typeface="+mn-lt"/>
                <a:ea typeface="+mn-ea"/>
                <a:cs typeface="+mn-cs"/>
              </a:rPr>
              <a:t>This also means that there is very little you can’t do if you’re offline or off VPN. If you get on an airplane or a train and want to do a little work, you can commit happily until you get to a network connection to upload. If you go home and can’t get your VPN client working properly, you can still work. In many other systems, doing so is either impossible or painful. In Perforce, for example, you can’t do much when you aren’t connected to the server; and in Subversion and CVS, you can edit files, but you can’t commit changes to your database (because your database is offline). This may not seem like a huge deal, but you may be surprised what a big difference it can make.</a:t>
            </a:r>
          </a:p>
          <a:p>
            <a:endParaRPr lang="nl-NL" dirty="0" smtClean="0"/>
          </a:p>
          <a:p>
            <a:pPr fontAlgn="base"/>
            <a:r>
              <a:rPr lang="en-GB" sz="1200" b="1" i="0" u="none" strike="noStrike" kern="1200" dirty="0" smtClean="0">
                <a:solidFill>
                  <a:schemeClr val="tx1"/>
                </a:solidFill>
                <a:effectLst/>
                <a:latin typeface="+mn-lt"/>
                <a:ea typeface="+mn-ea"/>
                <a:cs typeface="+mn-cs"/>
                <a:hlinkClick r:id="rId4"/>
              </a:rPr>
              <a:t>Git Has Integrity</a:t>
            </a:r>
            <a:endParaRPr lang="en-GB" sz="1200" b="1" i="0" kern="1200" dirty="0" smtClean="0">
              <a:solidFill>
                <a:schemeClr val="tx1"/>
              </a:solidFill>
              <a:effectLst/>
              <a:latin typeface="+mn-lt"/>
              <a:ea typeface="+mn-ea"/>
              <a:cs typeface="+mn-cs"/>
            </a:endParaRPr>
          </a:p>
          <a:p>
            <a:pPr fontAlgn="base"/>
            <a:r>
              <a:rPr lang="en-GB" sz="1200" b="0" i="0" kern="1200" dirty="0" smtClean="0">
                <a:solidFill>
                  <a:schemeClr val="tx1"/>
                </a:solidFill>
                <a:effectLst/>
                <a:latin typeface="+mn-lt"/>
                <a:ea typeface="+mn-ea"/>
                <a:cs typeface="+mn-cs"/>
              </a:rPr>
              <a:t>Everything in Git is check-summed before it is stored and is then referred to by that checksum. This means it’s impossible to change the contents of any file or directory without Git knowing about it. This functionality is built into Git at the lowest levels and is integral to its philosophy. You can’t lose information in transit or get file corruption without Git being able to detect it.</a:t>
            </a:r>
          </a:p>
          <a:p>
            <a:pPr fontAlgn="base"/>
            <a:r>
              <a:rPr lang="en-GB" sz="1200" b="0" i="0" kern="1200" dirty="0" smtClean="0">
                <a:solidFill>
                  <a:schemeClr val="tx1"/>
                </a:solidFill>
                <a:effectLst/>
                <a:latin typeface="+mn-lt"/>
                <a:ea typeface="+mn-ea"/>
                <a:cs typeface="+mn-cs"/>
              </a:rPr>
              <a:t>The mechanism that Git uses for this </a:t>
            </a:r>
            <a:r>
              <a:rPr lang="en-GB" sz="1200" b="0" i="0" kern="1200" dirty="0" err="1" smtClean="0">
                <a:solidFill>
                  <a:schemeClr val="tx1"/>
                </a:solidFill>
                <a:effectLst/>
                <a:latin typeface="+mn-lt"/>
                <a:ea typeface="+mn-ea"/>
                <a:cs typeface="+mn-cs"/>
              </a:rPr>
              <a:t>checksumming</a:t>
            </a:r>
            <a:r>
              <a:rPr lang="en-GB" sz="1200" b="0" i="0" kern="1200" dirty="0" smtClean="0">
                <a:solidFill>
                  <a:schemeClr val="tx1"/>
                </a:solidFill>
                <a:effectLst/>
                <a:latin typeface="+mn-lt"/>
                <a:ea typeface="+mn-ea"/>
                <a:cs typeface="+mn-cs"/>
              </a:rPr>
              <a:t> is called a SHA-1 hash. This is a 40-character string composed of hexadecimal characters (0–9 and a–f) and calculated based on the contents of a file or directory structure in Git. A SHA-1 hash looks something like this:</a:t>
            </a:r>
          </a:p>
          <a:p>
            <a:pPr fontAlgn="base"/>
            <a:r>
              <a:rPr lang="en-GB" dirty="0" smtClean="0"/>
              <a:t>24b9da6552252987aa493b52f8696cd6d3b00373 </a:t>
            </a:r>
            <a:r>
              <a:rPr lang="en-GB" sz="1200" b="0" i="0" kern="1200" dirty="0" smtClean="0">
                <a:solidFill>
                  <a:schemeClr val="tx1"/>
                </a:solidFill>
                <a:effectLst/>
                <a:latin typeface="+mn-lt"/>
                <a:ea typeface="+mn-ea"/>
                <a:cs typeface="+mn-cs"/>
              </a:rPr>
              <a:t>You will see these hash values all over the place in Git because it uses them so much. In fact, Git stores everything in its database not by file name but by the hash value of its contents.</a:t>
            </a:r>
          </a:p>
          <a:p>
            <a:endParaRPr lang="nl-NL" dirty="0" smtClean="0"/>
          </a:p>
          <a:p>
            <a:pPr fontAlgn="base"/>
            <a:r>
              <a:rPr lang="en-GB" sz="1200" b="1" i="0" u="none" strike="noStrike" kern="1200" dirty="0" smtClean="0">
                <a:solidFill>
                  <a:schemeClr val="tx1"/>
                </a:solidFill>
                <a:effectLst/>
                <a:latin typeface="+mn-lt"/>
                <a:ea typeface="+mn-ea"/>
                <a:cs typeface="+mn-cs"/>
                <a:hlinkClick r:id="rId5"/>
              </a:rPr>
              <a:t>Git Generally Only Adds Data</a:t>
            </a:r>
            <a:endParaRPr lang="en-GB" sz="1200" b="1" i="0" kern="1200" dirty="0" smtClean="0">
              <a:solidFill>
                <a:schemeClr val="tx1"/>
              </a:solidFill>
              <a:effectLst/>
              <a:latin typeface="+mn-lt"/>
              <a:ea typeface="+mn-ea"/>
              <a:cs typeface="+mn-cs"/>
            </a:endParaRPr>
          </a:p>
          <a:p>
            <a:pPr fontAlgn="base"/>
            <a:r>
              <a:rPr lang="en-GB" sz="1200" b="0" i="0" kern="1200" dirty="0" smtClean="0">
                <a:solidFill>
                  <a:schemeClr val="tx1"/>
                </a:solidFill>
                <a:effectLst/>
                <a:latin typeface="+mn-lt"/>
                <a:ea typeface="+mn-ea"/>
                <a:cs typeface="+mn-cs"/>
              </a:rPr>
              <a:t>When you do actions in Git, nearly all of them only add data to the Git database. It is hard to get the system to do anything that is not undoable or to make it erase data in any way. As in any VCS, you can lose or mess up changes you haven’t committed yet; but after you commit a snapshot into Git, it is very difficult to lose, especially if you regularly push your database to another repository.</a:t>
            </a:r>
          </a:p>
          <a:p>
            <a:pPr fontAlgn="base"/>
            <a:r>
              <a:rPr lang="en-GB" sz="1200" b="0" i="0" kern="1200" dirty="0" smtClean="0">
                <a:solidFill>
                  <a:schemeClr val="tx1"/>
                </a:solidFill>
                <a:effectLst/>
                <a:latin typeface="+mn-lt"/>
                <a:ea typeface="+mn-ea"/>
                <a:cs typeface="+mn-cs"/>
              </a:rPr>
              <a:t>This makes using Git a joy because we know we can experiment without the danger of severely screwing things up. For a more in-depth look at how Git stores its data and how you can recover data that seems lost, see </a:t>
            </a:r>
            <a:r>
              <a:rPr lang="en-GB" sz="1200" b="0" i="0" u="none" strike="noStrike" kern="1200" dirty="0" smtClean="0">
                <a:solidFill>
                  <a:schemeClr val="tx1"/>
                </a:solidFill>
                <a:effectLst/>
                <a:latin typeface="+mn-lt"/>
                <a:ea typeface="+mn-ea"/>
                <a:cs typeface="+mn-cs"/>
                <a:hlinkClick r:id="rId6"/>
              </a:rPr>
              <a:t>Undoing Things</a:t>
            </a:r>
            <a:r>
              <a:rPr lang="en-GB" sz="1200" b="0" i="0" kern="1200" dirty="0" smtClean="0">
                <a:solidFill>
                  <a:schemeClr val="tx1"/>
                </a:solidFill>
                <a:effectLst/>
                <a:latin typeface="+mn-lt"/>
                <a:ea typeface="+mn-ea"/>
                <a:cs typeface="+mn-cs"/>
              </a:rPr>
              <a:t>.</a:t>
            </a:r>
          </a:p>
          <a:p>
            <a:endParaRPr lang="nl-NL" dirty="0" smtClean="0"/>
          </a:p>
          <a:p>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B5C7FB43-B19A-47CF-87BD-D6978C51B547}" type="slidenum">
              <a:rPr lang="nl-NL" smtClean="0"/>
              <a:t>10</a:t>
            </a:fld>
            <a:endParaRPr lang="nl-NL"/>
          </a:p>
        </p:txBody>
      </p:sp>
    </p:spTree>
    <p:extLst>
      <p:ext uri="{BB962C8B-B14F-4D97-AF65-F5344CB8AC3E}">
        <p14:creationId xmlns:p14="http://schemas.microsoft.com/office/powerpoint/2010/main" val="1307705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B5C7FB43-B19A-47CF-87BD-D6978C51B547}" type="slidenum">
              <a:rPr lang="nl-NL" smtClean="0"/>
              <a:t>11</a:t>
            </a:fld>
            <a:endParaRPr lang="nl-NL"/>
          </a:p>
        </p:txBody>
      </p:sp>
    </p:spTree>
    <p:extLst>
      <p:ext uri="{BB962C8B-B14F-4D97-AF65-F5344CB8AC3E}">
        <p14:creationId xmlns:p14="http://schemas.microsoft.com/office/powerpoint/2010/main" val="1339464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GB" sz="1200" b="1" i="0" u="none" strike="noStrike" kern="1200" dirty="0" smtClean="0">
                <a:solidFill>
                  <a:schemeClr val="tx1"/>
                </a:solidFill>
                <a:effectLst/>
                <a:latin typeface="+mn-lt"/>
                <a:ea typeface="+mn-ea"/>
                <a:cs typeface="+mn-cs"/>
                <a:hlinkClick r:id="rId3"/>
              </a:rPr>
              <a:t>The Three States</a:t>
            </a:r>
            <a:endParaRPr lang="en-GB" sz="1200" b="1" i="0" kern="1200" dirty="0" smtClean="0">
              <a:solidFill>
                <a:schemeClr val="tx1"/>
              </a:solidFill>
              <a:effectLst/>
              <a:latin typeface="+mn-lt"/>
              <a:ea typeface="+mn-ea"/>
              <a:cs typeface="+mn-cs"/>
            </a:endParaRPr>
          </a:p>
          <a:p>
            <a:pPr fontAlgn="base"/>
            <a:r>
              <a:rPr lang="en-GB" sz="1200" b="0" i="0" kern="1200" dirty="0" smtClean="0">
                <a:solidFill>
                  <a:schemeClr val="tx1"/>
                </a:solidFill>
                <a:effectLst/>
                <a:latin typeface="+mn-lt"/>
                <a:ea typeface="+mn-ea"/>
                <a:cs typeface="+mn-cs"/>
              </a:rPr>
              <a:t>Now, pay attention. This is the main thing to remember about Git if you want the rest of your learning process to go smoothly. Git has three main states that your files can reside in: committed, modified, and staged. Committed means that the data is safely stored in your local database. Modified means that you have changed the file but have not committed it to your database yet. Staged means that you have marked a modified file in its current version to go into your next commit snapshot.</a:t>
            </a:r>
          </a:p>
          <a:p>
            <a:pPr fontAlgn="base"/>
            <a:r>
              <a:rPr lang="en-GB" sz="1200" b="0" i="0" kern="1200" dirty="0" smtClean="0">
                <a:solidFill>
                  <a:schemeClr val="tx1"/>
                </a:solidFill>
                <a:effectLst/>
                <a:latin typeface="+mn-lt"/>
                <a:ea typeface="+mn-ea"/>
                <a:cs typeface="+mn-cs"/>
              </a:rPr>
              <a:t>This leads us to the three main sections of a Git project: the Git directory, the working directory, and the staging area.</a:t>
            </a:r>
          </a:p>
          <a:p>
            <a:pPr fontAlgn="base"/>
            <a:r>
              <a:rPr lang="en-GB" dirty="0" smtClean="0"/>
              <a:t/>
            </a:r>
            <a:br>
              <a:rPr lang="en-GB" dirty="0" smtClean="0"/>
            </a:br>
            <a:r>
              <a:rPr lang="en-GB" sz="1200" b="0" i="0" kern="1200" dirty="0" smtClean="0">
                <a:solidFill>
                  <a:schemeClr val="tx1"/>
                </a:solidFill>
                <a:effectLst/>
                <a:latin typeface="+mn-lt"/>
                <a:ea typeface="+mn-ea"/>
                <a:cs typeface="+mn-cs"/>
              </a:rPr>
              <a:t>The Git directory is where Git stores the metadata and object database for your project. This is the most important part of Git, and it is what is copied when you clone a repository from another computer.</a:t>
            </a:r>
          </a:p>
          <a:p>
            <a:pPr fontAlgn="base"/>
            <a:r>
              <a:rPr lang="en-GB" sz="1200" b="0" i="0" kern="1200" dirty="0" smtClean="0">
                <a:solidFill>
                  <a:schemeClr val="tx1"/>
                </a:solidFill>
                <a:effectLst/>
                <a:latin typeface="+mn-lt"/>
                <a:ea typeface="+mn-ea"/>
                <a:cs typeface="+mn-cs"/>
              </a:rPr>
              <a:t>The working directory is a single checkout of one version of the project. These files are pulled out of the compressed database in the Git directory and placed on disk for you to use or modify.</a:t>
            </a:r>
          </a:p>
          <a:p>
            <a:pPr fontAlgn="base"/>
            <a:r>
              <a:rPr lang="en-GB" sz="1200" b="0" i="0" kern="1200" dirty="0" smtClean="0">
                <a:solidFill>
                  <a:schemeClr val="tx1"/>
                </a:solidFill>
                <a:effectLst/>
                <a:latin typeface="+mn-lt"/>
                <a:ea typeface="+mn-ea"/>
                <a:cs typeface="+mn-cs"/>
              </a:rPr>
              <a:t>The staging area is a file, generally contained in your Git directory, that stores information about what will go into your next commit. It’s sometimes referred to as the “index”, but it’s also common to refer to it as the staging area.</a:t>
            </a:r>
          </a:p>
          <a:p>
            <a:pPr fontAlgn="base"/>
            <a:endParaRPr lang="en-GB" sz="1200" b="0" i="0" kern="1200" dirty="0" smtClean="0">
              <a:solidFill>
                <a:schemeClr val="tx1"/>
              </a:solidFill>
              <a:effectLst/>
              <a:latin typeface="+mn-lt"/>
              <a:ea typeface="+mn-ea"/>
              <a:cs typeface="+mn-cs"/>
            </a:endParaRPr>
          </a:p>
          <a:p>
            <a:pPr fontAlgn="base"/>
            <a:r>
              <a:rPr lang="en-GB" sz="1200" b="0" i="0" kern="1200" dirty="0" smtClean="0">
                <a:solidFill>
                  <a:schemeClr val="tx1"/>
                </a:solidFill>
                <a:effectLst/>
                <a:latin typeface="+mn-lt"/>
                <a:ea typeface="+mn-ea"/>
                <a:cs typeface="+mn-cs"/>
              </a:rPr>
              <a:t>The basic Git workflow goes something like this:</a:t>
            </a:r>
          </a:p>
          <a:p>
            <a:pPr fontAlgn="base"/>
            <a:r>
              <a:rPr lang="en-GB" sz="1200" b="0" i="0" kern="1200" dirty="0" smtClean="0">
                <a:solidFill>
                  <a:schemeClr val="tx1"/>
                </a:solidFill>
                <a:effectLst/>
                <a:latin typeface="+mn-lt"/>
                <a:ea typeface="+mn-ea"/>
                <a:cs typeface="+mn-cs"/>
              </a:rPr>
              <a:t>	You modify files in your working directory.</a:t>
            </a:r>
          </a:p>
          <a:p>
            <a:pPr fontAlgn="base"/>
            <a:r>
              <a:rPr lang="en-GB" sz="1200" b="0" i="0" kern="1200" dirty="0" smtClean="0">
                <a:solidFill>
                  <a:schemeClr val="tx1"/>
                </a:solidFill>
                <a:effectLst/>
                <a:latin typeface="+mn-lt"/>
                <a:ea typeface="+mn-ea"/>
                <a:cs typeface="+mn-cs"/>
              </a:rPr>
              <a:t>	You stage the files, adding snapshots of them to your staging area.</a:t>
            </a:r>
          </a:p>
          <a:p>
            <a:pPr fontAlgn="base"/>
            <a:r>
              <a:rPr lang="en-GB" sz="1200" b="0" i="0" kern="1200" dirty="0" smtClean="0">
                <a:solidFill>
                  <a:schemeClr val="tx1"/>
                </a:solidFill>
                <a:effectLst/>
                <a:latin typeface="+mn-lt"/>
                <a:ea typeface="+mn-ea"/>
                <a:cs typeface="+mn-cs"/>
              </a:rPr>
              <a:t>	You do a commit, which takes the files as they are in the staging area and stores that snapshot permanently to your Git directory.</a:t>
            </a:r>
          </a:p>
          <a:p>
            <a:pPr fontAlgn="base"/>
            <a:endParaRPr lang="en-GB" sz="1200" b="0" i="0" kern="1200" dirty="0" smtClean="0">
              <a:solidFill>
                <a:schemeClr val="tx1"/>
              </a:solidFill>
              <a:effectLst/>
              <a:latin typeface="+mn-lt"/>
              <a:ea typeface="+mn-ea"/>
              <a:cs typeface="+mn-cs"/>
            </a:endParaRPr>
          </a:p>
          <a:p>
            <a:pPr fontAlgn="base"/>
            <a:r>
              <a:rPr lang="en-GB" sz="1200" b="0" i="0" kern="1200" dirty="0" smtClean="0">
                <a:solidFill>
                  <a:schemeClr val="tx1"/>
                </a:solidFill>
                <a:effectLst/>
                <a:latin typeface="+mn-lt"/>
                <a:ea typeface="+mn-ea"/>
                <a:cs typeface="+mn-cs"/>
              </a:rPr>
              <a:t>If a particular version of a file is in the Git directory, it’s considered committed. If it has been modified and was added to the staging area, it is staged. And if it was changed since it was checked out but has not been staged, it is modified. In </a:t>
            </a:r>
            <a:r>
              <a:rPr lang="en-GB" sz="1200" b="0" i="0" u="none" strike="noStrike" kern="1200" dirty="0" smtClean="0">
                <a:solidFill>
                  <a:schemeClr val="tx1"/>
                </a:solidFill>
                <a:effectLst/>
                <a:latin typeface="+mn-lt"/>
                <a:ea typeface="+mn-ea"/>
                <a:cs typeface="+mn-cs"/>
                <a:hlinkClick r:id="rId4"/>
              </a:rPr>
              <a:t>Git Basics</a:t>
            </a:r>
            <a:r>
              <a:rPr lang="en-GB" sz="1200" b="0" i="0" kern="1200" dirty="0" smtClean="0">
                <a:solidFill>
                  <a:schemeClr val="tx1"/>
                </a:solidFill>
                <a:effectLst/>
                <a:latin typeface="+mn-lt"/>
                <a:ea typeface="+mn-ea"/>
                <a:cs typeface="+mn-cs"/>
              </a:rPr>
              <a:t>, you’ll learn more about these states and how you can either take advantage of them or skip the staged part entirely.</a:t>
            </a:r>
          </a:p>
          <a:p>
            <a:endParaRPr lang="nl-NL" dirty="0"/>
          </a:p>
        </p:txBody>
      </p:sp>
      <p:sp>
        <p:nvSpPr>
          <p:cNvPr id="4" name="Tijdelijke aanduiding voor dianummer 3"/>
          <p:cNvSpPr>
            <a:spLocks noGrp="1"/>
          </p:cNvSpPr>
          <p:nvPr>
            <p:ph type="sldNum" sz="quarter" idx="10"/>
          </p:nvPr>
        </p:nvSpPr>
        <p:spPr/>
        <p:txBody>
          <a:bodyPr/>
          <a:lstStyle/>
          <a:p>
            <a:fld id="{B5C7FB43-B19A-47CF-87BD-D6978C51B547}" type="slidenum">
              <a:rPr lang="nl-NL" smtClean="0"/>
              <a:t>12</a:t>
            </a:fld>
            <a:endParaRPr lang="nl-NL"/>
          </a:p>
        </p:txBody>
      </p:sp>
    </p:spTree>
    <p:extLst>
      <p:ext uri="{BB962C8B-B14F-4D97-AF65-F5344CB8AC3E}">
        <p14:creationId xmlns:p14="http://schemas.microsoft.com/office/powerpoint/2010/main" val="10149735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10" name="Rechthoekige driehoe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el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nl-NL" smtClean="0"/>
              <a:t>Klik om de stijl te bewerken</a:t>
            </a:r>
            <a:endParaRPr kumimoji="0" lang="en-US"/>
          </a:p>
        </p:txBody>
      </p:sp>
      <p:sp>
        <p:nvSpPr>
          <p:cNvPr id="17" name="Ondertitel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nl-NL" smtClean="0"/>
              <a:t>Klik om de ondertitelstijl van het model te bewerken</a:t>
            </a:r>
            <a:endParaRPr kumimoji="0" lang="en-US"/>
          </a:p>
        </p:txBody>
      </p:sp>
      <p:grpSp>
        <p:nvGrpSpPr>
          <p:cNvPr id="2" name="Groep 1"/>
          <p:cNvGrpSpPr/>
          <p:nvPr/>
        </p:nvGrpSpPr>
        <p:grpSpPr>
          <a:xfrm>
            <a:off x="-3765" y="4953000"/>
            <a:ext cx="9147765" cy="1912088"/>
            <a:chOff x="-3765" y="4832896"/>
            <a:chExt cx="9147765" cy="2032192"/>
          </a:xfrm>
        </p:grpSpPr>
        <p:sp>
          <p:nvSpPr>
            <p:cNvPr id="7" name="Vrije v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Vrije v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Vrije v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Rechte verbindingslijn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Tijdelijke aanduiding voor datum 29"/>
          <p:cNvSpPr>
            <a:spLocks noGrp="1"/>
          </p:cNvSpPr>
          <p:nvPr>
            <p:ph type="dt" sz="half" idx="10"/>
          </p:nvPr>
        </p:nvSpPr>
        <p:spPr/>
        <p:txBody>
          <a:bodyPr/>
          <a:lstStyle>
            <a:lvl1pPr>
              <a:defRPr>
                <a:solidFill>
                  <a:srgbClr val="FFFFFF"/>
                </a:solidFill>
              </a:defRPr>
            </a:lvl1pPr>
            <a:extLst/>
          </a:lstStyle>
          <a:p>
            <a:fld id="{79F7459F-CDF2-46DB-A0AA-B2DEFB784A74}" type="datetimeFigureOut">
              <a:rPr lang="nl-NL" smtClean="0"/>
              <a:t>11-10-2015</a:t>
            </a:fld>
            <a:endParaRPr lang="nl-NL"/>
          </a:p>
        </p:txBody>
      </p:sp>
      <p:sp>
        <p:nvSpPr>
          <p:cNvPr id="19" name="Tijdelijke aanduiding voor voettekst 18"/>
          <p:cNvSpPr>
            <a:spLocks noGrp="1"/>
          </p:cNvSpPr>
          <p:nvPr>
            <p:ph type="ftr" sz="quarter" idx="11"/>
          </p:nvPr>
        </p:nvSpPr>
        <p:spPr/>
        <p:txBody>
          <a:bodyPr/>
          <a:lstStyle>
            <a:lvl1pPr>
              <a:defRPr>
                <a:solidFill>
                  <a:schemeClr val="accent1">
                    <a:tint val="20000"/>
                  </a:schemeClr>
                </a:solidFill>
              </a:defRPr>
            </a:lvl1pPr>
            <a:extLst/>
          </a:lstStyle>
          <a:p>
            <a:endParaRPr lang="nl-NL"/>
          </a:p>
        </p:txBody>
      </p:sp>
      <p:sp>
        <p:nvSpPr>
          <p:cNvPr id="27" name="Tijdelijke aanduiding voor dianummer 26"/>
          <p:cNvSpPr>
            <a:spLocks noGrp="1"/>
          </p:cNvSpPr>
          <p:nvPr>
            <p:ph type="sldNum" sz="quarter" idx="12"/>
          </p:nvPr>
        </p:nvSpPr>
        <p:spPr/>
        <p:txBody>
          <a:bodyPr/>
          <a:lstStyle>
            <a:lvl1pPr>
              <a:defRPr>
                <a:solidFill>
                  <a:srgbClr val="FFFFFF"/>
                </a:solidFill>
              </a:defRPr>
            </a:lvl1pPr>
            <a:extLst/>
          </a:lstStyle>
          <a:p>
            <a:fld id="{9D1C5F76-70B6-4580-B9B7-727A52B73030}" type="slidenum">
              <a:rPr lang="nl-NL" smtClean="0"/>
              <a:t>‹nr.›</a:t>
            </a:fld>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extLst/>
          </a:lstStyle>
          <a:p>
            <a:r>
              <a:rPr kumimoji="0" lang="nl-NL" smtClean="0"/>
              <a:t>Klik om de stijl te bewerken</a:t>
            </a:r>
            <a:endParaRPr kumimoji="0" lang="en-US"/>
          </a:p>
        </p:txBody>
      </p:sp>
      <p:sp>
        <p:nvSpPr>
          <p:cNvPr id="3" name="Tijdelijke aanduiding voor verticale tekst 2"/>
          <p:cNvSpPr>
            <a:spLocks noGrp="1"/>
          </p:cNvSpPr>
          <p:nvPr>
            <p:ph type="body" orient="vert" idx="1"/>
          </p:nvPr>
        </p:nvSpPr>
        <p:spPr>
          <a:xfrm>
            <a:off x="457200" y="1481329"/>
            <a:ext cx="8229600" cy="4386071"/>
          </a:xfrm>
        </p:spPr>
        <p:txBody>
          <a:bodyPr vert="eaVert"/>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79F7459F-CDF2-46DB-A0AA-B2DEFB784A74}" type="datetimeFigureOut">
              <a:rPr lang="nl-NL" smtClean="0"/>
              <a:t>11-10-2015</a:t>
            </a:fld>
            <a:endParaRPr lang="nl-NL"/>
          </a:p>
        </p:txBody>
      </p:sp>
      <p:sp>
        <p:nvSpPr>
          <p:cNvPr id="5" name="Tijdelijke aanduiding voor voettekst 4"/>
          <p:cNvSpPr>
            <a:spLocks noGrp="1"/>
          </p:cNvSpPr>
          <p:nvPr>
            <p:ph type="ftr" sz="quarter" idx="11"/>
          </p:nvPr>
        </p:nvSpPr>
        <p:spPr/>
        <p:txBody>
          <a:bodyPr/>
          <a:lstStyle>
            <a:extLst/>
          </a:lstStyle>
          <a:p>
            <a:endParaRPr lang="nl-NL"/>
          </a:p>
        </p:txBody>
      </p:sp>
      <p:sp>
        <p:nvSpPr>
          <p:cNvPr id="6" name="Tijdelijke aanduiding voor dianummer 5"/>
          <p:cNvSpPr>
            <a:spLocks noGrp="1"/>
          </p:cNvSpPr>
          <p:nvPr>
            <p:ph type="sldNum" sz="quarter" idx="12"/>
          </p:nvPr>
        </p:nvSpPr>
        <p:spPr/>
        <p:txBody>
          <a:bodyPr/>
          <a:lstStyle>
            <a:extLst/>
          </a:lstStyle>
          <a:p>
            <a:fld id="{9D1C5F76-70B6-4580-B9B7-727A52B73030}" type="slidenum">
              <a:rPr lang="nl-NL" smtClean="0"/>
              <a:t>‹nr.›</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844013" y="274640"/>
            <a:ext cx="1777470" cy="5592761"/>
          </a:xfrm>
        </p:spPr>
        <p:txBody>
          <a:bodyPr vert="eaVert"/>
          <a:lstStyle>
            <a:extLst/>
          </a:lstStyle>
          <a:p>
            <a:r>
              <a:rPr kumimoji="0" lang="nl-NL" smtClean="0"/>
              <a:t>Klik om de stijl te bewerken</a:t>
            </a:r>
            <a:endParaRPr kumimoji="0" lang="en-US"/>
          </a:p>
        </p:txBody>
      </p:sp>
      <p:sp>
        <p:nvSpPr>
          <p:cNvPr id="3" name="Tijdelijke aanduiding voor verticale tekst 2"/>
          <p:cNvSpPr>
            <a:spLocks noGrp="1"/>
          </p:cNvSpPr>
          <p:nvPr>
            <p:ph type="body" orient="vert" idx="1"/>
          </p:nvPr>
        </p:nvSpPr>
        <p:spPr>
          <a:xfrm>
            <a:off x="457200" y="274641"/>
            <a:ext cx="6324600" cy="5592760"/>
          </a:xfrm>
        </p:spPr>
        <p:txBody>
          <a:bodyPr vert="eaVert"/>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79F7459F-CDF2-46DB-A0AA-B2DEFB784A74}" type="datetimeFigureOut">
              <a:rPr lang="nl-NL" smtClean="0"/>
              <a:t>11-10-2015</a:t>
            </a:fld>
            <a:endParaRPr lang="nl-NL"/>
          </a:p>
        </p:txBody>
      </p:sp>
      <p:sp>
        <p:nvSpPr>
          <p:cNvPr id="5" name="Tijdelijke aanduiding voor voettekst 4"/>
          <p:cNvSpPr>
            <a:spLocks noGrp="1"/>
          </p:cNvSpPr>
          <p:nvPr>
            <p:ph type="ftr" sz="quarter" idx="11"/>
          </p:nvPr>
        </p:nvSpPr>
        <p:spPr/>
        <p:txBody>
          <a:bodyPr/>
          <a:lstStyle>
            <a:extLst/>
          </a:lstStyle>
          <a:p>
            <a:endParaRPr lang="nl-NL"/>
          </a:p>
        </p:txBody>
      </p:sp>
      <p:sp>
        <p:nvSpPr>
          <p:cNvPr id="6" name="Tijdelijke aanduiding voor dianummer 5"/>
          <p:cNvSpPr>
            <a:spLocks noGrp="1"/>
          </p:cNvSpPr>
          <p:nvPr>
            <p:ph type="sldNum" sz="quarter" idx="12"/>
          </p:nvPr>
        </p:nvSpPr>
        <p:spPr/>
        <p:txBody>
          <a:bodyPr/>
          <a:lstStyle>
            <a:extLst/>
          </a:lstStyle>
          <a:p>
            <a:fld id="{9D1C5F76-70B6-4580-B9B7-727A52B73030}" type="slidenum">
              <a:rPr lang="nl-NL" smtClean="0"/>
              <a:t>‹nr.›</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79F7459F-CDF2-46DB-A0AA-B2DEFB784A74}" type="datetimeFigureOut">
              <a:rPr lang="nl-NL" smtClean="0"/>
              <a:t>11-10-2015</a:t>
            </a:fld>
            <a:endParaRPr lang="nl-NL"/>
          </a:p>
        </p:txBody>
      </p:sp>
      <p:sp>
        <p:nvSpPr>
          <p:cNvPr id="5" name="Tijdelijke aanduiding voor voettekst 4"/>
          <p:cNvSpPr>
            <a:spLocks noGrp="1"/>
          </p:cNvSpPr>
          <p:nvPr>
            <p:ph type="ftr" sz="quarter" idx="11"/>
          </p:nvPr>
        </p:nvSpPr>
        <p:spPr/>
        <p:txBody>
          <a:bodyPr/>
          <a:lstStyle>
            <a:extLst/>
          </a:lstStyle>
          <a:p>
            <a:endParaRPr lang="nl-NL"/>
          </a:p>
        </p:txBody>
      </p:sp>
      <p:sp>
        <p:nvSpPr>
          <p:cNvPr id="6" name="Tijdelijke aanduiding voor dianummer 5"/>
          <p:cNvSpPr>
            <a:spLocks noGrp="1"/>
          </p:cNvSpPr>
          <p:nvPr>
            <p:ph type="sldNum" sz="quarter" idx="12"/>
          </p:nvPr>
        </p:nvSpPr>
        <p:spPr/>
        <p:txBody>
          <a:bodyPr/>
          <a:lstStyle>
            <a:extLst/>
          </a:lstStyle>
          <a:p>
            <a:fld id="{9D1C5F76-70B6-4580-B9B7-727A52B73030}" type="slidenum">
              <a:rPr lang="nl-NL" smtClean="0"/>
              <a:t>‹nr.›</a:t>
            </a:fld>
            <a:endParaRPr lang="nl-NL"/>
          </a:p>
        </p:txBody>
      </p:sp>
      <p:sp>
        <p:nvSpPr>
          <p:cNvPr id="7" name="Titel 6"/>
          <p:cNvSpPr>
            <a:spLocks noGrp="1"/>
          </p:cNvSpPr>
          <p:nvPr>
            <p:ph type="title"/>
          </p:nvPr>
        </p:nvSpPr>
        <p:spPr/>
        <p:txBody>
          <a:bodyPr rtlCol="0"/>
          <a:lstStyle>
            <a:extLst/>
          </a:lstStyle>
          <a:p>
            <a:r>
              <a:rPr kumimoji="0" lang="nl-NL" smtClean="0"/>
              <a:t>Klik om de stijl te bewerken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bg>
      <p:bgRef idx="1002">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nl-NL" smtClean="0"/>
              <a:t>Klik om de stijl te bewerken</a:t>
            </a:r>
            <a:endParaRPr kumimoji="0" lang="en-US"/>
          </a:p>
        </p:txBody>
      </p:sp>
      <p:sp>
        <p:nvSpPr>
          <p:cNvPr id="3" name="Tijdelijke aanduiding voor tekst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nl-NL" smtClean="0"/>
              <a:t>Klik om de modelstijlen te bewerken</a:t>
            </a:r>
          </a:p>
        </p:txBody>
      </p:sp>
      <p:sp>
        <p:nvSpPr>
          <p:cNvPr id="4" name="Tijdelijke aanduiding voor datum 3"/>
          <p:cNvSpPr>
            <a:spLocks noGrp="1"/>
          </p:cNvSpPr>
          <p:nvPr>
            <p:ph type="dt" sz="half" idx="10"/>
          </p:nvPr>
        </p:nvSpPr>
        <p:spPr/>
        <p:txBody>
          <a:bodyPr/>
          <a:lstStyle>
            <a:extLst/>
          </a:lstStyle>
          <a:p>
            <a:fld id="{79F7459F-CDF2-46DB-A0AA-B2DEFB784A74}" type="datetimeFigureOut">
              <a:rPr lang="nl-NL" smtClean="0"/>
              <a:t>11-10-2015</a:t>
            </a:fld>
            <a:endParaRPr lang="nl-NL"/>
          </a:p>
        </p:txBody>
      </p:sp>
      <p:sp>
        <p:nvSpPr>
          <p:cNvPr id="5" name="Tijdelijke aanduiding voor voettekst 4"/>
          <p:cNvSpPr>
            <a:spLocks noGrp="1"/>
          </p:cNvSpPr>
          <p:nvPr>
            <p:ph type="ftr" sz="quarter" idx="11"/>
          </p:nvPr>
        </p:nvSpPr>
        <p:spPr/>
        <p:txBody>
          <a:bodyPr/>
          <a:lstStyle>
            <a:extLst/>
          </a:lstStyle>
          <a:p>
            <a:endParaRPr lang="nl-NL"/>
          </a:p>
        </p:txBody>
      </p:sp>
      <p:sp>
        <p:nvSpPr>
          <p:cNvPr id="6" name="Tijdelijke aanduiding voor dianummer 5"/>
          <p:cNvSpPr>
            <a:spLocks noGrp="1"/>
          </p:cNvSpPr>
          <p:nvPr>
            <p:ph type="sldNum" sz="quarter" idx="12"/>
          </p:nvPr>
        </p:nvSpPr>
        <p:spPr/>
        <p:txBody>
          <a:bodyPr/>
          <a:lstStyle>
            <a:extLst/>
          </a:lstStyle>
          <a:p>
            <a:fld id="{9D1C5F76-70B6-4580-B9B7-727A52B73030}" type="slidenum">
              <a:rPr lang="nl-NL" smtClean="0"/>
              <a:t>‹nr.›</a:t>
            </a:fld>
            <a:endParaRPr lang="nl-NL"/>
          </a:p>
        </p:txBody>
      </p:sp>
      <p:sp>
        <p:nvSpPr>
          <p:cNvPr id="7" name="Punthaak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Punthaak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bg>
      <p:bgRef idx="1002">
        <a:schemeClr val="bg1"/>
      </p:bgRef>
    </p:bg>
    <p:spTree>
      <p:nvGrpSpPr>
        <p:cNvPr id="1" name=""/>
        <p:cNvGrpSpPr/>
        <p:nvPr/>
      </p:nvGrpSpPr>
      <p:grpSpPr>
        <a:xfrm>
          <a:off x="0" y="0"/>
          <a:ext cx="0" cy="0"/>
          <a:chOff x="0" y="0"/>
          <a:chExt cx="0" cy="0"/>
        </a:xfrm>
      </p:grpSpPr>
      <p:sp>
        <p:nvSpPr>
          <p:cNvPr id="3" name="Tijdelijke aanduiding voor inhoud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inhoud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5" name="Tijdelijke aanduiding voor datum 4"/>
          <p:cNvSpPr>
            <a:spLocks noGrp="1"/>
          </p:cNvSpPr>
          <p:nvPr>
            <p:ph type="dt" sz="half" idx="10"/>
          </p:nvPr>
        </p:nvSpPr>
        <p:spPr/>
        <p:txBody>
          <a:bodyPr/>
          <a:lstStyle>
            <a:extLst/>
          </a:lstStyle>
          <a:p>
            <a:fld id="{79F7459F-CDF2-46DB-A0AA-B2DEFB784A74}" type="datetimeFigureOut">
              <a:rPr lang="nl-NL" smtClean="0"/>
              <a:t>11-10-2015</a:t>
            </a:fld>
            <a:endParaRPr lang="nl-NL"/>
          </a:p>
        </p:txBody>
      </p:sp>
      <p:sp>
        <p:nvSpPr>
          <p:cNvPr id="6" name="Tijdelijke aanduiding voor voettekst 5"/>
          <p:cNvSpPr>
            <a:spLocks noGrp="1"/>
          </p:cNvSpPr>
          <p:nvPr>
            <p:ph type="ftr" sz="quarter" idx="11"/>
          </p:nvPr>
        </p:nvSpPr>
        <p:spPr/>
        <p:txBody>
          <a:bodyPr/>
          <a:lstStyle>
            <a:extLst/>
          </a:lstStyle>
          <a:p>
            <a:endParaRPr lang="nl-NL"/>
          </a:p>
        </p:txBody>
      </p:sp>
      <p:sp>
        <p:nvSpPr>
          <p:cNvPr id="7" name="Tijdelijke aanduiding voor dianummer 6"/>
          <p:cNvSpPr>
            <a:spLocks noGrp="1"/>
          </p:cNvSpPr>
          <p:nvPr>
            <p:ph type="sldNum" sz="quarter" idx="12"/>
          </p:nvPr>
        </p:nvSpPr>
        <p:spPr/>
        <p:txBody>
          <a:bodyPr/>
          <a:lstStyle>
            <a:extLst/>
          </a:lstStyle>
          <a:p>
            <a:fld id="{9D1C5F76-70B6-4580-B9B7-727A52B73030}" type="slidenum">
              <a:rPr lang="nl-NL" smtClean="0"/>
              <a:t>‹nr.›</a:t>
            </a:fld>
            <a:endParaRPr lang="nl-NL"/>
          </a:p>
        </p:txBody>
      </p:sp>
      <p:sp>
        <p:nvSpPr>
          <p:cNvPr id="8" name="Titel 7"/>
          <p:cNvSpPr>
            <a:spLocks noGrp="1"/>
          </p:cNvSpPr>
          <p:nvPr>
            <p:ph type="title"/>
          </p:nvPr>
        </p:nvSpPr>
        <p:spPr/>
        <p:txBody>
          <a:bodyPr rtlCol="0"/>
          <a:lstStyle>
            <a:extLst/>
          </a:lstStyle>
          <a:p>
            <a:r>
              <a:rPr kumimoji="0" lang="nl-NL" smtClean="0"/>
              <a:t>Klik om de stijl te bewerken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elijking">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8229600" cy="1143000"/>
          </a:xfrm>
        </p:spPr>
        <p:txBody>
          <a:bodyPr anchor="ctr"/>
          <a:lstStyle>
            <a:lvl1pPr>
              <a:defRPr/>
            </a:lvl1pPr>
            <a:extLst/>
          </a:lstStyle>
          <a:p>
            <a:r>
              <a:rPr kumimoji="0" lang="nl-NL" smtClean="0"/>
              <a:t>Klik om de stijl te bewerken</a:t>
            </a:r>
            <a:endParaRPr kumimoji="0" lang="en-US"/>
          </a:p>
        </p:txBody>
      </p:sp>
      <p:sp>
        <p:nvSpPr>
          <p:cNvPr id="3" name="Tijdelijke aanduiding voor tekst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nl-NL" smtClean="0"/>
              <a:t>Klik om de modelstijlen te bewerken</a:t>
            </a:r>
          </a:p>
        </p:txBody>
      </p:sp>
      <p:sp>
        <p:nvSpPr>
          <p:cNvPr id="4" name="Tijdelijke aanduiding voor tekst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nl-NL" smtClean="0"/>
              <a:t>Klik om de modelstijlen te bewerken</a:t>
            </a:r>
          </a:p>
        </p:txBody>
      </p:sp>
      <p:sp>
        <p:nvSpPr>
          <p:cNvPr id="5" name="Tijdelijke aanduiding voor inhoud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6" name="Tijdelijke aanduiding voor inhoud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7" name="Tijdelijke aanduiding voor datum 6"/>
          <p:cNvSpPr>
            <a:spLocks noGrp="1"/>
          </p:cNvSpPr>
          <p:nvPr>
            <p:ph type="dt" sz="half" idx="10"/>
          </p:nvPr>
        </p:nvSpPr>
        <p:spPr/>
        <p:txBody>
          <a:bodyPr/>
          <a:lstStyle>
            <a:extLst/>
          </a:lstStyle>
          <a:p>
            <a:fld id="{79F7459F-CDF2-46DB-A0AA-B2DEFB784A74}" type="datetimeFigureOut">
              <a:rPr lang="nl-NL" smtClean="0"/>
              <a:t>11-10-2015</a:t>
            </a:fld>
            <a:endParaRPr lang="nl-NL"/>
          </a:p>
        </p:txBody>
      </p:sp>
      <p:sp>
        <p:nvSpPr>
          <p:cNvPr id="8" name="Tijdelijke aanduiding voor voettekst 7"/>
          <p:cNvSpPr>
            <a:spLocks noGrp="1"/>
          </p:cNvSpPr>
          <p:nvPr>
            <p:ph type="ftr" sz="quarter" idx="11"/>
          </p:nvPr>
        </p:nvSpPr>
        <p:spPr/>
        <p:txBody>
          <a:bodyPr/>
          <a:lstStyle>
            <a:extLst/>
          </a:lstStyle>
          <a:p>
            <a:endParaRPr lang="nl-NL"/>
          </a:p>
        </p:txBody>
      </p:sp>
      <p:sp>
        <p:nvSpPr>
          <p:cNvPr id="9" name="Tijdelijke aanduiding voor dianummer 8"/>
          <p:cNvSpPr>
            <a:spLocks noGrp="1"/>
          </p:cNvSpPr>
          <p:nvPr>
            <p:ph type="sldNum" sz="quarter" idx="12"/>
          </p:nvPr>
        </p:nvSpPr>
        <p:spPr/>
        <p:txBody>
          <a:bodyPr/>
          <a:lstStyle>
            <a:extLst/>
          </a:lstStyle>
          <a:p>
            <a:fld id="{9D1C5F76-70B6-4580-B9B7-727A52B73030}" type="slidenum">
              <a:rPr lang="nl-NL" smtClean="0"/>
              <a:t>‹nr.›</a:t>
            </a:fld>
            <a:endParaRPr lang="nl-NL"/>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bg>
      <p:bgRef idx="1002">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extLst/>
          </a:lstStyle>
          <a:p>
            <a:fld id="{79F7459F-CDF2-46DB-A0AA-B2DEFB784A74}" type="datetimeFigureOut">
              <a:rPr lang="nl-NL" smtClean="0"/>
              <a:t>11-10-2015</a:t>
            </a:fld>
            <a:endParaRPr lang="nl-NL"/>
          </a:p>
        </p:txBody>
      </p:sp>
      <p:sp>
        <p:nvSpPr>
          <p:cNvPr id="4" name="Tijdelijke aanduiding voor voettekst 3"/>
          <p:cNvSpPr>
            <a:spLocks noGrp="1"/>
          </p:cNvSpPr>
          <p:nvPr>
            <p:ph type="ftr" sz="quarter" idx="11"/>
          </p:nvPr>
        </p:nvSpPr>
        <p:spPr/>
        <p:txBody>
          <a:bodyPr/>
          <a:lstStyle>
            <a:extLst/>
          </a:lstStyle>
          <a:p>
            <a:endParaRPr lang="nl-NL"/>
          </a:p>
        </p:txBody>
      </p:sp>
      <p:sp>
        <p:nvSpPr>
          <p:cNvPr id="5" name="Tijdelijke aanduiding voor dianummer 4"/>
          <p:cNvSpPr>
            <a:spLocks noGrp="1"/>
          </p:cNvSpPr>
          <p:nvPr>
            <p:ph type="sldNum" sz="quarter" idx="12"/>
          </p:nvPr>
        </p:nvSpPr>
        <p:spPr/>
        <p:txBody>
          <a:bodyPr/>
          <a:lstStyle>
            <a:extLst/>
          </a:lstStyle>
          <a:p>
            <a:fld id="{9D1C5F76-70B6-4580-B9B7-727A52B73030}" type="slidenum">
              <a:rPr lang="nl-NL" smtClean="0"/>
              <a:t>‹nr.›</a:t>
            </a:fld>
            <a:endParaRPr lang="nl-NL"/>
          </a:p>
        </p:txBody>
      </p:sp>
      <p:sp>
        <p:nvSpPr>
          <p:cNvPr id="6" name="Titel 5"/>
          <p:cNvSpPr>
            <a:spLocks noGrp="1"/>
          </p:cNvSpPr>
          <p:nvPr>
            <p:ph type="title"/>
          </p:nvPr>
        </p:nvSpPr>
        <p:spPr/>
        <p:txBody>
          <a:bodyPr rtlCol="0"/>
          <a:lstStyle>
            <a:extLst/>
          </a:lstStyle>
          <a:p>
            <a:r>
              <a:rPr kumimoji="0" lang="nl-NL" smtClean="0"/>
              <a:t>Klik om de stijl te bewerken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extLst/>
          </a:lstStyle>
          <a:p>
            <a:fld id="{79F7459F-CDF2-46DB-A0AA-B2DEFB784A74}" type="datetimeFigureOut">
              <a:rPr lang="nl-NL" smtClean="0"/>
              <a:t>11-10-2015</a:t>
            </a:fld>
            <a:endParaRPr lang="nl-NL"/>
          </a:p>
        </p:txBody>
      </p:sp>
      <p:sp>
        <p:nvSpPr>
          <p:cNvPr id="3" name="Tijdelijke aanduiding voor voettekst 2"/>
          <p:cNvSpPr>
            <a:spLocks noGrp="1"/>
          </p:cNvSpPr>
          <p:nvPr>
            <p:ph type="ftr" sz="quarter" idx="11"/>
          </p:nvPr>
        </p:nvSpPr>
        <p:spPr/>
        <p:txBody>
          <a:bodyPr/>
          <a:lstStyle>
            <a:extLst/>
          </a:lstStyle>
          <a:p>
            <a:endParaRPr lang="nl-NL"/>
          </a:p>
        </p:txBody>
      </p:sp>
      <p:sp>
        <p:nvSpPr>
          <p:cNvPr id="4" name="Tijdelijke aanduiding voor dianummer 3"/>
          <p:cNvSpPr>
            <a:spLocks noGrp="1"/>
          </p:cNvSpPr>
          <p:nvPr>
            <p:ph type="sldNum" sz="quarter" idx="12"/>
          </p:nvPr>
        </p:nvSpPr>
        <p:spPr/>
        <p:txBody>
          <a:bodyPr/>
          <a:lstStyle>
            <a:extLst/>
          </a:lstStyle>
          <a:p>
            <a:fld id="{9D1C5F76-70B6-4580-B9B7-727A52B73030}" type="slidenum">
              <a:rPr lang="nl-NL" smtClean="0"/>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nl-NL" smtClean="0"/>
              <a:t>Klik om de stijl te bewerken</a:t>
            </a:r>
            <a:endParaRPr kumimoji="0" lang="en-US"/>
          </a:p>
        </p:txBody>
      </p:sp>
      <p:sp>
        <p:nvSpPr>
          <p:cNvPr id="3" name="Tijdelijke aanduiding voor tekst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nl-NL" smtClean="0"/>
              <a:t>Klik om de modelstijlen te bewerken</a:t>
            </a:r>
          </a:p>
        </p:txBody>
      </p:sp>
      <p:sp>
        <p:nvSpPr>
          <p:cNvPr id="4" name="Tijdelijke aanduiding voor inhoud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5" name="Tijdelijke aanduiding voor datum 4"/>
          <p:cNvSpPr>
            <a:spLocks noGrp="1"/>
          </p:cNvSpPr>
          <p:nvPr>
            <p:ph type="dt" sz="half" idx="10"/>
          </p:nvPr>
        </p:nvSpPr>
        <p:spPr>
          <a:xfrm>
            <a:off x="6727032" y="6407944"/>
            <a:ext cx="1920240" cy="365760"/>
          </a:xfrm>
        </p:spPr>
        <p:txBody>
          <a:bodyPr/>
          <a:lstStyle>
            <a:extLst/>
          </a:lstStyle>
          <a:p>
            <a:fld id="{79F7459F-CDF2-46DB-A0AA-B2DEFB784A74}" type="datetimeFigureOut">
              <a:rPr lang="nl-NL" smtClean="0"/>
              <a:t>11-10-2015</a:t>
            </a:fld>
            <a:endParaRPr lang="nl-NL"/>
          </a:p>
        </p:txBody>
      </p:sp>
      <p:sp>
        <p:nvSpPr>
          <p:cNvPr id="6" name="Tijdelijke aanduiding voor voettekst 5"/>
          <p:cNvSpPr>
            <a:spLocks noGrp="1"/>
          </p:cNvSpPr>
          <p:nvPr>
            <p:ph type="ftr" sz="quarter" idx="11"/>
          </p:nvPr>
        </p:nvSpPr>
        <p:spPr/>
        <p:txBody>
          <a:bodyPr/>
          <a:lstStyle>
            <a:extLst/>
          </a:lstStyle>
          <a:p>
            <a:endParaRPr lang="nl-NL"/>
          </a:p>
        </p:txBody>
      </p:sp>
      <p:sp>
        <p:nvSpPr>
          <p:cNvPr id="7" name="Tijdelijke aanduiding voor dianummer 6"/>
          <p:cNvSpPr>
            <a:spLocks noGrp="1"/>
          </p:cNvSpPr>
          <p:nvPr>
            <p:ph type="sldNum" sz="quarter" idx="12"/>
          </p:nvPr>
        </p:nvSpPr>
        <p:spPr/>
        <p:txBody>
          <a:bodyPr/>
          <a:lstStyle>
            <a:extLst/>
          </a:lstStyle>
          <a:p>
            <a:fld id="{9D1C5F76-70B6-4580-B9B7-727A52B73030}" type="slidenum">
              <a:rPr lang="nl-NL" smtClean="0"/>
              <a:t>‹nr.›</a:t>
            </a:fld>
            <a:endParaRPr lang="nl-NL"/>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bg>
      <p:bgRef idx="1002">
        <a:schemeClr val="bg1"/>
      </p:bgRef>
    </p:bg>
    <p:spTree>
      <p:nvGrpSpPr>
        <p:cNvPr id="1" name=""/>
        <p:cNvGrpSpPr/>
        <p:nvPr/>
      </p:nvGrpSpPr>
      <p:grpSpPr>
        <a:xfrm>
          <a:off x="0" y="0"/>
          <a:ext cx="0" cy="0"/>
          <a:chOff x="0" y="0"/>
          <a:chExt cx="0" cy="0"/>
        </a:xfrm>
      </p:grpSpPr>
      <p:sp>
        <p:nvSpPr>
          <p:cNvPr id="4" name="Tijdelijke aanduiding voor tekst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nl-NL" smtClean="0"/>
              <a:t>Klik om de modelstijlen te bewerken</a:t>
            </a:r>
          </a:p>
        </p:txBody>
      </p:sp>
      <p:sp>
        <p:nvSpPr>
          <p:cNvPr id="3" name="Tijdelijke aanduiding voor afbeelding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nl-NL" smtClean="0"/>
              <a:t>Klik op het pictogram als u een afbeelding wilt toevoegen</a:t>
            </a:r>
            <a:endParaRPr kumimoji="0" lang="en-US" dirty="0"/>
          </a:p>
        </p:txBody>
      </p:sp>
      <p:sp>
        <p:nvSpPr>
          <p:cNvPr id="5" name="Tijdelijke aanduiding voor datum 4"/>
          <p:cNvSpPr>
            <a:spLocks noGrp="1"/>
          </p:cNvSpPr>
          <p:nvPr>
            <p:ph type="dt" sz="half" idx="10"/>
          </p:nvPr>
        </p:nvSpPr>
        <p:spPr/>
        <p:txBody>
          <a:bodyPr/>
          <a:lstStyle>
            <a:lvl1pPr>
              <a:defRPr>
                <a:solidFill>
                  <a:schemeClr val="tx1"/>
                </a:solidFill>
              </a:defRPr>
            </a:lvl1pPr>
            <a:extLst/>
          </a:lstStyle>
          <a:p>
            <a:fld id="{79F7459F-CDF2-46DB-A0AA-B2DEFB784A74}" type="datetimeFigureOut">
              <a:rPr lang="nl-NL" smtClean="0"/>
              <a:t>11-10-2015</a:t>
            </a:fld>
            <a:endParaRPr lang="nl-NL"/>
          </a:p>
        </p:txBody>
      </p:sp>
      <p:sp>
        <p:nvSpPr>
          <p:cNvPr id="6" name="Tijdelijke aanduiding voor voettekst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nl-NL"/>
          </a:p>
        </p:txBody>
      </p:sp>
      <p:sp>
        <p:nvSpPr>
          <p:cNvPr id="7" name="Tijdelijke aanduiding voor dianummer 6"/>
          <p:cNvSpPr>
            <a:spLocks noGrp="1"/>
          </p:cNvSpPr>
          <p:nvPr>
            <p:ph type="sldNum" sz="quarter" idx="12"/>
          </p:nvPr>
        </p:nvSpPr>
        <p:spPr/>
        <p:txBody>
          <a:bodyPr/>
          <a:lstStyle>
            <a:lvl1pPr>
              <a:defRPr>
                <a:solidFill>
                  <a:schemeClr val="tx1"/>
                </a:solidFill>
              </a:defRPr>
            </a:lvl1pPr>
            <a:extLst/>
          </a:lstStyle>
          <a:p>
            <a:fld id="{9D1C5F76-70B6-4580-B9B7-727A52B73030}" type="slidenum">
              <a:rPr lang="nl-NL" smtClean="0"/>
              <a:t>‹nr.›</a:t>
            </a:fld>
            <a:endParaRPr lang="nl-NL"/>
          </a:p>
        </p:txBody>
      </p:sp>
      <p:sp>
        <p:nvSpPr>
          <p:cNvPr id="2" name="Titel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nl-NL" smtClean="0"/>
              <a:t>Klik om de stijl te bewerken</a:t>
            </a:r>
            <a:endParaRPr kumimoji="0" lang="en-US"/>
          </a:p>
        </p:txBody>
      </p:sp>
      <p:sp>
        <p:nvSpPr>
          <p:cNvPr id="8" name="Vrije v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Vrije v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echthoekige driehoek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Rechte verbindingslijn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Punthaak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Punthaak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Vrije v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Vrije v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echthoekige driehoek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Rechte verbindingslijn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jdelijke aanduiding voor titel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nl-NL" smtClean="0"/>
              <a:t>Klik om de stijl te bewerken</a:t>
            </a:r>
            <a:endParaRPr kumimoji="0" lang="en-US"/>
          </a:p>
        </p:txBody>
      </p:sp>
      <p:sp>
        <p:nvSpPr>
          <p:cNvPr id="30" name="Tijdelijke aanduiding voor tekst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nl-NL" smtClean="0"/>
              <a:t>Klik om de modelstijlen te bewerken</a:t>
            </a:r>
          </a:p>
          <a:p>
            <a:pPr lvl="1" eaLnBrk="1" latinLnBrk="0" hangingPunct="1"/>
            <a:r>
              <a:rPr kumimoji="0" lang="nl-NL" smtClean="0"/>
              <a:t>Tweede niveau</a:t>
            </a:r>
          </a:p>
          <a:p>
            <a:pPr lvl="2" eaLnBrk="1" latinLnBrk="0" hangingPunct="1"/>
            <a:r>
              <a:rPr kumimoji="0" lang="nl-NL" smtClean="0"/>
              <a:t>Derde niveau</a:t>
            </a:r>
          </a:p>
          <a:p>
            <a:pPr lvl="3" eaLnBrk="1" latinLnBrk="0" hangingPunct="1"/>
            <a:r>
              <a:rPr kumimoji="0" lang="nl-NL" smtClean="0"/>
              <a:t>Vierde niveau</a:t>
            </a:r>
          </a:p>
          <a:p>
            <a:pPr lvl="4" eaLnBrk="1" latinLnBrk="0" hangingPunct="1"/>
            <a:r>
              <a:rPr kumimoji="0" lang="nl-NL" smtClean="0"/>
              <a:t>Vijfde niveau</a:t>
            </a:r>
            <a:endParaRPr kumimoji="0" lang="en-US"/>
          </a:p>
        </p:txBody>
      </p:sp>
      <p:sp>
        <p:nvSpPr>
          <p:cNvPr id="10" name="Tijdelijke aanduiding voor datum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9F7459F-CDF2-46DB-A0AA-B2DEFB784A74}" type="datetimeFigureOut">
              <a:rPr lang="nl-NL" smtClean="0"/>
              <a:t>11-10-2015</a:t>
            </a:fld>
            <a:endParaRPr lang="nl-NL"/>
          </a:p>
        </p:txBody>
      </p:sp>
      <p:sp>
        <p:nvSpPr>
          <p:cNvPr id="22" name="Tijdelijke aanduiding voor voettekst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nl-NL"/>
          </a:p>
        </p:txBody>
      </p:sp>
      <p:sp>
        <p:nvSpPr>
          <p:cNvPr id="18" name="Tijdelijke aanduiding voor dianumm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D1C5F76-70B6-4580-B9B7-727A52B73030}" type="slidenum">
              <a:rPr lang="nl-NL" smtClean="0"/>
              <a:t>‹nr.›</a:t>
            </a:fld>
            <a:endParaRPr lang="nl-N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try.github.io/levels/1/challenges/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Cursus web development</a:t>
            </a:r>
            <a:endParaRPr lang="nl-NL" dirty="0"/>
          </a:p>
        </p:txBody>
      </p:sp>
      <p:sp>
        <p:nvSpPr>
          <p:cNvPr id="3" name="Ondertitel 2"/>
          <p:cNvSpPr>
            <a:spLocks noGrp="1"/>
          </p:cNvSpPr>
          <p:nvPr>
            <p:ph type="subTitle" idx="1"/>
          </p:nvPr>
        </p:nvSpPr>
        <p:spPr/>
        <p:txBody>
          <a:bodyPr/>
          <a:lstStyle/>
          <a:p>
            <a:r>
              <a:rPr lang="nl-NL" dirty="0" smtClean="0"/>
              <a:t>Dag 1</a:t>
            </a:r>
            <a:endParaRPr lang="nl-NL" dirty="0"/>
          </a:p>
        </p:txBody>
      </p:sp>
    </p:spTree>
    <p:extLst>
      <p:ext uri="{BB962C8B-B14F-4D97-AF65-F5344CB8AC3E}">
        <p14:creationId xmlns:p14="http://schemas.microsoft.com/office/powerpoint/2010/main" val="910849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NL" dirty="0" smtClean="0"/>
              <a:t>Bijna elke operatie gebeurt lokaal</a:t>
            </a:r>
          </a:p>
          <a:p>
            <a:pPr lvl="1"/>
            <a:r>
              <a:rPr lang="nl-NL" dirty="0" smtClean="0"/>
              <a:t>Project geschiedenis wordt lokaal opgeslagen.</a:t>
            </a:r>
          </a:p>
          <a:p>
            <a:endParaRPr lang="nl-NL" dirty="0" smtClean="0"/>
          </a:p>
          <a:p>
            <a:r>
              <a:rPr lang="nl-NL" dirty="0" smtClean="0"/>
              <a:t>Het is niet mogelijk een bestand aan te passen zonder dat GIT het weet.</a:t>
            </a:r>
          </a:p>
          <a:p>
            <a:endParaRPr lang="nl-NL" dirty="0"/>
          </a:p>
          <a:p>
            <a:r>
              <a:rPr lang="nl-NL" dirty="0" smtClean="0"/>
              <a:t>GIT voegt alleen data toe. Het is moeilijk om data te verwijderen.</a:t>
            </a:r>
          </a:p>
          <a:p>
            <a:endParaRPr lang="nl-NL" dirty="0" smtClean="0"/>
          </a:p>
        </p:txBody>
      </p:sp>
      <p:sp>
        <p:nvSpPr>
          <p:cNvPr id="3" name="Titel 2"/>
          <p:cNvSpPr>
            <a:spLocks noGrp="1"/>
          </p:cNvSpPr>
          <p:nvPr>
            <p:ph type="title"/>
          </p:nvPr>
        </p:nvSpPr>
        <p:spPr/>
        <p:txBody>
          <a:bodyPr/>
          <a:lstStyle/>
          <a:p>
            <a:r>
              <a:rPr lang="nl-NL" dirty="0" smtClean="0"/>
              <a:t>GIT - Basics</a:t>
            </a:r>
            <a:endParaRPr lang="nl-NL" dirty="0"/>
          </a:p>
        </p:txBody>
      </p:sp>
    </p:spTree>
    <p:extLst>
      <p:ext uri="{BB962C8B-B14F-4D97-AF65-F5344CB8AC3E}">
        <p14:creationId xmlns:p14="http://schemas.microsoft.com/office/powerpoint/2010/main" val="3905615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NL" dirty="0" err="1" smtClean="0"/>
              <a:t>Comitted</a:t>
            </a:r>
            <a:endParaRPr lang="nl-NL" dirty="0" smtClean="0"/>
          </a:p>
          <a:p>
            <a:pPr lvl="1"/>
            <a:r>
              <a:rPr lang="nl-NL" dirty="0" smtClean="0"/>
              <a:t>data opgeslagen in </a:t>
            </a:r>
            <a:r>
              <a:rPr lang="nl-NL" dirty="0" err="1" smtClean="0"/>
              <a:t>locale</a:t>
            </a:r>
            <a:r>
              <a:rPr lang="nl-NL" dirty="0" smtClean="0"/>
              <a:t> </a:t>
            </a:r>
            <a:r>
              <a:rPr lang="nl-NL" dirty="0" err="1" smtClean="0"/>
              <a:t>db</a:t>
            </a:r>
            <a:r>
              <a:rPr lang="nl-NL" dirty="0" smtClean="0"/>
              <a:t>.</a:t>
            </a:r>
          </a:p>
          <a:p>
            <a:r>
              <a:rPr lang="nl-NL" dirty="0" err="1" smtClean="0"/>
              <a:t>Modified</a:t>
            </a:r>
            <a:endParaRPr lang="nl-NL" dirty="0"/>
          </a:p>
          <a:p>
            <a:pPr lvl="1"/>
            <a:r>
              <a:rPr lang="nl-NL" dirty="0" err="1" smtClean="0"/>
              <a:t>onopgeslagen</a:t>
            </a:r>
            <a:r>
              <a:rPr lang="nl-NL" dirty="0" smtClean="0"/>
              <a:t> wijzigingen.</a:t>
            </a:r>
          </a:p>
          <a:p>
            <a:r>
              <a:rPr lang="nl-NL" dirty="0" err="1" smtClean="0"/>
              <a:t>Staged</a:t>
            </a:r>
            <a:r>
              <a:rPr lang="nl-NL" dirty="0" smtClean="0"/>
              <a:t> </a:t>
            </a:r>
          </a:p>
          <a:p>
            <a:pPr lvl="1"/>
            <a:r>
              <a:rPr lang="nl-NL" dirty="0" smtClean="0"/>
              <a:t>wordt opgenomen in volgende </a:t>
            </a:r>
            <a:r>
              <a:rPr lang="nl-NL" dirty="0" err="1" smtClean="0"/>
              <a:t>commit</a:t>
            </a:r>
            <a:r>
              <a:rPr lang="nl-NL" dirty="0" smtClean="0"/>
              <a:t>.</a:t>
            </a:r>
            <a:endParaRPr lang="nl-NL" dirty="0"/>
          </a:p>
        </p:txBody>
      </p:sp>
      <p:sp>
        <p:nvSpPr>
          <p:cNvPr id="3" name="Titel 2"/>
          <p:cNvSpPr>
            <a:spLocks noGrp="1"/>
          </p:cNvSpPr>
          <p:nvPr>
            <p:ph type="title"/>
          </p:nvPr>
        </p:nvSpPr>
        <p:spPr/>
        <p:txBody>
          <a:bodyPr/>
          <a:lstStyle/>
          <a:p>
            <a:r>
              <a:rPr lang="nl-NL" dirty="0" smtClean="0"/>
              <a:t>GIT - </a:t>
            </a:r>
            <a:r>
              <a:rPr lang="nl-NL" dirty="0" err="1" smtClean="0"/>
              <a:t>States</a:t>
            </a:r>
            <a:endParaRPr lang="nl-NL" dirty="0"/>
          </a:p>
        </p:txBody>
      </p:sp>
    </p:spTree>
    <p:extLst>
      <p:ext uri="{BB962C8B-B14F-4D97-AF65-F5344CB8AC3E}">
        <p14:creationId xmlns:p14="http://schemas.microsoft.com/office/powerpoint/2010/main" val="2719945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ijdelijke aanduiding voor inhoud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5867" y="1481138"/>
            <a:ext cx="8212265" cy="4525962"/>
          </a:xfrm>
        </p:spPr>
      </p:pic>
      <p:sp>
        <p:nvSpPr>
          <p:cNvPr id="3" name="Titel 2"/>
          <p:cNvSpPr>
            <a:spLocks noGrp="1"/>
          </p:cNvSpPr>
          <p:nvPr>
            <p:ph type="title"/>
          </p:nvPr>
        </p:nvSpPr>
        <p:spPr/>
        <p:txBody>
          <a:bodyPr>
            <a:normAutofit/>
          </a:bodyPr>
          <a:lstStyle/>
          <a:p>
            <a:r>
              <a:rPr lang="nl-NL" dirty="0" smtClean="0"/>
              <a:t>GIT - Workflow</a:t>
            </a:r>
            <a:endParaRPr lang="nl-NL" dirty="0"/>
          </a:p>
        </p:txBody>
      </p:sp>
    </p:spTree>
    <p:extLst>
      <p:ext uri="{BB962C8B-B14F-4D97-AF65-F5344CB8AC3E}">
        <p14:creationId xmlns:p14="http://schemas.microsoft.com/office/powerpoint/2010/main" val="4054870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NL" dirty="0">
                <a:hlinkClick r:id="rId2"/>
              </a:rPr>
              <a:t>https://try.github.io/levels/1/challenges/1</a:t>
            </a:r>
            <a:endParaRPr lang="nl-NL" dirty="0"/>
          </a:p>
        </p:txBody>
      </p:sp>
      <p:sp>
        <p:nvSpPr>
          <p:cNvPr id="3" name="Titel 2"/>
          <p:cNvSpPr>
            <a:spLocks noGrp="1"/>
          </p:cNvSpPr>
          <p:nvPr>
            <p:ph type="title"/>
          </p:nvPr>
        </p:nvSpPr>
        <p:spPr/>
        <p:txBody>
          <a:bodyPr/>
          <a:lstStyle/>
          <a:p>
            <a:r>
              <a:rPr lang="nl-NL" dirty="0" smtClean="0"/>
              <a:t>GIT – Aan de slag</a:t>
            </a:r>
            <a:endParaRPr lang="nl-NL" dirty="0"/>
          </a:p>
        </p:txBody>
      </p:sp>
    </p:spTree>
    <p:extLst>
      <p:ext uri="{BB962C8B-B14F-4D97-AF65-F5344CB8AC3E}">
        <p14:creationId xmlns:p14="http://schemas.microsoft.com/office/powerpoint/2010/main" val="3411881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NL" dirty="0" smtClean="0"/>
              <a:t>Opdracht 1 - TODO</a:t>
            </a:r>
          </a:p>
          <a:p>
            <a:r>
              <a:rPr lang="nl-NL" dirty="0" smtClean="0"/>
              <a:t>Opdracht 2 - TODO</a:t>
            </a:r>
            <a:endParaRPr lang="nl-NL" dirty="0"/>
          </a:p>
        </p:txBody>
      </p:sp>
      <p:sp>
        <p:nvSpPr>
          <p:cNvPr id="3" name="Titel 2"/>
          <p:cNvSpPr>
            <a:spLocks noGrp="1"/>
          </p:cNvSpPr>
          <p:nvPr>
            <p:ph type="title"/>
          </p:nvPr>
        </p:nvSpPr>
        <p:spPr/>
        <p:txBody>
          <a:bodyPr/>
          <a:lstStyle/>
          <a:p>
            <a:r>
              <a:rPr lang="nl-NL" dirty="0" smtClean="0"/>
              <a:t>GIT - Opdrachten</a:t>
            </a:r>
            <a:endParaRPr lang="nl-NL" dirty="0"/>
          </a:p>
        </p:txBody>
      </p:sp>
    </p:spTree>
    <p:extLst>
      <p:ext uri="{BB962C8B-B14F-4D97-AF65-F5344CB8AC3E}">
        <p14:creationId xmlns:p14="http://schemas.microsoft.com/office/powerpoint/2010/main" val="176735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NL" dirty="0" smtClean="0"/>
              <a:t>Javascript maakt web pagina’s interactief</a:t>
            </a:r>
          </a:p>
          <a:p>
            <a:pPr lvl="1"/>
            <a:r>
              <a:rPr lang="nl-NL" dirty="0" smtClean="0"/>
              <a:t>Verschaft toegang tot DOM elementen.</a:t>
            </a:r>
          </a:p>
          <a:p>
            <a:pPr lvl="1"/>
            <a:r>
              <a:rPr lang="nl-NL" dirty="0" smtClean="0"/>
              <a:t>Aanpassen van content.</a:t>
            </a:r>
          </a:p>
          <a:p>
            <a:pPr lvl="1"/>
            <a:r>
              <a:rPr lang="nl-NL" dirty="0" smtClean="0"/>
              <a:t>Toevoegen van logica.</a:t>
            </a:r>
          </a:p>
          <a:p>
            <a:pPr lvl="1"/>
            <a:r>
              <a:rPr lang="nl-NL" dirty="0" smtClean="0"/>
              <a:t>Reageren op events.</a:t>
            </a:r>
          </a:p>
          <a:p>
            <a:pPr lvl="1"/>
            <a:endParaRPr lang="nl-NL" dirty="0"/>
          </a:p>
        </p:txBody>
      </p:sp>
      <p:sp>
        <p:nvSpPr>
          <p:cNvPr id="3" name="Titel 2"/>
          <p:cNvSpPr>
            <a:spLocks noGrp="1"/>
          </p:cNvSpPr>
          <p:nvPr>
            <p:ph type="title"/>
          </p:nvPr>
        </p:nvSpPr>
        <p:spPr/>
        <p:txBody>
          <a:bodyPr/>
          <a:lstStyle/>
          <a:p>
            <a:r>
              <a:rPr lang="nl-NL" dirty="0" smtClean="0"/>
              <a:t>Javascript - Introductie</a:t>
            </a:r>
            <a:endParaRPr lang="nl-NL" dirty="0"/>
          </a:p>
        </p:txBody>
      </p:sp>
    </p:spTree>
    <p:extLst>
      <p:ext uri="{BB962C8B-B14F-4D97-AF65-F5344CB8AC3E}">
        <p14:creationId xmlns:p14="http://schemas.microsoft.com/office/powerpoint/2010/main" val="3905615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NL" dirty="0" smtClean="0"/>
              <a:t>var </a:t>
            </a:r>
            <a:r>
              <a:rPr lang="nl-NL" dirty="0" err="1" smtClean="0"/>
              <a:t>quantity</a:t>
            </a:r>
            <a:r>
              <a:rPr lang="nl-NL" dirty="0" smtClean="0"/>
              <a:t>;</a:t>
            </a:r>
          </a:p>
          <a:p>
            <a:r>
              <a:rPr lang="nl-NL" dirty="0" err="1" smtClean="0"/>
              <a:t>quantity</a:t>
            </a:r>
            <a:r>
              <a:rPr lang="nl-NL" dirty="0" smtClean="0"/>
              <a:t> = 10;</a:t>
            </a:r>
          </a:p>
          <a:p>
            <a:endParaRPr lang="nl-NL" dirty="0"/>
          </a:p>
          <a:p>
            <a:r>
              <a:rPr lang="nl-NL" dirty="0" smtClean="0"/>
              <a:t>Data types</a:t>
            </a:r>
          </a:p>
          <a:p>
            <a:pPr lvl="1"/>
            <a:r>
              <a:rPr lang="nl-NL" dirty="0" smtClean="0"/>
              <a:t>Numeriek</a:t>
            </a:r>
          </a:p>
          <a:p>
            <a:pPr lvl="1"/>
            <a:r>
              <a:rPr lang="nl-NL" dirty="0" smtClean="0"/>
              <a:t>String</a:t>
            </a:r>
          </a:p>
          <a:p>
            <a:pPr lvl="1"/>
            <a:r>
              <a:rPr lang="nl-NL" dirty="0" err="1" smtClean="0"/>
              <a:t>Boolean</a:t>
            </a:r>
            <a:endParaRPr lang="nl-NL" dirty="0"/>
          </a:p>
        </p:txBody>
      </p:sp>
      <p:sp>
        <p:nvSpPr>
          <p:cNvPr id="3" name="Titel 2"/>
          <p:cNvSpPr>
            <a:spLocks noGrp="1"/>
          </p:cNvSpPr>
          <p:nvPr>
            <p:ph type="title"/>
          </p:nvPr>
        </p:nvSpPr>
        <p:spPr/>
        <p:txBody>
          <a:bodyPr/>
          <a:lstStyle/>
          <a:p>
            <a:r>
              <a:rPr lang="nl-NL" dirty="0" smtClean="0"/>
              <a:t>Javascript – Variabelen</a:t>
            </a:r>
            <a:endParaRPr lang="nl-NL" dirty="0"/>
          </a:p>
        </p:txBody>
      </p:sp>
    </p:spTree>
    <p:extLst>
      <p:ext uri="{BB962C8B-B14F-4D97-AF65-F5344CB8AC3E}">
        <p14:creationId xmlns:p14="http://schemas.microsoft.com/office/powerpoint/2010/main" val="1945868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NL" dirty="0"/>
              <a:t>v</a:t>
            </a:r>
            <a:r>
              <a:rPr lang="nl-NL" dirty="0" smtClean="0"/>
              <a:t>ar </a:t>
            </a:r>
            <a:r>
              <a:rPr lang="nl-NL" dirty="0" err="1" smtClean="0"/>
              <a:t>colors</a:t>
            </a:r>
            <a:r>
              <a:rPr lang="nl-NL" dirty="0" smtClean="0"/>
              <a:t>;</a:t>
            </a:r>
          </a:p>
          <a:p>
            <a:r>
              <a:rPr lang="nl-NL" dirty="0" err="1" smtClean="0"/>
              <a:t>colors</a:t>
            </a:r>
            <a:r>
              <a:rPr lang="nl-NL" dirty="0" smtClean="0"/>
              <a:t> = [‘wit’, ‘oranje’, ‘groen’];</a:t>
            </a:r>
          </a:p>
          <a:p>
            <a:endParaRPr lang="nl-NL" dirty="0"/>
          </a:p>
          <a:p>
            <a:r>
              <a:rPr lang="nl-NL" dirty="0" smtClean="0"/>
              <a:t>var c = </a:t>
            </a:r>
            <a:r>
              <a:rPr lang="nl-NL" dirty="0" err="1" smtClean="0"/>
              <a:t>colors</a:t>
            </a:r>
            <a:r>
              <a:rPr lang="nl-NL" dirty="0" smtClean="0"/>
              <a:t>[1]; //Wat is c?</a:t>
            </a:r>
          </a:p>
          <a:p>
            <a:r>
              <a:rPr lang="nl-NL" dirty="0" smtClean="0"/>
              <a:t>var l = </a:t>
            </a:r>
            <a:r>
              <a:rPr lang="nl-NL" dirty="0" err="1" smtClean="0"/>
              <a:t>colors.length</a:t>
            </a:r>
            <a:r>
              <a:rPr lang="nl-NL" dirty="0" smtClean="0"/>
              <a:t>;</a:t>
            </a:r>
            <a:endParaRPr lang="nl-NL" dirty="0"/>
          </a:p>
          <a:p>
            <a:endParaRPr lang="nl-NL" dirty="0"/>
          </a:p>
        </p:txBody>
      </p:sp>
      <p:sp>
        <p:nvSpPr>
          <p:cNvPr id="3" name="Titel 2"/>
          <p:cNvSpPr>
            <a:spLocks noGrp="1"/>
          </p:cNvSpPr>
          <p:nvPr>
            <p:ph type="title"/>
          </p:nvPr>
        </p:nvSpPr>
        <p:spPr/>
        <p:txBody>
          <a:bodyPr/>
          <a:lstStyle/>
          <a:p>
            <a:r>
              <a:rPr lang="nl-NL" dirty="0" smtClean="0"/>
              <a:t>Javascript - Array</a:t>
            </a:r>
            <a:endParaRPr lang="nl-NL" dirty="0"/>
          </a:p>
        </p:txBody>
      </p:sp>
    </p:spTree>
    <p:extLst>
      <p:ext uri="{BB962C8B-B14F-4D97-AF65-F5344CB8AC3E}">
        <p14:creationId xmlns:p14="http://schemas.microsoft.com/office/powerpoint/2010/main" val="748232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NL" dirty="0" err="1" smtClean="0"/>
              <a:t>Named</a:t>
            </a:r>
            <a:r>
              <a:rPr lang="nl-NL" dirty="0"/>
              <a:t> </a:t>
            </a:r>
            <a:r>
              <a:rPr lang="nl-NL" dirty="0" err="1" smtClean="0"/>
              <a:t>functions</a:t>
            </a:r>
            <a:endParaRPr lang="nl-NL" dirty="0" smtClean="0"/>
          </a:p>
          <a:p>
            <a:pPr lvl="1"/>
            <a:r>
              <a:rPr lang="nl-NL" dirty="0" smtClean="0"/>
              <a:t>Kan worden aangeroepen voordat de functie is gedeclareerd.</a:t>
            </a:r>
          </a:p>
          <a:p>
            <a:pPr lvl="1"/>
            <a:endParaRPr lang="nl-NL" dirty="0" smtClean="0"/>
          </a:p>
          <a:p>
            <a:pPr marL="109728" indent="0">
              <a:buNone/>
            </a:pPr>
            <a:r>
              <a:rPr lang="nl-NL" dirty="0" err="1"/>
              <a:t>helloWorld</a:t>
            </a:r>
            <a:r>
              <a:rPr lang="nl-NL" dirty="0" smtClean="0"/>
              <a:t>();</a:t>
            </a:r>
          </a:p>
          <a:p>
            <a:pPr marL="109728" indent="0">
              <a:buNone/>
            </a:pPr>
            <a:r>
              <a:rPr lang="nl-NL" dirty="0" err="1" smtClean="0"/>
              <a:t>function</a:t>
            </a:r>
            <a:r>
              <a:rPr lang="nl-NL" dirty="0" smtClean="0"/>
              <a:t> </a:t>
            </a:r>
            <a:r>
              <a:rPr lang="nl-NL" dirty="0" err="1"/>
              <a:t>h</a:t>
            </a:r>
            <a:r>
              <a:rPr lang="nl-NL" dirty="0" err="1" smtClean="0"/>
              <a:t>elloWorld</a:t>
            </a:r>
            <a:r>
              <a:rPr lang="nl-NL" dirty="0" smtClean="0"/>
              <a:t>() {</a:t>
            </a:r>
          </a:p>
          <a:p>
            <a:pPr marL="109728" indent="0">
              <a:buNone/>
            </a:pPr>
            <a:r>
              <a:rPr lang="nl-NL" dirty="0" smtClean="0"/>
              <a:t>	console.log(‘</a:t>
            </a:r>
            <a:r>
              <a:rPr lang="nl-NL" dirty="0" err="1" smtClean="0"/>
              <a:t>Hello</a:t>
            </a:r>
            <a:r>
              <a:rPr lang="nl-NL" dirty="0" smtClean="0"/>
              <a:t> </a:t>
            </a:r>
            <a:r>
              <a:rPr lang="nl-NL" dirty="0" err="1" smtClean="0"/>
              <a:t>world</a:t>
            </a:r>
            <a:r>
              <a:rPr lang="nl-NL" dirty="0" smtClean="0"/>
              <a:t>’);</a:t>
            </a:r>
            <a:endParaRPr lang="nl-NL" dirty="0"/>
          </a:p>
          <a:p>
            <a:pPr marL="109728" indent="0">
              <a:buNone/>
            </a:pPr>
            <a:r>
              <a:rPr lang="nl-NL" dirty="0" smtClean="0"/>
              <a:t>}</a:t>
            </a:r>
          </a:p>
        </p:txBody>
      </p:sp>
      <p:sp>
        <p:nvSpPr>
          <p:cNvPr id="3" name="Titel 2"/>
          <p:cNvSpPr>
            <a:spLocks noGrp="1"/>
          </p:cNvSpPr>
          <p:nvPr>
            <p:ph type="title"/>
          </p:nvPr>
        </p:nvSpPr>
        <p:spPr/>
        <p:txBody>
          <a:bodyPr/>
          <a:lstStyle/>
          <a:p>
            <a:r>
              <a:rPr lang="nl-NL" dirty="0" smtClean="0"/>
              <a:t>Javascript - Functies</a:t>
            </a:r>
            <a:endParaRPr lang="nl-NL" dirty="0"/>
          </a:p>
        </p:txBody>
      </p:sp>
    </p:spTree>
    <p:extLst>
      <p:ext uri="{BB962C8B-B14F-4D97-AF65-F5344CB8AC3E}">
        <p14:creationId xmlns:p14="http://schemas.microsoft.com/office/powerpoint/2010/main" val="3615649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NL" dirty="0" err="1" smtClean="0"/>
              <a:t>Anononieme</a:t>
            </a:r>
            <a:r>
              <a:rPr lang="nl-NL" dirty="0" smtClean="0"/>
              <a:t> functies</a:t>
            </a:r>
          </a:p>
          <a:p>
            <a:pPr lvl="1"/>
            <a:r>
              <a:rPr lang="nl-NL" dirty="0" smtClean="0"/>
              <a:t>Kunnen </a:t>
            </a:r>
            <a:r>
              <a:rPr lang="nl-NL" u="sng" dirty="0" smtClean="0"/>
              <a:t>niet</a:t>
            </a:r>
            <a:r>
              <a:rPr lang="nl-NL" dirty="0" smtClean="0"/>
              <a:t> worden aangeroepen voordat de functie is gedeclareerd.</a:t>
            </a:r>
          </a:p>
          <a:p>
            <a:pPr marL="393192" lvl="1" indent="0">
              <a:buNone/>
            </a:pPr>
            <a:endParaRPr lang="nl-NL" dirty="0" smtClean="0"/>
          </a:p>
          <a:p>
            <a:pPr marL="393192" lvl="1" indent="0">
              <a:buNone/>
            </a:pPr>
            <a:r>
              <a:rPr lang="nl-NL" dirty="0" smtClean="0"/>
              <a:t>var area = </a:t>
            </a:r>
            <a:r>
              <a:rPr lang="nl-NL" dirty="0" err="1" smtClean="0"/>
              <a:t>function</a:t>
            </a:r>
            <a:r>
              <a:rPr lang="nl-NL" dirty="0" smtClean="0"/>
              <a:t> (</a:t>
            </a:r>
            <a:r>
              <a:rPr lang="nl-NL" dirty="0" err="1" smtClean="0"/>
              <a:t>width</a:t>
            </a:r>
            <a:r>
              <a:rPr lang="nl-NL" dirty="0" smtClean="0"/>
              <a:t>, </a:t>
            </a:r>
            <a:r>
              <a:rPr lang="nl-NL" dirty="0" err="1" smtClean="0"/>
              <a:t>height</a:t>
            </a:r>
            <a:r>
              <a:rPr lang="nl-NL" dirty="0" smtClean="0"/>
              <a:t>) {</a:t>
            </a:r>
          </a:p>
          <a:p>
            <a:pPr marL="393192" lvl="1" indent="0">
              <a:buNone/>
            </a:pPr>
            <a:r>
              <a:rPr lang="nl-NL" dirty="0" smtClean="0"/>
              <a:t>	return </a:t>
            </a:r>
            <a:r>
              <a:rPr lang="nl-NL" dirty="0" err="1" smtClean="0"/>
              <a:t>width</a:t>
            </a:r>
            <a:r>
              <a:rPr lang="nl-NL" dirty="0" smtClean="0"/>
              <a:t> * </a:t>
            </a:r>
            <a:r>
              <a:rPr lang="nl-NL" dirty="0" err="1" smtClean="0"/>
              <a:t>height</a:t>
            </a:r>
            <a:r>
              <a:rPr lang="nl-NL" dirty="0" smtClean="0"/>
              <a:t>;</a:t>
            </a:r>
            <a:endParaRPr lang="nl-NL" dirty="0"/>
          </a:p>
          <a:p>
            <a:pPr marL="393192" lvl="1" indent="0">
              <a:buNone/>
            </a:pPr>
            <a:r>
              <a:rPr lang="nl-NL" dirty="0" smtClean="0"/>
              <a:t>}</a:t>
            </a:r>
          </a:p>
          <a:p>
            <a:pPr marL="393192" lvl="1" indent="0">
              <a:buNone/>
            </a:pPr>
            <a:r>
              <a:rPr lang="nl-NL" dirty="0"/>
              <a:t>v</a:t>
            </a:r>
            <a:r>
              <a:rPr lang="nl-NL" dirty="0" smtClean="0"/>
              <a:t>ar </a:t>
            </a:r>
            <a:r>
              <a:rPr lang="nl-NL" dirty="0" err="1" smtClean="0"/>
              <a:t>size</a:t>
            </a:r>
            <a:r>
              <a:rPr lang="nl-NL" dirty="0" smtClean="0"/>
              <a:t> = area(2,4);</a:t>
            </a:r>
          </a:p>
        </p:txBody>
      </p:sp>
      <p:sp>
        <p:nvSpPr>
          <p:cNvPr id="3" name="Titel 2"/>
          <p:cNvSpPr>
            <a:spLocks noGrp="1"/>
          </p:cNvSpPr>
          <p:nvPr>
            <p:ph type="title"/>
          </p:nvPr>
        </p:nvSpPr>
        <p:spPr/>
        <p:txBody>
          <a:bodyPr/>
          <a:lstStyle/>
          <a:p>
            <a:r>
              <a:rPr lang="nl-NL" dirty="0" smtClean="0"/>
              <a:t>Javascript - Functies</a:t>
            </a:r>
            <a:endParaRPr lang="nl-NL" dirty="0"/>
          </a:p>
        </p:txBody>
      </p:sp>
    </p:spTree>
    <p:extLst>
      <p:ext uri="{BB962C8B-B14F-4D97-AF65-F5344CB8AC3E}">
        <p14:creationId xmlns:p14="http://schemas.microsoft.com/office/powerpoint/2010/main" val="4251496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NL" dirty="0" smtClean="0"/>
              <a:t>3-daagse cursus basic web development</a:t>
            </a:r>
          </a:p>
          <a:p>
            <a:pPr lvl="1"/>
            <a:r>
              <a:rPr lang="nl-NL" dirty="0" smtClean="0"/>
              <a:t>2 dagen front-end</a:t>
            </a:r>
          </a:p>
          <a:p>
            <a:pPr lvl="1"/>
            <a:r>
              <a:rPr lang="nl-NL" dirty="0"/>
              <a:t>1</a:t>
            </a:r>
            <a:r>
              <a:rPr lang="nl-NL" dirty="0" smtClean="0"/>
              <a:t> dag </a:t>
            </a:r>
            <a:r>
              <a:rPr lang="nl-NL" dirty="0" err="1" smtClean="0"/>
              <a:t>back-end</a:t>
            </a:r>
            <a:endParaRPr lang="nl-NL" dirty="0" smtClean="0"/>
          </a:p>
          <a:p>
            <a:endParaRPr lang="nl-NL" dirty="0" smtClean="0"/>
          </a:p>
          <a:p>
            <a:r>
              <a:rPr lang="nl-NL" dirty="0" smtClean="0"/>
              <a:t>Vandaag</a:t>
            </a:r>
          </a:p>
          <a:p>
            <a:pPr lvl="1"/>
            <a:r>
              <a:rPr lang="nl-NL" dirty="0" smtClean="0"/>
              <a:t>Version Control – GIT</a:t>
            </a:r>
          </a:p>
          <a:p>
            <a:pPr lvl="1"/>
            <a:r>
              <a:rPr lang="nl-NL" dirty="0" smtClean="0"/>
              <a:t>MVC Patroon</a:t>
            </a:r>
          </a:p>
          <a:p>
            <a:pPr lvl="1"/>
            <a:r>
              <a:rPr lang="nl-NL" dirty="0" smtClean="0"/>
              <a:t>Javascript &amp; </a:t>
            </a:r>
            <a:r>
              <a:rPr lang="nl-NL" dirty="0" err="1" smtClean="0"/>
              <a:t>jQuery</a:t>
            </a:r>
            <a:endParaRPr lang="nl-NL" dirty="0" smtClean="0"/>
          </a:p>
          <a:p>
            <a:endParaRPr lang="nl-NL" dirty="0"/>
          </a:p>
        </p:txBody>
      </p:sp>
      <p:sp>
        <p:nvSpPr>
          <p:cNvPr id="3" name="Titel 2"/>
          <p:cNvSpPr>
            <a:spLocks noGrp="1"/>
          </p:cNvSpPr>
          <p:nvPr>
            <p:ph type="title"/>
          </p:nvPr>
        </p:nvSpPr>
        <p:spPr/>
        <p:txBody>
          <a:bodyPr/>
          <a:lstStyle/>
          <a:p>
            <a:r>
              <a:rPr lang="nl-NL" dirty="0" smtClean="0"/>
              <a:t>Introductie</a:t>
            </a:r>
            <a:endParaRPr lang="nl-NL" dirty="0"/>
          </a:p>
        </p:txBody>
      </p:sp>
    </p:spTree>
    <p:extLst>
      <p:ext uri="{BB962C8B-B14F-4D97-AF65-F5344CB8AC3E}">
        <p14:creationId xmlns:p14="http://schemas.microsoft.com/office/powerpoint/2010/main" val="3905615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NL" dirty="0" err="1" smtClean="0"/>
              <a:t>Immediately</a:t>
            </a:r>
            <a:r>
              <a:rPr lang="nl-NL" dirty="0" smtClean="0"/>
              <a:t> </a:t>
            </a:r>
            <a:r>
              <a:rPr lang="nl-NL" dirty="0" err="1" smtClean="0"/>
              <a:t>Invoked</a:t>
            </a:r>
            <a:r>
              <a:rPr lang="nl-NL" dirty="0" smtClean="0"/>
              <a:t> </a:t>
            </a:r>
            <a:r>
              <a:rPr lang="nl-NL" dirty="0" err="1" smtClean="0"/>
              <a:t>Function</a:t>
            </a:r>
            <a:r>
              <a:rPr lang="nl-NL" dirty="0" smtClean="0"/>
              <a:t> </a:t>
            </a:r>
            <a:r>
              <a:rPr lang="nl-NL" dirty="0" err="1" smtClean="0"/>
              <a:t>Expressions</a:t>
            </a:r>
            <a:r>
              <a:rPr lang="nl-NL" dirty="0" smtClean="0"/>
              <a:t> (IIFE)</a:t>
            </a:r>
          </a:p>
          <a:p>
            <a:pPr lvl="1"/>
            <a:r>
              <a:rPr lang="nl-NL" dirty="0" smtClean="0"/>
              <a:t>Wordt gebruikt als </a:t>
            </a:r>
            <a:r>
              <a:rPr lang="nl-NL" dirty="0" err="1" smtClean="0"/>
              <a:t>wrapper</a:t>
            </a:r>
            <a:r>
              <a:rPr lang="nl-NL" dirty="0" smtClean="0"/>
              <a:t> voor een set code. Voorkomt </a:t>
            </a:r>
            <a:r>
              <a:rPr lang="nl-NL" dirty="0" err="1" smtClean="0"/>
              <a:t>naming</a:t>
            </a:r>
            <a:r>
              <a:rPr lang="nl-NL" dirty="0" smtClean="0"/>
              <a:t> </a:t>
            </a:r>
            <a:r>
              <a:rPr lang="nl-NL" dirty="0" err="1" smtClean="0"/>
              <a:t>collisions</a:t>
            </a:r>
            <a:r>
              <a:rPr lang="nl-NL" dirty="0" smtClean="0"/>
              <a:t>. Iets met scope. MUSTAFA</a:t>
            </a:r>
          </a:p>
          <a:p>
            <a:pPr marL="109728" indent="0">
              <a:buNone/>
            </a:pPr>
            <a:endParaRPr lang="nl-NL" dirty="0"/>
          </a:p>
          <a:p>
            <a:pPr marL="109728" indent="0">
              <a:buNone/>
            </a:pPr>
            <a:r>
              <a:rPr lang="nl-NL" dirty="0" smtClean="0"/>
              <a:t>var area = (</a:t>
            </a:r>
            <a:r>
              <a:rPr lang="nl-NL" dirty="0" err="1" smtClean="0"/>
              <a:t>function</a:t>
            </a:r>
            <a:r>
              <a:rPr lang="nl-NL" dirty="0" smtClean="0"/>
              <a:t>() {</a:t>
            </a:r>
          </a:p>
          <a:p>
            <a:pPr marL="109728" indent="0">
              <a:buNone/>
            </a:pPr>
            <a:r>
              <a:rPr lang="nl-NL" dirty="0" smtClean="0"/>
              <a:t>	return 2 * 3;</a:t>
            </a:r>
            <a:endParaRPr lang="nl-NL" dirty="0"/>
          </a:p>
          <a:p>
            <a:pPr marL="109728" indent="0">
              <a:buNone/>
            </a:pPr>
            <a:r>
              <a:rPr lang="nl-NL" dirty="0" smtClean="0"/>
              <a:t>}())</a:t>
            </a:r>
            <a:endParaRPr lang="nl-NL" dirty="0"/>
          </a:p>
        </p:txBody>
      </p:sp>
      <p:sp>
        <p:nvSpPr>
          <p:cNvPr id="3" name="Titel 2"/>
          <p:cNvSpPr>
            <a:spLocks noGrp="1"/>
          </p:cNvSpPr>
          <p:nvPr>
            <p:ph type="title"/>
          </p:nvPr>
        </p:nvSpPr>
        <p:spPr/>
        <p:txBody>
          <a:bodyPr/>
          <a:lstStyle/>
          <a:p>
            <a:r>
              <a:rPr lang="nl-NL" dirty="0" smtClean="0"/>
              <a:t>Javascript </a:t>
            </a:r>
            <a:r>
              <a:rPr lang="nl-NL" dirty="0"/>
              <a:t>-</a:t>
            </a:r>
            <a:r>
              <a:rPr lang="nl-NL" dirty="0" smtClean="0"/>
              <a:t> Functies</a:t>
            </a:r>
            <a:endParaRPr lang="nl-NL" dirty="0"/>
          </a:p>
        </p:txBody>
      </p:sp>
    </p:spTree>
    <p:extLst>
      <p:ext uri="{BB962C8B-B14F-4D97-AF65-F5344CB8AC3E}">
        <p14:creationId xmlns:p14="http://schemas.microsoft.com/office/powerpoint/2010/main" val="683156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endParaRPr lang="nl-NL"/>
          </a:p>
        </p:txBody>
      </p:sp>
      <p:sp>
        <p:nvSpPr>
          <p:cNvPr id="3" name="Titel 2"/>
          <p:cNvSpPr>
            <a:spLocks noGrp="1"/>
          </p:cNvSpPr>
          <p:nvPr>
            <p:ph type="title"/>
          </p:nvPr>
        </p:nvSpPr>
        <p:spPr/>
        <p:txBody>
          <a:bodyPr/>
          <a:lstStyle/>
          <a:p>
            <a:r>
              <a:rPr lang="nl-NL" dirty="0" smtClean="0"/>
              <a:t>Javascript - Scope</a:t>
            </a:r>
            <a:endParaRPr lang="nl-NL" dirty="0"/>
          </a:p>
        </p:txBody>
      </p:sp>
    </p:spTree>
    <p:extLst>
      <p:ext uri="{BB962C8B-B14F-4D97-AF65-F5344CB8AC3E}">
        <p14:creationId xmlns:p14="http://schemas.microsoft.com/office/powerpoint/2010/main" val="599422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endParaRPr lang="nl-NL"/>
          </a:p>
        </p:txBody>
      </p:sp>
      <p:sp>
        <p:nvSpPr>
          <p:cNvPr id="3" name="Titel 2"/>
          <p:cNvSpPr>
            <a:spLocks noGrp="1"/>
          </p:cNvSpPr>
          <p:nvPr>
            <p:ph type="title"/>
          </p:nvPr>
        </p:nvSpPr>
        <p:spPr/>
        <p:txBody>
          <a:bodyPr/>
          <a:lstStyle/>
          <a:p>
            <a:r>
              <a:rPr lang="nl-NL" dirty="0" smtClean="0"/>
              <a:t>Javascript - Objecten</a:t>
            </a:r>
            <a:endParaRPr lang="nl-NL" dirty="0"/>
          </a:p>
        </p:txBody>
      </p:sp>
    </p:spTree>
    <p:extLst>
      <p:ext uri="{BB962C8B-B14F-4D97-AF65-F5344CB8AC3E}">
        <p14:creationId xmlns:p14="http://schemas.microsoft.com/office/powerpoint/2010/main" val="3627724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endParaRPr lang="nl-NL"/>
          </a:p>
        </p:txBody>
      </p:sp>
      <p:sp>
        <p:nvSpPr>
          <p:cNvPr id="3" name="Titel 2"/>
          <p:cNvSpPr>
            <a:spLocks noGrp="1"/>
          </p:cNvSpPr>
          <p:nvPr>
            <p:ph type="title"/>
          </p:nvPr>
        </p:nvSpPr>
        <p:spPr/>
        <p:txBody>
          <a:bodyPr/>
          <a:lstStyle/>
          <a:p>
            <a:r>
              <a:rPr lang="nl-NL" dirty="0" smtClean="0"/>
              <a:t>Javascript – </a:t>
            </a:r>
            <a:r>
              <a:rPr lang="nl-NL" dirty="0" err="1" smtClean="0"/>
              <a:t>this</a:t>
            </a:r>
            <a:r>
              <a:rPr lang="nl-NL" dirty="0" smtClean="0"/>
              <a:t> </a:t>
            </a:r>
            <a:r>
              <a:rPr lang="nl-NL" dirty="0" err="1" smtClean="0"/>
              <a:t>keyword</a:t>
            </a:r>
            <a:endParaRPr lang="nl-NL" dirty="0"/>
          </a:p>
        </p:txBody>
      </p:sp>
    </p:spTree>
    <p:extLst>
      <p:ext uri="{BB962C8B-B14F-4D97-AF65-F5344CB8AC3E}">
        <p14:creationId xmlns:p14="http://schemas.microsoft.com/office/powerpoint/2010/main" val="3464295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NL" dirty="0" smtClean="0"/>
              <a:t>Opdracht 1 </a:t>
            </a:r>
            <a:r>
              <a:rPr lang="nl-NL" smtClean="0"/>
              <a:t>- Fibonacci</a:t>
            </a:r>
            <a:endParaRPr lang="nl-NL"/>
          </a:p>
        </p:txBody>
      </p:sp>
      <p:sp>
        <p:nvSpPr>
          <p:cNvPr id="3" name="Titel 2"/>
          <p:cNvSpPr>
            <a:spLocks noGrp="1"/>
          </p:cNvSpPr>
          <p:nvPr>
            <p:ph type="title"/>
          </p:nvPr>
        </p:nvSpPr>
        <p:spPr/>
        <p:txBody>
          <a:bodyPr/>
          <a:lstStyle/>
          <a:p>
            <a:r>
              <a:rPr lang="nl-NL" dirty="0" smtClean="0"/>
              <a:t>Javascript - opdrachten</a:t>
            </a:r>
            <a:endParaRPr lang="nl-NL" dirty="0"/>
          </a:p>
        </p:txBody>
      </p:sp>
    </p:spTree>
    <p:extLst>
      <p:ext uri="{BB962C8B-B14F-4D97-AF65-F5344CB8AC3E}">
        <p14:creationId xmlns:p14="http://schemas.microsoft.com/office/powerpoint/2010/main" val="125152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endParaRPr lang="nl-NL"/>
          </a:p>
        </p:txBody>
      </p:sp>
      <p:sp>
        <p:nvSpPr>
          <p:cNvPr id="3" name="Titel 2"/>
          <p:cNvSpPr>
            <a:spLocks noGrp="1"/>
          </p:cNvSpPr>
          <p:nvPr>
            <p:ph type="title"/>
          </p:nvPr>
        </p:nvSpPr>
        <p:spPr/>
        <p:txBody>
          <a:bodyPr/>
          <a:lstStyle/>
          <a:p>
            <a:r>
              <a:rPr lang="nl-NL" dirty="0" smtClean="0"/>
              <a:t>Typescript - Introductie</a:t>
            </a:r>
            <a:endParaRPr lang="nl-NL" dirty="0"/>
          </a:p>
        </p:txBody>
      </p:sp>
    </p:spTree>
    <p:extLst>
      <p:ext uri="{BB962C8B-B14F-4D97-AF65-F5344CB8AC3E}">
        <p14:creationId xmlns:p14="http://schemas.microsoft.com/office/powerpoint/2010/main" val="2026191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ijdelijke aanduiding voor inhoud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0914" y="1481138"/>
            <a:ext cx="6122171" cy="4525962"/>
          </a:xfrm>
        </p:spPr>
      </p:pic>
      <p:sp>
        <p:nvSpPr>
          <p:cNvPr id="3" name="Titel 2"/>
          <p:cNvSpPr>
            <a:spLocks noGrp="1"/>
          </p:cNvSpPr>
          <p:nvPr>
            <p:ph type="title"/>
          </p:nvPr>
        </p:nvSpPr>
        <p:spPr/>
        <p:txBody>
          <a:bodyPr>
            <a:normAutofit/>
          </a:bodyPr>
          <a:lstStyle/>
          <a:p>
            <a:r>
              <a:rPr lang="nl-NL" dirty="0" smtClean="0"/>
              <a:t>MVC Patroon</a:t>
            </a:r>
            <a:endParaRPr lang="nl-NL" dirty="0"/>
          </a:p>
        </p:txBody>
      </p:sp>
    </p:spTree>
    <p:extLst>
      <p:ext uri="{BB962C8B-B14F-4D97-AF65-F5344CB8AC3E}">
        <p14:creationId xmlns:p14="http://schemas.microsoft.com/office/powerpoint/2010/main" val="4166039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NL" dirty="0" smtClean="0"/>
              <a:t>Wat is “</a:t>
            </a:r>
            <a:r>
              <a:rPr lang="nl-NL" dirty="0" err="1" smtClean="0"/>
              <a:t>version</a:t>
            </a:r>
            <a:r>
              <a:rPr lang="nl-NL" dirty="0" smtClean="0"/>
              <a:t> control”?</a:t>
            </a:r>
          </a:p>
          <a:p>
            <a:pPr lvl="1"/>
            <a:r>
              <a:rPr lang="nl-NL" dirty="0" smtClean="0"/>
              <a:t>Systeem dat veranderingen in bestanden opslaat.</a:t>
            </a:r>
          </a:p>
          <a:p>
            <a:pPr lvl="1"/>
            <a:endParaRPr lang="nl-NL" dirty="0" smtClean="0"/>
          </a:p>
          <a:p>
            <a:r>
              <a:rPr lang="nl-NL" dirty="0" smtClean="0"/>
              <a:t>Waarom is het handig?</a:t>
            </a:r>
          </a:p>
          <a:p>
            <a:pPr lvl="1"/>
            <a:r>
              <a:rPr lang="nl-NL" dirty="0" smtClean="0"/>
              <a:t>Bekijk aangebrachte wijzigingen.</a:t>
            </a:r>
          </a:p>
          <a:p>
            <a:pPr lvl="1"/>
            <a:r>
              <a:rPr lang="nl-NL" dirty="0" smtClean="0"/>
              <a:t>Herstel bestanden naar oudere versies.</a:t>
            </a:r>
          </a:p>
          <a:p>
            <a:pPr lvl="1"/>
            <a:r>
              <a:rPr lang="nl-NL" dirty="0" smtClean="0"/>
              <a:t>Bekijk wie wijzigingen heeft aangebracht.</a:t>
            </a:r>
          </a:p>
          <a:p>
            <a:pPr lvl="1"/>
            <a:r>
              <a:rPr lang="nl-NL" dirty="0" smtClean="0"/>
              <a:t>Parallel werken aan projecten/bestanden.</a:t>
            </a:r>
          </a:p>
          <a:p>
            <a:pPr lvl="1"/>
            <a:r>
              <a:rPr lang="nl-NL" dirty="0" smtClean="0"/>
              <a:t>Bestanden kwijt? Geen probleem!</a:t>
            </a:r>
          </a:p>
          <a:p>
            <a:pPr lvl="1"/>
            <a:endParaRPr lang="nl-NL" dirty="0"/>
          </a:p>
        </p:txBody>
      </p:sp>
      <p:sp>
        <p:nvSpPr>
          <p:cNvPr id="3" name="Titel 2"/>
          <p:cNvSpPr>
            <a:spLocks noGrp="1"/>
          </p:cNvSpPr>
          <p:nvPr>
            <p:ph type="title"/>
          </p:nvPr>
        </p:nvSpPr>
        <p:spPr/>
        <p:txBody>
          <a:bodyPr/>
          <a:lstStyle/>
          <a:p>
            <a:r>
              <a:rPr lang="nl-NL" dirty="0" smtClean="0"/>
              <a:t>Version Control</a:t>
            </a:r>
            <a:endParaRPr lang="nl-NL" dirty="0"/>
          </a:p>
        </p:txBody>
      </p:sp>
    </p:spTree>
    <p:extLst>
      <p:ext uri="{BB962C8B-B14F-4D97-AF65-F5344CB8AC3E}">
        <p14:creationId xmlns:p14="http://schemas.microsoft.com/office/powerpoint/2010/main" val="3905615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NL" dirty="0" smtClean="0"/>
              <a:t>Lokale database waarin wijzigingen worden opgeslagen.</a:t>
            </a:r>
          </a:p>
          <a:p>
            <a:endParaRPr lang="nl-NL" dirty="0"/>
          </a:p>
          <a:p>
            <a:r>
              <a:rPr lang="nl-NL" dirty="0" smtClean="0"/>
              <a:t>Nadelen:</a:t>
            </a:r>
          </a:p>
          <a:p>
            <a:pPr lvl="1"/>
            <a:r>
              <a:rPr lang="nl-NL" dirty="0" smtClean="0"/>
              <a:t>Niet mogelijk om met andere </a:t>
            </a:r>
            <a:r>
              <a:rPr lang="nl-NL" dirty="0" err="1" smtClean="0"/>
              <a:t>developers</a:t>
            </a:r>
            <a:r>
              <a:rPr lang="nl-NL" dirty="0" smtClean="0"/>
              <a:t> samen te werken.</a:t>
            </a:r>
          </a:p>
          <a:p>
            <a:pPr lvl="1"/>
            <a:r>
              <a:rPr lang="nl-NL" dirty="0" smtClean="0"/>
              <a:t>Single point of failure.</a:t>
            </a:r>
            <a:endParaRPr lang="nl-NL" dirty="0"/>
          </a:p>
        </p:txBody>
      </p:sp>
      <p:sp>
        <p:nvSpPr>
          <p:cNvPr id="3" name="Titel 2"/>
          <p:cNvSpPr>
            <a:spLocks noGrp="1"/>
          </p:cNvSpPr>
          <p:nvPr>
            <p:ph type="title"/>
          </p:nvPr>
        </p:nvSpPr>
        <p:spPr/>
        <p:txBody>
          <a:bodyPr/>
          <a:lstStyle/>
          <a:p>
            <a:r>
              <a:rPr lang="nl-NL" dirty="0" smtClean="0"/>
              <a:t>Version Control - </a:t>
            </a:r>
            <a:r>
              <a:rPr lang="nl-NL" dirty="0" err="1" smtClean="0"/>
              <a:t>Local</a:t>
            </a:r>
            <a:endParaRPr lang="nl-NL" dirty="0"/>
          </a:p>
        </p:txBody>
      </p:sp>
    </p:spTree>
    <p:extLst>
      <p:ext uri="{BB962C8B-B14F-4D97-AF65-F5344CB8AC3E}">
        <p14:creationId xmlns:p14="http://schemas.microsoft.com/office/powerpoint/2010/main" val="3905615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NL" dirty="0" smtClean="0"/>
              <a:t>Centrale database </a:t>
            </a:r>
            <a:r>
              <a:rPr lang="nl-NL" dirty="0"/>
              <a:t>waarin wijzigingen worden opgeslagen</a:t>
            </a:r>
            <a:r>
              <a:rPr lang="nl-NL" dirty="0" smtClean="0"/>
              <a:t>. Bijv. CVS &amp; </a:t>
            </a:r>
            <a:r>
              <a:rPr lang="nl-NL" dirty="0" err="1" smtClean="0"/>
              <a:t>Subversion</a:t>
            </a:r>
            <a:r>
              <a:rPr lang="nl-NL" dirty="0" smtClean="0"/>
              <a:t>.</a:t>
            </a:r>
            <a:endParaRPr lang="nl-NL" dirty="0"/>
          </a:p>
          <a:p>
            <a:endParaRPr lang="nl-NL" dirty="0" smtClean="0"/>
          </a:p>
          <a:p>
            <a:r>
              <a:rPr lang="nl-NL" dirty="0" smtClean="0"/>
              <a:t>Voordelen:</a:t>
            </a:r>
          </a:p>
          <a:p>
            <a:pPr lvl="1"/>
            <a:r>
              <a:rPr lang="nl-NL" dirty="0" smtClean="0"/>
              <a:t>Samenwerken met andere </a:t>
            </a:r>
            <a:r>
              <a:rPr lang="nl-NL" dirty="0" err="1" smtClean="0"/>
              <a:t>developers</a:t>
            </a:r>
            <a:r>
              <a:rPr lang="nl-NL" dirty="0" smtClean="0"/>
              <a:t>.</a:t>
            </a:r>
          </a:p>
          <a:p>
            <a:pPr lvl="1"/>
            <a:endParaRPr lang="nl-NL" dirty="0"/>
          </a:p>
          <a:p>
            <a:r>
              <a:rPr lang="nl-NL" dirty="0" smtClean="0"/>
              <a:t>Nadelen:</a:t>
            </a:r>
          </a:p>
          <a:p>
            <a:pPr lvl="1"/>
            <a:r>
              <a:rPr lang="nl-NL" dirty="0" smtClean="0"/>
              <a:t>Single point of failure.</a:t>
            </a:r>
            <a:endParaRPr lang="nl-NL" dirty="0"/>
          </a:p>
        </p:txBody>
      </p:sp>
      <p:sp>
        <p:nvSpPr>
          <p:cNvPr id="3" name="Titel 2"/>
          <p:cNvSpPr>
            <a:spLocks noGrp="1"/>
          </p:cNvSpPr>
          <p:nvPr>
            <p:ph type="title"/>
          </p:nvPr>
        </p:nvSpPr>
        <p:spPr/>
        <p:txBody>
          <a:bodyPr>
            <a:normAutofit/>
          </a:bodyPr>
          <a:lstStyle/>
          <a:p>
            <a:r>
              <a:rPr lang="nl-NL" dirty="0" smtClean="0"/>
              <a:t>Version Control - </a:t>
            </a:r>
            <a:r>
              <a:rPr lang="nl-NL" dirty="0" err="1" smtClean="0"/>
              <a:t>Centralized</a:t>
            </a:r>
            <a:endParaRPr lang="nl-NL" dirty="0"/>
          </a:p>
        </p:txBody>
      </p:sp>
    </p:spTree>
    <p:extLst>
      <p:ext uri="{BB962C8B-B14F-4D97-AF65-F5344CB8AC3E}">
        <p14:creationId xmlns:p14="http://schemas.microsoft.com/office/powerpoint/2010/main" val="3905615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NL" dirty="0" err="1" smtClean="0"/>
              <a:t>Clients</a:t>
            </a:r>
            <a:r>
              <a:rPr lang="nl-NL" dirty="0" smtClean="0"/>
              <a:t> &amp; server beschikken over de volledige </a:t>
            </a:r>
            <a:r>
              <a:rPr lang="nl-NL" dirty="0" err="1" smtClean="0"/>
              <a:t>repository</a:t>
            </a:r>
            <a:r>
              <a:rPr lang="nl-NL" dirty="0" smtClean="0"/>
              <a:t>. Bijv. GIT &amp; </a:t>
            </a:r>
            <a:r>
              <a:rPr lang="nl-NL" dirty="0" err="1" smtClean="0"/>
              <a:t>Mercurial</a:t>
            </a:r>
            <a:r>
              <a:rPr lang="nl-NL" dirty="0" smtClean="0"/>
              <a:t>.</a:t>
            </a:r>
          </a:p>
          <a:p>
            <a:pPr marL="109728" indent="0">
              <a:buNone/>
            </a:pPr>
            <a:endParaRPr lang="nl-NL" dirty="0"/>
          </a:p>
          <a:p>
            <a:r>
              <a:rPr lang="nl-NL" dirty="0" smtClean="0"/>
              <a:t>Voordelen:</a:t>
            </a:r>
          </a:p>
          <a:p>
            <a:pPr lvl="1"/>
            <a:r>
              <a:rPr lang="nl-NL" dirty="0" smtClean="0"/>
              <a:t>Iedereen beschikt over een </a:t>
            </a:r>
            <a:r>
              <a:rPr lang="nl-NL" dirty="0" err="1" smtClean="0"/>
              <a:t>backup</a:t>
            </a:r>
            <a:r>
              <a:rPr lang="nl-NL" dirty="0" smtClean="0"/>
              <a:t> van de </a:t>
            </a:r>
            <a:r>
              <a:rPr lang="nl-NL" dirty="0" err="1" smtClean="0"/>
              <a:t>repository</a:t>
            </a:r>
            <a:r>
              <a:rPr lang="nl-NL" dirty="0" smtClean="0"/>
              <a:t>.</a:t>
            </a:r>
          </a:p>
          <a:p>
            <a:pPr lvl="1"/>
            <a:r>
              <a:rPr lang="nl-NL" dirty="0" smtClean="0"/>
              <a:t>Tegelijkertijd samenwerken met meerdere mensen aan verschillende projecten.</a:t>
            </a:r>
          </a:p>
          <a:p>
            <a:pPr lvl="1"/>
            <a:endParaRPr lang="nl-NL" dirty="0" smtClean="0"/>
          </a:p>
          <a:p>
            <a:pPr marL="109728" indent="0">
              <a:buNone/>
            </a:pPr>
            <a:endParaRPr lang="nl-NL" dirty="0"/>
          </a:p>
          <a:p>
            <a:pPr marL="109728" indent="0">
              <a:buNone/>
            </a:pPr>
            <a:endParaRPr lang="nl-NL" dirty="0"/>
          </a:p>
        </p:txBody>
      </p:sp>
      <p:sp>
        <p:nvSpPr>
          <p:cNvPr id="3" name="Titel 2"/>
          <p:cNvSpPr>
            <a:spLocks noGrp="1"/>
          </p:cNvSpPr>
          <p:nvPr>
            <p:ph type="title"/>
          </p:nvPr>
        </p:nvSpPr>
        <p:spPr/>
        <p:txBody>
          <a:bodyPr>
            <a:normAutofit/>
          </a:bodyPr>
          <a:lstStyle/>
          <a:p>
            <a:r>
              <a:rPr lang="nl-NL" dirty="0" smtClean="0"/>
              <a:t>Version Control - Distributed</a:t>
            </a:r>
            <a:endParaRPr lang="nl-NL" dirty="0"/>
          </a:p>
        </p:txBody>
      </p:sp>
    </p:spTree>
    <p:extLst>
      <p:ext uri="{BB962C8B-B14F-4D97-AF65-F5344CB8AC3E}">
        <p14:creationId xmlns:p14="http://schemas.microsoft.com/office/powerpoint/2010/main" val="3905615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NL" dirty="0" smtClean="0"/>
              <a:t>Voor het eerst uitgebracht in 2005. </a:t>
            </a:r>
            <a:endParaRPr lang="nl-NL" dirty="0"/>
          </a:p>
          <a:p>
            <a:r>
              <a:rPr lang="nl-NL" dirty="0" smtClean="0"/>
              <a:t>Ontwikkeld door de Linux community.</a:t>
            </a:r>
          </a:p>
          <a:p>
            <a:endParaRPr lang="nl-NL" dirty="0"/>
          </a:p>
          <a:p>
            <a:r>
              <a:rPr lang="nl-NL" dirty="0" smtClean="0"/>
              <a:t>Kenmerken:</a:t>
            </a:r>
          </a:p>
          <a:p>
            <a:pPr lvl="1"/>
            <a:r>
              <a:rPr lang="nl-NL" dirty="0" smtClean="0"/>
              <a:t>Snel</a:t>
            </a:r>
          </a:p>
          <a:p>
            <a:pPr lvl="1"/>
            <a:r>
              <a:rPr lang="nl-NL" dirty="0" smtClean="0"/>
              <a:t>Simpel design</a:t>
            </a:r>
          </a:p>
          <a:p>
            <a:pPr lvl="1"/>
            <a:r>
              <a:rPr lang="nl-NL" dirty="0" smtClean="0"/>
              <a:t>Sterke ondersteuning voor parallel development.</a:t>
            </a:r>
          </a:p>
          <a:p>
            <a:pPr lvl="1"/>
            <a:r>
              <a:rPr lang="nl-NL" dirty="0" smtClean="0"/>
              <a:t>Volledig </a:t>
            </a:r>
            <a:r>
              <a:rPr lang="nl-NL" dirty="0" err="1" smtClean="0"/>
              <a:t>distributed</a:t>
            </a:r>
            <a:endParaRPr lang="nl-NL" dirty="0" smtClean="0"/>
          </a:p>
          <a:p>
            <a:pPr lvl="1"/>
            <a:r>
              <a:rPr lang="nl-NL" dirty="0" smtClean="0"/>
              <a:t>Kan efficiënt omgaan met grote project zoals de Linux </a:t>
            </a:r>
            <a:r>
              <a:rPr lang="nl-NL" dirty="0" err="1" smtClean="0"/>
              <a:t>kernel</a:t>
            </a:r>
            <a:r>
              <a:rPr lang="nl-NL" dirty="0" smtClean="0"/>
              <a:t>.</a:t>
            </a:r>
            <a:endParaRPr lang="nl-NL" dirty="0"/>
          </a:p>
        </p:txBody>
      </p:sp>
      <p:sp>
        <p:nvSpPr>
          <p:cNvPr id="3" name="Titel 2"/>
          <p:cNvSpPr>
            <a:spLocks noGrp="1"/>
          </p:cNvSpPr>
          <p:nvPr>
            <p:ph type="title"/>
          </p:nvPr>
        </p:nvSpPr>
        <p:spPr/>
        <p:txBody>
          <a:bodyPr/>
          <a:lstStyle/>
          <a:p>
            <a:r>
              <a:rPr lang="nl-NL" dirty="0" smtClean="0"/>
              <a:t>GIT - Introductie</a:t>
            </a:r>
            <a:endParaRPr lang="nl-NL" dirty="0"/>
          </a:p>
        </p:txBody>
      </p:sp>
    </p:spTree>
    <p:extLst>
      <p:ext uri="{BB962C8B-B14F-4D97-AF65-F5344CB8AC3E}">
        <p14:creationId xmlns:p14="http://schemas.microsoft.com/office/powerpoint/2010/main" val="884227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NL" dirty="0" smtClean="0"/>
              <a:t>Snapshots, geen aanpassingen</a:t>
            </a:r>
            <a:endParaRPr lang="nl-NL" dirty="0"/>
          </a:p>
        </p:txBody>
      </p:sp>
      <p:sp>
        <p:nvSpPr>
          <p:cNvPr id="3" name="Titel 2"/>
          <p:cNvSpPr>
            <a:spLocks noGrp="1"/>
          </p:cNvSpPr>
          <p:nvPr>
            <p:ph type="title"/>
          </p:nvPr>
        </p:nvSpPr>
        <p:spPr/>
        <p:txBody>
          <a:bodyPr/>
          <a:lstStyle/>
          <a:p>
            <a:r>
              <a:rPr lang="nl-NL" dirty="0" smtClean="0"/>
              <a:t>GIT - Basics</a:t>
            </a:r>
            <a:endParaRPr lang="nl-NL"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2476637"/>
            <a:ext cx="7776864" cy="2968587"/>
          </a:xfrm>
          <a:prstGeom prst="rect">
            <a:avLst/>
          </a:prstGeom>
        </p:spPr>
      </p:pic>
    </p:spTree>
    <p:extLst>
      <p:ext uri="{BB962C8B-B14F-4D97-AF65-F5344CB8AC3E}">
        <p14:creationId xmlns:p14="http://schemas.microsoft.com/office/powerpoint/2010/main" val="39056150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
  <a:themeElements>
    <a:clrScheme name="Concours">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279</TotalTime>
  <Words>1722</Words>
  <Application>Microsoft Office PowerPoint</Application>
  <PresentationFormat>Diavoorstelling (4:3)</PresentationFormat>
  <Paragraphs>184</Paragraphs>
  <Slides>25</Slides>
  <Notes>9</Notes>
  <HiddenSlides>0</HiddenSlides>
  <MMClips>0</MMClips>
  <ScaleCrop>false</ScaleCrop>
  <HeadingPairs>
    <vt:vector size="4" baseType="variant">
      <vt:variant>
        <vt:lpstr>Thema</vt:lpstr>
      </vt:variant>
      <vt:variant>
        <vt:i4>1</vt:i4>
      </vt:variant>
      <vt:variant>
        <vt:lpstr>Diatitels</vt:lpstr>
      </vt:variant>
      <vt:variant>
        <vt:i4>25</vt:i4>
      </vt:variant>
    </vt:vector>
  </HeadingPairs>
  <TitlesOfParts>
    <vt:vector size="26" baseType="lpstr">
      <vt:lpstr>Concours</vt:lpstr>
      <vt:lpstr>Cursus web development</vt:lpstr>
      <vt:lpstr>Introductie</vt:lpstr>
      <vt:lpstr>MVC Patroon</vt:lpstr>
      <vt:lpstr>Version Control</vt:lpstr>
      <vt:lpstr>Version Control - Local</vt:lpstr>
      <vt:lpstr>Version Control - Centralized</vt:lpstr>
      <vt:lpstr>Version Control - Distributed</vt:lpstr>
      <vt:lpstr>GIT - Introductie</vt:lpstr>
      <vt:lpstr>GIT - Basics</vt:lpstr>
      <vt:lpstr>GIT - Basics</vt:lpstr>
      <vt:lpstr>GIT - States</vt:lpstr>
      <vt:lpstr>GIT - Workflow</vt:lpstr>
      <vt:lpstr>GIT – Aan de slag</vt:lpstr>
      <vt:lpstr>GIT - Opdrachten</vt:lpstr>
      <vt:lpstr>Javascript - Introductie</vt:lpstr>
      <vt:lpstr>Javascript – Variabelen</vt:lpstr>
      <vt:lpstr>Javascript - Array</vt:lpstr>
      <vt:lpstr>Javascript - Functies</vt:lpstr>
      <vt:lpstr>Javascript - Functies</vt:lpstr>
      <vt:lpstr>Javascript - Functies</vt:lpstr>
      <vt:lpstr>Javascript - Scope</vt:lpstr>
      <vt:lpstr>Javascript - Objecten</vt:lpstr>
      <vt:lpstr>Javascript – this keyword</vt:lpstr>
      <vt:lpstr>Javascript - opdrachten</vt:lpstr>
      <vt:lpstr>Typescript - Introductie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Cursus web development</dc:title>
  <dc:creator>Jos Bonsink</dc:creator>
  <cp:lastModifiedBy>Jos Bonsink</cp:lastModifiedBy>
  <cp:revision>17</cp:revision>
  <dcterms:created xsi:type="dcterms:W3CDTF">2015-10-09T12:33:25Z</dcterms:created>
  <dcterms:modified xsi:type="dcterms:W3CDTF">2015-10-11T11:43:27Z</dcterms:modified>
</cp:coreProperties>
</file>