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4" r:id="rId2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2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70DB75-84EC-45FD-A16D-738DB997DBA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F83E046-64EE-4E5B-8EF7-9E472C25E04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707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Bij de controle of een class een interface juist implementeert wordt alleen de </a:t>
            </a:r>
            <a:r>
              <a:rPr lang="nl-NL" dirty="0" err="1" smtClean="0"/>
              <a:t>instance</a:t>
            </a:r>
            <a:r>
              <a:rPr lang="nl-NL" dirty="0" smtClean="0"/>
              <a:t> van de Class gecontroleerd.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interface </a:t>
            </a:r>
            <a:r>
              <a:rPr lang="en-GB" sz="2400" dirty="0" err="1" smtClean="0"/>
              <a:t>ClockInterface</a:t>
            </a:r>
            <a:r>
              <a:rPr lang="en-GB" sz="2400" dirty="0" smtClean="0"/>
              <a:t> </a:t>
            </a:r>
            <a:r>
              <a:rPr lang="en-GB" sz="2400" dirty="0"/>
              <a:t>{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new </a:t>
            </a:r>
            <a:r>
              <a:rPr lang="en-GB" sz="2400" dirty="0"/>
              <a:t>(hour: number, minute: number); } </a:t>
            </a:r>
            <a:endParaRPr lang="en-GB" sz="2400" dirty="0" smtClean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class</a:t>
            </a:r>
            <a:r>
              <a:rPr lang="en-GB" sz="2400" dirty="0" smtClean="0"/>
              <a:t> </a:t>
            </a:r>
            <a:r>
              <a:rPr lang="en-GB" sz="2400" dirty="0"/>
              <a:t>Clock </a:t>
            </a:r>
            <a:r>
              <a:rPr lang="en-GB" sz="2400" dirty="0"/>
              <a:t>implements</a:t>
            </a:r>
            <a:r>
              <a:rPr lang="en-GB" sz="2400" dirty="0"/>
              <a:t> </a:t>
            </a:r>
            <a:r>
              <a:rPr lang="en-GB" sz="2400" dirty="0" err="1"/>
              <a:t>ClockInterface</a:t>
            </a:r>
            <a:r>
              <a:rPr lang="en-GB" sz="2400" dirty="0"/>
              <a:t> { </a:t>
            </a:r>
            <a:r>
              <a:rPr lang="en-GB" sz="2400" dirty="0" smtClean="0"/>
              <a:t>	</a:t>
            </a:r>
            <a:r>
              <a:rPr lang="en-GB" sz="2400" dirty="0" err="1" smtClean="0"/>
              <a:t>currentTime</a:t>
            </a:r>
            <a:r>
              <a:rPr lang="en-GB" sz="2400" dirty="0"/>
              <a:t>: Date</a:t>
            </a:r>
            <a:r>
              <a:rPr lang="en-GB" sz="2400" dirty="0" smtClean="0"/>
              <a:t>;</a:t>
            </a:r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constructor(h</a:t>
            </a:r>
            <a:r>
              <a:rPr lang="en-GB" sz="2400" dirty="0"/>
              <a:t>: number, m: number) { } </a:t>
            </a:r>
            <a:r>
              <a:rPr lang="en-GB" sz="2400" dirty="0" smtClean="0"/>
              <a:t>// static</a:t>
            </a:r>
          </a:p>
          <a:p>
            <a:pPr marL="109728" indent="0">
              <a:buNone/>
            </a:pPr>
            <a:r>
              <a:rPr lang="en-GB" sz="2400" dirty="0" smtClean="0"/>
              <a:t>}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</a:t>
            </a:r>
            <a:r>
              <a:rPr lang="nl-NL" dirty="0" err="1" smtClean="0"/>
              <a:t>ClassTypes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interface</a:t>
            </a:r>
            <a:r>
              <a:rPr lang="nl-NL" sz="2400" dirty="0"/>
              <a:t> </a:t>
            </a:r>
            <a:r>
              <a:rPr lang="nl-NL" sz="2400" dirty="0" err="1"/>
              <a:t>ClockStatic</a:t>
            </a:r>
            <a:r>
              <a:rPr lang="nl-NL" sz="2400" dirty="0"/>
              <a:t>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	</a:t>
            </a:r>
            <a:r>
              <a:rPr lang="nl-NL" sz="2400" dirty="0" smtClean="0">
                <a:solidFill>
                  <a:srgbClr val="0000FF"/>
                </a:solidFill>
              </a:rPr>
              <a:t>new</a:t>
            </a:r>
            <a:r>
              <a:rPr lang="nl-NL" sz="2400" dirty="0" smtClean="0"/>
              <a:t> </a:t>
            </a:r>
            <a:r>
              <a:rPr lang="nl-NL" sz="2400" dirty="0"/>
              <a:t>(</a:t>
            </a:r>
            <a:r>
              <a:rPr lang="nl-NL" sz="2400" dirty="0" err="1"/>
              <a:t>hour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, minute: </a:t>
            </a:r>
            <a:r>
              <a:rPr lang="nl-NL" sz="2400" dirty="0" err="1"/>
              <a:t>number</a:t>
            </a:r>
            <a:r>
              <a:rPr lang="nl-NL" sz="2400" dirty="0"/>
              <a:t>); } </a:t>
            </a:r>
            <a:endParaRPr lang="nl-NL" sz="2400" dirty="0" smtClean="0"/>
          </a:p>
          <a:p>
            <a:pPr marL="109728" indent="0">
              <a:buNone/>
            </a:pP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class</a:t>
            </a:r>
            <a:r>
              <a:rPr lang="nl-NL" sz="2400" dirty="0" smtClean="0"/>
              <a:t> </a:t>
            </a:r>
            <a:r>
              <a:rPr lang="nl-NL" sz="2400" dirty="0" err="1"/>
              <a:t>Clock</a:t>
            </a:r>
            <a:r>
              <a:rPr lang="nl-NL" sz="2400" dirty="0"/>
              <a:t> </a:t>
            </a:r>
            <a:r>
              <a:rPr lang="nl-NL" sz="2400" dirty="0" smtClean="0"/>
              <a:t>{</a:t>
            </a:r>
          </a:p>
          <a:p>
            <a:pPr marL="109728" indent="0">
              <a:buNone/>
            </a:pPr>
            <a:r>
              <a:rPr lang="nl-NL" sz="2400" dirty="0" smtClean="0"/>
              <a:t>	</a:t>
            </a:r>
            <a:r>
              <a:rPr lang="nl-NL" sz="2400" dirty="0" err="1" smtClean="0"/>
              <a:t>currentTime</a:t>
            </a:r>
            <a:r>
              <a:rPr lang="nl-NL" sz="2400" dirty="0"/>
              <a:t>: Date;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constructor</a:t>
            </a:r>
            <a:r>
              <a:rPr lang="nl-NL" sz="2400" dirty="0" smtClean="0"/>
              <a:t>(h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, m: </a:t>
            </a:r>
            <a:r>
              <a:rPr lang="nl-NL" sz="2400" dirty="0" err="1"/>
              <a:t>number</a:t>
            </a:r>
            <a:r>
              <a:rPr lang="nl-NL" sz="2400" dirty="0"/>
              <a:t>) { }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</a:t>
            </a:r>
          </a:p>
          <a:p>
            <a:pPr marL="109728" indent="0">
              <a:buNone/>
            </a:pP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/>
              <a:t>cs</a:t>
            </a:r>
            <a:r>
              <a:rPr lang="nl-NL" sz="2400" dirty="0"/>
              <a:t>: </a:t>
            </a:r>
            <a:r>
              <a:rPr lang="nl-NL" sz="2400" dirty="0" err="1"/>
              <a:t>ClockStatic</a:t>
            </a:r>
            <a:r>
              <a:rPr lang="nl-NL" sz="2400" dirty="0"/>
              <a:t> = </a:t>
            </a:r>
            <a:r>
              <a:rPr lang="nl-NL" sz="2400" dirty="0" err="1"/>
              <a:t>Clock</a:t>
            </a:r>
            <a:r>
              <a:rPr lang="nl-NL" sz="2400" dirty="0"/>
              <a:t>; </a:t>
            </a:r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/>
              <a:t> </a:t>
            </a:r>
            <a:r>
              <a:rPr lang="nl-NL" sz="2400" dirty="0" err="1"/>
              <a:t>newClock</a:t>
            </a:r>
            <a:r>
              <a:rPr lang="nl-NL" sz="2400" dirty="0"/>
              <a:t> = </a:t>
            </a:r>
            <a:r>
              <a:rPr lang="nl-NL" sz="2400" dirty="0">
                <a:solidFill>
                  <a:srgbClr val="0000FF"/>
                </a:solidFill>
              </a:rPr>
              <a:t>new</a:t>
            </a:r>
            <a:r>
              <a:rPr lang="nl-NL" sz="2400" dirty="0"/>
              <a:t> </a:t>
            </a:r>
            <a:r>
              <a:rPr lang="nl-NL" sz="2400" dirty="0" err="1"/>
              <a:t>cs</a:t>
            </a:r>
            <a:r>
              <a:rPr lang="nl-NL" sz="2400" dirty="0"/>
              <a:t>(7, 30);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</a:t>
            </a:r>
            <a:r>
              <a:rPr lang="nl-NL" dirty="0" err="1" smtClean="0"/>
              <a:t>ClassTypes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interface</a:t>
            </a:r>
            <a:r>
              <a:rPr lang="nl-NL" sz="2400" dirty="0"/>
              <a:t> </a:t>
            </a:r>
            <a:r>
              <a:rPr lang="nl-NL" sz="2400" dirty="0" err="1"/>
              <a:t>Shape</a:t>
            </a:r>
            <a:r>
              <a:rPr lang="nl-NL" sz="2400" dirty="0"/>
              <a:t> { </a:t>
            </a:r>
            <a:r>
              <a:rPr lang="nl-NL" sz="2400" dirty="0" err="1"/>
              <a:t>color</a:t>
            </a:r>
            <a:r>
              <a:rPr lang="nl-NL" sz="2400" dirty="0"/>
              <a:t>: string; }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interface</a:t>
            </a:r>
            <a:r>
              <a:rPr lang="nl-NL" sz="2400" dirty="0" smtClean="0"/>
              <a:t> </a:t>
            </a:r>
            <a:r>
              <a:rPr lang="nl-NL" sz="2400" dirty="0" err="1"/>
              <a:t>PenStroke</a:t>
            </a:r>
            <a:r>
              <a:rPr lang="nl-NL" sz="2400" dirty="0"/>
              <a:t> { </a:t>
            </a:r>
            <a:r>
              <a:rPr lang="nl-NL" sz="2400" dirty="0" err="1"/>
              <a:t>penWidth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; } </a:t>
            </a: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interface</a:t>
            </a:r>
            <a:r>
              <a:rPr lang="nl-NL" sz="2400" dirty="0" smtClean="0"/>
              <a:t> </a:t>
            </a:r>
            <a:r>
              <a:rPr lang="nl-NL" sz="2400" dirty="0"/>
              <a:t>Square </a:t>
            </a:r>
            <a:r>
              <a:rPr lang="nl-NL" sz="2400" dirty="0" err="1">
                <a:solidFill>
                  <a:srgbClr val="0000FF"/>
                </a:solidFill>
              </a:rPr>
              <a:t>extends</a:t>
            </a:r>
            <a:r>
              <a:rPr lang="nl-NL" sz="2400" dirty="0"/>
              <a:t> </a:t>
            </a:r>
            <a:r>
              <a:rPr lang="nl-NL" sz="2400" dirty="0" err="1"/>
              <a:t>Shape</a:t>
            </a:r>
            <a:r>
              <a:rPr lang="nl-NL" sz="2400" dirty="0"/>
              <a:t>, </a:t>
            </a:r>
            <a:r>
              <a:rPr lang="nl-NL" sz="2400" dirty="0" err="1"/>
              <a:t>PenStroke</a:t>
            </a:r>
            <a:r>
              <a:rPr lang="nl-NL" sz="2400" dirty="0"/>
              <a:t> { </a:t>
            </a:r>
            <a:r>
              <a:rPr lang="nl-NL" sz="2400" dirty="0" smtClean="0"/>
              <a:t>	</a:t>
            </a:r>
            <a:r>
              <a:rPr lang="nl-NL" sz="2400" dirty="0" err="1" smtClean="0"/>
              <a:t>sideLength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</a:t>
            </a:r>
          </a:p>
          <a:p>
            <a:pPr marL="109728" indent="0">
              <a:buNone/>
            </a:pP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square: Square;</a:t>
            </a:r>
          </a:p>
          <a:p>
            <a:pPr marL="109728" indent="0">
              <a:buNone/>
            </a:pPr>
            <a:r>
              <a:rPr lang="nl-NL" sz="2400" dirty="0" err="1" smtClean="0"/>
              <a:t>square.color</a:t>
            </a:r>
            <a:r>
              <a:rPr lang="nl-NL" sz="2400" dirty="0" smtClean="0"/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A31515"/>
                </a:solidFill>
              </a:rPr>
              <a:t>"blue"</a:t>
            </a:r>
            <a:r>
              <a:rPr lang="nl-NL" sz="2400" dirty="0"/>
              <a:t>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err="1" smtClean="0"/>
              <a:t>square.sideLength</a:t>
            </a:r>
            <a:r>
              <a:rPr lang="nl-NL" sz="2400" dirty="0" smtClean="0"/>
              <a:t> </a:t>
            </a:r>
            <a:r>
              <a:rPr lang="nl-NL" sz="2400" dirty="0"/>
              <a:t>= 10;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err="1" smtClean="0"/>
              <a:t>square.penWidth</a:t>
            </a:r>
            <a:r>
              <a:rPr lang="nl-NL" sz="2400" dirty="0" smtClean="0"/>
              <a:t> </a:t>
            </a:r>
            <a:r>
              <a:rPr lang="nl-NL" sz="2400" dirty="0"/>
              <a:t>= 5.0;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</a:t>
            </a:r>
            <a:r>
              <a:rPr lang="nl-NL" dirty="0" err="1" smtClean="0"/>
              <a:t>Extend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interface</a:t>
            </a:r>
            <a:r>
              <a:rPr lang="nl-NL" sz="2400" dirty="0"/>
              <a:t> Counter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smtClean="0"/>
              <a:t>(</a:t>
            </a:r>
            <a:r>
              <a:rPr lang="nl-NL" sz="2400" dirty="0"/>
              <a:t>start: </a:t>
            </a:r>
            <a:r>
              <a:rPr lang="nl-NL" sz="2400" dirty="0" err="1"/>
              <a:t>number</a:t>
            </a:r>
            <a:r>
              <a:rPr lang="nl-NL" sz="2400" dirty="0"/>
              <a:t>): </a:t>
            </a:r>
            <a:r>
              <a:rPr lang="nl-NL" sz="2400" dirty="0" smtClean="0"/>
              <a:t>string;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smtClean="0"/>
              <a:t>interval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smtClean="0"/>
              <a:t>reset</a:t>
            </a:r>
            <a:r>
              <a:rPr lang="nl-NL" sz="2400" dirty="0"/>
              <a:t>(): </a:t>
            </a:r>
            <a:r>
              <a:rPr lang="nl-NL" sz="2400" dirty="0" err="1">
                <a:solidFill>
                  <a:srgbClr val="0000FF"/>
                </a:solidFill>
              </a:rPr>
              <a:t>void</a:t>
            </a:r>
            <a:r>
              <a:rPr lang="nl-NL" sz="2400" dirty="0"/>
              <a:t>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</a:t>
            </a:r>
          </a:p>
          <a:p>
            <a:pPr marL="109728" indent="0">
              <a:buNone/>
            </a:pP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/>
              <a:t>c: Counter</a:t>
            </a:r>
            <a:r>
              <a:rPr lang="nl-NL" sz="2400" dirty="0" smtClean="0"/>
              <a:t>;</a:t>
            </a:r>
          </a:p>
          <a:p>
            <a:pPr marL="109728" indent="0">
              <a:buNone/>
            </a:pPr>
            <a:r>
              <a:rPr lang="nl-NL" sz="2400" dirty="0" smtClean="0"/>
              <a:t>c(10</a:t>
            </a:r>
            <a:r>
              <a:rPr lang="nl-NL" sz="2400" dirty="0"/>
              <a:t>);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err="1" smtClean="0"/>
              <a:t>c.reset</a:t>
            </a:r>
            <a:r>
              <a:rPr lang="nl-NL" sz="2400" dirty="0"/>
              <a:t>();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err="1" smtClean="0"/>
              <a:t>c.interval</a:t>
            </a:r>
            <a:r>
              <a:rPr lang="nl-NL" sz="2400" dirty="0" smtClean="0"/>
              <a:t> </a:t>
            </a:r>
            <a:r>
              <a:rPr lang="nl-NL" sz="2400" dirty="0"/>
              <a:t>= 5.0;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Hybride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class</a:t>
            </a:r>
            <a:r>
              <a:rPr lang="nl-NL" sz="2400" dirty="0"/>
              <a:t> </a:t>
            </a:r>
            <a:r>
              <a:rPr lang="nl-NL" sz="2400" dirty="0" err="1"/>
              <a:t>Greeter</a:t>
            </a:r>
            <a:r>
              <a:rPr lang="nl-NL" sz="2400" dirty="0"/>
              <a:t>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greeting</a:t>
            </a:r>
            <a:r>
              <a:rPr lang="nl-NL" sz="2400" dirty="0"/>
              <a:t>: string</a:t>
            </a:r>
            <a:r>
              <a:rPr lang="nl-NL" sz="2400" dirty="0" smtClean="0"/>
              <a:t>;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constructor</a:t>
            </a:r>
            <a:r>
              <a:rPr lang="nl-NL" sz="2400" dirty="0" smtClean="0"/>
              <a:t>(</a:t>
            </a:r>
            <a:r>
              <a:rPr lang="nl-NL" sz="2400" dirty="0" err="1" smtClean="0"/>
              <a:t>message</a:t>
            </a:r>
            <a:r>
              <a:rPr lang="nl-NL" sz="2400" dirty="0"/>
              <a:t>: string) </a:t>
            </a:r>
            <a:r>
              <a:rPr lang="nl-NL" sz="2400" dirty="0" smtClean="0"/>
              <a:t>{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smtClean="0"/>
              <a:t>	</a:t>
            </a:r>
            <a:r>
              <a:rPr lang="nl-NL" sz="2400" dirty="0" err="1" smtClean="0">
                <a:solidFill>
                  <a:srgbClr val="0000FF"/>
                </a:solidFill>
              </a:rPr>
              <a:t>this</a:t>
            </a:r>
            <a:r>
              <a:rPr lang="nl-NL" sz="2400" dirty="0" err="1" smtClean="0"/>
              <a:t>.greeting</a:t>
            </a:r>
            <a:r>
              <a:rPr lang="nl-NL" sz="2400" dirty="0" smtClean="0"/>
              <a:t> </a:t>
            </a:r>
            <a:r>
              <a:rPr lang="nl-NL" sz="2400" dirty="0"/>
              <a:t>= </a:t>
            </a:r>
            <a:r>
              <a:rPr lang="nl-NL" sz="2400" dirty="0" err="1"/>
              <a:t>message</a:t>
            </a:r>
            <a:r>
              <a:rPr lang="nl-NL" sz="2400" dirty="0"/>
              <a:t>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	} 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greet</a:t>
            </a:r>
            <a:r>
              <a:rPr lang="nl-NL" sz="2400" dirty="0"/>
              <a:t>() { </a:t>
            </a:r>
            <a:r>
              <a:rPr lang="nl-NL" sz="2400" dirty="0">
                <a:solidFill>
                  <a:srgbClr val="0000FF"/>
                </a:solidFill>
              </a:rPr>
              <a:t>return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 err="1">
                <a:solidFill>
                  <a:srgbClr val="A31515"/>
                </a:solidFill>
              </a:rPr>
              <a:t>Hello</a:t>
            </a:r>
            <a:r>
              <a:rPr lang="nl-NL" sz="2400" dirty="0">
                <a:solidFill>
                  <a:srgbClr val="A31515"/>
                </a:solidFill>
              </a:rPr>
              <a:t>, "</a:t>
            </a:r>
            <a:r>
              <a:rPr lang="nl-NL" sz="2400" dirty="0"/>
              <a:t> + </a:t>
            </a:r>
            <a:r>
              <a:rPr lang="nl-NL" sz="2400" dirty="0" err="1">
                <a:solidFill>
                  <a:srgbClr val="0000FF"/>
                </a:solidFill>
              </a:rPr>
              <a:t>this</a:t>
            </a:r>
            <a:r>
              <a:rPr lang="nl-NL" sz="2400" dirty="0" err="1"/>
              <a:t>.greeting</a:t>
            </a:r>
            <a:r>
              <a:rPr lang="nl-NL" sz="2400" dirty="0"/>
              <a:t>; }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</a:t>
            </a:r>
          </a:p>
          <a:p>
            <a:pPr marL="109728" indent="0">
              <a:buNone/>
            </a:pP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/>
              <a:t>greeter</a:t>
            </a:r>
            <a:r>
              <a:rPr lang="nl-NL" sz="2400" dirty="0"/>
              <a:t> = </a:t>
            </a:r>
            <a:r>
              <a:rPr lang="nl-NL" sz="2400" dirty="0">
                <a:solidFill>
                  <a:srgbClr val="0000FF"/>
                </a:solidFill>
              </a:rPr>
              <a:t>new</a:t>
            </a:r>
            <a:r>
              <a:rPr lang="nl-NL" sz="2400" dirty="0"/>
              <a:t> </a:t>
            </a:r>
            <a:r>
              <a:rPr lang="nl-NL" sz="2400" dirty="0" err="1"/>
              <a:t>Greeter</a:t>
            </a:r>
            <a:r>
              <a:rPr lang="nl-NL" sz="2400" dirty="0"/>
              <a:t>(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 err="1">
                <a:solidFill>
                  <a:srgbClr val="A31515"/>
                </a:solidFill>
              </a:rPr>
              <a:t>world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/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Classes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class</a:t>
            </a:r>
            <a:r>
              <a:rPr lang="nl-NL" sz="2400" dirty="0"/>
              <a:t> </a:t>
            </a:r>
            <a:r>
              <a:rPr lang="nl-NL" sz="2400" dirty="0" err="1"/>
              <a:t>Animal</a:t>
            </a:r>
            <a:r>
              <a:rPr lang="nl-NL" sz="2400" dirty="0"/>
              <a:t>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  </a:t>
            </a:r>
            <a:r>
              <a:rPr lang="nl-NL" sz="2400" dirty="0" err="1" smtClean="0"/>
              <a:t>name:string</a:t>
            </a:r>
            <a:r>
              <a:rPr lang="nl-NL" sz="2400" dirty="0" smtClean="0"/>
              <a:t>;</a:t>
            </a:r>
          </a:p>
          <a:p>
            <a:pPr marL="109728" indent="0">
              <a:buNone/>
            </a:pPr>
            <a:r>
              <a:rPr lang="nl-NL" sz="2400" dirty="0" smtClean="0"/>
              <a:t>  </a:t>
            </a:r>
            <a:r>
              <a:rPr lang="nl-NL" sz="2400" dirty="0" err="1" smtClean="0"/>
              <a:t>constructor</a:t>
            </a:r>
            <a:r>
              <a:rPr lang="nl-NL" sz="2400" dirty="0" smtClean="0"/>
              <a:t>(</a:t>
            </a:r>
            <a:r>
              <a:rPr lang="nl-NL" sz="2400" dirty="0" err="1" smtClean="0"/>
              <a:t>theName</a:t>
            </a:r>
            <a:r>
              <a:rPr lang="nl-NL" sz="2400" dirty="0"/>
              <a:t>: string)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  this</a:t>
            </a:r>
            <a:r>
              <a:rPr lang="nl-NL" sz="2400" dirty="0" smtClean="0"/>
              <a:t>.name </a:t>
            </a:r>
            <a:r>
              <a:rPr lang="nl-NL" sz="2400" dirty="0"/>
              <a:t>= </a:t>
            </a:r>
            <a:r>
              <a:rPr lang="nl-NL" sz="2400" dirty="0" err="1"/>
              <a:t>theName</a:t>
            </a:r>
            <a:r>
              <a:rPr lang="nl-NL" sz="2400" dirty="0"/>
              <a:t>; </a:t>
            </a:r>
            <a:r>
              <a:rPr lang="nl-NL" sz="2400" dirty="0" smtClean="0"/>
              <a:t>}</a:t>
            </a:r>
          </a:p>
          <a:p>
            <a:pPr marL="109728" indent="0">
              <a:buNone/>
            </a:pPr>
            <a:r>
              <a:rPr lang="nl-NL" sz="2400" dirty="0" smtClean="0"/>
              <a:t>  move(meters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 = 0) </a:t>
            </a:r>
            <a:r>
              <a:rPr lang="nl-NL" sz="2400" dirty="0" smtClean="0"/>
              <a:t>{</a:t>
            </a:r>
          </a:p>
          <a:p>
            <a:pPr marL="109728" indent="0">
              <a:buNone/>
            </a:pPr>
            <a:r>
              <a:rPr lang="nl-NL" sz="2400" dirty="0" smtClean="0"/>
              <a:t>    alert(</a:t>
            </a:r>
            <a:r>
              <a:rPr lang="nl-NL" sz="2400" dirty="0" smtClean="0">
                <a:solidFill>
                  <a:srgbClr val="0000FF"/>
                </a:solidFill>
              </a:rPr>
              <a:t>this</a:t>
            </a:r>
            <a:r>
              <a:rPr lang="nl-NL" sz="2400" dirty="0" smtClean="0"/>
              <a:t>.name </a:t>
            </a:r>
            <a:r>
              <a:rPr lang="nl-NL" sz="2400" dirty="0"/>
              <a:t>+ </a:t>
            </a:r>
            <a:r>
              <a:rPr lang="nl-NL" sz="2400" dirty="0">
                <a:solidFill>
                  <a:srgbClr val="A31515"/>
                </a:solidFill>
              </a:rPr>
              <a:t>" </a:t>
            </a:r>
            <a:r>
              <a:rPr lang="nl-NL" sz="2400" dirty="0" err="1">
                <a:solidFill>
                  <a:srgbClr val="A31515"/>
                </a:solidFill>
              </a:rPr>
              <a:t>moved</a:t>
            </a:r>
            <a:r>
              <a:rPr lang="nl-NL" sz="2400" dirty="0">
                <a:solidFill>
                  <a:srgbClr val="A31515"/>
                </a:solidFill>
              </a:rPr>
              <a:t> "</a:t>
            </a:r>
            <a:r>
              <a:rPr lang="nl-NL" sz="2400" dirty="0"/>
              <a:t> + meters + </a:t>
            </a:r>
            <a:r>
              <a:rPr lang="nl-NL" sz="2400" dirty="0">
                <a:solidFill>
                  <a:srgbClr val="A31515"/>
                </a:solidFill>
              </a:rPr>
              <a:t>"m."</a:t>
            </a:r>
            <a:r>
              <a:rPr lang="nl-NL" sz="2400" dirty="0"/>
              <a:t>); }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 </a:t>
            </a: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class</a:t>
            </a:r>
            <a:r>
              <a:rPr lang="nl-NL" sz="2400" dirty="0" smtClean="0"/>
              <a:t> </a:t>
            </a:r>
            <a:r>
              <a:rPr lang="nl-NL" sz="2400" dirty="0" err="1"/>
              <a:t>Snake</a:t>
            </a:r>
            <a:r>
              <a:rPr lang="nl-NL" sz="2400" dirty="0"/>
              <a:t> </a:t>
            </a:r>
            <a:r>
              <a:rPr lang="nl-NL" sz="2400" dirty="0" err="1">
                <a:solidFill>
                  <a:srgbClr val="0000FF"/>
                </a:solidFill>
              </a:rPr>
              <a:t>extends</a:t>
            </a:r>
            <a:r>
              <a:rPr lang="nl-NL" sz="2400" dirty="0"/>
              <a:t> </a:t>
            </a:r>
            <a:r>
              <a:rPr lang="nl-NL" sz="2400" dirty="0" err="1"/>
              <a:t>Animal</a:t>
            </a:r>
            <a:r>
              <a:rPr lang="nl-NL" sz="2400" dirty="0"/>
              <a:t>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</a:t>
            </a:r>
            <a:r>
              <a:rPr lang="nl-NL" sz="2400" dirty="0" err="1" smtClean="0"/>
              <a:t>constructor</a:t>
            </a:r>
            <a:r>
              <a:rPr lang="nl-NL" sz="2400" dirty="0" smtClean="0"/>
              <a:t>(name</a:t>
            </a:r>
            <a:r>
              <a:rPr lang="nl-NL" sz="2400" dirty="0"/>
              <a:t>: string) { </a:t>
            </a:r>
            <a:r>
              <a:rPr lang="nl-NL" sz="2400" dirty="0">
                <a:solidFill>
                  <a:srgbClr val="0000FF"/>
                </a:solidFill>
              </a:rPr>
              <a:t>super</a:t>
            </a:r>
            <a:r>
              <a:rPr lang="nl-NL" sz="2400" dirty="0"/>
              <a:t>(name); } </a:t>
            </a:r>
            <a:r>
              <a:rPr lang="nl-NL" sz="2400" dirty="0" smtClean="0"/>
              <a:t>        </a:t>
            </a:r>
          </a:p>
          <a:p>
            <a:pPr marL="109728" indent="0">
              <a:buNone/>
            </a:pPr>
            <a:r>
              <a:rPr lang="nl-NL" sz="2400" dirty="0" smtClean="0"/>
              <a:t>  move(meters </a:t>
            </a:r>
            <a:r>
              <a:rPr lang="nl-NL" sz="2400" dirty="0"/>
              <a:t>= 5) { alert(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 err="1">
                <a:solidFill>
                  <a:srgbClr val="A31515"/>
                </a:solidFill>
              </a:rPr>
              <a:t>Slithering</a:t>
            </a:r>
            <a:r>
              <a:rPr lang="nl-NL" sz="2400" dirty="0">
                <a:solidFill>
                  <a:srgbClr val="A31515"/>
                </a:solidFill>
              </a:rPr>
              <a:t>..."</a:t>
            </a:r>
            <a:r>
              <a:rPr lang="nl-NL" sz="2400" dirty="0"/>
              <a:t>); </a:t>
            </a:r>
            <a:r>
              <a:rPr lang="nl-NL" sz="2400" dirty="0" smtClean="0"/>
              <a:t>      </a:t>
            </a: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 </a:t>
            </a:r>
            <a:r>
              <a:rPr lang="nl-NL" sz="2400" dirty="0" smtClean="0">
                <a:solidFill>
                  <a:srgbClr val="0000FF"/>
                </a:solidFill>
              </a:rPr>
              <a:t> </a:t>
            </a:r>
            <a:r>
              <a:rPr lang="nl-NL" sz="2400" dirty="0" err="1" smtClean="0">
                <a:solidFill>
                  <a:srgbClr val="0000FF"/>
                </a:solidFill>
              </a:rPr>
              <a:t>super</a:t>
            </a:r>
            <a:r>
              <a:rPr lang="nl-NL" sz="2400" dirty="0" err="1" smtClean="0"/>
              <a:t>.move</a:t>
            </a:r>
            <a:r>
              <a:rPr lang="nl-NL" sz="2400" dirty="0" smtClean="0"/>
              <a:t>(meters</a:t>
            </a:r>
            <a:r>
              <a:rPr lang="nl-NL" sz="2400" dirty="0"/>
              <a:t>); }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</a:t>
            </a:r>
            <a:r>
              <a:rPr lang="nl-NL" dirty="0" err="1" smtClean="0"/>
              <a:t>Inheritance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Standaard public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class</a:t>
            </a:r>
            <a:r>
              <a:rPr lang="en-GB" sz="2400" dirty="0"/>
              <a:t> Animal {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 private</a:t>
            </a:r>
            <a:r>
              <a:rPr lang="en-GB" sz="2400" dirty="0" smtClean="0"/>
              <a:t> </a:t>
            </a:r>
            <a:r>
              <a:rPr lang="en-GB" sz="2400" dirty="0" err="1"/>
              <a:t>name:string</a:t>
            </a:r>
            <a:r>
              <a:rPr lang="en-GB" sz="2400" dirty="0"/>
              <a:t>;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constructor(</a:t>
            </a:r>
            <a:r>
              <a:rPr lang="en-GB" sz="2400" dirty="0" err="1" smtClean="0"/>
              <a:t>theName</a:t>
            </a:r>
            <a:r>
              <a:rPr lang="en-GB" sz="2400" dirty="0"/>
              <a:t>: string) </a:t>
            </a:r>
            <a:r>
              <a:rPr lang="en-GB" sz="2400" dirty="0" smtClean="0"/>
              <a:t>{</a:t>
            </a:r>
          </a:p>
          <a:p>
            <a:pPr marL="109728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</a:t>
            </a:r>
            <a:r>
              <a:rPr lang="en-GB" sz="2400" dirty="0" smtClean="0">
                <a:solidFill>
                  <a:srgbClr val="0000FF"/>
                </a:solidFill>
              </a:rPr>
              <a:t>this</a:t>
            </a:r>
            <a:r>
              <a:rPr lang="en-GB" sz="2400" dirty="0" smtClean="0"/>
              <a:t>.name </a:t>
            </a:r>
            <a:r>
              <a:rPr lang="en-GB" sz="2400" dirty="0"/>
              <a:t>= </a:t>
            </a:r>
            <a:r>
              <a:rPr lang="en-GB" sz="2400" dirty="0" err="1"/>
              <a:t>theName</a:t>
            </a:r>
            <a:r>
              <a:rPr lang="en-GB" sz="2400" dirty="0"/>
              <a:t>; </a:t>
            </a:r>
            <a:r>
              <a:rPr lang="en-GB" sz="2400" dirty="0" smtClean="0"/>
              <a:t>}</a:t>
            </a:r>
          </a:p>
          <a:p>
            <a:pPr marL="109728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move(meters</a:t>
            </a:r>
            <a:r>
              <a:rPr lang="en-GB" sz="2400" dirty="0"/>
              <a:t>: number) {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alert(</a:t>
            </a:r>
            <a:r>
              <a:rPr lang="en-GB" sz="2400" dirty="0" smtClean="0">
                <a:solidFill>
                  <a:srgbClr val="0000FF"/>
                </a:solidFill>
              </a:rPr>
              <a:t>this</a:t>
            </a:r>
            <a:r>
              <a:rPr lang="en-GB" sz="2400" dirty="0" smtClean="0"/>
              <a:t>.name </a:t>
            </a:r>
            <a:r>
              <a:rPr lang="en-GB" sz="2400" dirty="0"/>
              <a:t>+ </a:t>
            </a:r>
            <a:r>
              <a:rPr lang="en-GB" sz="2400" dirty="0">
                <a:solidFill>
                  <a:srgbClr val="A31515"/>
                </a:solidFill>
              </a:rPr>
              <a:t>" moved "</a:t>
            </a:r>
            <a:r>
              <a:rPr lang="en-GB" sz="2400" dirty="0"/>
              <a:t> + meters + </a:t>
            </a:r>
            <a:r>
              <a:rPr lang="en-GB" sz="2400" dirty="0">
                <a:solidFill>
                  <a:srgbClr val="A31515"/>
                </a:solidFill>
              </a:rPr>
              <a:t>"m."</a:t>
            </a:r>
            <a:r>
              <a:rPr lang="en-GB" sz="2400" dirty="0"/>
              <a:t>); }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}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Public/Private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dirty="0" smtClean="0">
                <a:solidFill>
                  <a:srgbClr val="0000FF"/>
                </a:solidFill>
              </a:rPr>
              <a:t>class</a:t>
            </a:r>
            <a:r>
              <a:rPr lang="nl-NL" dirty="0" smtClean="0"/>
              <a:t> </a:t>
            </a:r>
            <a:r>
              <a:rPr lang="nl-NL" dirty="0"/>
              <a:t>Employee { </a:t>
            </a:r>
            <a:endParaRPr lang="nl-NL" dirty="0" smtClean="0"/>
          </a:p>
          <a:p>
            <a:pPr marL="109728" indent="0">
              <a:buNone/>
            </a:pPr>
            <a:r>
              <a:rPr lang="nl-NL" dirty="0">
                <a:solidFill>
                  <a:srgbClr val="0000FF"/>
                </a:solidFill>
              </a:rPr>
              <a:t> </a:t>
            </a:r>
            <a:r>
              <a:rPr lang="nl-NL" dirty="0" smtClean="0">
                <a:solidFill>
                  <a:srgbClr val="0000FF"/>
                </a:solidFill>
              </a:rPr>
              <a:t> private</a:t>
            </a:r>
            <a:r>
              <a:rPr lang="nl-NL" dirty="0" smtClean="0"/>
              <a:t> </a:t>
            </a:r>
            <a:r>
              <a:rPr lang="nl-NL" dirty="0"/>
              <a:t>_</a:t>
            </a:r>
            <a:r>
              <a:rPr lang="nl-NL" dirty="0" err="1"/>
              <a:t>fullName</a:t>
            </a:r>
            <a:r>
              <a:rPr lang="nl-NL" dirty="0" smtClean="0"/>
              <a:t>: </a:t>
            </a:r>
            <a:r>
              <a:rPr lang="nl-NL" dirty="0"/>
              <a:t>string</a:t>
            </a:r>
            <a:r>
              <a:rPr lang="nl-NL" dirty="0" smtClean="0"/>
              <a:t>;</a:t>
            </a:r>
          </a:p>
          <a:p>
            <a:pPr marL="109728" indent="0">
              <a:buNone/>
            </a:pPr>
            <a:r>
              <a:rPr lang="nl-NL" dirty="0"/>
              <a:t> </a:t>
            </a:r>
            <a:r>
              <a:rPr lang="nl-NL" dirty="0" smtClean="0"/>
              <a:t> get </a:t>
            </a:r>
            <a:r>
              <a:rPr lang="nl-NL" dirty="0" err="1"/>
              <a:t>fullName</a:t>
            </a:r>
            <a:r>
              <a:rPr lang="nl-NL" dirty="0"/>
              <a:t>(): string { </a:t>
            </a:r>
            <a:endParaRPr lang="nl-NL" dirty="0" smtClean="0"/>
          </a:p>
          <a:p>
            <a:pPr marL="109728" indent="0">
              <a:buNone/>
            </a:pPr>
            <a:r>
              <a:rPr lang="nl-NL" dirty="0">
                <a:solidFill>
                  <a:srgbClr val="0000FF"/>
                </a:solidFill>
              </a:rPr>
              <a:t> </a:t>
            </a:r>
            <a:r>
              <a:rPr lang="nl-NL" dirty="0" smtClean="0">
                <a:solidFill>
                  <a:srgbClr val="0000FF"/>
                </a:solidFill>
              </a:rPr>
              <a:t>   return</a:t>
            </a:r>
            <a:r>
              <a:rPr lang="nl-NL" dirty="0" smtClean="0"/>
              <a:t> </a:t>
            </a:r>
            <a:r>
              <a:rPr lang="nl-NL" dirty="0" err="1">
                <a:solidFill>
                  <a:srgbClr val="0000FF"/>
                </a:solidFill>
              </a:rPr>
              <a:t>this</a:t>
            </a:r>
            <a:r>
              <a:rPr lang="nl-NL" dirty="0"/>
              <a:t>._</a:t>
            </a:r>
            <a:r>
              <a:rPr lang="nl-NL" dirty="0" err="1"/>
              <a:t>fullName</a:t>
            </a:r>
            <a:r>
              <a:rPr lang="nl-NL" dirty="0"/>
              <a:t>; } </a:t>
            </a:r>
            <a:endParaRPr lang="nl-NL" dirty="0" smtClean="0"/>
          </a:p>
          <a:p>
            <a:pPr marL="109728" indent="0">
              <a:buNone/>
            </a:pPr>
            <a:r>
              <a:rPr lang="nl-NL" dirty="0"/>
              <a:t> </a:t>
            </a:r>
            <a:r>
              <a:rPr lang="nl-NL" dirty="0" smtClean="0"/>
              <a:t> set </a:t>
            </a:r>
            <a:r>
              <a:rPr lang="nl-NL" dirty="0" err="1"/>
              <a:t>fullName</a:t>
            </a:r>
            <a:r>
              <a:rPr lang="nl-NL" dirty="0"/>
              <a:t>(</a:t>
            </a:r>
            <a:r>
              <a:rPr lang="nl-NL" dirty="0" err="1"/>
              <a:t>newName</a:t>
            </a:r>
            <a:r>
              <a:rPr lang="nl-NL" dirty="0"/>
              <a:t>: string) { </a:t>
            </a:r>
            <a:endParaRPr lang="nl-NL" dirty="0" smtClean="0"/>
          </a:p>
          <a:p>
            <a:pPr marL="109728" indent="0">
              <a:buNone/>
            </a:pPr>
            <a:r>
              <a:rPr lang="nl-NL" dirty="0" smtClean="0">
                <a:solidFill>
                  <a:srgbClr val="0000FF"/>
                </a:solidFill>
              </a:rPr>
              <a:t>    </a:t>
            </a:r>
            <a:r>
              <a:rPr lang="nl-NL" dirty="0" err="1" smtClean="0">
                <a:solidFill>
                  <a:srgbClr val="0000FF"/>
                </a:solidFill>
              </a:rPr>
              <a:t>this</a:t>
            </a:r>
            <a:r>
              <a:rPr lang="nl-NL" dirty="0"/>
              <a:t>._</a:t>
            </a:r>
            <a:r>
              <a:rPr lang="nl-NL" dirty="0" err="1"/>
              <a:t>fullName</a:t>
            </a:r>
            <a:r>
              <a:rPr lang="nl-NL" dirty="0"/>
              <a:t> = </a:t>
            </a:r>
            <a:r>
              <a:rPr lang="nl-NL" dirty="0" err="1"/>
              <a:t>newName</a:t>
            </a:r>
            <a:r>
              <a:rPr lang="nl-NL" dirty="0"/>
              <a:t>; </a:t>
            </a:r>
            <a:r>
              <a:rPr lang="nl-NL" dirty="0" smtClean="0"/>
              <a:t>}</a:t>
            </a:r>
          </a:p>
          <a:p>
            <a:pPr marL="109728" indent="0">
              <a:buNone/>
            </a:pPr>
            <a:r>
              <a:rPr lang="nl-NL" dirty="0" smtClean="0"/>
              <a:t>}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</a:t>
            </a:r>
            <a:r>
              <a:rPr lang="nl-NL" dirty="0" err="1" smtClean="0"/>
              <a:t>Getters</a:t>
            </a:r>
            <a:r>
              <a:rPr lang="nl-NL" dirty="0" smtClean="0"/>
              <a:t>/Setters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dirty="0">
                <a:solidFill>
                  <a:srgbClr val="0000FF"/>
                </a:solidFill>
              </a:rPr>
              <a:t>class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smtClean="0"/>
              <a:t>{</a:t>
            </a:r>
          </a:p>
          <a:p>
            <a:pPr marL="109728" indent="0">
              <a:buNone/>
            </a:pPr>
            <a:r>
              <a:rPr lang="nl-NL" dirty="0" smtClean="0"/>
              <a:t> </a:t>
            </a:r>
            <a:r>
              <a:rPr lang="nl-NL" dirty="0" err="1">
                <a:solidFill>
                  <a:srgbClr val="0000FF"/>
                </a:solidFill>
              </a:rPr>
              <a:t>static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= {x: 0, y: 0}; </a:t>
            </a:r>
            <a:endParaRPr lang="nl-NL" dirty="0" smtClean="0"/>
          </a:p>
          <a:p>
            <a:pPr marL="109728" indent="0">
              <a:buNone/>
            </a:pPr>
            <a:r>
              <a:rPr lang="nl-NL" dirty="0"/>
              <a:t> </a:t>
            </a:r>
            <a:r>
              <a:rPr lang="nl-NL" dirty="0" err="1" smtClean="0"/>
              <a:t>calculateDistanceFromOrigin</a:t>
            </a:r>
            <a:r>
              <a:rPr lang="nl-NL" dirty="0" smtClean="0"/>
              <a:t>(point) {</a:t>
            </a:r>
          </a:p>
          <a:p>
            <a:pPr marL="109728" indent="0">
              <a:buNone/>
            </a:pPr>
            <a:r>
              <a:rPr lang="nl-NL" dirty="0" smtClean="0">
                <a:solidFill>
                  <a:srgbClr val="0000FF"/>
                </a:solidFill>
              </a:rPr>
              <a:t>   var</a:t>
            </a:r>
            <a:r>
              <a:rPr lang="nl-NL" dirty="0" smtClean="0"/>
              <a:t> </a:t>
            </a:r>
            <a:r>
              <a:rPr lang="nl-NL" dirty="0" err="1"/>
              <a:t>xDist</a:t>
            </a:r>
            <a:r>
              <a:rPr lang="nl-NL" dirty="0"/>
              <a:t> = (</a:t>
            </a:r>
            <a:r>
              <a:rPr lang="nl-NL" dirty="0" err="1"/>
              <a:t>point.x</a:t>
            </a:r>
            <a:r>
              <a:rPr lang="nl-NL" dirty="0"/>
              <a:t> - </a:t>
            </a:r>
            <a:r>
              <a:rPr lang="nl-NL" dirty="0" err="1"/>
              <a:t>Grid.origin.x</a:t>
            </a:r>
            <a:r>
              <a:rPr lang="nl-NL" dirty="0"/>
              <a:t>); </a:t>
            </a:r>
            <a:endParaRPr lang="nl-NL" dirty="0" smtClean="0"/>
          </a:p>
          <a:p>
            <a:pPr marL="109728" indent="0">
              <a:buNone/>
            </a:pPr>
            <a:r>
              <a:rPr lang="nl-NL" dirty="0">
                <a:solidFill>
                  <a:srgbClr val="0000FF"/>
                </a:solidFill>
              </a:rPr>
              <a:t> </a:t>
            </a:r>
            <a:r>
              <a:rPr lang="nl-NL" dirty="0" smtClean="0">
                <a:solidFill>
                  <a:srgbClr val="0000FF"/>
                </a:solidFill>
              </a:rPr>
              <a:t>  var</a:t>
            </a:r>
            <a:r>
              <a:rPr lang="nl-NL" dirty="0" smtClean="0"/>
              <a:t> </a:t>
            </a:r>
            <a:r>
              <a:rPr lang="nl-NL" dirty="0" err="1"/>
              <a:t>yDist</a:t>
            </a:r>
            <a:r>
              <a:rPr lang="nl-NL" dirty="0"/>
              <a:t> = (</a:t>
            </a:r>
            <a:r>
              <a:rPr lang="nl-NL" dirty="0" err="1"/>
              <a:t>point.y</a:t>
            </a:r>
            <a:r>
              <a:rPr lang="nl-NL" dirty="0"/>
              <a:t> - </a:t>
            </a:r>
            <a:r>
              <a:rPr lang="nl-NL" dirty="0" err="1"/>
              <a:t>Grid.origin.y</a:t>
            </a:r>
            <a:r>
              <a:rPr lang="nl-NL" dirty="0"/>
              <a:t>); </a:t>
            </a:r>
            <a:endParaRPr lang="nl-NL" dirty="0" smtClean="0"/>
          </a:p>
          <a:p>
            <a:pPr marL="109728" indent="0">
              <a:buNone/>
            </a:pPr>
            <a:r>
              <a:rPr lang="nl-NL" dirty="0">
                <a:solidFill>
                  <a:srgbClr val="0000FF"/>
                </a:solidFill>
              </a:rPr>
              <a:t> </a:t>
            </a:r>
            <a:r>
              <a:rPr lang="nl-NL" dirty="0" smtClean="0">
                <a:solidFill>
                  <a:srgbClr val="0000FF"/>
                </a:solidFill>
              </a:rPr>
              <a:t>  return</a:t>
            </a:r>
            <a:r>
              <a:rPr lang="nl-NL" dirty="0"/>
              <a:t> </a:t>
            </a:r>
            <a:r>
              <a:rPr lang="nl-NL" dirty="0" err="1" smtClean="0"/>
              <a:t>Math.sqrt</a:t>
            </a:r>
            <a:r>
              <a:rPr lang="nl-NL" dirty="0" smtClean="0"/>
              <a:t>(….) </a:t>
            </a:r>
            <a:r>
              <a:rPr lang="nl-NL" dirty="0"/>
              <a:t>/ </a:t>
            </a:r>
            <a:r>
              <a:rPr lang="nl-NL" dirty="0" err="1">
                <a:solidFill>
                  <a:srgbClr val="0000FF"/>
                </a:solidFill>
              </a:rPr>
              <a:t>this</a:t>
            </a:r>
            <a:r>
              <a:rPr lang="nl-NL" dirty="0" err="1"/>
              <a:t>.scale</a:t>
            </a:r>
            <a:r>
              <a:rPr lang="nl-NL" dirty="0" smtClean="0"/>
              <a:t>;</a:t>
            </a:r>
          </a:p>
          <a:p>
            <a:pPr marL="109728" indent="0">
              <a:buNone/>
            </a:pPr>
            <a:r>
              <a:rPr lang="nl-NL" dirty="0" smtClean="0"/>
              <a:t> }</a:t>
            </a:r>
          </a:p>
          <a:p>
            <a:pPr marL="109728" indent="0">
              <a:buNone/>
            </a:pPr>
            <a:r>
              <a:rPr lang="nl-NL" dirty="0" smtClean="0"/>
              <a:t> </a:t>
            </a:r>
            <a:r>
              <a:rPr lang="nl-NL" dirty="0" err="1" smtClean="0"/>
              <a:t>constructor</a:t>
            </a:r>
            <a:r>
              <a:rPr lang="nl-NL" dirty="0" smtClean="0"/>
              <a:t> </a:t>
            </a:r>
            <a:r>
              <a:rPr lang="nl-NL" dirty="0"/>
              <a:t>(</a:t>
            </a:r>
            <a:r>
              <a:rPr lang="nl-NL" dirty="0">
                <a:solidFill>
                  <a:srgbClr val="0000FF"/>
                </a:solidFill>
              </a:rPr>
              <a:t>public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) { } </a:t>
            </a:r>
          </a:p>
          <a:p>
            <a:pPr marL="109728" indent="0">
              <a:buNone/>
            </a:pPr>
            <a:r>
              <a:rPr lang="nl-NL" dirty="0" smtClean="0"/>
              <a:t>}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Properties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Normale Javascript functies:</a:t>
            </a:r>
            <a:endParaRPr lang="nl-NL" dirty="0"/>
          </a:p>
          <a:p>
            <a:pPr marL="109728" indent="0">
              <a:buNone/>
            </a:pPr>
            <a:endParaRPr lang="nl-NL" dirty="0" smtClean="0">
              <a:solidFill>
                <a:srgbClr val="008000"/>
              </a:solidFill>
            </a:endParaRPr>
          </a:p>
          <a:p>
            <a:pPr marL="109728" indent="0">
              <a:buNone/>
            </a:pPr>
            <a:r>
              <a:rPr lang="nl-NL" dirty="0" smtClean="0">
                <a:solidFill>
                  <a:srgbClr val="008000"/>
                </a:solidFill>
              </a:rPr>
              <a:t>//</a:t>
            </a:r>
            <a:r>
              <a:rPr lang="nl-NL" dirty="0" err="1">
                <a:solidFill>
                  <a:srgbClr val="008000"/>
                </a:solidFill>
              </a:rPr>
              <a:t>Named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function</a:t>
            </a:r>
            <a:r>
              <a:rPr lang="nl-NL" dirty="0"/>
              <a:t> </a:t>
            </a:r>
            <a:endParaRPr lang="nl-NL" dirty="0" smtClean="0"/>
          </a:p>
          <a:p>
            <a:pPr marL="109728" indent="0">
              <a:buNone/>
            </a:pPr>
            <a:r>
              <a:rPr lang="nl-NL" dirty="0" err="1" smtClean="0">
                <a:solidFill>
                  <a:srgbClr val="0000FF"/>
                </a:solidFill>
              </a:rPr>
              <a:t>function</a:t>
            </a:r>
            <a:r>
              <a:rPr lang="nl-NL" dirty="0" smtClean="0"/>
              <a:t> </a:t>
            </a:r>
            <a:r>
              <a:rPr lang="nl-NL" dirty="0" err="1"/>
              <a:t>add</a:t>
            </a:r>
            <a:r>
              <a:rPr lang="nl-NL" dirty="0"/>
              <a:t>(x, y) { </a:t>
            </a:r>
            <a:r>
              <a:rPr lang="nl-NL" dirty="0">
                <a:solidFill>
                  <a:srgbClr val="0000FF"/>
                </a:solidFill>
              </a:rPr>
              <a:t>return</a:t>
            </a:r>
            <a:r>
              <a:rPr lang="nl-NL" dirty="0"/>
              <a:t> </a:t>
            </a:r>
            <a:r>
              <a:rPr lang="nl-NL" dirty="0" err="1"/>
              <a:t>x+y</a:t>
            </a:r>
            <a:r>
              <a:rPr lang="nl-NL" dirty="0"/>
              <a:t>; </a:t>
            </a:r>
            <a:r>
              <a:rPr lang="nl-NL" dirty="0" smtClean="0"/>
              <a:t>}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nl-NL" dirty="0" smtClean="0">
                <a:solidFill>
                  <a:srgbClr val="008000"/>
                </a:solidFill>
              </a:rPr>
              <a:t>//</a:t>
            </a:r>
            <a:r>
              <a:rPr lang="nl-NL" dirty="0" err="1">
                <a:solidFill>
                  <a:srgbClr val="008000"/>
                </a:solidFill>
              </a:rPr>
              <a:t>Anonymous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function</a:t>
            </a:r>
            <a:r>
              <a:rPr lang="nl-NL" dirty="0"/>
              <a:t> </a:t>
            </a:r>
            <a:endParaRPr lang="nl-NL" dirty="0" smtClean="0"/>
          </a:p>
          <a:p>
            <a:pPr marL="109728" indent="0">
              <a:buNone/>
            </a:pPr>
            <a:r>
              <a:rPr lang="nl-NL" dirty="0" smtClean="0">
                <a:solidFill>
                  <a:srgbClr val="0000FF"/>
                </a:solidFill>
              </a:rPr>
              <a:t>var</a:t>
            </a:r>
            <a:r>
              <a:rPr lang="nl-NL" dirty="0" smtClean="0"/>
              <a:t> </a:t>
            </a:r>
            <a:r>
              <a:rPr lang="nl-NL" dirty="0" err="1"/>
              <a:t>myAdd</a:t>
            </a:r>
            <a:r>
              <a:rPr lang="nl-NL" dirty="0"/>
              <a:t> = </a:t>
            </a:r>
            <a:r>
              <a:rPr lang="nl-NL" dirty="0" err="1">
                <a:solidFill>
                  <a:srgbClr val="0000FF"/>
                </a:solidFill>
              </a:rPr>
              <a:t>function</a:t>
            </a:r>
            <a:r>
              <a:rPr lang="nl-NL" dirty="0"/>
              <a:t>(x, y) { </a:t>
            </a:r>
            <a:r>
              <a:rPr lang="nl-NL" dirty="0">
                <a:solidFill>
                  <a:srgbClr val="0000FF"/>
                </a:solidFill>
              </a:rPr>
              <a:t>return</a:t>
            </a:r>
            <a:r>
              <a:rPr lang="nl-NL" dirty="0"/>
              <a:t> </a:t>
            </a:r>
            <a:r>
              <a:rPr lang="nl-NL" dirty="0" err="1"/>
              <a:t>x+y</a:t>
            </a:r>
            <a:r>
              <a:rPr lang="nl-NL" dirty="0"/>
              <a:t>; };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/>
              <a:t> </a:t>
            </a:r>
            <a:r>
              <a:rPr lang="nl-NL" dirty="0" smtClean="0"/>
              <a:t>- 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 source programmeertaal van Microsoft.</a:t>
            </a:r>
          </a:p>
          <a:p>
            <a:r>
              <a:rPr lang="nl-NL" dirty="0" err="1" smtClean="0"/>
              <a:t>Superset</a:t>
            </a:r>
            <a:r>
              <a:rPr lang="nl-NL" dirty="0" smtClean="0"/>
              <a:t> van Javascript.</a:t>
            </a:r>
          </a:p>
          <a:p>
            <a:r>
              <a:rPr lang="nl-NL" dirty="0" smtClean="0"/>
              <a:t>Voegt </a:t>
            </a:r>
            <a:r>
              <a:rPr lang="nl-NL" dirty="0" err="1" smtClean="0"/>
              <a:t>typing</a:t>
            </a:r>
            <a:r>
              <a:rPr lang="nl-NL" dirty="0" smtClean="0"/>
              <a:t> en class-</a:t>
            </a:r>
            <a:r>
              <a:rPr lang="nl-NL" dirty="0" err="1" smtClean="0"/>
              <a:t>based</a:t>
            </a:r>
            <a:r>
              <a:rPr lang="nl-NL" dirty="0" smtClean="0"/>
              <a:t> OOP toe aan Javascript.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529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>
                <a:solidFill>
                  <a:srgbClr val="008000"/>
                </a:solidFill>
              </a:rPr>
              <a:t>// </a:t>
            </a:r>
            <a:r>
              <a:rPr lang="en-GB" sz="2400" dirty="0" err="1">
                <a:solidFill>
                  <a:srgbClr val="008000"/>
                </a:solidFill>
              </a:rPr>
              <a:t>myAdd</a:t>
            </a:r>
            <a:r>
              <a:rPr lang="en-GB" sz="2400" dirty="0">
                <a:solidFill>
                  <a:srgbClr val="008000"/>
                </a:solidFill>
              </a:rPr>
              <a:t> has the full function type</a:t>
            </a:r>
            <a:r>
              <a:rPr lang="en-GB" sz="2400" dirty="0"/>
              <a:t>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err="1" smtClean="0">
                <a:solidFill>
                  <a:srgbClr val="0000FF"/>
                </a:solidFill>
              </a:rPr>
              <a:t>var</a:t>
            </a:r>
            <a:r>
              <a:rPr lang="en-GB" sz="2400" dirty="0" smtClean="0"/>
              <a:t> </a:t>
            </a:r>
            <a:r>
              <a:rPr lang="en-GB" sz="2400" dirty="0" err="1"/>
              <a:t>myAdd</a:t>
            </a:r>
            <a:r>
              <a:rPr lang="en-GB" sz="2400" dirty="0"/>
              <a:t> =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 function</a:t>
            </a:r>
            <a:r>
              <a:rPr lang="en-GB" sz="2400" dirty="0" smtClean="0"/>
              <a:t>(x</a:t>
            </a:r>
            <a:r>
              <a:rPr lang="en-GB" sz="2400" dirty="0"/>
              <a:t>: number, y: number): number { </a:t>
            </a:r>
            <a:r>
              <a:rPr lang="en-GB" sz="2400" dirty="0" smtClean="0"/>
              <a:t>  </a:t>
            </a:r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   return</a:t>
            </a:r>
            <a:r>
              <a:rPr lang="en-GB" sz="2400" dirty="0" smtClean="0"/>
              <a:t> </a:t>
            </a:r>
            <a:r>
              <a:rPr lang="en-GB" sz="2400" dirty="0" err="1"/>
              <a:t>x+y</a:t>
            </a:r>
            <a:r>
              <a:rPr lang="en-GB" sz="2400" dirty="0"/>
              <a:t>; </a:t>
            </a:r>
            <a:r>
              <a:rPr lang="en-GB" sz="2400" dirty="0" smtClean="0"/>
              <a:t>};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>
                <a:solidFill>
                  <a:srgbClr val="008000"/>
                </a:solidFill>
              </a:rPr>
              <a:t>// </a:t>
            </a:r>
            <a:r>
              <a:rPr lang="en-GB" sz="2400" dirty="0">
                <a:solidFill>
                  <a:srgbClr val="008000"/>
                </a:solidFill>
              </a:rPr>
              <a:t>The parameters 'x' and 'y' have the type number</a:t>
            </a:r>
            <a:r>
              <a:rPr lang="en-GB" sz="2400" dirty="0"/>
              <a:t>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err="1" smtClean="0">
                <a:solidFill>
                  <a:srgbClr val="0000FF"/>
                </a:solidFill>
              </a:rPr>
              <a:t>var</a:t>
            </a:r>
            <a:r>
              <a:rPr lang="en-GB" sz="2400" dirty="0" smtClean="0"/>
              <a:t> </a:t>
            </a:r>
            <a:r>
              <a:rPr lang="en-GB" sz="2400" dirty="0" err="1"/>
              <a:t>myAdd</a:t>
            </a:r>
            <a:r>
              <a:rPr lang="en-GB" sz="2400" dirty="0"/>
              <a:t>: </a:t>
            </a:r>
            <a:r>
              <a:rPr lang="en-GB" sz="2400" dirty="0" smtClean="0"/>
              <a:t>(</a:t>
            </a:r>
            <a:r>
              <a:rPr lang="en-GB" sz="2400" dirty="0" err="1" smtClean="0"/>
              <a:t>b:number</a:t>
            </a:r>
            <a:r>
              <a:rPr lang="en-GB" sz="2400" dirty="0"/>
              <a:t>, </a:t>
            </a:r>
            <a:r>
              <a:rPr lang="en-GB" sz="2400" dirty="0" smtClean="0"/>
              <a:t>i:number</a:t>
            </a:r>
            <a:r>
              <a:rPr lang="en-GB" sz="2400" dirty="0"/>
              <a:t>)=&gt;number = </a:t>
            </a:r>
            <a:r>
              <a:rPr lang="en-GB" sz="2400" dirty="0" smtClean="0"/>
              <a:t>  </a:t>
            </a:r>
          </a:p>
          <a:p>
            <a:pPr marL="109728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 function</a:t>
            </a:r>
            <a:r>
              <a:rPr lang="en-GB" sz="2400" dirty="0" smtClean="0"/>
              <a:t>(x</a:t>
            </a:r>
            <a:r>
              <a:rPr lang="en-GB" sz="2400" dirty="0"/>
              <a:t>, y) { </a:t>
            </a:r>
            <a:r>
              <a:rPr lang="en-GB" sz="2400" dirty="0">
                <a:solidFill>
                  <a:srgbClr val="0000FF"/>
                </a:solidFill>
              </a:rPr>
              <a:t>return</a:t>
            </a:r>
            <a:r>
              <a:rPr lang="en-GB" sz="2400" dirty="0"/>
              <a:t> </a:t>
            </a:r>
            <a:r>
              <a:rPr lang="en-GB" sz="2400" dirty="0" err="1"/>
              <a:t>x+y</a:t>
            </a:r>
            <a:r>
              <a:rPr lang="en-GB" sz="2400" dirty="0"/>
              <a:t>; };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820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buildName</a:t>
            </a:r>
            <a:r>
              <a:rPr lang="en-GB" dirty="0"/>
              <a:t>(</a:t>
            </a:r>
            <a:r>
              <a:rPr lang="en-GB" dirty="0" err="1"/>
              <a:t>firstName</a:t>
            </a:r>
            <a:r>
              <a:rPr lang="en-GB" dirty="0"/>
              <a:t>: string, </a:t>
            </a:r>
            <a:r>
              <a:rPr lang="en-GB" dirty="0" err="1"/>
              <a:t>lastName</a:t>
            </a:r>
            <a:r>
              <a:rPr lang="en-GB" dirty="0"/>
              <a:t>: string) { </a:t>
            </a:r>
            <a:endParaRPr lang="en-GB" dirty="0" smtClean="0"/>
          </a:p>
          <a:p>
            <a:pPr marL="109728" indent="0">
              <a:buNone/>
            </a:pP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 return</a:t>
            </a:r>
            <a:r>
              <a:rPr lang="en-GB" dirty="0" smtClean="0"/>
              <a:t> </a:t>
            </a:r>
            <a:r>
              <a:rPr lang="en-GB" dirty="0" err="1"/>
              <a:t>firstName</a:t>
            </a:r>
            <a:r>
              <a:rPr lang="en-GB" dirty="0"/>
              <a:t> + </a:t>
            </a:r>
            <a:r>
              <a:rPr lang="en-GB" dirty="0">
                <a:solidFill>
                  <a:srgbClr val="A31515"/>
                </a:solidFill>
              </a:rPr>
              <a:t>" "</a:t>
            </a:r>
            <a:r>
              <a:rPr lang="en-GB" dirty="0"/>
              <a:t> + </a:t>
            </a:r>
            <a:r>
              <a:rPr lang="en-GB" dirty="0" err="1"/>
              <a:t>lastName</a:t>
            </a:r>
            <a:r>
              <a:rPr lang="en-GB" dirty="0"/>
              <a:t>; } </a:t>
            </a:r>
            <a:endParaRPr lang="en-GB" dirty="0" smtClean="0"/>
          </a:p>
          <a:p>
            <a:pPr marL="109728" indent="0"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GB" dirty="0" smtClean="0">
                <a:solidFill>
                  <a:srgbClr val="008000"/>
                </a:solidFill>
              </a:rPr>
              <a:t>// </a:t>
            </a:r>
            <a:r>
              <a:rPr lang="en-GB" dirty="0" err="1" smtClean="0">
                <a:solidFill>
                  <a:srgbClr val="008000"/>
                </a:solidFill>
              </a:rPr>
              <a:t>Gaat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err="1" smtClean="0">
                <a:solidFill>
                  <a:srgbClr val="008000"/>
                </a:solidFill>
              </a:rPr>
              <a:t>dit</a:t>
            </a:r>
            <a:r>
              <a:rPr lang="en-GB" dirty="0" smtClean="0">
                <a:solidFill>
                  <a:srgbClr val="008000"/>
                </a:solidFill>
              </a:rPr>
              <a:t> </a:t>
            </a:r>
            <a:r>
              <a:rPr lang="en-GB" dirty="0" err="1" smtClean="0">
                <a:solidFill>
                  <a:srgbClr val="008000"/>
                </a:solidFill>
              </a:rPr>
              <a:t>goed</a:t>
            </a:r>
            <a:r>
              <a:rPr lang="en-GB" dirty="0" smtClean="0">
                <a:solidFill>
                  <a:srgbClr val="008000"/>
                </a:solidFill>
              </a:rPr>
              <a:t>?</a:t>
            </a:r>
            <a:endParaRPr lang="en-GB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</a:t>
            </a:r>
            <a:r>
              <a:rPr lang="en-GB" dirty="0"/>
              <a:t>result1 = </a:t>
            </a:r>
            <a:r>
              <a:rPr lang="en-GB" dirty="0" err="1"/>
              <a:t>buildName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"Bob"</a:t>
            </a:r>
            <a:r>
              <a:rPr lang="en-GB" dirty="0"/>
              <a:t>); </a:t>
            </a:r>
            <a:endParaRPr lang="en-GB" dirty="0" smtClean="0"/>
          </a:p>
          <a:p>
            <a:pPr marL="109728" indent="0">
              <a:buNone/>
            </a:pPr>
            <a:r>
              <a:rPr lang="en-GB" dirty="0" err="1">
                <a:solidFill>
                  <a:srgbClr val="0000FF"/>
                </a:solidFill>
              </a:rPr>
              <a:t>var</a:t>
            </a:r>
            <a:r>
              <a:rPr lang="en-GB" dirty="0"/>
              <a:t> result2 = </a:t>
            </a:r>
            <a:r>
              <a:rPr lang="en-GB" dirty="0" err="1"/>
              <a:t>buildName</a:t>
            </a:r>
            <a:r>
              <a:rPr lang="en-GB" dirty="0"/>
              <a:t>("Bob", "Adams", "Sr."); </a:t>
            </a:r>
            <a:endParaRPr lang="nl-NL" dirty="0"/>
          </a:p>
          <a:p>
            <a:pPr marL="109728" indent="0">
              <a:buNone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Parameters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820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buildName</a:t>
            </a:r>
            <a:r>
              <a:rPr lang="en-GB" dirty="0"/>
              <a:t>(</a:t>
            </a:r>
            <a:r>
              <a:rPr lang="en-GB" dirty="0" err="1"/>
              <a:t>firstName</a:t>
            </a:r>
            <a:r>
              <a:rPr lang="en-GB" dirty="0"/>
              <a:t>: string, </a:t>
            </a:r>
            <a:r>
              <a:rPr lang="en-GB" dirty="0" err="1" smtClean="0"/>
              <a:t>lastName</a:t>
            </a:r>
            <a:r>
              <a:rPr lang="en-GB" dirty="0" smtClean="0"/>
              <a:t>?: </a:t>
            </a:r>
            <a:r>
              <a:rPr lang="en-GB" dirty="0"/>
              <a:t>string) { </a:t>
            </a:r>
          </a:p>
          <a:p>
            <a:pPr marL="109728" indent="0">
              <a:buNone/>
            </a:pPr>
            <a:r>
              <a:rPr lang="en-GB" dirty="0">
                <a:solidFill>
                  <a:srgbClr val="0000FF"/>
                </a:solidFill>
              </a:rPr>
              <a:t>  return</a:t>
            </a:r>
            <a:r>
              <a:rPr lang="en-GB" dirty="0"/>
              <a:t> </a:t>
            </a:r>
            <a:r>
              <a:rPr lang="en-GB" dirty="0" err="1"/>
              <a:t>firstName</a:t>
            </a:r>
            <a:r>
              <a:rPr lang="en-GB" dirty="0"/>
              <a:t> + </a:t>
            </a:r>
            <a:r>
              <a:rPr lang="en-GB" dirty="0">
                <a:solidFill>
                  <a:srgbClr val="A31515"/>
                </a:solidFill>
              </a:rPr>
              <a:t>" "</a:t>
            </a:r>
            <a:r>
              <a:rPr lang="en-GB" dirty="0"/>
              <a:t> + </a:t>
            </a:r>
            <a:r>
              <a:rPr lang="en-GB" dirty="0" err="1"/>
              <a:t>lastName</a:t>
            </a:r>
            <a:r>
              <a:rPr lang="en-GB" dirty="0"/>
              <a:t>; } </a:t>
            </a:r>
          </a:p>
          <a:p>
            <a:pPr marL="109728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GB" dirty="0">
                <a:solidFill>
                  <a:srgbClr val="008000"/>
                </a:solidFill>
              </a:rPr>
              <a:t>// </a:t>
            </a:r>
            <a:r>
              <a:rPr lang="en-GB" dirty="0" smtClean="0">
                <a:solidFill>
                  <a:srgbClr val="008000"/>
                </a:solidFill>
              </a:rPr>
              <a:t>Nu </a:t>
            </a:r>
            <a:r>
              <a:rPr lang="en-GB" dirty="0" err="1" smtClean="0">
                <a:solidFill>
                  <a:srgbClr val="008000"/>
                </a:solidFill>
              </a:rPr>
              <a:t>gaat</a:t>
            </a:r>
            <a:r>
              <a:rPr lang="en-GB" dirty="0" smtClean="0">
                <a:solidFill>
                  <a:srgbClr val="008000"/>
                </a:solidFill>
              </a:rPr>
              <a:t> het </a:t>
            </a:r>
            <a:r>
              <a:rPr lang="en-GB" dirty="0" err="1" smtClean="0">
                <a:solidFill>
                  <a:srgbClr val="008000"/>
                </a:solidFill>
              </a:rPr>
              <a:t>goed</a:t>
            </a:r>
            <a:endParaRPr lang="en-GB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GB" dirty="0" err="1">
                <a:solidFill>
                  <a:srgbClr val="0000FF"/>
                </a:solidFill>
              </a:rPr>
              <a:t>var</a:t>
            </a:r>
            <a:r>
              <a:rPr lang="en-GB" dirty="0"/>
              <a:t> result1 = </a:t>
            </a:r>
            <a:r>
              <a:rPr lang="en-GB" dirty="0" err="1"/>
              <a:t>buildName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"Bob"</a:t>
            </a:r>
            <a:r>
              <a:rPr lang="en-GB" dirty="0"/>
              <a:t>); </a:t>
            </a:r>
            <a:endParaRPr lang="en-GB" dirty="0" smtClean="0"/>
          </a:p>
          <a:p>
            <a:pPr marL="109728" indent="0">
              <a:buNone/>
            </a:pPr>
            <a:r>
              <a:rPr lang="en-GB" dirty="0">
                <a:solidFill>
                  <a:srgbClr val="008000"/>
                </a:solidFill>
              </a:rPr>
              <a:t>// </a:t>
            </a:r>
            <a:r>
              <a:rPr lang="en-GB" dirty="0" err="1">
                <a:solidFill>
                  <a:srgbClr val="008000"/>
                </a:solidFill>
              </a:rPr>
              <a:t>En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 err="1">
                <a:solidFill>
                  <a:srgbClr val="008000"/>
                </a:solidFill>
              </a:rPr>
              <a:t>dit</a:t>
            </a:r>
            <a:r>
              <a:rPr lang="en-GB" dirty="0">
                <a:solidFill>
                  <a:srgbClr val="008000"/>
                </a:solidFill>
              </a:rPr>
              <a:t>?</a:t>
            </a:r>
          </a:p>
          <a:p>
            <a:pPr marL="109728" indent="0"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</a:t>
            </a:r>
            <a:r>
              <a:rPr lang="en-GB" dirty="0"/>
              <a:t>result2 = </a:t>
            </a:r>
            <a:r>
              <a:rPr lang="en-GB" dirty="0" err="1"/>
              <a:t>buildName</a:t>
            </a:r>
            <a:r>
              <a:rPr lang="en-GB" dirty="0"/>
              <a:t>(</a:t>
            </a:r>
            <a:r>
              <a:rPr lang="en-GB" dirty="0"/>
              <a:t>"Bob"</a:t>
            </a:r>
            <a:r>
              <a:rPr lang="en-GB" dirty="0"/>
              <a:t>, </a:t>
            </a:r>
            <a:r>
              <a:rPr lang="en-GB" dirty="0"/>
              <a:t>"Adams"</a:t>
            </a:r>
            <a:r>
              <a:rPr lang="en-GB" dirty="0"/>
              <a:t>, </a:t>
            </a:r>
            <a:r>
              <a:rPr lang="en-GB" dirty="0"/>
              <a:t>"Sr."</a:t>
            </a:r>
            <a:r>
              <a:rPr lang="en-GB" dirty="0"/>
              <a:t>); 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Parameters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726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dirty="0" err="1">
                <a:solidFill>
                  <a:srgbClr val="0000FF"/>
                </a:solidFill>
              </a:rPr>
              <a:t>function</a:t>
            </a:r>
            <a:r>
              <a:rPr lang="nl-NL" dirty="0"/>
              <a:t> </a:t>
            </a:r>
            <a:r>
              <a:rPr lang="nl-NL" dirty="0" err="1"/>
              <a:t>buildName</a:t>
            </a:r>
            <a:r>
              <a:rPr lang="nl-NL" dirty="0"/>
              <a:t>(</a:t>
            </a:r>
            <a:r>
              <a:rPr lang="nl-NL" dirty="0" err="1"/>
              <a:t>firstName</a:t>
            </a:r>
            <a:r>
              <a:rPr lang="nl-NL" dirty="0"/>
              <a:t>: string, ...</a:t>
            </a:r>
            <a:r>
              <a:rPr lang="nl-NL" dirty="0" err="1"/>
              <a:t>restOfName</a:t>
            </a:r>
            <a:r>
              <a:rPr lang="nl-NL" dirty="0"/>
              <a:t>: string[]) </a:t>
            </a:r>
            <a:r>
              <a:rPr lang="nl-NL" dirty="0" smtClean="0"/>
              <a:t>{</a:t>
            </a:r>
          </a:p>
          <a:p>
            <a:pPr marL="109728" indent="0">
              <a:buNone/>
            </a:pPr>
            <a:r>
              <a:rPr lang="nl-NL" dirty="0" smtClean="0">
                <a:solidFill>
                  <a:srgbClr val="0000FF"/>
                </a:solidFill>
              </a:rPr>
              <a:t>  return</a:t>
            </a:r>
            <a:r>
              <a:rPr lang="nl-NL" dirty="0" smtClean="0"/>
              <a:t> </a:t>
            </a:r>
            <a:r>
              <a:rPr lang="nl-NL" dirty="0" err="1"/>
              <a:t>firstName</a:t>
            </a:r>
            <a:r>
              <a:rPr lang="nl-NL" dirty="0"/>
              <a:t> + </a:t>
            </a:r>
            <a:r>
              <a:rPr lang="nl-NL" dirty="0">
                <a:solidFill>
                  <a:srgbClr val="A31515"/>
                </a:solidFill>
              </a:rPr>
              <a:t>" "</a:t>
            </a:r>
            <a:r>
              <a:rPr lang="nl-NL" dirty="0"/>
              <a:t> + </a:t>
            </a:r>
            <a:r>
              <a:rPr lang="nl-NL" dirty="0" err="1"/>
              <a:t>restOfName.join</a:t>
            </a:r>
            <a:r>
              <a:rPr lang="nl-NL" dirty="0"/>
              <a:t>(</a:t>
            </a:r>
            <a:r>
              <a:rPr lang="nl-NL" dirty="0">
                <a:solidFill>
                  <a:srgbClr val="A31515"/>
                </a:solidFill>
              </a:rPr>
              <a:t>" "</a:t>
            </a:r>
            <a:r>
              <a:rPr lang="nl-NL" dirty="0"/>
              <a:t>); } </a:t>
            </a:r>
            <a:endParaRPr lang="nl-NL" dirty="0" smtClean="0"/>
          </a:p>
          <a:p>
            <a:pPr marL="109728" indent="0">
              <a:buNone/>
            </a:pPr>
            <a:endParaRPr lang="nl-NL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dirty="0" smtClean="0">
                <a:solidFill>
                  <a:srgbClr val="0000FF"/>
                </a:solidFill>
              </a:rPr>
              <a:t>var</a:t>
            </a:r>
            <a:r>
              <a:rPr lang="nl-NL" dirty="0" smtClean="0"/>
              <a:t> </a:t>
            </a:r>
            <a:r>
              <a:rPr lang="nl-NL" dirty="0" err="1"/>
              <a:t>employeeName</a:t>
            </a:r>
            <a:r>
              <a:rPr lang="nl-NL" dirty="0"/>
              <a:t> = </a:t>
            </a:r>
            <a:r>
              <a:rPr lang="nl-NL" dirty="0" err="1"/>
              <a:t>buildName</a:t>
            </a:r>
            <a:r>
              <a:rPr lang="nl-NL" dirty="0"/>
              <a:t>(</a:t>
            </a:r>
            <a:r>
              <a:rPr lang="nl-NL" dirty="0">
                <a:solidFill>
                  <a:srgbClr val="A31515"/>
                </a:solidFill>
              </a:rPr>
              <a:t>"Joseph"</a:t>
            </a:r>
            <a:r>
              <a:rPr lang="nl-NL" dirty="0"/>
              <a:t>, </a:t>
            </a:r>
            <a:r>
              <a:rPr lang="nl-NL" dirty="0">
                <a:solidFill>
                  <a:srgbClr val="A31515"/>
                </a:solidFill>
              </a:rPr>
              <a:t>"Samuel"</a:t>
            </a:r>
            <a:r>
              <a:rPr lang="nl-NL" dirty="0"/>
              <a:t>, </a:t>
            </a:r>
            <a:r>
              <a:rPr lang="nl-NL" dirty="0">
                <a:solidFill>
                  <a:srgbClr val="A31515"/>
                </a:solidFill>
              </a:rPr>
              <a:t>"Lucas"</a:t>
            </a:r>
            <a:r>
              <a:rPr lang="nl-NL" dirty="0"/>
              <a:t>, </a:t>
            </a:r>
            <a:r>
              <a:rPr lang="nl-NL" dirty="0">
                <a:solidFill>
                  <a:srgbClr val="A31515"/>
                </a:solidFill>
              </a:rPr>
              <a:t>"</a:t>
            </a:r>
            <a:r>
              <a:rPr lang="nl-NL" dirty="0" err="1">
                <a:solidFill>
                  <a:srgbClr val="A31515"/>
                </a:solidFill>
              </a:rPr>
              <a:t>MacKinzie</a:t>
            </a:r>
            <a:r>
              <a:rPr lang="nl-NL" dirty="0">
                <a:solidFill>
                  <a:srgbClr val="A31515"/>
                </a:solidFill>
              </a:rPr>
              <a:t>"</a:t>
            </a:r>
            <a:r>
              <a:rPr lang="nl-NL" dirty="0"/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Parameters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726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/>
              <a:t> deck =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</a:t>
            </a:r>
            <a:r>
              <a:rPr lang="nl-NL" sz="2400" dirty="0" err="1" smtClean="0"/>
              <a:t>suits</a:t>
            </a:r>
            <a:r>
              <a:rPr lang="nl-NL" sz="2400" dirty="0"/>
              <a:t>: [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 err="1">
                <a:solidFill>
                  <a:srgbClr val="A31515"/>
                </a:solidFill>
              </a:rPr>
              <a:t>hearts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/>
              <a:t>, </a:t>
            </a:r>
            <a:r>
              <a:rPr lang="nl-NL" sz="2400" dirty="0">
                <a:solidFill>
                  <a:srgbClr val="A31515"/>
                </a:solidFill>
              </a:rPr>
              <a:t>"spades"</a:t>
            </a:r>
            <a:r>
              <a:rPr lang="nl-NL" sz="2400" dirty="0"/>
              <a:t>, </a:t>
            </a:r>
            <a:r>
              <a:rPr lang="nl-NL" sz="2400" dirty="0">
                <a:solidFill>
                  <a:srgbClr val="A31515"/>
                </a:solidFill>
              </a:rPr>
              <a:t>"clubs"</a:t>
            </a:r>
            <a:r>
              <a:rPr lang="nl-NL" sz="2400" dirty="0"/>
              <a:t>, 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 err="1">
                <a:solidFill>
                  <a:srgbClr val="A31515"/>
                </a:solidFill>
              </a:rPr>
              <a:t>diamonds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/>
              <a:t>],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cards</a:t>
            </a:r>
            <a:r>
              <a:rPr lang="nl-NL" sz="2400" dirty="0"/>
              <a:t>: Array(52),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</a:t>
            </a:r>
            <a:r>
              <a:rPr lang="nl-NL" sz="2400" dirty="0" err="1" smtClean="0"/>
              <a:t>createCardPicker</a:t>
            </a:r>
            <a:r>
              <a:rPr lang="nl-NL" sz="2400" dirty="0"/>
              <a:t>: </a:t>
            </a:r>
            <a:r>
              <a:rPr lang="nl-NL" sz="2400" dirty="0" err="1">
                <a:solidFill>
                  <a:srgbClr val="0000FF"/>
                </a:solidFill>
              </a:rPr>
              <a:t>function</a:t>
            </a:r>
            <a:r>
              <a:rPr lang="nl-NL" sz="2400" dirty="0"/>
              <a:t>() </a:t>
            </a:r>
            <a:r>
              <a:rPr lang="nl-NL" sz="2400" dirty="0" smtClean="0"/>
              <a:t>{</a:t>
            </a:r>
          </a:p>
          <a:p>
            <a:pPr marL="109728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</a:t>
            </a:r>
            <a:r>
              <a:rPr lang="nl-NL" sz="2400" dirty="0" smtClean="0">
                <a:solidFill>
                  <a:srgbClr val="0000FF"/>
                </a:solidFill>
              </a:rPr>
              <a:t>return</a:t>
            </a:r>
            <a:r>
              <a:rPr lang="nl-NL" sz="2400" dirty="0" smtClean="0"/>
              <a:t> </a:t>
            </a:r>
            <a:r>
              <a:rPr lang="nl-NL" sz="2400" dirty="0" err="1">
                <a:solidFill>
                  <a:srgbClr val="0000FF"/>
                </a:solidFill>
              </a:rPr>
              <a:t>function</a:t>
            </a:r>
            <a:r>
              <a:rPr lang="nl-NL" sz="2400" dirty="0"/>
              <a:t>() </a:t>
            </a:r>
            <a:r>
              <a:rPr lang="nl-NL" sz="2400" dirty="0" smtClean="0"/>
              <a:t>{</a:t>
            </a:r>
          </a:p>
          <a:p>
            <a:pPr marL="109728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</a:t>
            </a: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/>
              <a:t>pickedCard</a:t>
            </a:r>
            <a:r>
              <a:rPr lang="nl-NL" sz="2400" dirty="0"/>
              <a:t> = </a:t>
            </a:r>
            <a:r>
              <a:rPr lang="nl-NL" sz="2400" dirty="0" err="1"/>
              <a:t>Math.floor</a:t>
            </a:r>
            <a:r>
              <a:rPr lang="nl-NL" sz="2400" dirty="0"/>
              <a:t>(</a:t>
            </a:r>
            <a:r>
              <a:rPr lang="nl-NL" sz="2400" dirty="0" err="1"/>
              <a:t>Math.random</a:t>
            </a:r>
            <a:r>
              <a:rPr lang="nl-NL" sz="2400" dirty="0"/>
              <a:t>() * 52);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 </a:t>
            </a:r>
            <a:r>
              <a:rPr lang="nl-NL" sz="2400" dirty="0" smtClean="0">
                <a:solidFill>
                  <a:srgbClr val="0000FF"/>
                </a:solidFill>
              </a:rPr>
              <a:t>    var</a:t>
            </a:r>
            <a:r>
              <a:rPr lang="nl-NL" sz="2400" dirty="0" smtClean="0"/>
              <a:t> </a:t>
            </a:r>
            <a:r>
              <a:rPr lang="nl-NL" sz="2400" dirty="0" err="1"/>
              <a:t>pickedSuit</a:t>
            </a:r>
            <a:r>
              <a:rPr lang="nl-NL" sz="2400" dirty="0"/>
              <a:t> = </a:t>
            </a:r>
            <a:r>
              <a:rPr lang="nl-NL" sz="2400" dirty="0" err="1"/>
              <a:t>Math.floor</a:t>
            </a:r>
            <a:r>
              <a:rPr lang="nl-NL" sz="2400" dirty="0"/>
              <a:t>(</a:t>
            </a:r>
            <a:r>
              <a:rPr lang="nl-NL" sz="2400" dirty="0" err="1"/>
              <a:t>pickedCard</a:t>
            </a:r>
            <a:r>
              <a:rPr lang="nl-NL" sz="2400" dirty="0"/>
              <a:t> / 13);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 </a:t>
            </a:r>
            <a:r>
              <a:rPr lang="nl-NL" sz="2400" dirty="0" smtClean="0">
                <a:solidFill>
                  <a:srgbClr val="0000FF"/>
                </a:solidFill>
              </a:rPr>
              <a:t>    return</a:t>
            </a:r>
            <a:r>
              <a:rPr lang="nl-NL" sz="2400" dirty="0" smtClean="0"/>
              <a:t> { </a:t>
            </a:r>
            <a:r>
              <a:rPr lang="nl-NL" sz="2400" dirty="0" err="1" smtClean="0"/>
              <a:t>suit</a:t>
            </a:r>
            <a:r>
              <a:rPr lang="nl-NL" sz="2400" dirty="0"/>
              <a:t>: </a:t>
            </a:r>
            <a:r>
              <a:rPr lang="nl-NL" sz="2400" dirty="0" err="1">
                <a:solidFill>
                  <a:srgbClr val="0000FF"/>
                </a:solidFill>
              </a:rPr>
              <a:t>this</a:t>
            </a:r>
            <a:r>
              <a:rPr lang="nl-NL" sz="2400" dirty="0" err="1"/>
              <a:t>.suits</a:t>
            </a:r>
            <a:r>
              <a:rPr lang="nl-NL" sz="2400" dirty="0"/>
              <a:t>[</a:t>
            </a:r>
            <a:r>
              <a:rPr lang="nl-NL" sz="2400" dirty="0" err="1"/>
              <a:t>pickedSuit</a:t>
            </a:r>
            <a:r>
              <a:rPr lang="nl-NL" sz="2400" dirty="0"/>
              <a:t>],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     card: </a:t>
            </a:r>
            <a:r>
              <a:rPr lang="nl-NL" sz="2400" dirty="0" err="1" smtClean="0"/>
              <a:t>pickedCard</a:t>
            </a:r>
            <a:r>
              <a:rPr lang="nl-NL" sz="2400" dirty="0" smtClean="0"/>
              <a:t> </a:t>
            </a:r>
            <a:r>
              <a:rPr lang="nl-NL" sz="2400" dirty="0"/>
              <a:t>% 13}; }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 </a:t>
            </a:r>
            <a:r>
              <a:rPr lang="nl-NL" sz="2400" dirty="0"/>
              <a:t>} </a:t>
            </a:r>
            <a:endParaRPr lang="nl-NL" sz="2400" dirty="0" smtClean="0"/>
          </a:p>
          <a:p>
            <a:pPr marL="109728" indent="0">
              <a:buNone/>
            </a:pPr>
            <a:endParaRPr lang="nl-NL" sz="2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/>
              <a:t>cardPicker</a:t>
            </a:r>
            <a:r>
              <a:rPr lang="nl-NL" sz="2400" dirty="0"/>
              <a:t> = </a:t>
            </a:r>
            <a:r>
              <a:rPr lang="nl-NL" sz="2400" dirty="0" err="1"/>
              <a:t>deck.createCardPicker</a:t>
            </a:r>
            <a:r>
              <a:rPr lang="nl-NL" sz="2400" dirty="0"/>
              <a:t>();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</a:t>
            </a:r>
            <a:r>
              <a:rPr lang="nl-NL" dirty="0" err="1" smtClean="0"/>
              <a:t>This</a:t>
            </a:r>
            <a:r>
              <a:rPr lang="nl-NL" dirty="0" smtClean="0"/>
              <a:t> in 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34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</a:rPr>
              <a:t>var</a:t>
            </a:r>
            <a:r>
              <a:rPr lang="nl-NL" sz="2800" dirty="0"/>
              <a:t> deck = { </a:t>
            </a:r>
          </a:p>
          <a:p>
            <a:pPr marL="109728" indent="0">
              <a:buNone/>
            </a:pPr>
            <a:r>
              <a:rPr lang="nl-NL" sz="2800" dirty="0"/>
              <a:t>  </a:t>
            </a:r>
            <a:r>
              <a:rPr lang="nl-NL" sz="2800" dirty="0" err="1"/>
              <a:t>suits</a:t>
            </a:r>
            <a:r>
              <a:rPr lang="nl-NL" sz="2800" dirty="0"/>
              <a:t>: [</a:t>
            </a:r>
            <a:r>
              <a:rPr lang="nl-NL" sz="2800" dirty="0">
                <a:solidFill>
                  <a:srgbClr val="A31515"/>
                </a:solidFill>
              </a:rPr>
              <a:t>"</a:t>
            </a:r>
            <a:r>
              <a:rPr lang="nl-NL" sz="2800" dirty="0" err="1">
                <a:solidFill>
                  <a:srgbClr val="A31515"/>
                </a:solidFill>
              </a:rPr>
              <a:t>hearts</a:t>
            </a:r>
            <a:r>
              <a:rPr lang="nl-NL" sz="2800" dirty="0">
                <a:solidFill>
                  <a:srgbClr val="A31515"/>
                </a:solidFill>
              </a:rPr>
              <a:t>"</a:t>
            </a:r>
            <a:r>
              <a:rPr lang="nl-NL" sz="2800" dirty="0"/>
              <a:t>, </a:t>
            </a:r>
            <a:r>
              <a:rPr lang="nl-NL" sz="2800" dirty="0">
                <a:solidFill>
                  <a:srgbClr val="A31515"/>
                </a:solidFill>
              </a:rPr>
              <a:t>"spades"</a:t>
            </a:r>
            <a:r>
              <a:rPr lang="nl-NL" sz="2800" dirty="0"/>
              <a:t>, </a:t>
            </a:r>
            <a:r>
              <a:rPr lang="nl-NL" sz="2800" dirty="0">
                <a:solidFill>
                  <a:srgbClr val="A31515"/>
                </a:solidFill>
              </a:rPr>
              <a:t>"clubs"</a:t>
            </a:r>
            <a:r>
              <a:rPr lang="nl-NL" sz="2800" dirty="0"/>
              <a:t>, </a:t>
            </a:r>
            <a:r>
              <a:rPr lang="nl-NL" sz="2800" dirty="0">
                <a:solidFill>
                  <a:srgbClr val="A31515"/>
                </a:solidFill>
              </a:rPr>
              <a:t>"</a:t>
            </a:r>
            <a:r>
              <a:rPr lang="nl-NL" sz="2800" dirty="0" err="1">
                <a:solidFill>
                  <a:srgbClr val="A31515"/>
                </a:solidFill>
              </a:rPr>
              <a:t>diamonds</a:t>
            </a:r>
            <a:r>
              <a:rPr lang="nl-NL" sz="2800" dirty="0">
                <a:solidFill>
                  <a:srgbClr val="A31515"/>
                </a:solidFill>
              </a:rPr>
              <a:t>"</a:t>
            </a:r>
            <a:r>
              <a:rPr lang="nl-NL" sz="2800" dirty="0"/>
              <a:t>], </a:t>
            </a:r>
          </a:p>
          <a:p>
            <a:pPr marL="109728" indent="0">
              <a:buNone/>
            </a:pPr>
            <a:r>
              <a:rPr lang="nl-NL" sz="2800" dirty="0"/>
              <a:t>  cards: Array(52), </a:t>
            </a:r>
          </a:p>
          <a:p>
            <a:pPr marL="109728" indent="0">
              <a:buNone/>
            </a:pPr>
            <a:r>
              <a:rPr lang="nl-NL" sz="2800" dirty="0"/>
              <a:t>  </a:t>
            </a:r>
            <a:r>
              <a:rPr lang="nl-NL" sz="2800" dirty="0" err="1"/>
              <a:t>createCardPicker</a:t>
            </a:r>
            <a:r>
              <a:rPr lang="nl-NL" sz="2800" dirty="0"/>
              <a:t>: </a:t>
            </a:r>
            <a:r>
              <a:rPr lang="nl-NL" sz="2800" dirty="0" err="1">
                <a:solidFill>
                  <a:srgbClr val="0000FF"/>
                </a:solidFill>
              </a:rPr>
              <a:t>function</a:t>
            </a:r>
            <a:r>
              <a:rPr lang="nl-NL" sz="2800" dirty="0"/>
              <a:t>() {</a:t>
            </a:r>
          </a:p>
          <a:p>
            <a:pPr marL="109728" indent="0">
              <a:buNone/>
            </a:pPr>
            <a:r>
              <a:rPr lang="nl-NL" sz="2800" dirty="0"/>
              <a:t>    </a:t>
            </a:r>
            <a:r>
              <a:rPr lang="nl-NL" sz="2800" dirty="0">
                <a:solidFill>
                  <a:srgbClr val="0000FF"/>
                </a:solidFill>
              </a:rPr>
              <a:t>return</a:t>
            </a:r>
            <a:r>
              <a:rPr lang="nl-NL" sz="2800" dirty="0"/>
              <a:t> </a:t>
            </a:r>
            <a:r>
              <a:rPr lang="nl-NL" sz="2800" dirty="0" smtClean="0"/>
              <a:t>() =&gt; { </a:t>
            </a:r>
            <a:r>
              <a:rPr lang="nl-NL" sz="2800" dirty="0" smtClean="0">
                <a:solidFill>
                  <a:srgbClr val="008000"/>
                </a:solidFill>
              </a:rPr>
              <a:t>// </a:t>
            </a:r>
            <a:r>
              <a:rPr lang="nl-NL" sz="2800" dirty="0" err="1" smtClean="0">
                <a:solidFill>
                  <a:srgbClr val="008000"/>
                </a:solidFill>
              </a:rPr>
              <a:t>lambda</a:t>
            </a:r>
            <a:endParaRPr lang="nl-NL" sz="2800" dirty="0">
              <a:solidFill>
                <a:srgbClr val="008000"/>
              </a:solidFill>
            </a:endParaRPr>
          </a:p>
          <a:p>
            <a:pPr marL="109728" indent="0">
              <a:buNone/>
            </a:pPr>
            <a:r>
              <a:rPr lang="nl-NL" sz="2800" dirty="0"/>
              <a:t>     </a:t>
            </a:r>
            <a:r>
              <a:rPr lang="nl-NL" sz="2800" dirty="0">
                <a:solidFill>
                  <a:srgbClr val="0000FF"/>
                </a:solidFill>
              </a:rPr>
              <a:t>var</a:t>
            </a:r>
            <a:r>
              <a:rPr lang="nl-NL" sz="2800" dirty="0"/>
              <a:t> </a:t>
            </a:r>
            <a:r>
              <a:rPr lang="nl-NL" sz="2800" dirty="0" err="1"/>
              <a:t>pickedCard</a:t>
            </a:r>
            <a:r>
              <a:rPr lang="nl-NL" sz="2800" dirty="0"/>
              <a:t> = </a:t>
            </a:r>
            <a:r>
              <a:rPr lang="nl-NL" sz="2800" dirty="0" err="1"/>
              <a:t>Math.floor</a:t>
            </a:r>
            <a:r>
              <a:rPr lang="nl-NL" sz="2800" dirty="0"/>
              <a:t>(</a:t>
            </a:r>
            <a:r>
              <a:rPr lang="nl-NL" sz="2800" dirty="0" err="1"/>
              <a:t>Math.random</a:t>
            </a:r>
            <a:r>
              <a:rPr lang="nl-NL" sz="2800" dirty="0"/>
              <a:t>() * 52); 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</a:rPr>
              <a:t>     var</a:t>
            </a:r>
            <a:r>
              <a:rPr lang="nl-NL" sz="2800" dirty="0"/>
              <a:t> </a:t>
            </a:r>
            <a:r>
              <a:rPr lang="nl-NL" sz="2800" dirty="0" err="1"/>
              <a:t>pickedSuit</a:t>
            </a:r>
            <a:r>
              <a:rPr lang="nl-NL" sz="2800" dirty="0"/>
              <a:t> = </a:t>
            </a:r>
            <a:r>
              <a:rPr lang="nl-NL" sz="2800" dirty="0" err="1"/>
              <a:t>Math.floor</a:t>
            </a:r>
            <a:r>
              <a:rPr lang="nl-NL" sz="2800" dirty="0"/>
              <a:t>(</a:t>
            </a:r>
            <a:r>
              <a:rPr lang="nl-NL" sz="2800" dirty="0" err="1"/>
              <a:t>pickedCard</a:t>
            </a:r>
            <a:r>
              <a:rPr lang="nl-NL" sz="2800" dirty="0"/>
              <a:t> / 13); 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</a:rPr>
              <a:t>     return</a:t>
            </a:r>
            <a:r>
              <a:rPr lang="nl-NL" sz="2800" dirty="0"/>
              <a:t> { </a:t>
            </a:r>
            <a:r>
              <a:rPr lang="nl-NL" sz="2800" dirty="0" err="1"/>
              <a:t>suit</a:t>
            </a:r>
            <a:r>
              <a:rPr lang="nl-NL" sz="2800" dirty="0"/>
              <a:t>: </a:t>
            </a:r>
            <a:r>
              <a:rPr lang="nl-NL" sz="2800" dirty="0" err="1">
                <a:solidFill>
                  <a:srgbClr val="0000FF"/>
                </a:solidFill>
              </a:rPr>
              <a:t>this</a:t>
            </a:r>
            <a:r>
              <a:rPr lang="nl-NL" sz="2800" dirty="0" err="1"/>
              <a:t>.suits</a:t>
            </a:r>
            <a:r>
              <a:rPr lang="nl-NL" sz="2800" dirty="0"/>
              <a:t>[</a:t>
            </a:r>
            <a:r>
              <a:rPr lang="nl-NL" sz="2800" dirty="0" err="1"/>
              <a:t>pickedSuit</a:t>
            </a:r>
            <a:r>
              <a:rPr lang="nl-NL" sz="2800" dirty="0"/>
              <a:t>], </a:t>
            </a:r>
          </a:p>
          <a:p>
            <a:pPr marL="109728" indent="0">
              <a:buNone/>
            </a:pPr>
            <a:r>
              <a:rPr lang="nl-NL" sz="2800" dirty="0"/>
              <a:t>     card: </a:t>
            </a:r>
            <a:r>
              <a:rPr lang="nl-NL" sz="2800" dirty="0" err="1"/>
              <a:t>pickedCard</a:t>
            </a:r>
            <a:r>
              <a:rPr lang="nl-NL" sz="2800" dirty="0"/>
              <a:t> % 13}; } </a:t>
            </a:r>
          </a:p>
          <a:p>
            <a:pPr marL="109728" indent="0">
              <a:buNone/>
            </a:pPr>
            <a:r>
              <a:rPr lang="nl-NL" sz="2800" dirty="0"/>
              <a:t>} } </a:t>
            </a:r>
          </a:p>
          <a:p>
            <a:pPr marL="109728" indent="0">
              <a:buNone/>
            </a:pPr>
            <a:endParaRPr lang="nl-NL" sz="2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</a:rPr>
              <a:t>var</a:t>
            </a:r>
            <a:r>
              <a:rPr lang="nl-NL" sz="2800" dirty="0"/>
              <a:t> </a:t>
            </a:r>
            <a:r>
              <a:rPr lang="nl-NL" sz="2800" dirty="0" err="1"/>
              <a:t>cardPicker</a:t>
            </a:r>
            <a:r>
              <a:rPr lang="nl-NL" sz="2800" dirty="0"/>
              <a:t> = </a:t>
            </a:r>
            <a:r>
              <a:rPr lang="nl-NL" sz="2800" dirty="0" err="1"/>
              <a:t>deck.createCardPicker</a:t>
            </a:r>
            <a:r>
              <a:rPr lang="nl-NL" sz="2800" dirty="0"/>
              <a:t>();</a:t>
            </a:r>
          </a:p>
          <a:p>
            <a:pPr marL="109728" indent="0">
              <a:buNone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</a:t>
            </a:r>
            <a:r>
              <a:rPr lang="nl-NL" dirty="0" err="1" smtClean="0"/>
              <a:t>This</a:t>
            </a:r>
            <a:r>
              <a:rPr lang="nl-NL" dirty="0" smtClean="0"/>
              <a:t> in 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499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Organiseer uw code met Modules. Vergelijkbaar met </a:t>
            </a:r>
            <a:r>
              <a:rPr lang="nl-NL" dirty="0" err="1" smtClean="0"/>
              <a:t>Namespaces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module</a:t>
            </a:r>
            <a:r>
              <a:rPr lang="nl-NL" sz="2400" dirty="0" smtClean="0"/>
              <a:t> </a:t>
            </a:r>
            <a:r>
              <a:rPr lang="nl-NL" sz="2400" dirty="0"/>
              <a:t>Utilities{</a:t>
            </a: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  export</a:t>
            </a:r>
            <a:r>
              <a:rPr lang="nl-NL" sz="2400" dirty="0" smtClean="0"/>
              <a:t> </a:t>
            </a:r>
            <a:r>
              <a:rPr lang="nl-NL" sz="2400" dirty="0" err="1">
                <a:solidFill>
                  <a:srgbClr val="0000FF"/>
                </a:solidFill>
              </a:rPr>
              <a:t>function</a:t>
            </a:r>
            <a:r>
              <a:rPr lang="nl-NL" sz="2400" dirty="0"/>
              <a:t> alert(</a:t>
            </a:r>
            <a:r>
              <a:rPr lang="nl-NL" sz="2400" dirty="0" err="1"/>
              <a:t>str</a:t>
            </a:r>
            <a:r>
              <a:rPr lang="nl-NL" sz="2400" dirty="0"/>
              <a:t>: string){</a:t>
            </a:r>
          </a:p>
          <a:p>
            <a:pPr marL="109728" indent="0">
              <a:buNone/>
            </a:pPr>
            <a:r>
              <a:rPr lang="nl-NL" sz="2400" dirty="0" smtClean="0"/>
              <a:t>    alert(</a:t>
            </a:r>
            <a:r>
              <a:rPr lang="nl-NL" sz="2400" dirty="0" err="1" smtClean="0"/>
              <a:t>str</a:t>
            </a:r>
            <a:r>
              <a:rPr lang="nl-NL" sz="2400" dirty="0"/>
              <a:t>);		</a:t>
            </a:r>
          </a:p>
          <a:p>
            <a:pPr marL="109728" indent="0">
              <a:buNone/>
            </a:pPr>
            <a:r>
              <a:rPr lang="nl-NL" sz="2400" dirty="0" smtClean="0"/>
              <a:t>  }</a:t>
            </a:r>
            <a:r>
              <a:rPr lang="nl-NL" sz="2400" dirty="0"/>
              <a:t>	</a:t>
            </a:r>
          </a:p>
          <a:p>
            <a:pPr marL="109728" indent="0">
              <a:buNone/>
            </a:pPr>
            <a:r>
              <a:rPr lang="nl-NL" sz="2400" dirty="0"/>
              <a:t>}</a:t>
            </a:r>
          </a:p>
          <a:p>
            <a:pPr marL="109728" indent="0">
              <a:buNone/>
            </a:pPr>
            <a:endParaRPr lang="nl-NL" sz="2400" dirty="0"/>
          </a:p>
          <a:p>
            <a:pPr marL="109728" indent="0">
              <a:buNone/>
            </a:pPr>
            <a:r>
              <a:rPr lang="nl-NL" sz="2400" dirty="0" err="1"/>
              <a:t>Utilities.alert</a:t>
            </a:r>
            <a:r>
              <a:rPr lang="nl-NL" sz="2400" dirty="0"/>
              <a:t>("</a:t>
            </a:r>
            <a:r>
              <a:rPr lang="nl-NL" sz="2400" dirty="0" err="1"/>
              <a:t>Hello</a:t>
            </a:r>
            <a:r>
              <a:rPr lang="nl-NL" sz="2400" dirty="0"/>
              <a:t> </a:t>
            </a:r>
            <a:r>
              <a:rPr lang="nl-NL" sz="2400" dirty="0" err="1"/>
              <a:t>world</a:t>
            </a:r>
            <a:r>
              <a:rPr lang="nl-NL" sz="2400" dirty="0"/>
              <a:t>");</a:t>
            </a:r>
            <a:endParaRPr lang="nl-NL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Modules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34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 smtClean="0"/>
              <a:t>isDone</a:t>
            </a:r>
            <a:r>
              <a:rPr lang="nl-NL" sz="2400" dirty="0" smtClean="0"/>
              <a:t>: </a:t>
            </a:r>
            <a:r>
              <a:rPr lang="nl-NL" sz="2400" dirty="0" err="1" smtClean="0"/>
              <a:t>boolean</a:t>
            </a:r>
            <a:r>
              <a:rPr lang="nl-NL" sz="2400" dirty="0" smtClean="0"/>
              <a:t> = </a:t>
            </a:r>
            <a:r>
              <a:rPr lang="nl-NL" sz="2400" dirty="0" err="1" smtClean="0"/>
              <a:t>false</a:t>
            </a:r>
            <a:r>
              <a:rPr lang="nl-NL" sz="2400" dirty="0" smtClean="0"/>
              <a:t>;</a:t>
            </a:r>
          </a:p>
          <a:p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 smtClean="0"/>
              <a:t>height</a:t>
            </a:r>
            <a:r>
              <a:rPr lang="nl-NL" sz="2400" dirty="0" smtClean="0"/>
              <a:t>: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= 0;</a:t>
            </a:r>
          </a:p>
          <a:p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name: string = ‘bob’;</a:t>
            </a:r>
          </a:p>
          <a:p>
            <a:endParaRPr lang="nl-NL" sz="2400" dirty="0"/>
          </a:p>
          <a:p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list: </a:t>
            </a:r>
            <a:r>
              <a:rPr lang="nl-NL" sz="2400" dirty="0" err="1" smtClean="0"/>
              <a:t>number</a:t>
            </a:r>
            <a:r>
              <a:rPr lang="nl-NL" sz="2400" dirty="0" smtClean="0"/>
              <a:t>[] = [1,2,3];</a:t>
            </a:r>
          </a:p>
          <a:p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list: Array&lt;</a:t>
            </a:r>
            <a:r>
              <a:rPr lang="nl-NL" sz="2400" dirty="0" err="1" smtClean="0"/>
              <a:t>number</a:t>
            </a:r>
            <a:r>
              <a:rPr lang="nl-NL" sz="2400" dirty="0" smtClean="0"/>
              <a:t>&gt; [1,2,3];</a:t>
            </a:r>
          </a:p>
          <a:p>
            <a:endParaRPr lang="nl-NL" sz="2400" dirty="0"/>
          </a:p>
          <a:p>
            <a:r>
              <a:rPr lang="nl-NL" sz="2400" dirty="0" err="1">
                <a:solidFill>
                  <a:srgbClr val="0000FF"/>
                </a:solidFill>
              </a:rPr>
              <a:t>enum</a:t>
            </a:r>
            <a:r>
              <a:rPr lang="nl-NL" sz="2400" dirty="0" smtClean="0"/>
              <a:t> </a:t>
            </a:r>
            <a:r>
              <a:rPr lang="nl-NL" sz="2400" dirty="0" err="1" smtClean="0"/>
              <a:t>Color</a:t>
            </a:r>
            <a:r>
              <a:rPr lang="nl-NL" sz="2400" dirty="0" smtClean="0"/>
              <a:t> { Red, Green, Blue };</a:t>
            </a:r>
          </a:p>
          <a:p>
            <a:r>
              <a:rPr lang="nl-NL" sz="2400" dirty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c: </a:t>
            </a:r>
            <a:r>
              <a:rPr lang="nl-NL" sz="2400" dirty="0" err="1" smtClean="0"/>
              <a:t>Color</a:t>
            </a:r>
            <a:r>
              <a:rPr lang="nl-NL" sz="2400" dirty="0"/>
              <a:t> </a:t>
            </a:r>
            <a:r>
              <a:rPr lang="nl-NL" sz="2400" dirty="0" smtClean="0"/>
              <a:t>= </a:t>
            </a:r>
            <a:r>
              <a:rPr lang="nl-NL" sz="2400" dirty="0" err="1" smtClean="0"/>
              <a:t>Color.Green</a:t>
            </a:r>
            <a:r>
              <a:rPr lang="nl-NL" sz="2400" dirty="0" smtClean="0"/>
              <a:t>;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Basic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3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standaard type van een </a:t>
            </a:r>
            <a:r>
              <a:rPr lang="nl-NL" dirty="0" err="1" smtClean="0"/>
              <a:t>variable</a:t>
            </a:r>
            <a:r>
              <a:rPr lang="nl-NL" dirty="0" smtClean="0"/>
              <a:t> is ‘</a:t>
            </a:r>
            <a:r>
              <a:rPr lang="nl-NL" dirty="0" err="1" smtClean="0"/>
              <a:t>any</a:t>
            </a:r>
            <a:r>
              <a:rPr lang="nl-NL" dirty="0" smtClean="0"/>
              <a:t>’;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sz="2400" dirty="0" err="1">
                <a:solidFill>
                  <a:srgbClr val="0000FF"/>
                </a:solidFill>
              </a:rPr>
              <a:t>var</a:t>
            </a:r>
            <a:r>
              <a:rPr lang="en-GB" sz="2400" dirty="0" smtClean="0"/>
              <a:t> </a:t>
            </a:r>
            <a:r>
              <a:rPr lang="en-GB" sz="2400" dirty="0" err="1"/>
              <a:t>notSure</a:t>
            </a:r>
            <a:r>
              <a:rPr lang="en-GB" sz="2400" dirty="0"/>
              <a:t>: any = 4</a:t>
            </a:r>
            <a:r>
              <a:rPr lang="en-GB" sz="2400" dirty="0" smtClean="0"/>
              <a:t>;</a:t>
            </a:r>
          </a:p>
          <a:p>
            <a:pPr marL="109728" indent="0">
              <a:buNone/>
            </a:pPr>
            <a:r>
              <a:rPr lang="en-GB" sz="2400" dirty="0" err="1" smtClean="0"/>
              <a:t>notSure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/>
              <a:t>"maybe a string instead"</a:t>
            </a:r>
            <a:r>
              <a:rPr lang="en-GB" sz="2400" dirty="0"/>
              <a:t>;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err="1" smtClean="0"/>
              <a:t>notSure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/>
              <a:t>false</a:t>
            </a:r>
            <a:r>
              <a:rPr lang="en-GB" sz="2400" dirty="0"/>
              <a:t>; </a:t>
            </a:r>
            <a:r>
              <a:rPr lang="en-GB" sz="2400" dirty="0"/>
              <a:t>// okay, definitely a </a:t>
            </a:r>
            <a:r>
              <a:rPr lang="en-GB" sz="2400" dirty="0" err="1"/>
              <a:t>boolean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Basic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35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Een interface geeft aan welke ‘vorm’ een bepaald object heeft.</a:t>
            </a:r>
          </a:p>
          <a:p>
            <a:pPr marL="109728" indent="0">
              <a:buNone/>
            </a:pPr>
            <a:endParaRPr lang="nl-NL" dirty="0" smtClean="0"/>
          </a:p>
          <a:p>
            <a:pPr marL="109728" indent="0">
              <a:buNone/>
            </a:pPr>
            <a:r>
              <a:rPr lang="nl-NL" sz="2400" dirty="0" err="1">
                <a:solidFill>
                  <a:srgbClr val="0000FF"/>
                </a:solidFill>
              </a:rPr>
              <a:t>function</a:t>
            </a:r>
            <a:r>
              <a:rPr lang="nl-NL" sz="2400" dirty="0"/>
              <a:t> </a:t>
            </a:r>
            <a:r>
              <a:rPr lang="nl-NL" sz="2400" dirty="0" err="1"/>
              <a:t>printLabel</a:t>
            </a:r>
            <a:r>
              <a:rPr lang="nl-NL" sz="2400" dirty="0"/>
              <a:t>(</a:t>
            </a:r>
            <a:r>
              <a:rPr lang="nl-NL" sz="2400" dirty="0" err="1"/>
              <a:t>labelledObj</a:t>
            </a:r>
            <a:r>
              <a:rPr lang="nl-NL" sz="2400" dirty="0"/>
              <a:t>: {label: string}) { </a:t>
            </a:r>
            <a:r>
              <a:rPr lang="nl-NL" sz="2400" dirty="0" smtClean="0"/>
              <a:t>	console.log(</a:t>
            </a:r>
            <a:r>
              <a:rPr lang="nl-NL" sz="2400" dirty="0" err="1" smtClean="0"/>
              <a:t>labelledObj.label</a:t>
            </a:r>
            <a:r>
              <a:rPr lang="nl-NL" sz="2400" dirty="0"/>
              <a:t>);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} </a:t>
            </a:r>
            <a:endParaRPr lang="nl-NL" sz="24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/>
              <a:t>myObj</a:t>
            </a:r>
            <a:r>
              <a:rPr lang="nl-NL" sz="2400" dirty="0"/>
              <a:t> = {</a:t>
            </a:r>
            <a:r>
              <a:rPr lang="nl-NL" sz="2400" dirty="0" err="1"/>
              <a:t>size</a:t>
            </a:r>
            <a:r>
              <a:rPr lang="nl-NL" sz="2400" dirty="0"/>
              <a:t>: 10, label: </a:t>
            </a:r>
            <a:r>
              <a:rPr lang="nl-NL" sz="2400" dirty="0">
                <a:solidFill>
                  <a:srgbClr val="A31515"/>
                </a:solidFill>
              </a:rPr>
              <a:t>"</a:t>
            </a:r>
            <a:r>
              <a:rPr lang="nl-NL" sz="2400" dirty="0" err="1">
                <a:solidFill>
                  <a:srgbClr val="A31515"/>
                </a:solidFill>
              </a:rPr>
              <a:t>Size</a:t>
            </a:r>
            <a:r>
              <a:rPr lang="nl-NL" sz="2400" dirty="0">
                <a:solidFill>
                  <a:srgbClr val="A31515"/>
                </a:solidFill>
              </a:rPr>
              <a:t> 10 Object"</a:t>
            </a:r>
            <a:r>
              <a:rPr lang="nl-NL" sz="2400" dirty="0"/>
              <a:t>}; </a:t>
            </a:r>
            <a:r>
              <a:rPr lang="nl-NL" sz="2400" dirty="0" err="1"/>
              <a:t>printLabel</a:t>
            </a:r>
            <a:r>
              <a:rPr lang="nl-NL" sz="2400" dirty="0"/>
              <a:t>(</a:t>
            </a:r>
            <a:r>
              <a:rPr lang="nl-NL" sz="2400" dirty="0" err="1"/>
              <a:t>myObj</a:t>
            </a:r>
            <a:r>
              <a:rPr lang="nl-NL" sz="2400" dirty="0"/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Interfaces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35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interface</a:t>
            </a:r>
            <a:r>
              <a:rPr lang="nl-NL" sz="2400" dirty="0" smtClean="0"/>
              <a:t> </a:t>
            </a:r>
            <a:r>
              <a:rPr lang="nl-NL" sz="2400" dirty="0" err="1" smtClean="0"/>
              <a:t>LabelledValue</a:t>
            </a:r>
            <a:r>
              <a:rPr lang="nl-NL" sz="2400" dirty="0" smtClean="0"/>
              <a:t> { label: string; } </a:t>
            </a:r>
          </a:p>
          <a:p>
            <a:pPr marL="109728" indent="0">
              <a:buNone/>
            </a:pPr>
            <a:endParaRPr lang="nl-NL" sz="2400" dirty="0" smtClean="0"/>
          </a:p>
          <a:p>
            <a:pPr marL="109728" indent="0">
              <a:buNone/>
            </a:pPr>
            <a:r>
              <a:rPr lang="nl-NL" sz="2400" dirty="0" err="1" smtClean="0">
                <a:solidFill>
                  <a:srgbClr val="0000FF"/>
                </a:solidFill>
              </a:rPr>
              <a:t>function</a:t>
            </a:r>
            <a:r>
              <a:rPr lang="nl-NL" sz="2400" dirty="0" smtClean="0"/>
              <a:t> </a:t>
            </a:r>
            <a:r>
              <a:rPr lang="nl-NL" sz="2400" dirty="0" err="1" smtClean="0"/>
              <a:t>printLabel</a:t>
            </a:r>
            <a:r>
              <a:rPr lang="nl-NL" sz="2400" dirty="0" smtClean="0"/>
              <a:t>(</a:t>
            </a:r>
            <a:r>
              <a:rPr lang="nl-NL" sz="2400" dirty="0" err="1" smtClean="0"/>
              <a:t>labelledObj</a:t>
            </a:r>
            <a:r>
              <a:rPr lang="nl-NL" sz="2400" dirty="0" smtClean="0"/>
              <a:t>: </a:t>
            </a:r>
            <a:r>
              <a:rPr lang="nl-NL" sz="2400" dirty="0" err="1" smtClean="0"/>
              <a:t>LabelledValue</a:t>
            </a:r>
            <a:r>
              <a:rPr lang="nl-NL" sz="2400" dirty="0" smtClean="0"/>
              <a:t>) { </a:t>
            </a:r>
          </a:p>
          <a:p>
            <a:pPr marL="109728" indent="0">
              <a:buNone/>
            </a:pPr>
            <a:r>
              <a:rPr lang="nl-NL" sz="2400" dirty="0" smtClean="0"/>
              <a:t>	console.log(</a:t>
            </a:r>
            <a:r>
              <a:rPr lang="nl-NL" sz="2400" dirty="0" err="1" smtClean="0"/>
              <a:t>labelledObj.label</a:t>
            </a:r>
            <a:r>
              <a:rPr lang="nl-NL" sz="2400" dirty="0" smtClean="0"/>
              <a:t>); </a:t>
            </a:r>
          </a:p>
          <a:p>
            <a:pPr marL="109728" indent="0">
              <a:buNone/>
            </a:pPr>
            <a:r>
              <a:rPr lang="nl-NL" sz="2400" dirty="0" smtClean="0"/>
              <a:t>}</a:t>
            </a:r>
          </a:p>
          <a:p>
            <a:pPr marL="109728" indent="0">
              <a:buNone/>
            </a:pP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var</a:t>
            </a:r>
            <a:r>
              <a:rPr lang="nl-NL" sz="2400" dirty="0" smtClean="0"/>
              <a:t> </a:t>
            </a:r>
            <a:r>
              <a:rPr lang="nl-NL" sz="2400" dirty="0" err="1" smtClean="0"/>
              <a:t>myObj</a:t>
            </a:r>
            <a:r>
              <a:rPr lang="nl-NL" sz="2400" dirty="0" smtClean="0"/>
              <a:t> = { </a:t>
            </a:r>
            <a:r>
              <a:rPr lang="nl-NL" sz="2400" dirty="0" err="1" smtClean="0"/>
              <a:t>size</a:t>
            </a:r>
            <a:r>
              <a:rPr lang="nl-NL" sz="2400" dirty="0" smtClean="0"/>
              <a:t>: 10, label: </a:t>
            </a:r>
            <a:r>
              <a:rPr lang="nl-NL" sz="2400" dirty="0" smtClean="0">
                <a:solidFill>
                  <a:srgbClr val="A31515"/>
                </a:solidFill>
              </a:rPr>
              <a:t>"</a:t>
            </a:r>
            <a:r>
              <a:rPr lang="nl-NL" sz="2400" dirty="0" err="1" smtClean="0">
                <a:solidFill>
                  <a:srgbClr val="A31515"/>
                </a:solidFill>
              </a:rPr>
              <a:t>Size</a:t>
            </a:r>
            <a:r>
              <a:rPr lang="nl-NL" sz="2400" dirty="0" smtClean="0">
                <a:solidFill>
                  <a:srgbClr val="A31515"/>
                </a:solidFill>
              </a:rPr>
              <a:t> 10 Object"</a:t>
            </a:r>
            <a:r>
              <a:rPr lang="nl-NL" sz="2400" dirty="0" smtClean="0"/>
              <a:t>}; </a:t>
            </a:r>
            <a:r>
              <a:rPr lang="nl-NL" sz="2400" dirty="0" err="1" smtClean="0"/>
              <a:t>printLabel</a:t>
            </a:r>
            <a:r>
              <a:rPr lang="nl-NL" sz="2400" dirty="0" smtClean="0"/>
              <a:t>(</a:t>
            </a:r>
            <a:r>
              <a:rPr lang="nl-NL" sz="2400" dirty="0" err="1" smtClean="0"/>
              <a:t>myObj</a:t>
            </a:r>
            <a:r>
              <a:rPr lang="nl-NL" sz="2400" dirty="0" smtClean="0"/>
              <a:t>);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Interfaces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35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Optionele </a:t>
            </a:r>
            <a:r>
              <a:rPr lang="nl-NL" dirty="0" err="1" smtClean="0"/>
              <a:t>properties</a:t>
            </a:r>
            <a:endParaRPr lang="nl-NL" dirty="0" smtClean="0"/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interface</a:t>
            </a:r>
            <a:r>
              <a:rPr lang="nl-NL" sz="2400" dirty="0" smtClean="0"/>
              <a:t> </a:t>
            </a:r>
            <a:r>
              <a:rPr lang="nl-NL" sz="2400" dirty="0" err="1" smtClean="0"/>
              <a:t>MyInterface</a:t>
            </a:r>
            <a:r>
              <a:rPr lang="nl-NL" sz="2400" dirty="0" smtClean="0"/>
              <a:t> {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color</a:t>
            </a:r>
            <a:r>
              <a:rPr lang="nl-NL" sz="2400" dirty="0" smtClean="0"/>
              <a:t>?: </a:t>
            </a:r>
            <a:r>
              <a:rPr lang="nl-NL" sz="2400" dirty="0" err="1" smtClean="0"/>
              <a:t>number</a:t>
            </a:r>
            <a:r>
              <a:rPr lang="nl-NL" sz="2400" dirty="0" smtClean="0"/>
              <a:t>;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width</a:t>
            </a:r>
            <a:r>
              <a:rPr lang="nl-NL" sz="2400" dirty="0" smtClean="0"/>
              <a:t>?: </a:t>
            </a:r>
            <a:r>
              <a:rPr lang="nl-NL" sz="2400" dirty="0" err="1" smtClean="0"/>
              <a:t>number</a:t>
            </a:r>
            <a:r>
              <a:rPr lang="nl-NL" sz="2400" dirty="0" smtClean="0"/>
              <a:t>;</a:t>
            </a:r>
          </a:p>
          <a:p>
            <a:pPr marL="109728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-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35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sz="2400" dirty="0" smtClean="0">
                <a:solidFill>
                  <a:srgbClr val="0000FF"/>
                </a:solidFill>
              </a:rPr>
              <a:t>interface</a:t>
            </a:r>
            <a:r>
              <a:rPr lang="en-GB" sz="2400" dirty="0" smtClean="0"/>
              <a:t> </a:t>
            </a:r>
            <a:r>
              <a:rPr lang="en-GB" sz="2400" dirty="0" err="1"/>
              <a:t>SearchFunc</a:t>
            </a:r>
            <a:r>
              <a:rPr lang="en-GB" sz="2400" dirty="0"/>
              <a:t> {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(</a:t>
            </a:r>
            <a:r>
              <a:rPr lang="en-GB" sz="2400" dirty="0"/>
              <a:t>source: string, </a:t>
            </a:r>
            <a:r>
              <a:rPr lang="en-GB" sz="2400" dirty="0" err="1"/>
              <a:t>subString</a:t>
            </a:r>
            <a:r>
              <a:rPr lang="en-GB" sz="2400" dirty="0"/>
              <a:t>: string): </a:t>
            </a:r>
            <a:r>
              <a:rPr lang="en-GB" sz="2400" dirty="0" err="1"/>
              <a:t>boolean</a:t>
            </a:r>
            <a:r>
              <a:rPr lang="en-GB" sz="2400" dirty="0"/>
              <a:t>; </a:t>
            </a: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}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var </a:t>
            </a:r>
            <a:r>
              <a:rPr lang="nl-NL" sz="2400" dirty="0" err="1" smtClean="0"/>
              <a:t>mySearch</a:t>
            </a:r>
            <a:r>
              <a:rPr lang="nl-NL" sz="2400" dirty="0" smtClean="0"/>
              <a:t>: </a:t>
            </a:r>
            <a:r>
              <a:rPr lang="nl-NL" sz="2400" dirty="0" err="1" smtClean="0"/>
              <a:t>SearchFunc</a:t>
            </a:r>
            <a:r>
              <a:rPr lang="nl-NL" sz="2400" dirty="0" smtClean="0"/>
              <a:t> </a:t>
            </a:r>
            <a:r>
              <a:rPr lang="nl-NL" sz="2400" dirty="0"/>
              <a:t>= </a:t>
            </a:r>
            <a:r>
              <a:rPr lang="nl-NL" sz="2400" dirty="0" err="1">
                <a:solidFill>
                  <a:srgbClr val="0000FF"/>
                </a:solidFill>
              </a:rPr>
              <a:t>function</a:t>
            </a:r>
            <a:r>
              <a:rPr lang="nl-NL" sz="2400" dirty="0"/>
              <a:t>(source, </a:t>
            </a:r>
            <a:r>
              <a:rPr lang="nl-NL" sz="2400" dirty="0" err="1"/>
              <a:t>subString</a:t>
            </a:r>
            <a:r>
              <a:rPr lang="nl-NL" sz="2400" dirty="0"/>
              <a:t>) {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>
                <a:solidFill>
                  <a:srgbClr val="0000FF"/>
                </a:solidFill>
              </a:rPr>
              <a:t>return </a:t>
            </a:r>
            <a:r>
              <a:rPr lang="nl-NL" sz="2400" dirty="0" err="1">
                <a:solidFill>
                  <a:srgbClr val="0000FF"/>
                </a:solidFill>
              </a:rPr>
              <a:t>true</a:t>
            </a:r>
            <a:r>
              <a:rPr lang="nl-NL" sz="2400" dirty="0"/>
              <a:t>;</a:t>
            </a:r>
          </a:p>
          <a:p>
            <a:pPr marL="109728" indent="0">
              <a:buNone/>
            </a:pPr>
            <a:r>
              <a:rPr lang="nl-NL" sz="2400" dirty="0" smtClean="0"/>
              <a:t>}</a:t>
            </a:r>
          </a:p>
          <a:p>
            <a:pPr marL="109728" indent="0">
              <a:buNone/>
            </a:pPr>
            <a:endParaRPr lang="nl-NL" sz="2400" dirty="0"/>
          </a:p>
          <a:p>
            <a:pPr marL="109728" indent="0">
              <a:buNone/>
            </a:pPr>
            <a:r>
              <a:rPr lang="nl-NL" sz="2400" dirty="0"/>
              <a:t>var </a:t>
            </a:r>
            <a:r>
              <a:rPr lang="nl-NL" sz="2400" dirty="0" err="1" smtClean="0"/>
              <a:t>mySearch</a:t>
            </a:r>
            <a:r>
              <a:rPr lang="nl-NL" sz="2400" dirty="0" smtClean="0"/>
              <a:t>: </a:t>
            </a:r>
            <a:r>
              <a:rPr lang="en-GB" sz="2400" dirty="0"/>
              <a:t>(source: string, </a:t>
            </a:r>
            <a:r>
              <a:rPr lang="en-GB" sz="2400" dirty="0" err="1"/>
              <a:t>subString</a:t>
            </a:r>
            <a:r>
              <a:rPr lang="en-GB" sz="2400" dirty="0"/>
              <a:t>: string</a:t>
            </a:r>
            <a:r>
              <a:rPr lang="en-GB" sz="2400" dirty="0" smtClean="0"/>
              <a:t>) =&gt; </a:t>
            </a:r>
            <a:r>
              <a:rPr lang="en-GB" sz="2400" dirty="0" err="1" smtClean="0"/>
              <a:t>boolean</a:t>
            </a:r>
            <a:r>
              <a:rPr lang="nl-NL" sz="2400" dirty="0" smtClean="0"/>
              <a:t> </a:t>
            </a:r>
            <a:r>
              <a:rPr lang="nl-NL" sz="2400" dirty="0"/>
              <a:t>= </a:t>
            </a:r>
            <a:r>
              <a:rPr lang="nl-NL" sz="2400" dirty="0" err="1">
                <a:solidFill>
                  <a:srgbClr val="0000FF"/>
                </a:solidFill>
              </a:rPr>
              <a:t>function</a:t>
            </a:r>
            <a:r>
              <a:rPr lang="nl-NL" sz="2400" dirty="0"/>
              <a:t>(source, </a:t>
            </a:r>
            <a:r>
              <a:rPr lang="nl-NL" sz="2400" dirty="0" err="1"/>
              <a:t>subString</a:t>
            </a:r>
            <a:r>
              <a:rPr lang="nl-NL" sz="2400" dirty="0"/>
              <a:t>) {</a:t>
            </a:r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>
                <a:solidFill>
                  <a:srgbClr val="0000FF"/>
                </a:solidFill>
              </a:rPr>
              <a:t>return </a:t>
            </a:r>
            <a:r>
              <a:rPr lang="nl-NL" sz="2400" dirty="0" err="1">
                <a:solidFill>
                  <a:srgbClr val="0000FF"/>
                </a:solidFill>
              </a:rPr>
              <a:t>true</a:t>
            </a:r>
            <a:r>
              <a:rPr lang="nl-NL" sz="2400" dirty="0"/>
              <a:t>;</a:t>
            </a:r>
          </a:p>
          <a:p>
            <a:pPr marL="109728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  <a:p>
            <a:pPr marL="109728" indent="0">
              <a:buNone/>
            </a:pP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Functie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3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</a:rPr>
              <a:t>interface</a:t>
            </a:r>
            <a:r>
              <a:rPr lang="nl-NL" sz="2400" dirty="0"/>
              <a:t> </a:t>
            </a:r>
            <a:r>
              <a:rPr lang="nl-NL" sz="2400" dirty="0" err="1"/>
              <a:t>ClockInterface</a:t>
            </a:r>
            <a:r>
              <a:rPr lang="nl-NL" sz="2400" dirty="0"/>
              <a:t> {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	</a:t>
            </a:r>
            <a:r>
              <a:rPr lang="nl-NL" sz="2400" dirty="0" err="1" smtClean="0"/>
              <a:t>currentTime</a:t>
            </a:r>
            <a:r>
              <a:rPr lang="nl-NL" sz="2400" dirty="0"/>
              <a:t>: Date;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	</a:t>
            </a:r>
            <a:r>
              <a:rPr lang="nl-NL" sz="2400" dirty="0" err="1" smtClean="0"/>
              <a:t>setTime</a:t>
            </a:r>
            <a:r>
              <a:rPr lang="nl-NL" sz="2400" dirty="0" smtClean="0"/>
              <a:t>(d</a:t>
            </a:r>
            <a:r>
              <a:rPr lang="nl-NL" sz="2400" dirty="0"/>
              <a:t>: Date);</a:t>
            </a:r>
          </a:p>
          <a:p>
            <a:pPr marL="109728" indent="0">
              <a:buNone/>
            </a:pPr>
            <a:r>
              <a:rPr lang="nl-NL" sz="2400" dirty="0" smtClean="0"/>
              <a:t>} </a:t>
            </a:r>
          </a:p>
          <a:p>
            <a:pPr marL="109728" indent="0">
              <a:buNone/>
            </a:pPr>
            <a:endParaRPr lang="nl-NL" sz="24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nl-NL" sz="2400" dirty="0" smtClean="0">
                <a:solidFill>
                  <a:srgbClr val="0000FF"/>
                </a:solidFill>
              </a:rPr>
              <a:t>class</a:t>
            </a:r>
            <a:r>
              <a:rPr lang="nl-NL" sz="2400" dirty="0" smtClean="0"/>
              <a:t> </a:t>
            </a:r>
            <a:r>
              <a:rPr lang="nl-NL" sz="2400" dirty="0" err="1"/>
              <a:t>Clock</a:t>
            </a:r>
            <a:r>
              <a:rPr lang="nl-NL" sz="2400" dirty="0"/>
              <a:t> </a:t>
            </a:r>
            <a:r>
              <a:rPr lang="nl-NL" sz="2400" dirty="0" err="1">
                <a:solidFill>
                  <a:srgbClr val="0000FF"/>
                </a:solidFill>
              </a:rPr>
              <a:t>implements</a:t>
            </a:r>
            <a:r>
              <a:rPr lang="nl-NL" sz="2400" dirty="0"/>
              <a:t> </a:t>
            </a:r>
            <a:r>
              <a:rPr lang="nl-NL" sz="2400" dirty="0" err="1"/>
              <a:t>ClockInterface</a:t>
            </a:r>
            <a:r>
              <a:rPr lang="nl-NL" sz="2400" dirty="0"/>
              <a:t> { </a:t>
            </a:r>
            <a:r>
              <a:rPr lang="nl-NL" sz="2400" dirty="0" smtClean="0"/>
              <a:t>	</a:t>
            </a:r>
            <a:r>
              <a:rPr lang="nl-NL" sz="2400" dirty="0" err="1" smtClean="0"/>
              <a:t>currentTime</a:t>
            </a:r>
            <a:r>
              <a:rPr lang="nl-NL" sz="2400" dirty="0"/>
              <a:t>: Date; 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	</a:t>
            </a:r>
            <a:r>
              <a:rPr lang="nl-NL" sz="2400" dirty="0" err="1" smtClean="0"/>
              <a:t>constructor</a:t>
            </a:r>
            <a:r>
              <a:rPr lang="nl-NL" sz="2400" dirty="0" smtClean="0"/>
              <a:t>(h</a:t>
            </a:r>
            <a:r>
              <a:rPr lang="nl-NL" sz="2400" dirty="0"/>
              <a:t>: </a:t>
            </a:r>
            <a:r>
              <a:rPr lang="nl-NL" sz="2400" dirty="0" err="1"/>
              <a:t>number</a:t>
            </a:r>
            <a:r>
              <a:rPr lang="nl-NL" sz="2400" dirty="0"/>
              <a:t>, m: </a:t>
            </a:r>
            <a:r>
              <a:rPr lang="nl-NL" sz="2400" dirty="0" err="1"/>
              <a:t>number</a:t>
            </a:r>
            <a:r>
              <a:rPr lang="nl-NL" sz="2400" dirty="0"/>
              <a:t>) { </a:t>
            </a:r>
            <a:r>
              <a:rPr lang="nl-NL" sz="2400" dirty="0" smtClean="0"/>
              <a:t>}</a:t>
            </a:r>
          </a:p>
          <a:p>
            <a:pPr marL="109728" indent="0">
              <a:buNone/>
            </a:pPr>
            <a:r>
              <a:rPr lang="nl-NL" sz="2400" dirty="0" smtClean="0"/>
              <a:t>	</a:t>
            </a:r>
            <a:r>
              <a:rPr lang="nl-NL" sz="2400" dirty="0" err="1" smtClean="0"/>
              <a:t>setTime</a:t>
            </a:r>
            <a:r>
              <a:rPr lang="nl-NL" sz="2400" dirty="0" smtClean="0"/>
              <a:t>(d</a:t>
            </a:r>
            <a:r>
              <a:rPr lang="nl-NL" sz="2400" dirty="0"/>
              <a:t>: Date) { </a:t>
            </a:r>
            <a:r>
              <a:rPr lang="nl-NL" sz="2400" dirty="0" err="1"/>
              <a:t>this</a:t>
            </a:r>
            <a:r>
              <a:rPr lang="nl-NL" sz="2400" dirty="0" err="1"/>
              <a:t>.currentTime</a:t>
            </a:r>
            <a:r>
              <a:rPr lang="nl-NL" sz="2400" dirty="0"/>
              <a:t> = d; }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 smtClean="0"/>
              <a:t> </a:t>
            </a:r>
            <a:r>
              <a:rPr lang="nl-NL" sz="2400" dirty="0"/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TypeScript</a:t>
            </a:r>
            <a:r>
              <a:rPr lang="nl-NL" dirty="0" smtClean="0"/>
              <a:t> – Class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8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899</Words>
  <Application>Microsoft Office PowerPoint</Application>
  <PresentationFormat>Diavoorstelling (4:3)</PresentationFormat>
  <Paragraphs>228</Paragraphs>
  <Slides>26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Concours</vt:lpstr>
      <vt:lpstr>TypeScript</vt:lpstr>
      <vt:lpstr>TypeScript - Introductie</vt:lpstr>
      <vt:lpstr>TypeScript – Basic Types</vt:lpstr>
      <vt:lpstr>TypeScript – Basic Types</vt:lpstr>
      <vt:lpstr>TypeScript - Interfaces</vt:lpstr>
      <vt:lpstr>TypeScript - Interfaces</vt:lpstr>
      <vt:lpstr>TypeScript - Interface</vt:lpstr>
      <vt:lpstr>TypeScript – Functie Types</vt:lpstr>
      <vt:lpstr>TypeScript – Class Types</vt:lpstr>
      <vt:lpstr>TypeScript - ClassTypes</vt:lpstr>
      <vt:lpstr>TypeScript - ClassTypes</vt:lpstr>
      <vt:lpstr>TypeScript – Extend interface</vt:lpstr>
      <vt:lpstr>TypeScript – Hybride Types</vt:lpstr>
      <vt:lpstr>TypeScript - Classes</vt:lpstr>
      <vt:lpstr>TypeScript - Inheritance</vt:lpstr>
      <vt:lpstr>TypeScript – Public/Private</vt:lpstr>
      <vt:lpstr>TypeScript – Getters/Setters</vt:lpstr>
      <vt:lpstr>TypeScript – Static Properties</vt:lpstr>
      <vt:lpstr>TypeScript - Functies</vt:lpstr>
      <vt:lpstr>TypeScript - Functies</vt:lpstr>
      <vt:lpstr>TypeScript - Parameters</vt:lpstr>
      <vt:lpstr>TypeScript - Parameters</vt:lpstr>
      <vt:lpstr>TypeScript - Parameters</vt:lpstr>
      <vt:lpstr>TypeScript – This in functies</vt:lpstr>
      <vt:lpstr>TypeScript – This in functies</vt:lpstr>
      <vt:lpstr>TypeScript -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Jos Bonsink</dc:creator>
  <cp:lastModifiedBy>Jos Bonsink</cp:lastModifiedBy>
  <cp:revision>12</cp:revision>
  <dcterms:created xsi:type="dcterms:W3CDTF">2015-10-11T11:47:48Z</dcterms:created>
  <dcterms:modified xsi:type="dcterms:W3CDTF">2015-10-11T14:32:01Z</dcterms:modified>
</cp:coreProperties>
</file>