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18"/>
  </p:notesMasterIdLst>
  <p:sldIdLst>
    <p:sldId id="256" r:id="rId3"/>
    <p:sldId id="258" r:id="rId4"/>
    <p:sldId id="296" r:id="rId5"/>
    <p:sldId id="314" r:id="rId6"/>
    <p:sldId id="315" r:id="rId7"/>
    <p:sldId id="300" r:id="rId8"/>
    <p:sldId id="299" r:id="rId9"/>
    <p:sldId id="301" r:id="rId10"/>
    <p:sldId id="316" r:id="rId11"/>
    <p:sldId id="317" r:id="rId12"/>
    <p:sldId id="318" r:id="rId13"/>
    <p:sldId id="319" r:id="rId14"/>
    <p:sldId id="320" r:id="rId15"/>
    <p:sldId id="321" r:id="rId16"/>
    <p:sldId id="288"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CDC"/>
    <a:srgbClr val="9C08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012" autoAdjust="0"/>
  </p:normalViewPr>
  <p:slideViewPr>
    <p:cSldViewPr snapToGrid="0">
      <p:cViewPr varScale="1">
        <p:scale>
          <a:sx n="112" d="100"/>
          <a:sy n="112" d="100"/>
        </p:scale>
        <p:origin x="610" y="8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002468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a00a88a2fe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a00a88a2fe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3077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3a867f825_1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3a867f825_1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smtClean="0">
                <a:latin typeface="Helvetica" panose="020B0604020202020204" pitchFamily="34" charset="0"/>
                <a:cs typeface="Helvetica" panose="020B0604020202020204" pitchFamily="34" charset="0"/>
              </a:rPr>
              <a:t>Correct Answer: B</a:t>
            </a:r>
            <a:endParaRPr lang="en-PH" sz="1100" dirty="0" smtClean="0">
              <a:latin typeface="Helvetica" panose="020B0604020202020204" pitchFamily="34" charset="0"/>
              <a:cs typeface="Helvetica"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56122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3a867f825_1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3a867f825_1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1100" dirty="0" smtClean="0">
                <a:latin typeface="Helvetica" panose="020B0604020202020204" pitchFamily="34" charset="0"/>
                <a:cs typeface="Helvetica" panose="020B0604020202020204" pitchFamily="34" charset="0"/>
              </a:rPr>
              <a:t>Correct Answer: C</a:t>
            </a:r>
            <a:endParaRPr lang="en-PH" sz="11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814060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3a867f825_1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3a867f825_1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1100" dirty="0" smtClean="0">
                <a:latin typeface="Helvetica" panose="020B0604020202020204" pitchFamily="34" charset="0"/>
                <a:cs typeface="Helvetica" panose="020B0604020202020204" pitchFamily="34" charset="0"/>
              </a:rPr>
              <a:t>Correct Answer: C</a:t>
            </a:r>
            <a:endParaRPr lang="en-PH" sz="11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952550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3a867f825_1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3a867f825_1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1100" dirty="0" smtClean="0">
                <a:latin typeface="Helvetica" panose="020B0604020202020204" pitchFamily="34" charset="0"/>
                <a:cs typeface="Helvetica" panose="020B0604020202020204" pitchFamily="34" charset="0"/>
              </a:rPr>
              <a:t>Correct Answer: C</a:t>
            </a:r>
            <a:endParaRPr lang="en-PH" sz="11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19294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3a867f825_1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3a867f825_1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sz="1100" dirty="0" smtClean="0">
                <a:latin typeface="Helvetica" panose="020B0604020202020204" pitchFamily="34" charset="0"/>
                <a:cs typeface="Helvetica" panose="020B0604020202020204" pitchFamily="34" charset="0"/>
              </a:rPr>
              <a:t>Correct Answer: C</a:t>
            </a:r>
            <a:endParaRPr lang="en-PH" sz="11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324007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g925c029c67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4" name="Google Shape;1134;g925c029c67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533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37943ea5b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37943ea5b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8620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3a867f825_1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3a867f825_1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2237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37943ea5b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37943ea5b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6711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37943ea5b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37943ea5b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2632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37943ea5b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37943ea5b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73916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37943ea5b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37943ea5b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3069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3a867f825_1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3a867f825_1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9652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3a867f825_1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3a867f825_1_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1" dirty="0" smtClean="0"/>
              <a:t>1. Knowing your audience</a:t>
            </a:r>
            <a:endParaRPr lang="en-US" dirty="0" smtClean="0"/>
          </a:p>
          <a:p>
            <a:pPr marL="158750" indent="0">
              <a:buNone/>
            </a:pPr>
            <a:r>
              <a:rPr lang="en-US" b="1" dirty="0" smtClean="0"/>
              <a:t>2. Legend</a:t>
            </a:r>
            <a:endParaRPr lang="en-US" dirty="0" smtClean="0"/>
          </a:p>
          <a:p>
            <a:pPr marL="158750" indent="0">
              <a:buNone/>
            </a:pPr>
            <a:r>
              <a:rPr lang="en-US" b="1" dirty="0" smtClean="0"/>
              <a:t>3. Sans serif</a:t>
            </a:r>
            <a:endParaRPr lang="en-US" dirty="0" smtClean="0"/>
          </a:p>
          <a:p>
            <a:pPr marL="158750" indent="0">
              <a:buNone/>
            </a:pPr>
            <a:r>
              <a:rPr lang="en-US" b="1" dirty="0" smtClean="0"/>
              <a:t>4. Stacked bar</a:t>
            </a:r>
            <a:endParaRPr lang="en-US" dirty="0" smtClean="0"/>
          </a:p>
          <a:p>
            <a:pPr marL="158750" indent="0">
              <a:buNone/>
            </a:pPr>
            <a:r>
              <a:rPr lang="en-US" b="1" dirty="0" smtClean="0"/>
              <a:t>5. </a:t>
            </a:r>
            <a:r>
              <a:rPr lang="en-US" b="1" dirty="0" err="1" smtClean="0"/>
              <a:t>Coolors</a:t>
            </a:r>
            <a:endParaRPr lang="en-US"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1665731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 y="411475"/>
            <a:ext cx="4569000" cy="8235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200" y="1234975"/>
            <a:ext cx="2689200" cy="1051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1pPr>
            <a:lvl2pPr lvl="1">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2pPr>
            <a:lvl3pPr lvl="2">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3pPr>
            <a:lvl4pPr lvl="3">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4pPr>
            <a:lvl5pPr lvl="4">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5pPr>
            <a:lvl6pPr lvl="5">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6pPr>
            <a:lvl7pPr lvl="6">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7pPr>
            <a:lvl8pPr lvl="7">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8pPr>
            <a:lvl9pPr lvl="8">
              <a:spcBef>
                <a:spcPts val="0"/>
              </a:spcBef>
              <a:spcAft>
                <a:spcPts val="0"/>
              </a:spcAft>
              <a:buClr>
                <a:schemeClr val="dk1"/>
              </a:buClr>
              <a:buSzPts val="2800"/>
              <a:buFont typeface="Fira Sans"/>
              <a:buNone/>
              <a:defRPr sz="2800" b="1">
                <a:solidFill>
                  <a:schemeClr val="dk1"/>
                </a:solidFill>
                <a:latin typeface="Fira Sans"/>
                <a:ea typeface="Fira Sans"/>
                <a:cs typeface="Fira Sans"/>
                <a:sym typeface="Fira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Fira Sans"/>
              <a:buChar char="●"/>
              <a:defRPr sz="1800">
                <a:latin typeface="Fira Sans"/>
                <a:ea typeface="Fira Sans"/>
                <a:cs typeface="Fira Sans"/>
                <a:sym typeface="Fira Sans"/>
              </a:defRPr>
            </a:lvl1pPr>
            <a:lvl2pPr marL="914400" lvl="1" indent="-317500">
              <a:lnSpc>
                <a:spcPct val="115000"/>
              </a:lnSpc>
              <a:spcBef>
                <a:spcPts val="1600"/>
              </a:spcBef>
              <a:spcAft>
                <a:spcPts val="0"/>
              </a:spcAft>
              <a:buSzPts val="1400"/>
              <a:buFont typeface="Fira Sans"/>
              <a:buChar char="○"/>
              <a:defRPr>
                <a:latin typeface="Fira Sans"/>
                <a:ea typeface="Fira Sans"/>
                <a:cs typeface="Fira Sans"/>
                <a:sym typeface="Fira Sans"/>
              </a:defRPr>
            </a:lvl2pPr>
            <a:lvl3pPr marL="1371600" lvl="2" indent="-317500">
              <a:lnSpc>
                <a:spcPct val="115000"/>
              </a:lnSpc>
              <a:spcBef>
                <a:spcPts val="1600"/>
              </a:spcBef>
              <a:spcAft>
                <a:spcPts val="0"/>
              </a:spcAft>
              <a:buSzPts val="1400"/>
              <a:buFont typeface="Fira Sans"/>
              <a:buChar char="■"/>
              <a:defRPr>
                <a:latin typeface="Fira Sans"/>
                <a:ea typeface="Fira Sans"/>
                <a:cs typeface="Fira Sans"/>
                <a:sym typeface="Fira Sans"/>
              </a:defRPr>
            </a:lvl3pPr>
            <a:lvl4pPr marL="1828800" lvl="3" indent="-317500">
              <a:lnSpc>
                <a:spcPct val="115000"/>
              </a:lnSpc>
              <a:spcBef>
                <a:spcPts val="1600"/>
              </a:spcBef>
              <a:spcAft>
                <a:spcPts val="0"/>
              </a:spcAft>
              <a:buSzPts val="1400"/>
              <a:buFont typeface="Fira Sans"/>
              <a:buChar char="●"/>
              <a:defRPr>
                <a:latin typeface="Fira Sans"/>
                <a:ea typeface="Fira Sans"/>
                <a:cs typeface="Fira Sans"/>
                <a:sym typeface="Fira Sans"/>
              </a:defRPr>
            </a:lvl4pPr>
            <a:lvl5pPr marL="2286000" lvl="4" indent="-317500">
              <a:lnSpc>
                <a:spcPct val="115000"/>
              </a:lnSpc>
              <a:spcBef>
                <a:spcPts val="1600"/>
              </a:spcBef>
              <a:spcAft>
                <a:spcPts val="0"/>
              </a:spcAft>
              <a:buSzPts val="1400"/>
              <a:buFont typeface="Fira Sans"/>
              <a:buChar char="○"/>
              <a:defRPr>
                <a:latin typeface="Fira Sans"/>
                <a:ea typeface="Fira Sans"/>
                <a:cs typeface="Fira Sans"/>
                <a:sym typeface="Fira Sans"/>
              </a:defRPr>
            </a:lvl5pPr>
            <a:lvl6pPr marL="2743200" lvl="5" indent="-317500">
              <a:lnSpc>
                <a:spcPct val="115000"/>
              </a:lnSpc>
              <a:spcBef>
                <a:spcPts val="1600"/>
              </a:spcBef>
              <a:spcAft>
                <a:spcPts val="0"/>
              </a:spcAft>
              <a:buSzPts val="1400"/>
              <a:buFont typeface="Fira Sans"/>
              <a:buChar char="■"/>
              <a:defRPr>
                <a:latin typeface="Fira Sans"/>
                <a:ea typeface="Fira Sans"/>
                <a:cs typeface="Fira Sans"/>
                <a:sym typeface="Fira Sans"/>
              </a:defRPr>
            </a:lvl6pPr>
            <a:lvl7pPr marL="3200400" lvl="6" indent="-317500">
              <a:lnSpc>
                <a:spcPct val="115000"/>
              </a:lnSpc>
              <a:spcBef>
                <a:spcPts val="1600"/>
              </a:spcBef>
              <a:spcAft>
                <a:spcPts val="0"/>
              </a:spcAft>
              <a:buSzPts val="1400"/>
              <a:buFont typeface="Fira Sans"/>
              <a:buChar char="●"/>
              <a:defRPr>
                <a:latin typeface="Fira Sans"/>
                <a:ea typeface="Fira Sans"/>
                <a:cs typeface="Fira Sans"/>
                <a:sym typeface="Fira Sans"/>
              </a:defRPr>
            </a:lvl7pPr>
            <a:lvl8pPr marL="3657600" lvl="7" indent="-317500">
              <a:lnSpc>
                <a:spcPct val="115000"/>
              </a:lnSpc>
              <a:spcBef>
                <a:spcPts val="1600"/>
              </a:spcBef>
              <a:spcAft>
                <a:spcPts val="0"/>
              </a:spcAft>
              <a:buSzPts val="1400"/>
              <a:buFont typeface="Fira Sans"/>
              <a:buChar char="○"/>
              <a:defRPr>
                <a:latin typeface="Fira Sans"/>
                <a:ea typeface="Fira Sans"/>
                <a:cs typeface="Fira Sans"/>
                <a:sym typeface="Fira Sans"/>
              </a:defRPr>
            </a:lvl8pPr>
            <a:lvl9pPr marL="4114800" lvl="8" indent="-317500">
              <a:lnSpc>
                <a:spcPct val="115000"/>
              </a:lnSpc>
              <a:spcBef>
                <a:spcPts val="1600"/>
              </a:spcBef>
              <a:spcAft>
                <a:spcPts val="1600"/>
              </a:spcAft>
              <a:buSzPts val="1400"/>
              <a:buFont typeface="Fira Sans"/>
              <a:buChar char="■"/>
              <a:defRPr>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pos="5472">
          <p15:clr>
            <a:srgbClr val="EA4335"/>
          </p15:clr>
        </p15:guide>
        <p15:guide id="3" orient="horz" pos="259">
          <p15:clr>
            <a:srgbClr val="EA4335"/>
          </p15:clr>
        </p15:guide>
        <p15:guide id="4" orient="horz" pos="2981">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7"/>
        <p:cNvGrpSpPr/>
        <p:nvPr/>
      </p:nvGrpSpPr>
      <p:grpSpPr>
        <a:xfrm>
          <a:off x="0" y="0"/>
          <a:ext cx="0" cy="0"/>
          <a:chOff x="0" y="0"/>
          <a:chExt cx="0" cy="0"/>
        </a:xfrm>
      </p:grpSpPr>
      <p:sp>
        <p:nvSpPr>
          <p:cNvPr id="48" name="Google Shape;48;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9" name="Google Shape;49;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p:nvPr/>
        </p:nvSpPr>
        <p:spPr>
          <a:xfrm>
            <a:off x="457198" y="411475"/>
            <a:ext cx="4305240" cy="5400478"/>
          </a:xfrm>
          <a:custGeom>
            <a:avLst/>
            <a:gdLst/>
            <a:ahLst/>
            <a:cxnLst/>
            <a:rect l="l" t="t" r="r" b="b"/>
            <a:pathLst>
              <a:path w="68405" h="85807" extrusionOk="0">
                <a:moveTo>
                  <a:pt x="0" y="11543"/>
                </a:moveTo>
                <a:lnTo>
                  <a:pt x="0" y="85807"/>
                </a:lnTo>
                <a:lnTo>
                  <a:pt x="68405" y="85807"/>
                </a:lnTo>
                <a:lnTo>
                  <a:pt x="68405" y="0"/>
                </a:lnTo>
                <a:lnTo>
                  <a:pt x="11566" y="18"/>
                </a:lnTo>
                <a:close/>
              </a:path>
            </a:pathLst>
          </a:custGeom>
          <a:solidFill>
            <a:srgbClr val="EFEFEF"/>
          </a:solidFill>
          <a:ln>
            <a:noFill/>
          </a:ln>
        </p:spPr>
      </p:sp>
      <p:sp>
        <p:nvSpPr>
          <p:cNvPr id="56" name="Google Shape;56;p15"/>
          <p:cNvSpPr txBox="1">
            <a:spLocks noGrp="1"/>
          </p:cNvSpPr>
          <p:nvPr>
            <p:ph type="subTitle" idx="1"/>
          </p:nvPr>
        </p:nvSpPr>
        <p:spPr>
          <a:xfrm>
            <a:off x="5997600" y="2402402"/>
            <a:ext cx="2689200" cy="10518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smtClean="0"/>
              <a:t>IT Elective 4</a:t>
            </a:r>
            <a:endParaRPr dirty="0"/>
          </a:p>
        </p:txBody>
      </p:sp>
      <p:sp>
        <p:nvSpPr>
          <p:cNvPr id="57" name="Google Shape;57;p15"/>
          <p:cNvSpPr txBox="1">
            <a:spLocks noGrp="1"/>
          </p:cNvSpPr>
          <p:nvPr>
            <p:ph type="ctrTitle"/>
          </p:nvPr>
        </p:nvSpPr>
        <p:spPr>
          <a:xfrm>
            <a:off x="4117800" y="1461354"/>
            <a:ext cx="4569000" cy="1284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Data Visualization</a:t>
            </a:r>
            <a:endParaRPr dirty="0"/>
          </a:p>
        </p:txBody>
      </p:sp>
      <p:sp>
        <p:nvSpPr>
          <p:cNvPr id="58" name="Google Shape;58;p15"/>
          <p:cNvSpPr/>
          <p:nvPr/>
        </p:nvSpPr>
        <p:spPr>
          <a:xfrm>
            <a:off x="457198" y="411475"/>
            <a:ext cx="726493" cy="726493"/>
          </a:xfrm>
          <a:custGeom>
            <a:avLst/>
            <a:gdLst/>
            <a:ahLst/>
            <a:cxnLst/>
            <a:rect l="l" t="t" r="r" b="b"/>
            <a:pathLst>
              <a:path w="11367" h="11367" extrusionOk="0">
                <a:moveTo>
                  <a:pt x="0" y="11367"/>
                </a:moveTo>
                <a:lnTo>
                  <a:pt x="11367" y="0"/>
                </a:lnTo>
                <a:lnTo>
                  <a:pt x="11367" y="11367"/>
                </a:lnTo>
                <a:close/>
              </a:path>
            </a:pathLst>
          </a:custGeom>
          <a:solidFill>
            <a:srgbClr val="D9D9D9"/>
          </a:solidFill>
          <a:ln>
            <a:noFill/>
          </a:ln>
          <a:effectLst>
            <a:outerShdw blurRad="71438" dist="19050" dir="2640000" algn="bl" rotWithShape="0">
              <a:srgbClr val="000000">
                <a:alpha val="25000"/>
              </a:srgbClr>
            </a:outerShdw>
          </a:effectLst>
        </p:spPr>
      </p:sp>
      <p:sp>
        <p:nvSpPr>
          <p:cNvPr id="59" name="Google Shape;59;p15"/>
          <p:cNvSpPr/>
          <p:nvPr/>
        </p:nvSpPr>
        <p:spPr>
          <a:xfrm>
            <a:off x="1695000" y="992700"/>
            <a:ext cx="917712" cy="917697"/>
          </a:xfrm>
          <a:custGeom>
            <a:avLst/>
            <a:gdLst/>
            <a:ahLst/>
            <a:cxnLst/>
            <a:rect l="l" t="t" r="r" b="b"/>
            <a:pathLst>
              <a:path w="59991" h="59990" extrusionOk="0">
                <a:moveTo>
                  <a:pt x="59990" y="0"/>
                </a:moveTo>
                <a:cubicBezTo>
                  <a:pt x="26871" y="0"/>
                  <a:pt x="1" y="26870"/>
                  <a:pt x="1" y="59989"/>
                </a:cubicBezTo>
                <a:lnTo>
                  <a:pt x="37819" y="59989"/>
                </a:lnTo>
                <a:cubicBezTo>
                  <a:pt x="37819" y="47691"/>
                  <a:pt x="47717" y="37693"/>
                  <a:pt x="59990" y="37693"/>
                </a:cubicBezTo>
                <a:lnTo>
                  <a:pt x="599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2606911" y="992700"/>
            <a:ext cx="917697" cy="917697"/>
          </a:xfrm>
          <a:custGeom>
            <a:avLst/>
            <a:gdLst/>
            <a:ahLst/>
            <a:cxnLst/>
            <a:rect l="l" t="t" r="r" b="b"/>
            <a:pathLst>
              <a:path w="59990" h="59990" extrusionOk="0">
                <a:moveTo>
                  <a:pt x="0" y="0"/>
                </a:moveTo>
                <a:lnTo>
                  <a:pt x="0" y="37693"/>
                </a:lnTo>
                <a:cubicBezTo>
                  <a:pt x="12298" y="37693"/>
                  <a:pt x="22196" y="47691"/>
                  <a:pt x="22196" y="59989"/>
                </a:cubicBezTo>
                <a:lnTo>
                  <a:pt x="59990" y="59989"/>
                </a:lnTo>
                <a:cubicBezTo>
                  <a:pt x="59990" y="26870"/>
                  <a:pt x="33119"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1695000" y="1904593"/>
            <a:ext cx="917712" cy="916167"/>
          </a:xfrm>
          <a:custGeom>
            <a:avLst/>
            <a:gdLst/>
            <a:ahLst/>
            <a:cxnLst/>
            <a:rect l="l" t="t" r="r" b="b"/>
            <a:pathLst>
              <a:path w="59991" h="59890" extrusionOk="0">
                <a:moveTo>
                  <a:pt x="1" y="0"/>
                </a:moveTo>
                <a:cubicBezTo>
                  <a:pt x="1" y="33019"/>
                  <a:pt x="26871" y="59889"/>
                  <a:pt x="59990" y="59889"/>
                </a:cubicBezTo>
                <a:lnTo>
                  <a:pt x="59990" y="22196"/>
                </a:lnTo>
                <a:cubicBezTo>
                  <a:pt x="47717" y="22196"/>
                  <a:pt x="37819" y="12198"/>
                  <a:pt x="378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2606911" y="1904593"/>
            <a:ext cx="917697" cy="916167"/>
          </a:xfrm>
          <a:custGeom>
            <a:avLst/>
            <a:gdLst/>
            <a:ahLst/>
            <a:cxnLst/>
            <a:rect l="l" t="t" r="r" b="b"/>
            <a:pathLst>
              <a:path w="59990" h="59890" extrusionOk="0">
                <a:moveTo>
                  <a:pt x="22196" y="0"/>
                </a:moveTo>
                <a:cubicBezTo>
                  <a:pt x="22196" y="12198"/>
                  <a:pt x="12298" y="22196"/>
                  <a:pt x="0" y="22196"/>
                </a:cubicBezTo>
                <a:lnTo>
                  <a:pt x="0" y="59889"/>
                </a:lnTo>
                <a:cubicBezTo>
                  <a:pt x="33119" y="59889"/>
                  <a:pt x="59990" y="33019"/>
                  <a:pt x="599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flipH="1">
            <a:off x="3189187" y="3454202"/>
            <a:ext cx="335413" cy="980442"/>
          </a:xfrm>
          <a:custGeom>
            <a:avLst/>
            <a:gdLst/>
            <a:ahLst/>
            <a:cxnLst/>
            <a:rect l="l" t="t" r="r" b="b"/>
            <a:pathLst>
              <a:path w="2302" h="14545" extrusionOk="0">
                <a:moveTo>
                  <a:pt x="0" y="1"/>
                </a:moveTo>
                <a:lnTo>
                  <a:pt x="0" y="14545"/>
                </a:lnTo>
                <a:lnTo>
                  <a:pt x="2302" y="14545"/>
                </a:lnTo>
                <a:lnTo>
                  <a:pt x="23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flipH="1">
            <a:off x="2691115" y="3150352"/>
            <a:ext cx="335415" cy="1284290"/>
          </a:xfrm>
          <a:custGeom>
            <a:avLst/>
            <a:gdLst/>
            <a:ahLst/>
            <a:cxnLst/>
            <a:rect l="l" t="t" r="r" b="b"/>
            <a:pathLst>
              <a:path w="2303" h="15812" extrusionOk="0">
                <a:moveTo>
                  <a:pt x="1" y="0"/>
                </a:moveTo>
                <a:lnTo>
                  <a:pt x="1" y="15812"/>
                </a:lnTo>
                <a:lnTo>
                  <a:pt x="2302" y="15812"/>
                </a:lnTo>
                <a:lnTo>
                  <a:pt x="23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8817"/>
              </a:solidFill>
            </a:endParaRPr>
          </a:p>
        </p:txBody>
      </p:sp>
      <p:sp>
        <p:nvSpPr>
          <p:cNvPr id="65" name="Google Shape;65;p15"/>
          <p:cNvSpPr/>
          <p:nvPr/>
        </p:nvSpPr>
        <p:spPr>
          <a:xfrm flipH="1">
            <a:off x="2193061" y="3814799"/>
            <a:ext cx="335415" cy="617364"/>
          </a:xfrm>
          <a:custGeom>
            <a:avLst/>
            <a:gdLst/>
            <a:ahLst/>
            <a:cxnLst/>
            <a:rect l="l" t="t" r="r" b="b"/>
            <a:pathLst>
              <a:path w="2303" h="11209" extrusionOk="0">
                <a:moveTo>
                  <a:pt x="1" y="0"/>
                </a:moveTo>
                <a:lnTo>
                  <a:pt x="1" y="11208"/>
                </a:lnTo>
                <a:lnTo>
                  <a:pt x="2302" y="11208"/>
                </a:lnTo>
                <a:lnTo>
                  <a:pt x="23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flipH="1">
            <a:off x="1695000" y="3559980"/>
            <a:ext cx="335415" cy="874591"/>
          </a:xfrm>
          <a:custGeom>
            <a:avLst/>
            <a:gdLst/>
            <a:ahLst/>
            <a:cxnLst/>
            <a:rect l="l" t="t" r="r" b="b"/>
            <a:pathLst>
              <a:path w="2303" h="14545" extrusionOk="0">
                <a:moveTo>
                  <a:pt x="0" y="1"/>
                </a:moveTo>
                <a:lnTo>
                  <a:pt x="0" y="14545"/>
                </a:lnTo>
                <a:lnTo>
                  <a:pt x="2302" y="14545"/>
                </a:lnTo>
                <a:lnTo>
                  <a:pt x="23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97000">
              <a:schemeClr val="tx2"/>
            </a:gs>
            <a:gs pos="7000">
              <a:schemeClr val="accent1">
                <a:lumMod val="45000"/>
                <a:lumOff val="55000"/>
              </a:schemeClr>
            </a:gs>
            <a:gs pos="18000">
              <a:schemeClr val="accent1">
                <a:lumMod val="45000"/>
                <a:lumOff val="55000"/>
              </a:schemeClr>
            </a:gs>
            <a:gs pos="49000">
              <a:schemeClr val="accent1">
                <a:lumMod val="30000"/>
                <a:lumOff val="70000"/>
              </a:schemeClr>
            </a:gs>
          </a:gsLst>
          <a:lin ang="5400000" scaled="1"/>
        </a:gradFill>
        <a:effectLst/>
      </p:bgPr>
    </p:bg>
    <p:spTree>
      <p:nvGrpSpPr>
        <p:cNvPr id="1" name="Shape 196"/>
        <p:cNvGrpSpPr/>
        <p:nvPr/>
      </p:nvGrpSpPr>
      <p:grpSpPr>
        <a:xfrm>
          <a:off x="0" y="0"/>
          <a:ext cx="0" cy="0"/>
          <a:chOff x="0" y="0"/>
          <a:chExt cx="0" cy="0"/>
        </a:xfrm>
      </p:grpSpPr>
      <p:sp>
        <p:nvSpPr>
          <p:cNvPr id="3" name="Rectangle 2"/>
          <p:cNvSpPr/>
          <p:nvPr/>
        </p:nvSpPr>
        <p:spPr>
          <a:xfrm>
            <a:off x="689211" y="168356"/>
            <a:ext cx="7772401" cy="523220"/>
          </a:xfrm>
          <a:prstGeom prst="rect">
            <a:avLst/>
          </a:prstGeom>
        </p:spPr>
        <p:txBody>
          <a:bodyPr wrap="square">
            <a:spAutoFit/>
          </a:bodyPr>
          <a:lstStyle/>
          <a:p>
            <a:pPr algn="ctr"/>
            <a:r>
              <a:rPr lang="en-US" sz="2800" b="1" dirty="0" smtClean="0">
                <a:latin typeface="Helvetica" panose="020B0604020202020204" pitchFamily="34" charset="0"/>
                <a:cs typeface="Helvetica" panose="020B0604020202020204" pitchFamily="34" charset="0"/>
              </a:rPr>
              <a:t>Quiz</a:t>
            </a:r>
            <a:endParaRPr lang="en-PH" sz="2800" b="1" dirty="0">
              <a:latin typeface="Helvetica" panose="020B0604020202020204" pitchFamily="34" charset="0"/>
              <a:cs typeface="Helvetica" panose="020B0604020202020204" pitchFamily="34" charset="0"/>
            </a:endParaRPr>
          </a:p>
        </p:txBody>
      </p:sp>
      <p:sp>
        <p:nvSpPr>
          <p:cNvPr id="5" name="Rectangle 4"/>
          <p:cNvSpPr/>
          <p:nvPr/>
        </p:nvSpPr>
        <p:spPr>
          <a:xfrm>
            <a:off x="260386" y="950982"/>
            <a:ext cx="8479754" cy="2462213"/>
          </a:xfrm>
          <a:prstGeom prst="rect">
            <a:avLst/>
          </a:prstGeom>
        </p:spPr>
        <p:txBody>
          <a:bodyPr wrap="square">
            <a:spAutoFit/>
          </a:bodyPr>
          <a:lstStyle/>
          <a:p>
            <a:pPr marL="360000" indent="-342900">
              <a:spcAft>
                <a:spcPts val="1200"/>
              </a:spcAft>
              <a:buFont typeface="+mj-lt"/>
              <a:buAutoNum type="arabicPeriod"/>
            </a:pPr>
            <a:r>
              <a:rPr lang="en-US" sz="2400" dirty="0">
                <a:latin typeface="Helvetica" panose="020B0604020202020204" pitchFamily="34" charset="0"/>
                <a:cs typeface="Helvetica" panose="020B0604020202020204" pitchFamily="34" charset="0"/>
              </a:rPr>
              <a:t>Which of the following is an important first step in creating a data </a:t>
            </a:r>
            <a:r>
              <a:rPr lang="en-US" sz="2400" dirty="0" smtClean="0">
                <a:latin typeface="Helvetica" panose="020B0604020202020204" pitchFamily="34" charset="0"/>
                <a:cs typeface="Helvetica" panose="020B0604020202020204" pitchFamily="34" charset="0"/>
              </a:rPr>
              <a:t>visualization?</a:t>
            </a:r>
          </a:p>
          <a:p>
            <a:pPr marL="17100"/>
            <a:r>
              <a:rPr lang="en-US" sz="2400" dirty="0" smtClean="0">
                <a:latin typeface="Helvetica" panose="020B0604020202020204" pitchFamily="34" charset="0"/>
                <a:cs typeface="Helvetica" panose="020B0604020202020204" pitchFamily="34" charset="0"/>
              </a:rPr>
              <a:t>	A. Choosing </a:t>
            </a:r>
            <a:r>
              <a:rPr lang="en-US" sz="2400" dirty="0">
                <a:latin typeface="Helvetica" panose="020B0604020202020204" pitchFamily="34" charset="0"/>
                <a:cs typeface="Helvetica" panose="020B0604020202020204" pitchFamily="34" charset="0"/>
              </a:rPr>
              <a:t>the color </a:t>
            </a:r>
            <a:r>
              <a:rPr lang="en-US" sz="2400" dirty="0" smtClean="0">
                <a:latin typeface="Helvetica" panose="020B0604020202020204" pitchFamily="34" charset="0"/>
                <a:cs typeface="Helvetica" panose="020B0604020202020204" pitchFamily="34" charset="0"/>
              </a:rPr>
              <a:t>scheme</a:t>
            </a:r>
          </a:p>
          <a:p>
            <a:pPr marL="17100"/>
            <a:r>
              <a:rPr lang="en-US" sz="2400" dirty="0">
                <a:latin typeface="Helvetica" panose="020B0604020202020204" pitchFamily="34" charset="0"/>
                <a:cs typeface="Helvetica" panose="020B0604020202020204" pitchFamily="34" charset="0"/>
              </a:rPr>
              <a:t>	</a:t>
            </a:r>
            <a:r>
              <a:rPr lang="en-US" sz="2400" dirty="0" smtClean="0">
                <a:latin typeface="Helvetica" panose="020B0604020202020204" pitchFamily="34" charset="0"/>
                <a:cs typeface="Helvetica" panose="020B0604020202020204" pitchFamily="34" charset="0"/>
              </a:rPr>
              <a:t>B</a:t>
            </a:r>
            <a:r>
              <a:rPr lang="en-US" sz="2400" dirty="0">
                <a:latin typeface="Helvetica" panose="020B0604020202020204" pitchFamily="34" charset="0"/>
                <a:cs typeface="Helvetica" panose="020B0604020202020204" pitchFamily="34" charset="0"/>
              </a:rPr>
              <a:t>. Knowing your </a:t>
            </a:r>
            <a:r>
              <a:rPr lang="en-US" sz="2400" dirty="0" smtClean="0">
                <a:latin typeface="Helvetica" panose="020B0604020202020204" pitchFamily="34" charset="0"/>
                <a:cs typeface="Helvetica" panose="020B0604020202020204" pitchFamily="34" charset="0"/>
              </a:rPr>
              <a:t>audience</a:t>
            </a:r>
          </a:p>
          <a:p>
            <a:pPr marL="17100"/>
            <a:r>
              <a:rPr lang="en-US" sz="2400" dirty="0">
                <a:latin typeface="Helvetica" panose="020B0604020202020204" pitchFamily="34" charset="0"/>
                <a:cs typeface="Helvetica" panose="020B0604020202020204" pitchFamily="34" charset="0"/>
              </a:rPr>
              <a:t>	</a:t>
            </a:r>
            <a:r>
              <a:rPr lang="en-US" sz="2400" dirty="0" smtClean="0">
                <a:latin typeface="Helvetica" panose="020B0604020202020204" pitchFamily="34" charset="0"/>
                <a:cs typeface="Helvetica" panose="020B0604020202020204" pitchFamily="34" charset="0"/>
              </a:rPr>
              <a:t>C</a:t>
            </a:r>
            <a:r>
              <a:rPr lang="en-US" sz="2400" dirty="0">
                <a:latin typeface="Helvetica" panose="020B0604020202020204" pitchFamily="34" charset="0"/>
                <a:cs typeface="Helvetica" panose="020B0604020202020204" pitchFamily="34" charset="0"/>
              </a:rPr>
              <a:t>. Adding </a:t>
            </a:r>
            <a:r>
              <a:rPr lang="en-US" sz="2400" dirty="0" smtClean="0">
                <a:latin typeface="Helvetica" panose="020B0604020202020204" pitchFamily="34" charset="0"/>
                <a:cs typeface="Helvetica" panose="020B0604020202020204" pitchFamily="34" charset="0"/>
              </a:rPr>
              <a:t>animations</a:t>
            </a:r>
          </a:p>
          <a:p>
            <a:pPr marL="17100"/>
            <a:r>
              <a:rPr lang="en-US" sz="2400" dirty="0">
                <a:latin typeface="Helvetica" panose="020B0604020202020204" pitchFamily="34" charset="0"/>
                <a:cs typeface="Helvetica" panose="020B0604020202020204" pitchFamily="34" charset="0"/>
              </a:rPr>
              <a:t>	</a:t>
            </a:r>
            <a:r>
              <a:rPr lang="en-US" sz="2400" dirty="0" smtClean="0">
                <a:latin typeface="Helvetica" panose="020B0604020202020204" pitchFamily="34" charset="0"/>
                <a:cs typeface="Helvetica" panose="020B0604020202020204" pitchFamily="34" charset="0"/>
              </a:rPr>
              <a:t>D</a:t>
            </a:r>
            <a:r>
              <a:rPr lang="en-US" sz="2400" dirty="0">
                <a:latin typeface="Helvetica" panose="020B0604020202020204" pitchFamily="34" charset="0"/>
                <a:cs typeface="Helvetica" panose="020B0604020202020204" pitchFamily="34" charset="0"/>
              </a:rPr>
              <a:t>. Using a </a:t>
            </a:r>
            <a:r>
              <a:rPr lang="en-US" sz="2400" dirty="0" smtClean="0">
                <a:latin typeface="Helvetica" panose="020B0604020202020204" pitchFamily="34" charset="0"/>
                <a:cs typeface="Helvetica" panose="020B0604020202020204" pitchFamily="34" charset="0"/>
              </a:rPr>
              <a:t>legend</a:t>
            </a:r>
            <a:endParaRPr lang="en-PH" sz="24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62154606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97000">
              <a:schemeClr val="tx2"/>
            </a:gs>
            <a:gs pos="7000">
              <a:schemeClr val="accent1">
                <a:lumMod val="45000"/>
                <a:lumOff val="55000"/>
              </a:schemeClr>
            </a:gs>
            <a:gs pos="18000">
              <a:schemeClr val="accent1">
                <a:lumMod val="45000"/>
                <a:lumOff val="55000"/>
              </a:schemeClr>
            </a:gs>
            <a:gs pos="49000">
              <a:schemeClr val="accent1">
                <a:lumMod val="30000"/>
                <a:lumOff val="70000"/>
              </a:schemeClr>
            </a:gs>
          </a:gsLst>
          <a:lin ang="5400000" scaled="1"/>
        </a:gradFill>
        <a:effectLst/>
      </p:bgPr>
    </p:bg>
    <p:spTree>
      <p:nvGrpSpPr>
        <p:cNvPr id="1" name="Shape 196"/>
        <p:cNvGrpSpPr/>
        <p:nvPr/>
      </p:nvGrpSpPr>
      <p:grpSpPr>
        <a:xfrm>
          <a:off x="0" y="0"/>
          <a:ext cx="0" cy="0"/>
          <a:chOff x="0" y="0"/>
          <a:chExt cx="0" cy="0"/>
        </a:xfrm>
      </p:grpSpPr>
      <p:sp>
        <p:nvSpPr>
          <p:cNvPr id="3" name="Rectangle 2"/>
          <p:cNvSpPr/>
          <p:nvPr/>
        </p:nvSpPr>
        <p:spPr>
          <a:xfrm>
            <a:off x="689211" y="168356"/>
            <a:ext cx="7772401" cy="523220"/>
          </a:xfrm>
          <a:prstGeom prst="rect">
            <a:avLst/>
          </a:prstGeom>
        </p:spPr>
        <p:txBody>
          <a:bodyPr wrap="square">
            <a:spAutoFit/>
          </a:bodyPr>
          <a:lstStyle/>
          <a:p>
            <a:pPr algn="ctr"/>
            <a:r>
              <a:rPr lang="en-US" sz="2800" b="1" dirty="0" smtClean="0">
                <a:latin typeface="Helvetica" panose="020B0604020202020204" pitchFamily="34" charset="0"/>
                <a:cs typeface="Helvetica" panose="020B0604020202020204" pitchFamily="34" charset="0"/>
              </a:rPr>
              <a:t>Quiz</a:t>
            </a:r>
            <a:endParaRPr lang="en-PH" sz="2800" b="1" dirty="0">
              <a:latin typeface="Helvetica" panose="020B0604020202020204" pitchFamily="34" charset="0"/>
              <a:cs typeface="Helvetica" panose="020B0604020202020204" pitchFamily="34" charset="0"/>
            </a:endParaRPr>
          </a:p>
        </p:txBody>
      </p:sp>
      <p:sp>
        <p:nvSpPr>
          <p:cNvPr id="5" name="Rectangle 4"/>
          <p:cNvSpPr/>
          <p:nvPr/>
        </p:nvSpPr>
        <p:spPr>
          <a:xfrm>
            <a:off x="260386" y="950982"/>
            <a:ext cx="8479754" cy="2462213"/>
          </a:xfrm>
          <a:prstGeom prst="rect">
            <a:avLst/>
          </a:prstGeom>
        </p:spPr>
        <p:txBody>
          <a:bodyPr wrap="square">
            <a:spAutoFit/>
          </a:bodyPr>
          <a:lstStyle/>
          <a:p>
            <a:pPr marL="474300" indent="-457200">
              <a:spcAft>
                <a:spcPts val="1200"/>
              </a:spcAft>
              <a:buFont typeface="+mj-lt"/>
              <a:buAutoNum type="arabicPeriod" startAt="2"/>
            </a:pPr>
            <a:r>
              <a:rPr lang="en-US" sz="2400" dirty="0">
                <a:latin typeface="Helvetica" panose="020B0604020202020204" pitchFamily="34" charset="0"/>
                <a:cs typeface="Helvetica" panose="020B0604020202020204" pitchFamily="34" charset="0"/>
              </a:rPr>
              <a:t>Why is it not advisable to use pie charts for closely related data points</a:t>
            </a:r>
            <a:r>
              <a:rPr lang="en-US" sz="2400" dirty="0" smtClean="0">
                <a:latin typeface="Helvetica" panose="020B0604020202020204" pitchFamily="34" charset="0"/>
                <a:cs typeface="Helvetica" panose="020B0604020202020204" pitchFamily="34" charset="0"/>
              </a:rPr>
              <a:t>?</a:t>
            </a:r>
          </a:p>
          <a:p>
            <a:pPr marL="17100"/>
            <a:r>
              <a:rPr lang="en-US" sz="2400" dirty="0" smtClean="0">
                <a:latin typeface="Helvetica" panose="020B0604020202020204" pitchFamily="34" charset="0"/>
                <a:cs typeface="Helvetica" panose="020B0604020202020204" pitchFamily="34" charset="0"/>
              </a:rPr>
              <a:t>	A</a:t>
            </a:r>
            <a:r>
              <a:rPr lang="en-US" sz="2400" dirty="0">
                <a:latin typeface="Helvetica" panose="020B0604020202020204" pitchFamily="34" charset="0"/>
                <a:cs typeface="Helvetica" panose="020B0604020202020204" pitchFamily="34" charset="0"/>
              </a:rPr>
              <a:t>. They are hard to </a:t>
            </a:r>
            <a:r>
              <a:rPr lang="en-US" sz="2400" dirty="0" smtClean="0">
                <a:latin typeface="Helvetica" panose="020B0604020202020204" pitchFamily="34" charset="0"/>
                <a:cs typeface="Helvetica" panose="020B0604020202020204" pitchFamily="34" charset="0"/>
              </a:rPr>
              <a:t>color</a:t>
            </a:r>
          </a:p>
          <a:p>
            <a:pPr marL="17100"/>
            <a:r>
              <a:rPr lang="en-US" sz="2400" dirty="0">
                <a:latin typeface="Helvetica" panose="020B0604020202020204" pitchFamily="34" charset="0"/>
                <a:cs typeface="Helvetica" panose="020B0604020202020204" pitchFamily="34" charset="0"/>
              </a:rPr>
              <a:t>	</a:t>
            </a:r>
            <a:r>
              <a:rPr lang="en-US" sz="2400" dirty="0" smtClean="0">
                <a:latin typeface="Helvetica" panose="020B0604020202020204" pitchFamily="34" charset="0"/>
                <a:cs typeface="Helvetica" panose="020B0604020202020204" pitchFamily="34" charset="0"/>
              </a:rPr>
              <a:t>B</a:t>
            </a:r>
            <a:r>
              <a:rPr lang="en-US" sz="2400" dirty="0">
                <a:latin typeface="Helvetica" panose="020B0604020202020204" pitchFamily="34" charset="0"/>
                <a:cs typeface="Helvetica" panose="020B0604020202020204" pitchFamily="34" charset="0"/>
              </a:rPr>
              <a:t>. They are better for </a:t>
            </a:r>
            <a:r>
              <a:rPr lang="en-US" sz="2400" dirty="0" smtClean="0">
                <a:latin typeface="Helvetica" panose="020B0604020202020204" pitchFamily="34" charset="0"/>
                <a:cs typeface="Helvetica" panose="020B0604020202020204" pitchFamily="34" charset="0"/>
              </a:rPr>
              <a:t>text</a:t>
            </a:r>
          </a:p>
          <a:p>
            <a:pPr marL="17100"/>
            <a:r>
              <a:rPr lang="en-US" sz="2400" dirty="0">
                <a:latin typeface="Helvetica" panose="020B0604020202020204" pitchFamily="34" charset="0"/>
                <a:cs typeface="Helvetica" panose="020B0604020202020204" pitchFamily="34" charset="0"/>
              </a:rPr>
              <a:t>	</a:t>
            </a:r>
            <a:r>
              <a:rPr lang="en-US" sz="2400" dirty="0" smtClean="0">
                <a:latin typeface="Helvetica" panose="020B0604020202020204" pitchFamily="34" charset="0"/>
                <a:cs typeface="Helvetica" panose="020B0604020202020204" pitchFamily="34" charset="0"/>
              </a:rPr>
              <a:t>C</a:t>
            </a:r>
            <a:r>
              <a:rPr lang="en-US" sz="2400" dirty="0">
                <a:latin typeface="Helvetica" panose="020B0604020202020204" pitchFamily="34" charset="0"/>
                <a:cs typeface="Helvetica" panose="020B0604020202020204" pitchFamily="34" charset="0"/>
              </a:rPr>
              <a:t>. They don’t clearly show </a:t>
            </a:r>
            <a:r>
              <a:rPr lang="en-US" sz="2400" dirty="0" smtClean="0">
                <a:latin typeface="Helvetica" panose="020B0604020202020204" pitchFamily="34" charset="0"/>
                <a:cs typeface="Helvetica" panose="020B0604020202020204" pitchFamily="34" charset="0"/>
              </a:rPr>
              <a:t>comparisons</a:t>
            </a:r>
          </a:p>
          <a:p>
            <a:pPr marL="17100"/>
            <a:r>
              <a:rPr lang="en-US" sz="2400" dirty="0">
                <a:latin typeface="Helvetica" panose="020B0604020202020204" pitchFamily="34" charset="0"/>
                <a:cs typeface="Helvetica" panose="020B0604020202020204" pitchFamily="34" charset="0"/>
              </a:rPr>
              <a:t>	</a:t>
            </a:r>
            <a:r>
              <a:rPr lang="en-US" sz="2400" dirty="0" smtClean="0">
                <a:latin typeface="Helvetica" panose="020B0604020202020204" pitchFamily="34" charset="0"/>
                <a:cs typeface="Helvetica" panose="020B0604020202020204" pitchFamily="34" charset="0"/>
              </a:rPr>
              <a:t>D</a:t>
            </a:r>
            <a:r>
              <a:rPr lang="en-US" sz="2400" dirty="0">
                <a:latin typeface="Helvetica" panose="020B0604020202020204" pitchFamily="34" charset="0"/>
                <a:cs typeface="Helvetica" panose="020B0604020202020204" pitchFamily="34" charset="0"/>
              </a:rPr>
              <a:t>. They are </a:t>
            </a:r>
            <a:r>
              <a:rPr lang="en-US" sz="2400" dirty="0" smtClean="0">
                <a:latin typeface="Helvetica" panose="020B0604020202020204" pitchFamily="34" charset="0"/>
                <a:cs typeface="Helvetica" panose="020B0604020202020204" pitchFamily="34" charset="0"/>
              </a:rPr>
              <a:t>outdated</a:t>
            </a:r>
            <a:endParaRPr lang="en-PH" sz="24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83040493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97000">
              <a:schemeClr val="tx2"/>
            </a:gs>
            <a:gs pos="7000">
              <a:schemeClr val="accent1">
                <a:lumMod val="45000"/>
                <a:lumOff val="55000"/>
              </a:schemeClr>
            </a:gs>
            <a:gs pos="18000">
              <a:schemeClr val="accent1">
                <a:lumMod val="45000"/>
                <a:lumOff val="55000"/>
              </a:schemeClr>
            </a:gs>
            <a:gs pos="49000">
              <a:schemeClr val="accent1">
                <a:lumMod val="30000"/>
                <a:lumOff val="70000"/>
              </a:schemeClr>
            </a:gs>
          </a:gsLst>
          <a:lin ang="5400000" scaled="1"/>
        </a:gradFill>
        <a:effectLst/>
      </p:bgPr>
    </p:bg>
    <p:spTree>
      <p:nvGrpSpPr>
        <p:cNvPr id="1" name="Shape 196"/>
        <p:cNvGrpSpPr/>
        <p:nvPr/>
      </p:nvGrpSpPr>
      <p:grpSpPr>
        <a:xfrm>
          <a:off x="0" y="0"/>
          <a:ext cx="0" cy="0"/>
          <a:chOff x="0" y="0"/>
          <a:chExt cx="0" cy="0"/>
        </a:xfrm>
      </p:grpSpPr>
      <p:sp>
        <p:nvSpPr>
          <p:cNvPr id="3" name="Rectangle 2"/>
          <p:cNvSpPr/>
          <p:nvPr/>
        </p:nvSpPr>
        <p:spPr>
          <a:xfrm>
            <a:off x="689211" y="168356"/>
            <a:ext cx="7772401" cy="523220"/>
          </a:xfrm>
          <a:prstGeom prst="rect">
            <a:avLst/>
          </a:prstGeom>
        </p:spPr>
        <p:txBody>
          <a:bodyPr wrap="square">
            <a:spAutoFit/>
          </a:bodyPr>
          <a:lstStyle/>
          <a:p>
            <a:pPr algn="ctr"/>
            <a:r>
              <a:rPr lang="en-US" sz="2800" b="1" dirty="0" smtClean="0">
                <a:latin typeface="Helvetica" panose="020B0604020202020204" pitchFamily="34" charset="0"/>
                <a:cs typeface="Helvetica" panose="020B0604020202020204" pitchFamily="34" charset="0"/>
              </a:rPr>
              <a:t>Quiz</a:t>
            </a:r>
            <a:endParaRPr lang="en-PH" sz="2800" b="1" dirty="0">
              <a:latin typeface="Helvetica" panose="020B0604020202020204" pitchFamily="34" charset="0"/>
              <a:cs typeface="Helvetica" panose="020B0604020202020204" pitchFamily="34" charset="0"/>
            </a:endParaRPr>
          </a:p>
        </p:txBody>
      </p:sp>
      <p:sp>
        <p:nvSpPr>
          <p:cNvPr id="5" name="Rectangle 4"/>
          <p:cNvSpPr/>
          <p:nvPr/>
        </p:nvSpPr>
        <p:spPr>
          <a:xfrm>
            <a:off x="260386" y="950982"/>
            <a:ext cx="8479754" cy="2831544"/>
          </a:xfrm>
          <a:prstGeom prst="rect">
            <a:avLst/>
          </a:prstGeom>
        </p:spPr>
        <p:txBody>
          <a:bodyPr wrap="square">
            <a:spAutoFit/>
          </a:bodyPr>
          <a:lstStyle/>
          <a:p>
            <a:pPr marL="474300" indent="-457200">
              <a:spcAft>
                <a:spcPts val="1200"/>
              </a:spcAft>
              <a:buFont typeface="+mj-lt"/>
              <a:buAutoNum type="arabicPeriod" startAt="3"/>
            </a:pPr>
            <a:r>
              <a:rPr lang="en-US" sz="2400" dirty="0" smtClean="0">
                <a:latin typeface="Helvetica" panose="020B0604020202020204" pitchFamily="34" charset="0"/>
                <a:cs typeface="Helvetica" panose="020B0604020202020204" pitchFamily="34" charset="0"/>
              </a:rPr>
              <a:t>What makes a data visualization accessible for color-blind viewers?</a:t>
            </a:r>
          </a:p>
          <a:p>
            <a:pPr marL="17100"/>
            <a:r>
              <a:rPr lang="en-US" sz="2400" dirty="0" smtClean="0">
                <a:latin typeface="Helvetica" panose="020B0604020202020204" pitchFamily="34" charset="0"/>
                <a:cs typeface="Helvetica" panose="020B0604020202020204" pitchFamily="34" charset="0"/>
              </a:rPr>
              <a:t>	A. Using only red and green colors</a:t>
            </a:r>
          </a:p>
          <a:p>
            <a:pPr marL="17100"/>
            <a:r>
              <a:rPr lang="en-US" sz="2400" dirty="0" smtClean="0">
                <a:latin typeface="Helvetica" panose="020B0604020202020204" pitchFamily="34" charset="0"/>
                <a:cs typeface="Helvetica" panose="020B0604020202020204" pitchFamily="34" charset="0"/>
              </a:rPr>
              <a:t>	B. Adding background music</a:t>
            </a:r>
          </a:p>
          <a:p>
            <a:pPr marL="17100"/>
            <a:r>
              <a:rPr lang="en-US" sz="2400" dirty="0" smtClean="0">
                <a:latin typeface="Helvetica" panose="020B0604020202020204" pitchFamily="34" charset="0"/>
                <a:cs typeface="Helvetica" panose="020B0604020202020204" pitchFamily="34" charset="0"/>
              </a:rPr>
              <a:t>	C. Using patterns and high-contrast color 	combinations</a:t>
            </a:r>
          </a:p>
          <a:p>
            <a:pPr marL="17100"/>
            <a:r>
              <a:rPr lang="en-US" sz="2400" dirty="0" smtClean="0">
                <a:latin typeface="Helvetica" panose="020B0604020202020204" pitchFamily="34" charset="0"/>
                <a:cs typeface="Helvetica" panose="020B0604020202020204" pitchFamily="34" charset="0"/>
              </a:rPr>
              <a:t>	D. Minimizing use of fonts</a:t>
            </a:r>
            <a:endParaRPr lang="en-PH" sz="24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3037367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97000">
              <a:schemeClr val="tx2"/>
            </a:gs>
            <a:gs pos="7000">
              <a:schemeClr val="accent1">
                <a:lumMod val="45000"/>
                <a:lumOff val="55000"/>
              </a:schemeClr>
            </a:gs>
            <a:gs pos="18000">
              <a:schemeClr val="accent1">
                <a:lumMod val="45000"/>
                <a:lumOff val="55000"/>
              </a:schemeClr>
            </a:gs>
            <a:gs pos="49000">
              <a:schemeClr val="accent1">
                <a:lumMod val="30000"/>
                <a:lumOff val="70000"/>
              </a:schemeClr>
            </a:gs>
          </a:gsLst>
          <a:lin ang="5400000" scaled="1"/>
        </a:gradFill>
        <a:effectLst/>
      </p:bgPr>
    </p:bg>
    <p:spTree>
      <p:nvGrpSpPr>
        <p:cNvPr id="1" name="Shape 196"/>
        <p:cNvGrpSpPr/>
        <p:nvPr/>
      </p:nvGrpSpPr>
      <p:grpSpPr>
        <a:xfrm>
          <a:off x="0" y="0"/>
          <a:ext cx="0" cy="0"/>
          <a:chOff x="0" y="0"/>
          <a:chExt cx="0" cy="0"/>
        </a:xfrm>
      </p:grpSpPr>
      <p:sp>
        <p:nvSpPr>
          <p:cNvPr id="3" name="Rectangle 2"/>
          <p:cNvSpPr/>
          <p:nvPr/>
        </p:nvSpPr>
        <p:spPr>
          <a:xfrm>
            <a:off x="689211" y="168356"/>
            <a:ext cx="7772401" cy="523220"/>
          </a:xfrm>
          <a:prstGeom prst="rect">
            <a:avLst/>
          </a:prstGeom>
        </p:spPr>
        <p:txBody>
          <a:bodyPr wrap="square">
            <a:spAutoFit/>
          </a:bodyPr>
          <a:lstStyle/>
          <a:p>
            <a:pPr algn="ctr"/>
            <a:r>
              <a:rPr lang="en-US" sz="2800" b="1" dirty="0" smtClean="0">
                <a:latin typeface="Helvetica" panose="020B0604020202020204" pitchFamily="34" charset="0"/>
                <a:cs typeface="Helvetica" panose="020B0604020202020204" pitchFamily="34" charset="0"/>
              </a:rPr>
              <a:t>Quiz</a:t>
            </a:r>
            <a:endParaRPr lang="en-PH" sz="2800" b="1" dirty="0">
              <a:latin typeface="Helvetica" panose="020B0604020202020204" pitchFamily="34" charset="0"/>
              <a:cs typeface="Helvetica" panose="020B0604020202020204" pitchFamily="34" charset="0"/>
            </a:endParaRPr>
          </a:p>
        </p:txBody>
      </p:sp>
      <p:sp>
        <p:nvSpPr>
          <p:cNvPr id="5" name="Rectangle 4"/>
          <p:cNvSpPr/>
          <p:nvPr/>
        </p:nvSpPr>
        <p:spPr>
          <a:xfrm>
            <a:off x="260386" y="950982"/>
            <a:ext cx="8479754" cy="2462213"/>
          </a:xfrm>
          <a:prstGeom prst="rect">
            <a:avLst/>
          </a:prstGeom>
        </p:spPr>
        <p:txBody>
          <a:bodyPr wrap="square">
            <a:spAutoFit/>
          </a:bodyPr>
          <a:lstStyle/>
          <a:p>
            <a:pPr marL="474300" indent="-457200">
              <a:spcAft>
                <a:spcPts val="1200"/>
              </a:spcAft>
              <a:buFont typeface="+mj-lt"/>
              <a:buAutoNum type="arabicPeriod" startAt="4"/>
            </a:pPr>
            <a:r>
              <a:rPr lang="en-US" sz="2400" dirty="0">
                <a:latin typeface="Helvetica" panose="020B0604020202020204" pitchFamily="34" charset="0"/>
                <a:cs typeface="Helvetica" panose="020B0604020202020204" pitchFamily="34" charset="0"/>
              </a:rPr>
              <a:t>What does a legend in a chart primarily do</a:t>
            </a:r>
            <a:r>
              <a:rPr lang="en-US" sz="2400" dirty="0" smtClean="0">
                <a:latin typeface="Helvetica" panose="020B0604020202020204" pitchFamily="34" charset="0"/>
                <a:cs typeface="Helvetica" panose="020B0604020202020204" pitchFamily="34" charset="0"/>
              </a:rPr>
              <a:t>?</a:t>
            </a:r>
          </a:p>
          <a:p>
            <a:pPr marL="17100"/>
            <a:r>
              <a:rPr lang="en-US" sz="2400" dirty="0">
                <a:latin typeface="Helvetica" panose="020B0604020202020204" pitchFamily="34" charset="0"/>
                <a:cs typeface="Helvetica" panose="020B0604020202020204" pitchFamily="34" charset="0"/>
              </a:rPr>
              <a:t>	</a:t>
            </a:r>
            <a:r>
              <a:rPr lang="en-US" sz="2400" dirty="0" smtClean="0">
                <a:latin typeface="Helvetica" panose="020B0604020202020204" pitchFamily="34" charset="0"/>
                <a:cs typeface="Helvetica" panose="020B0604020202020204" pitchFamily="34" charset="0"/>
              </a:rPr>
              <a:t>A</a:t>
            </a:r>
            <a:r>
              <a:rPr lang="en-US" sz="2400" dirty="0">
                <a:latin typeface="Helvetica" panose="020B0604020202020204" pitchFamily="34" charset="0"/>
                <a:cs typeface="Helvetica" panose="020B0604020202020204" pitchFamily="34" charset="0"/>
              </a:rPr>
              <a:t>. Makes the chart more </a:t>
            </a:r>
            <a:r>
              <a:rPr lang="en-US" sz="2400" dirty="0" smtClean="0">
                <a:latin typeface="Helvetica" panose="020B0604020202020204" pitchFamily="34" charset="0"/>
                <a:cs typeface="Helvetica" panose="020B0604020202020204" pitchFamily="34" charset="0"/>
              </a:rPr>
              <a:t>colorful</a:t>
            </a:r>
          </a:p>
          <a:p>
            <a:pPr marL="17100"/>
            <a:r>
              <a:rPr lang="en-US" sz="2400" dirty="0">
                <a:latin typeface="Helvetica" panose="020B0604020202020204" pitchFamily="34" charset="0"/>
                <a:cs typeface="Helvetica" panose="020B0604020202020204" pitchFamily="34" charset="0"/>
              </a:rPr>
              <a:t>	</a:t>
            </a:r>
            <a:r>
              <a:rPr lang="en-US" sz="2400" dirty="0" smtClean="0">
                <a:latin typeface="Helvetica" panose="020B0604020202020204" pitchFamily="34" charset="0"/>
                <a:cs typeface="Helvetica" panose="020B0604020202020204" pitchFamily="34" charset="0"/>
              </a:rPr>
              <a:t>B</a:t>
            </a:r>
            <a:r>
              <a:rPr lang="en-US" sz="2400" dirty="0">
                <a:latin typeface="Helvetica" panose="020B0604020202020204" pitchFamily="34" charset="0"/>
                <a:cs typeface="Helvetica" panose="020B0604020202020204" pitchFamily="34" charset="0"/>
              </a:rPr>
              <a:t>. Compares the data with other </a:t>
            </a:r>
            <a:r>
              <a:rPr lang="en-US" sz="2400" dirty="0" smtClean="0">
                <a:latin typeface="Helvetica" panose="020B0604020202020204" pitchFamily="34" charset="0"/>
                <a:cs typeface="Helvetica" panose="020B0604020202020204" pitchFamily="34" charset="0"/>
              </a:rPr>
              <a:t>charts</a:t>
            </a:r>
          </a:p>
          <a:p>
            <a:pPr marL="17100"/>
            <a:r>
              <a:rPr lang="en-US" sz="2400" dirty="0">
                <a:latin typeface="Helvetica" panose="020B0604020202020204" pitchFamily="34" charset="0"/>
                <a:cs typeface="Helvetica" panose="020B0604020202020204" pitchFamily="34" charset="0"/>
              </a:rPr>
              <a:t>	</a:t>
            </a:r>
            <a:r>
              <a:rPr lang="en-US" sz="2400" dirty="0" smtClean="0">
                <a:latin typeface="Helvetica" panose="020B0604020202020204" pitchFamily="34" charset="0"/>
                <a:cs typeface="Helvetica" panose="020B0604020202020204" pitchFamily="34" charset="0"/>
              </a:rPr>
              <a:t>C</a:t>
            </a:r>
            <a:r>
              <a:rPr lang="en-US" sz="2400" dirty="0">
                <a:latin typeface="Helvetica" panose="020B0604020202020204" pitchFamily="34" charset="0"/>
                <a:cs typeface="Helvetica" panose="020B0604020202020204" pitchFamily="34" charset="0"/>
              </a:rPr>
              <a:t>. Explains what each color or symbol in the chart </a:t>
            </a:r>
            <a:r>
              <a:rPr lang="en-US" sz="2400" dirty="0" smtClean="0">
                <a:latin typeface="Helvetica" panose="020B0604020202020204" pitchFamily="34" charset="0"/>
                <a:cs typeface="Helvetica" panose="020B0604020202020204" pitchFamily="34" charset="0"/>
              </a:rPr>
              <a:t>	represents</a:t>
            </a:r>
          </a:p>
          <a:p>
            <a:pPr marL="17100"/>
            <a:r>
              <a:rPr lang="en-US" sz="2400" dirty="0">
                <a:latin typeface="Helvetica" panose="020B0604020202020204" pitchFamily="34" charset="0"/>
                <a:cs typeface="Helvetica" panose="020B0604020202020204" pitchFamily="34" charset="0"/>
              </a:rPr>
              <a:t>	</a:t>
            </a:r>
            <a:r>
              <a:rPr lang="en-US" sz="2400" dirty="0" smtClean="0">
                <a:latin typeface="Helvetica" panose="020B0604020202020204" pitchFamily="34" charset="0"/>
                <a:cs typeface="Helvetica" panose="020B0604020202020204" pitchFamily="34" charset="0"/>
              </a:rPr>
              <a:t>D</a:t>
            </a:r>
            <a:r>
              <a:rPr lang="en-US" sz="2400" dirty="0">
                <a:latin typeface="Helvetica" panose="020B0604020202020204" pitchFamily="34" charset="0"/>
                <a:cs typeface="Helvetica" panose="020B0604020202020204" pitchFamily="34" charset="0"/>
              </a:rPr>
              <a:t>. Shows the source of data</a:t>
            </a:r>
            <a:endParaRPr lang="en-PH" sz="24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27563812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97000">
              <a:schemeClr val="tx2"/>
            </a:gs>
            <a:gs pos="7000">
              <a:schemeClr val="accent1">
                <a:lumMod val="45000"/>
                <a:lumOff val="55000"/>
              </a:schemeClr>
            </a:gs>
            <a:gs pos="18000">
              <a:schemeClr val="accent1">
                <a:lumMod val="45000"/>
                <a:lumOff val="55000"/>
              </a:schemeClr>
            </a:gs>
            <a:gs pos="49000">
              <a:schemeClr val="accent1">
                <a:lumMod val="30000"/>
                <a:lumOff val="70000"/>
              </a:schemeClr>
            </a:gs>
          </a:gsLst>
          <a:lin ang="5400000" scaled="1"/>
        </a:gradFill>
        <a:effectLst/>
      </p:bgPr>
    </p:bg>
    <p:spTree>
      <p:nvGrpSpPr>
        <p:cNvPr id="1" name="Shape 196"/>
        <p:cNvGrpSpPr/>
        <p:nvPr/>
      </p:nvGrpSpPr>
      <p:grpSpPr>
        <a:xfrm>
          <a:off x="0" y="0"/>
          <a:ext cx="0" cy="0"/>
          <a:chOff x="0" y="0"/>
          <a:chExt cx="0" cy="0"/>
        </a:xfrm>
      </p:grpSpPr>
      <p:sp>
        <p:nvSpPr>
          <p:cNvPr id="3" name="Rectangle 2"/>
          <p:cNvSpPr/>
          <p:nvPr/>
        </p:nvSpPr>
        <p:spPr>
          <a:xfrm>
            <a:off x="689211" y="168356"/>
            <a:ext cx="7772401" cy="523220"/>
          </a:xfrm>
          <a:prstGeom prst="rect">
            <a:avLst/>
          </a:prstGeom>
        </p:spPr>
        <p:txBody>
          <a:bodyPr wrap="square">
            <a:spAutoFit/>
          </a:bodyPr>
          <a:lstStyle/>
          <a:p>
            <a:pPr algn="ctr"/>
            <a:r>
              <a:rPr lang="en-US" sz="2800" b="1" dirty="0" smtClean="0">
                <a:latin typeface="Helvetica" panose="020B0604020202020204" pitchFamily="34" charset="0"/>
                <a:cs typeface="Helvetica" panose="020B0604020202020204" pitchFamily="34" charset="0"/>
              </a:rPr>
              <a:t>Quiz</a:t>
            </a:r>
            <a:endParaRPr lang="en-PH" sz="2800" b="1" dirty="0">
              <a:latin typeface="Helvetica" panose="020B0604020202020204" pitchFamily="34" charset="0"/>
              <a:cs typeface="Helvetica" panose="020B0604020202020204" pitchFamily="34" charset="0"/>
            </a:endParaRPr>
          </a:p>
        </p:txBody>
      </p:sp>
      <p:sp>
        <p:nvSpPr>
          <p:cNvPr id="5" name="Rectangle 4"/>
          <p:cNvSpPr/>
          <p:nvPr/>
        </p:nvSpPr>
        <p:spPr>
          <a:xfrm>
            <a:off x="260386" y="950982"/>
            <a:ext cx="8479754" cy="2462213"/>
          </a:xfrm>
          <a:prstGeom prst="rect">
            <a:avLst/>
          </a:prstGeom>
        </p:spPr>
        <p:txBody>
          <a:bodyPr wrap="square">
            <a:spAutoFit/>
          </a:bodyPr>
          <a:lstStyle/>
          <a:p>
            <a:pPr marL="474300" indent="-457200">
              <a:spcAft>
                <a:spcPts val="1200"/>
              </a:spcAft>
              <a:buFont typeface="+mj-lt"/>
              <a:buAutoNum type="arabicPeriod" startAt="5"/>
            </a:pPr>
            <a:r>
              <a:rPr lang="en-US" sz="2400" dirty="0">
                <a:latin typeface="Helvetica" panose="020B0604020202020204" pitchFamily="34" charset="0"/>
                <a:cs typeface="Helvetica" panose="020B0604020202020204" pitchFamily="34" charset="0"/>
              </a:rPr>
              <a:t>Which of the following font types is recommended for better readability in visualizations</a:t>
            </a:r>
            <a:r>
              <a:rPr lang="en-US" sz="2400" dirty="0" smtClean="0">
                <a:latin typeface="Helvetica" panose="020B0604020202020204" pitchFamily="34" charset="0"/>
                <a:cs typeface="Helvetica" panose="020B0604020202020204" pitchFamily="34" charset="0"/>
              </a:rPr>
              <a:t>?</a:t>
            </a:r>
          </a:p>
          <a:p>
            <a:pPr marL="17100"/>
            <a:r>
              <a:rPr lang="en-US" sz="2400" dirty="0" smtClean="0">
                <a:latin typeface="Helvetica" panose="020B0604020202020204" pitchFamily="34" charset="0"/>
                <a:cs typeface="Helvetica" panose="020B0604020202020204" pitchFamily="34" charset="0"/>
              </a:rPr>
              <a:t>	A. Cursive</a:t>
            </a:r>
          </a:p>
          <a:p>
            <a:pPr marL="17100"/>
            <a:r>
              <a:rPr lang="en-US" sz="2400" dirty="0">
                <a:latin typeface="Helvetica" panose="020B0604020202020204" pitchFamily="34" charset="0"/>
                <a:cs typeface="Helvetica" panose="020B0604020202020204" pitchFamily="34" charset="0"/>
              </a:rPr>
              <a:t>	</a:t>
            </a:r>
            <a:r>
              <a:rPr lang="en-US" sz="2400" dirty="0" smtClean="0">
                <a:latin typeface="Helvetica" panose="020B0604020202020204" pitchFamily="34" charset="0"/>
                <a:cs typeface="Helvetica" panose="020B0604020202020204" pitchFamily="34" charset="0"/>
              </a:rPr>
              <a:t>B</a:t>
            </a:r>
            <a:r>
              <a:rPr lang="en-US" sz="2400" dirty="0">
                <a:latin typeface="Helvetica" panose="020B0604020202020204" pitchFamily="34" charset="0"/>
                <a:cs typeface="Helvetica" panose="020B0604020202020204" pitchFamily="34" charset="0"/>
              </a:rPr>
              <a:t>. </a:t>
            </a:r>
            <a:r>
              <a:rPr lang="en-US" sz="2400" dirty="0" smtClean="0">
                <a:latin typeface="Helvetica" panose="020B0604020202020204" pitchFamily="34" charset="0"/>
                <a:cs typeface="Helvetica" panose="020B0604020202020204" pitchFamily="34" charset="0"/>
              </a:rPr>
              <a:t>Gothic</a:t>
            </a:r>
          </a:p>
          <a:p>
            <a:pPr marL="17100"/>
            <a:r>
              <a:rPr lang="en-US" sz="2400" dirty="0">
                <a:latin typeface="Helvetica" panose="020B0604020202020204" pitchFamily="34" charset="0"/>
                <a:cs typeface="Helvetica" panose="020B0604020202020204" pitchFamily="34" charset="0"/>
              </a:rPr>
              <a:t>	</a:t>
            </a:r>
            <a:r>
              <a:rPr lang="en-US" sz="2400" dirty="0" smtClean="0">
                <a:latin typeface="Helvetica" panose="020B0604020202020204" pitchFamily="34" charset="0"/>
                <a:cs typeface="Helvetica" panose="020B0604020202020204" pitchFamily="34" charset="0"/>
              </a:rPr>
              <a:t>C</a:t>
            </a:r>
            <a:r>
              <a:rPr lang="en-US" sz="2400" dirty="0">
                <a:latin typeface="Helvetica" panose="020B0604020202020204" pitchFamily="34" charset="0"/>
                <a:cs typeface="Helvetica" panose="020B0604020202020204" pitchFamily="34" charset="0"/>
              </a:rPr>
              <a:t>. Sans </a:t>
            </a:r>
            <a:r>
              <a:rPr lang="en-US" sz="2400" dirty="0" smtClean="0">
                <a:latin typeface="Helvetica" panose="020B0604020202020204" pitchFamily="34" charset="0"/>
                <a:cs typeface="Helvetica" panose="020B0604020202020204" pitchFamily="34" charset="0"/>
              </a:rPr>
              <a:t>serif</a:t>
            </a:r>
          </a:p>
          <a:p>
            <a:pPr marL="17100"/>
            <a:r>
              <a:rPr lang="en-US" sz="2400" dirty="0">
                <a:latin typeface="Helvetica" panose="020B0604020202020204" pitchFamily="34" charset="0"/>
                <a:cs typeface="Helvetica" panose="020B0604020202020204" pitchFamily="34" charset="0"/>
              </a:rPr>
              <a:t>	</a:t>
            </a:r>
            <a:r>
              <a:rPr lang="en-US" sz="2400" dirty="0" smtClean="0">
                <a:latin typeface="Helvetica" panose="020B0604020202020204" pitchFamily="34" charset="0"/>
                <a:cs typeface="Helvetica" panose="020B0604020202020204" pitchFamily="34" charset="0"/>
              </a:rPr>
              <a:t>D</a:t>
            </a:r>
            <a:r>
              <a:rPr lang="en-US" sz="2400" dirty="0">
                <a:latin typeface="Helvetica" panose="020B0604020202020204" pitchFamily="34" charset="0"/>
                <a:cs typeface="Helvetica" panose="020B0604020202020204" pitchFamily="34" charset="0"/>
              </a:rPr>
              <a:t>. Comic Sans</a:t>
            </a:r>
            <a:endParaRPr lang="en-PH" sz="24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725963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135"/>
        <p:cNvGrpSpPr/>
        <p:nvPr/>
      </p:nvGrpSpPr>
      <p:grpSpPr>
        <a:xfrm>
          <a:off x="0" y="0"/>
          <a:ext cx="0" cy="0"/>
          <a:chOff x="0" y="0"/>
          <a:chExt cx="0" cy="0"/>
        </a:xfrm>
      </p:grpSpPr>
      <p:grpSp>
        <p:nvGrpSpPr>
          <p:cNvPr id="1139" name="Google Shape;1139;p47"/>
          <p:cNvGrpSpPr/>
          <p:nvPr/>
        </p:nvGrpSpPr>
        <p:grpSpPr>
          <a:xfrm>
            <a:off x="6874322" y="1724357"/>
            <a:ext cx="1446116" cy="2863897"/>
            <a:chOff x="6529419" y="1724307"/>
            <a:chExt cx="1480463" cy="2931917"/>
          </a:xfrm>
        </p:grpSpPr>
        <p:grpSp>
          <p:nvGrpSpPr>
            <p:cNvPr id="1140" name="Google Shape;1140;p47"/>
            <p:cNvGrpSpPr/>
            <p:nvPr/>
          </p:nvGrpSpPr>
          <p:grpSpPr>
            <a:xfrm>
              <a:off x="6556827" y="1724307"/>
              <a:ext cx="956596" cy="944294"/>
              <a:chOff x="3800349" y="1238762"/>
              <a:chExt cx="1098904" cy="1084772"/>
            </a:xfrm>
          </p:grpSpPr>
          <p:grpSp>
            <p:nvGrpSpPr>
              <p:cNvPr id="1141" name="Google Shape;1141;p47"/>
              <p:cNvGrpSpPr/>
              <p:nvPr/>
            </p:nvGrpSpPr>
            <p:grpSpPr>
              <a:xfrm>
                <a:off x="3800349" y="1238762"/>
                <a:ext cx="1098904" cy="1084772"/>
                <a:chOff x="3800349" y="1238762"/>
                <a:chExt cx="1098904" cy="1084772"/>
              </a:xfrm>
            </p:grpSpPr>
            <p:sp>
              <p:nvSpPr>
                <p:cNvPr id="1142" name="Google Shape;1142;p47"/>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7"/>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4" name="Google Shape;1144;p47"/>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5" name="Google Shape;1145;p47"/>
            <p:cNvGrpSpPr/>
            <p:nvPr/>
          </p:nvGrpSpPr>
          <p:grpSpPr>
            <a:xfrm>
              <a:off x="7053286" y="2227254"/>
              <a:ext cx="956596" cy="944252"/>
              <a:chOff x="4370663" y="1816530"/>
              <a:chExt cx="1098904" cy="1084724"/>
            </a:xfrm>
          </p:grpSpPr>
          <p:grpSp>
            <p:nvGrpSpPr>
              <p:cNvPr id="1146" name="Google Shape;1146;p47"/>
              <p:cNvGrpSpPr/>
              <p:nvPr/>
            </p:nvGrpSpPr>
            <p:grpSpPr>
              <a:xfrm>
                <a:off x="4370663" y="1816530"/>
                <a:ext cx="1098904" cy="1084724"/>
                <a:chOff x="4370663" y="1816530"/>
                <a:chExt cx="1098904" cy="1084724"/>
              </a:xfrm>
            </p:grpSpPr>
            <p:sp>
              <p:nvSpPr>
                <p:cNvPr id="1147" name="Google Shape;1147;p47"/>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7"/>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47"/>
              <p:cNvGrpSpPr/>
              <p:nvPr/>
            </p:nvGrpSpPr>
            <p:grpSpPr>
              <a:xfrm>
                <a:off x="4732628" y="2171596"/>
                <a:ext cx="374986" cy="374572"/>
                <a:chOff x="3303268" y="3817349"/>
                <a:chExt cx="346056" cy="345674"/>
              </a:xfrm>
            </p:grpSpPr>
            <p:sp>
              <p:nvSpPr>
                <p:cNvPr id="1150" name="Google Shape;1150;p47"/>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7"/>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7"/>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7"/>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4" name="Google Shape;1154;p47"/>
            <p:cNvGrpSpPr/>
            <p:nvPr/>
          </p:nvGrpSpPr>
          <p:grpSpPr>
            <a:xfrm>
              <a:off x="6547098" y="2715744"/>
              <a:ext cx="956596" cy="944315"/>
              <a:chOff x="3789173" y="2377690"/>
              <a:chExt cx="1098904" cy="1084796"/>
            </a:xfrm>
          </p:grpSpPr>
          <p:grpSp>
            <p:nvGrpSpPr>
              <p:cNvPr id="1155" name="Google Shape;1155;p47"/>
              <p:cNvGrpSpPr/>
              <p:nvPr/>
            </p:nvGrpSpPr>
            <p:grpSpPr>
              <a:xfrm>
                <a:off x="3789173" y="2377690"/>
                <a:ext cx="1098904" cy="1084796"/>
                <a:chOff x="3789173" y="2377690"/>
                <a:chExt cx="1098904" cy="1084796"/>
              </a:xfrm>
            </p:grpSpPr>
            <p:sp>
              <p:nvSpPr>
                <p:cNvPr id="1156" name="Google Shape;1156;p47"/>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7"/>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8" name="Google Shape;1158;p47"/>
              <p:cNvGrpSpPr/>
              <p:nvPr/>
            </p:nvGrpSpPr>
            <p:grpSpPr>
              <a:xfrm>
                <a:off x="4151137" y="2732796"/>
                <a:ext cx="374986" cy="374572"/>
                <a:chOff x="3752358" y="3817349"/>
                <a:chExt cx="346056" cy="345674"/>
              </a:xfrm>
            </p:grpSpPr>
            <p:sp>
              <p:nvSpPr>
                <p:cNvPr id="1159" name="Google Shape;1159;p47"/>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7"/>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7"/>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7"/>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3" name="Google Shape;1163;p47"/>
            <p:cNvGrpSpPr/>
            <p:nvPr/>
          </p:nvGrpSpPr>
          <p:grpSpPr>
            <a:xfrm>
              <a:off x="7034853" y="3222917"/>
              <a:ext cx="956596" cy="944252"/>
              <a:chOff x="4349489" y="2960313"/>
              <a:chExt cx="1098904" cy="1084724"/>
            </a:xfrm>
          </p:grpSpPr>
          <p:grpSp>
            <p:nvGrpSpPr>
              <p:cNvPr id="1164" name="Google Shape;1164;p47"/>
              <p:cNvGrpSpPr/>
              <p:nvPr/>
            </p:nvGrpSpPr>
            <p:grpSpPr>
              <a:xfrm>
                <a:off x="4349489" y="2960313"/>
                <a:ext cx="1098904" cy="1084724"/>
                <a:chOff x="4349489" y="2960313"/>
                <a:chExt cx="1098904" cy="1084724"/>
              </a:xfrm>
            </p:grpSpPr>
            <p:sp>
              <p:nvSpPr>
                <p:cNvPr id="1165" name="Google Shape;1165;p47"/>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7"/>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 name="Google Shape;1167;p47"/>
              <p:cNvGrpSpPr/>
              <p:nvPr/>
            </p:nvGrpSpPr>
            <p:grpSpPr>
              <a:xfrm>
                <a:off x="4732657" y="3315384"/>
                <a:ext cx="374952" cy="374572"/>
                <a:chOff x="4201447" y="3817349"/>
                <a:chExt cx="346024" cy="345674"/>
              </a:xfrm>
            </p:grpSpPr>
            <p:sp>
              <p:nvSpPr>
                <p:cNvPr id="1168" name="Google Shape;1168;p47"/>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7"/>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70" name="Google Shape;1170;p47"/>
            <p:cNvGrpSpPr/>
            <p:nvPr/>
          </p:nvGrpSpPr>
          <p:grpSpPr>
            <a:xfrm>
              <a:off x="6529419" y="3711909"/>
              <a:ext cx="956596" cy="944315"/>
              <a:chOff x="3768864" y="3522050"/>
              <a:chExt cx="1098904" cy="1084796"/>
            </a:xfrm>
          </p:grpSpPr>
          <p:grpSp>
            <p:nvGrpSpPr>
              <p:cNvPr id="1171" name="Google Shape;1171;p47"/>
              <p:cNvGrpSpPr/>
              <p:nvPr/>
            </p:nvGrpSpPr>
            <p:grpSpPr>
              <a:xfrm>
                <a:off x="3768864" y="3522050"/>
                <a:ext cx="1098904" cy="1084796"/>
                <a:chOff x="3768864" y="3522050"/>
                <a:chExt cx="1098904" cy="1084796"/>
              </a:xfrm>
            </p:grpSpPr>
            <p:sp>
              <p:nvSpPr>
                <p:cNvPr id="1172" name="Google Shape;1172;p47"/>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7"/>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4" name="Google Shape;1174;p47"/>
              <p:cNvGrpSpPr/>
              <p:nvPr/>
            </p:nvGrpSpPr>
            <p:grpSpPr>
              <a:xfrm>
                <a:off x="4139616" y="3871555"/>
                <a:ext cx="357419" cy="357005"/>
                <a:chOff x="7482229" y="3351230"/>
                <a:chExt cx="357419" cy="357005"/>
              </a:xfrm>
            </p:grpSpPr>
            <p:sp>
              <p:nvSpPr>
                <p:cNvPr id="1175" name="Google Shape;1175;p47"/>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7"/>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7"/>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7"/>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7"/>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TextBox 1"/>
          <p:cNvSpPr txBox="1"/>
          <p:nvPr/>
        </p:nvSpPr>
        <p:spPr>
          <a:xfrm>
            <a:off x="2227716" y="2207171"/>
            <a:ext cx="4076986" cy="584775"/>
          </a:xfrm>
          <a:prstGeom prst="rect">
            <a:avLst/>
          </a:prstGeom>
          <a:noFill/>
        </p:spPr>
        <p:txBody>
          <a:bodyPr wrap="square" rtlCol="0">
            <a:spAutoFit/>
          </a:bodyPr>
          <a:lstStyle/>
          <a:p>
            <a:pPr algn="ctr"/>
            <a:r>
              <a:rPr lang="en-PH" sz="3200" dirty="0" smtClean="0">
                <a:solidFill>
                  <a:schemeClr val="tx2"/>
                </a:solidFill>
              </a:rPr>
              <a:t>Thank you! </a:t>
            </a:r>
            <a:r>
              <a:rPr lang="en-PH" sz="3200" dirty="0" smtClean="0">
                <a:solidFill>
                  <a:schemeClr val="tx2"/>
                </a:solidFill>
                <a:sym typeface="Wingdings" panose="05000000000000000000" pitchFamily="2" charset="2"/>
              </a:rPr>
              <a:t></a:t>
            </a:r>
            <a:endParaRPr lang="en-PH" sz="3200" dirty="0">
              <a:solidFill>
                <a:schemeClr val="tx2"/>
              </a:solidFill>
            </a:endParaRP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90000"/>
              </a:schemeClr>
            </a:gs>
            <a:gs pos="100000">
              <a:schemeClr val="accent1">
                <a:lumMod val="45000"/>
                <a:lumOff val="55000"/>
              </a:schemeClr>
            </a:gs>
            <a:gs pos="43000">
              <a:schemeClr val="accent1">
                <a:lumMod val="45000"/>
                <a:lumOff val="55000"/>
              </a:schemeClr>
            </a:gs>
            <a:gs pos="100000">
              <a:schemeClr val="accent1">
                <a:lumMod val="30000"/>
                <a:lumOff val="70000"/>
              </a:schemeClr>
            </a:gs>
          </a:gsLst>
          <a:lin ang="5400000" scaled="1"/>
        </a:gradFill>
        <a:effectLst/>
      </p:bgPr>
    </p:bg>
    <p:spTree>
      <p:nvGrpSpPr>
        <p:cNvPr id="1" name="Shape 98"/>
        <p:cNvGrpSpPr/>
        <p:nvPr/>
      </p:nvGrpSpPr>
      <p:grpSpPr>
        <a:xfrm>
          <a:off x="0" y="0"/>
          <a:ext cx="0" cy="0"/>
          <a:chOff x="0" y="0"/>
          <a:chExt cx="0" cy="0"/>
        </a:xfrm>
      </p:grpSpPr>
      <p:sp>
        <p:nvSpPr>
          <p:cNvPr id="8" name="Google Shape;71;p16"/>
          <p:cNvSpPr txBox="1">
            <a:spLocks noGrp="1"/>
          </p:cNvSpPr>
          <p:nvPr>
            <p:ph type="title"/>
          </p:nvPr>
        </p:nvSpPr>
        <p:spPr>
          <a:xfrm>
            <a:off x="457200" y="613646"/>
            <a:ext cx="8229600" cy="481500"/>
          </a:xfrm>
          <a:prstGeom prst="rect">
            <a:avLst/>
          </a:prstGeom>
        </p:spPr>
        <p:txBody>
          <a:bodyPr spcFirstLastPara="1" wrap="square" lIns="91425" tIns="91425" rIns="91425" bIns="91425" anchor="ctr" anchorCtr="0">
            <a:noAutofit/>
          </a:bodyPr>
          <a:lstStyle/>
          <a:p>
            <a:r>
              <a:rPr lang="en-PH" dirty="0"/>
              <a:t>Data Visualization Best Practices</a:t>
            </a:r>
          </a:p>
        </p:txBody>
      </p:sp>
      <p:sp>
        <p:nvSpPr>
          <p:cNvPr id="16" name="Rectangle 15"/>
          <p:cNvSpPr/>
          <p:nvPr/>
        </p:nvSpPr>
        <p:spPr>
          <a:xfrm>
            <a:off x="457200" y="1214916"/>
            <a:ext cx="8229600" cy="2677656"/>
          </a:xfrm>
          <a:prstGeom prst="rect">
            <a:avLst/>
          </a:prstGeom>
        </p:spPr>
        <p:txBody>
          <a:bodyPr wrap="square">
            <a:spAutoFit/>
          </a:bodyPr>
          <a:lstStyle/>
          <a:p>
            <a:pPr algn="just"/>
            <a:r>
              <a:rPr lang="en-US" sz="2400" dirty="0">
                <a:latin typeface="Helvetica" panose="020B0604020202020204" pitchFamily="34" charset="0"/>
                <a:cs typeface="Helvetica" panose="020B0604020202020204" pitchFamily="34" charset="0"/>
              </a:rPr>
              <a:t>Now that you have a grip on what is data visualization, what it’s used for, and the types of charts, infographics and graphs you can make, let's arm you with important best practices.</a:t>
            </a:r>
          </a:p>
          <a:p>
            <a:pPr algn="just"/>
            <a:endParaRPr lang="en-US" sz="2400" dirty="0">
              <a:latin typeface="Helvetica" panose="020B0604020202020204" pitchFamily="34" charset="0"/>
              <a:cs typeface="Helvetica" panose="020B0604020202020204" pitchFamily="34" charset="0"/>
            </a:endParaRPr>
          </a:p>
          <a:p>
            <a:pPr algn="just"/>
            <a:r>
              <a:rPr lang="en-US" sz="2400" dirty="0">
                <a:latin typeface="Helvetica" panose="020B0604020202020204" pitchFamily="34" charset="0"/>
                <a:cs typeface="Helvetica" panose="020B0604020202020204" pitchFamily="34" charset="0"/>
              </a:rPr>
              <a:t>These will help make sure your data visualization is on point and error-free.</a:t>
            </a: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73000">
              <a:srgbClr val="002060"/>
            </a:gs>
            <a:gs pos="25000">
              <a:srgbClr val="0070C0"/>
            </a:gs>
            <a:gs pos="0">
              <a:schemeClr val="accent1">
                <a:lumMod val="45000"/>
                <a:lumOff val="55000"/>
              </a:schemeClr>
            </a:gs>
            <a:gs pos="0">
              <a:schemeClr val="accent1">
                <a:lumMod val="30000"/>
                <a:lumOff val="70000"/>
              </a:schemeClr>
            </a:gs>
          </a:gsLst>
          <a:lin ang="5400000" scaled="1"/>
        </a:gradFill>
        <a:effectLst/>
      </p:bgPr>
    </p:bg>
    <p:spTree>
      <p:nvGrpSpPr>
        <p:cNvPr id="1" name="Shape 196"/>
        <p:cNvGrpSpPr/>
        <p:nvPr/>
      </p:nvGrpSpPr>
      <p:grpSpPr>
        <a:xfrm>
          <a:off x="0" y="0"/>
          <a:ext cx="0" cy="0"/>
          <a:chOff x="0" y="0"/>
          <a:chExt cx="0" cy="0"/>
        </a:xfrm>
      </p:grpSpPr>
      <p:sp>
        <p:nvSpPr>
          <p:cNvPr id="3" name="TextBox 2"/>
          <p:cNvSpPr txBox="1"/>
          <p:nvPr/>
        </p:nvSpPr>
        <p:spPr>
          <a:xfrm>
            <a:off x="4135268" y="459457"/>
            <a:ext cx="4769894" cy="4208844"/>
          </a:xfrm>
          <a:prstGeom prst="rect">
            <a:avLst/>
          </a:prstGeom>
          <a:noFill/>
        </p:spPr>
        <p:txBody>
          <a:bodyPr wrap="square" rtlCol="0">
            <a:spAutoFit/>
          </a:bodyPr>
          <a:lstStyle/>
          <a:p>
            <a:r>
              <a:rPr lang="en-US" sz="2000" b="1" dirty="0" smtClean="0">
                <a:ln>
                  <a:solidFill>
                    <a:schemeClr val="bg2">
                      <a:lumMod val="60000"/>
                      <a:lumOff val="40000"/>
                    </a:schemeClr>
                  </a:solidFill>
                </a:ln>
                <a:solidFill>
                  <a:schemeClr val="bg1"/>
                </a:solidFill>
                <a:latin typeface="Helvetica" panose="020B0604020202020204" pitchFamily="34" charset="0"/>
                <a:cs typeface="Helvetica" panose="020B0604020202020204" pitchFamily="34" charset="0"/>
              </a:rPr>
              <a:t>1. Begin </a:t>
            </a:r>
            <a:r>
              <a:rPr lang="en-US" sz="2000" b="1" dirty="0">
                <a:ln>
                  <a:solidFill>
                    <a:schemeClr val="bg2">
                      <a:lumMod val="60000"/>
                      <a:lumOff val="40000"/>
                    </a:schemeClr>
                  </a:solidFill>
                </a:ln>
                <a:solidFill>
                  <a:schemeClr val="bg1"/>
                </a:solidFill>
                <a:latin typeface="Helvetica" panose="020B0604020202020204" pitchFamily="34" charset="0"/>
                <a:cs typeface="Helvetica" panose="020B0604020202020204" pitchFamily="34" charset="0"/>
              </a:rPr>
              <a:t>with knowing your audience</a:t>
            </a:r>
            <a:r>
              <a:rPr lang="en-US" sz="2000" b="1" dirty="0" smtClean="0">
                <a:ln>
                  <a:solidFill>
                    <a:schemeClr val="bg2">
                      <a:lumMod val="60000"/>
                      <a:lumOff val="40000"/>
                    </a:schemeClr>
                  </a:solidFill>
                </a:ln>
                <a:solidFill>
                  <a:schemeClr val="bg1"/>
                </a:solidFill>
                <a:latin typeface="Helvetica" panose="020B0604020202020204" pitchFamily="34" charset="0"/>
                <a:cs typeface="Helvetica" panose="020B0604020202020204" pitchFamily="34" charset="0"/>
              </a:rPr>
              <a:t>.</a:t>
            </a:r>
          </a:p>
          <a:p>
            <a:endParaRPr lang="en-US" sz="900" dirty="0">
              <a:ln>
                <a:solidFill>
                  <a:schemeClr val="bg2">
                    <a:lumMod val="60000"/>
                    <a:lumOff val="40000"/>
                  </a:schemeClr>
                </a:solidFill>
              </a:ln>
              <a:solidFill>
                <a:schemeClr val="bg1"/>
              </a:solidFill>
              <a:latin typeface="Helvetica" panose="020B0604020202020204" pitchFamily="34" charset="0"/>
              <a:cs typeface="Helvetica" panose="020B0604020202020204" pitchFamily="34" charset="0"/>
            </a:endParaRPr>
          </a:p>
          <a:p>
            <a:pPr algn="just"/>
            <a:r>
              <a:rPr lang="en-US" sz="1800" dirty="0">
                <a:solidFill>
                  <a:schemeClr val="bg1"/>
                </a:solidFill>
                <a:latin typeface="Helvetica" panose="020B0604020202020204" pitchFamily="34" charset="0"/>
                <a:cs typeface="Helvetica" panose="020B0604020202020204" pitchFamily="34" charset="0"/>
              </a:rPr>
              <a:t>The key to creating engaging and helpful data visualization is knowing your audience. You’ll want to know their data reading expertise to select the right data visualization for them.</a:t>
            </a:r>
          </a:p>
          <a:p>
            <a:pPr algn="just"/>
            <a:endParaRPr lang="en-US" sz="1200" dirty="0">
              <a:solidFill>
                <a:schemeClr val="bg1"/>
              </a:solidFill>
              <a:latin typeface="Helvetica" panose="020B0604020202020204" pitchFamily="34" charset="0"/>
              <a:cs typeface="Helvetica" panose="020B0604020202020204" pitchFamily="34" charset="0"/>
            </a:endParaRPr>
          </a:p>
          <a:p>
            <a:pPr algn="just"/>
            <a:r>
              <a:rPr lang="en-US" sz="1800" dirty="0">
                <a:solidFill>
                  <a:schemeClr val="bg1"/>
                </a:solidFill>
                <a:latin typeface="Helvetica" panose="020B0604020202020204" pitchFamily="34" charset="0"/>
                <a:cs typeface="Helvetica" panose="020B0604020202020204" pitchFamily="34" charset="0"/>
              </a:rPr>
              <a:t>For instance, a student in a business school can better understand line graphs than a high schooler.</a:t>
            </a:r>
          </a:p>
          <a:p>
            <a:pPr algn="just"/>
            <a:endParaRPr lang="en-US" sz="1050" dirty="0">
              <a:solidFill>
                <a:schemeClr val="bg1"/>
              </a:solidFill>
              <a:latin typeface="Helvetica" panose="020B0604020202020204" pitchFamily="34" charset="0"/>
              <a:cs typeface="Helvetica" panose="020B0604020202020204" pitchFamily="34" charset="0"/>
            </a:endParaRPr>
          </a:p>
          <a:p>
            <a:pPr algn="just"/>
            <a:r>
              <a:rPr lang="en-US" sz="1800" dirty="0">
                <a:solidFill>
                  <a:schemeClr val="bg1"/>
                </a:solidFill>
                <a:latin typeface="Helvetica" panose="020B0604020202020204" pitchFamily="34" charset="0"/>
                <a:cs typeface="Helvetica" panose="020B0604020202020204" pitchFamily="34" charset="0"/>
              </a:rPr>
              <a:t>Similarly, not everyone understands spider charts. But if you put one in front of a human resource department, the team would read them just right.</a:t>
            </a:r>
            <a:endParaRPr lang="en-PH" sz="2800" dirty="0">
              <a:solidFill>
                <a:schemeClr val="bg1"/>
              </a:solidFill>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rotWithShape="1">
          <a:blip r:embed="rId3"/>
          <a:srcRect l="25298" t="14196" r="32985"/>
          <a:stretch/>
        </p:blipFill>
        <p:spPr>
          <a:xfrm>
            <a:off x="204716" y="342741"/>
            <a:ext cx="3814549" cy="4413345"/>
          </a:xfrm>
          <a:prstGeom prst="rect">
            <a:avLst/>
          </a:prstGeom>
          <a:ln>
            <a:noFill/>
          </a:ln>
          <a:effectLst>
            <a:softEdge rad="112500"/>
          </a:effectLst>
        </p:spPr>
      </p:pic>
    </p:spTree>
    <p:extLst>
      <p:ext uri="{BB962C8B-B14F-4D97-AF65-F5344CB8AC3E}">
        <p14:creationId xmlns:p14="http://schemas.microsoft.com/office/powerpoint/2010/main" val="295023279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90000"/>
              </a:schemeClr>
            </a:gs>
            <a:gs pos="100000">
              <a:schemeClr val="accent1">
                <a:lumMod val="45000"/>
                <a:lumOff val="55000"/>
              </a:schemeClr>
            </a:gs>
            <a:gs pos="43000">
              <a:schemeClr val="accent1">
                <a:lumMod val="45000"/>
                <a:lumOff val="55000"/>
              </a:schemeClr>
            </a:gs>
            <a:gs pos="100000">
              <a:schemeClr val="accent1">
                <a:lumMod val="30000"/>
                <a:lumOff val="70000"/>
              </a:schemeClr>
            </a:gs>
          </a:gsLst>
          <a:lin ang="5400000" scaled="1"/>
        </a:gradFill>
        <a:effectLst/>
      </p:bgPr>
    </p:bg>
    <p:spTree>
      <p:nvGrpSpPr>
        <p:cNvPr id="1" name="Shape 98"/>
        <p:cNvGrpSpPr/>
        <p:nvPr/>
      </p:nvGrpSpPr>
      <p:grpSpPr>
        <a:xfrm>
          <a:off x="0" y="0"/>
          <a:ext cx="0" cy="0"/>
          <a:chOff x="0" y="0"/>
          <a:chExt cx="0" cy="0"/>
        </a:xfrm>
      </p:grpSpPr>
      <p:sp>
        <p:nvSpPr>
          <p:cNvPr id="16" name="Rectangle 15"/>
          <p:cNvSpPr/>
          <p:nvPr/>
        </p:nvSpPr>
        <p:spPr>
          <a:xfrm>
            <a:off x="128016" y="346864"/>
            <a:ext cx="3334512" cy="4139595"/>
          </a:xfrm>
          <a:prstGeom prst="rect">
            <a:avLst/>
          </a:prstGeom>
        </p:spPr>
        <p:txBody>
          <a:bodyPr wrap="square">
            <a:spAutoFit/>
          </a:bodyPr>
          <a:lstStyle/>
          <a:p>
            <a:r>
              <a:rPr lang="en-US" sz="2000" b="1" dirty="0">
                <a:latin typeface="Helvetica" panose="020B0604020202020204" pitchFamily="34" charset="0"/>
                <a:cs typeface="Helvetica" panose="020B0604020202020204" pitchFamily="34" charset="0"/>
              </a:rPr>
              <a:t>2. Choose the right data visualization.</a:t>
            </a:r>
          </a:p>
          <a:p>
            <a:endParaRPr lang="en-US" sz="1200" b="1" dirty="0">
              <a:latin typeface="Helvetica" panose="020B0604020202020204" pitchFamily="34" charset="0"/>
              <a:cs typeface="Helvetica" panose="020B0604020202020204" pitchFamily="34" charset="0"/>
            </a:endParaRPr>
          </a:p>
          <a:p>
            <a:pPr algn="just"/>
            <a:r>
              <a:rPr lang="en-US" sz="2000" dirty="0">
                <a:latin typeface="Helvetica" panose="020B0604020202020204" pitchFamily="34" charset="0"/>
                <a:cs typeface="Helvetica" panose="020B0604020202020204" pitchFamily="34" charset="0"/>
              </a:rPr>
              <a:t>Each </a:t>
            </a:r>
            <a:r>
              <a:rPr lang="en-US" sz="2000" dirty="0" smtClean="0">
                <a:latin typeface="Helvetica" panose="020B0604020202020204" pitchFamily="34" charset="0"/>
                <a:cs typeface="Helvetica" panose="020B0604020202020204" pitchFamily="34" charset="0"/>
              </a:rPr>
              <a:t>data </a:t>
            </a:r>
            <a:r>
              <a:rPr lang="en-US" sz="2000" dirty="0">
                <a:latin typeface="Helvetica" panose="020B0604020202020204" pitchFamily="34" charset="0"/>
                <a:cs typeface="Helvetica" panose="020B0604020202020204" pitchFamily="34" charset="0"/>
              </a:rPr>
              <a:t>v</a:t>
            </a:r>
            <a:r>
              <a:rPr lang="en-US" sz="2000" dirty="0" smtClean="0">
                <a:latin typeface="Helvetica" panose="020B0604020202020204" pitchFamily="34" charset="0"/>
                <a:cs typeface="Helvetica" panose="020B0604020202020204" pitchFamily="34" charset="0"/>
              </a:rPr>
              <a:t>isualization </a:t>
            </a:r>
            <a:r>
              <a:rPr lang="en-US" sz="2000" dirty="0">
                <a:latin typeface="Helvetica" panose="020B0604020202020204" pitchFamily="34" charset="0"/>
                <a:cs typeface="Helvetica" panose="020B0604020202020204" pitchFamily="34" charset="0"/>
              </a:rPr>
              <a:t>comes with its pros and cons, which makes it suitable for certain cases.</a:t>
            </a:r>
          </a:p>
          <a:p>
            <a:pPr algn="just"/>
            <a:endParaRPr lang="en-US" sz="1100" dirty="0">
              <a:latin typeface="Helvetica" panose="020B0604020202020204" pitchFamily="34" charset="0"/>
              <a:cs typeface="Helvetica" panose="020B0604020202020204" pitchFamily="34" charset="0"/>
            </a:endParaRPr>
          </a:p>
          <a:p>
            <a:pPr algn="just"/>
            <a:r>
              <a:rPr lang="en-US" sz="2000" dirty="0">
                <a:latin typeface="Helvetica" panose="020B0604020202020204" pitchFamily="34" charset="0"/>
                <a:cs typeface="Helvetica" panose="020B0604020202020204" pitchFamily="34" charset="0"/>
              </a:rPr>
              <a:t>For example, a pie chart is great only for data points that aren’t closely related. But a bar chart can help represent data entries that are close together.</a:t>
            </a:r>
            <a:endParaRPr lang="en-US" sz="2400" dirty="0">
              <a:latin typeface="Helvetica" panose="020B0604020202020204" pitchFamily="34" charset="0"/>
              <a:cs typeface="Helvetica" panose="020B0604020202020204" pitchFamily="34" charset="0"/>
            </a:endParaRPr>
          </a:p>
        </p:txBody>
      </p:sp>
      <p:pic>
        <p:nvPicPr>
          <p:cNvPr id="4" name="Picture 3"/>
          <p:cNvPicPr>
            <a:picLocks noChangeAspect="1"/>
          </p:cNvPicPr>
          <p:nvPr/>
        </p:nvPicPr>
        <p:blipFill rotWithShape="1">
          <a:blip r:embed="rId3"/>
          <a:srcRect l="24403" t="37203" r="30373" b="31891"/>
          <a:stretch/>
        </p:blipFill>
        <p:spPr>
          <a:xfrm>
            <a:off x="3462528" y="281357"/>
            <a:ext cx="5452704" cy="2096086"/>
          </a:xfrm>
          <a:prstGeom prst="rect">
            <a:avLst/>
          </a:prstGeom>
          <a:ln>
            <a:noFill/>
          </a:ln>
          <a:effectLst>
            <a:softEdge rad="112500"/>
          </a:effectLst>
        </p:spPr>
      </p:pic>
      <p:sp>
        <p:nvSpPr>
          <p:cNvPr id="7" name="Rectangle 6"/>
          <p:cNvSpPr/>
          <p:nvPr/>
        </p:nvSpPr>
        <p:spPr>
          <a:xfrm>
            <a:off x="3541594" y="2409666"/>
            <a:ext cx="5373638" cy="2431435"/>
          </a:xfrm>
          <a:prstGeom prst="rect">
            <a:avLst/>
          </a:prstGeom>
        </p:spPr>
        <p:txBody>
          <a:bodyPr wrap="square">
            <a:spAutoFit/>
          </a:bodyPr>
          <a:lstStyle/>
          <a:p>
            <a:pPr algn="just"/>
            <a:r>
              <a:rPr lang="en-US" sz="2000" dirty="0">
                <a:latin typeface="Helvetica" panose="020B0604020202020204" pitchFamily="34" charset="0"/>
                <a:cs typeface="Helvetica" panose="020B0604020202020204" pitchFamily="34" charset="0"/>
              </a:rPr>
              <a:t>Similarly, a comparison infographic is great for drawing comparisons between 2-3 concepts.</a:t>
            </a:r>
          </a:p>
          <a:p>
            <a:pPr algn="just"/>
            <a:endParaRPr lang="en-US" sz="1100" dirty="0">
              <a:latin typeface="Helvetica" panose="020B0604020202020204" pitchFamily="34" charset="0"/>
              <a:cs typeface="Helvetica" panose="020B0604020202020204" pitchFamily="34" charset="0"/>
            </a:endParaRPr>
          </a:p>
          <a:p>
            <a:pPr algn="just"/>
            <a:r>
              <a:rPr lang="en-US" sz="2000" dirty="0">
                <a:latin typeface="Helvetica" panose="020B0604020202020204" pitchFamily="34" charset="0"/>
                <a:cs typeface="Helvetica" panose="020B0604020202020204" pitchFamily="34" charset="0"/>
              </a:rPr>
              <a:t>If you want to compare parts of a whole against other points, you’ll find that a stacked bar chart does this job well with its segmented bars representing parts of a whole.</a:t>
            </a:r>
          </a:p>
        </p:txBody>
      </p:sp>
    </p:spTree>
    <p:extLst>
      <p:ext uri="{BB962C8B-B14F-4D97-AF65-F5344CB8AC3E}">
        <p14:creationId xmlns:p14="http://schemas.microsoft.com/office/powerpoint/2010/main" val="212737372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90000"/>
              </a:schemeClr>
            </a:gs>
            <a:gs pos="100000">
              <a:schemeClr val="accent1">
                <a:lumMod val="45000"/>
                <a:lumOff val="55000"/>
              </a:schemeClr>
            </a:gs>
            <a:gs pos="43000">
              <a:schemeClr val="accent1">
                <a:lumMod val="45000"/>
                <a:lumOff val="55000"/>
              </a:schemeClr>
            </a:gs>
            <a:gs pos="100000">
              <a:schemeClr val="accent1">
                <a:lumMod val="30000"/>
                <a:lumOff val="70000"/>
              </a:schemeClr>
            </a:gs>
          </a:gsLst>
          <a:lin ang="5400000" scaled="1"/>
        </a:gradFill>
        <a:effectLst/>
      </p:bgPr>
    </p:bg>
    <p:spTree>
      <p:nvGrpSpPr>
        <p:cNvPr id="1" name="Shape 98"/>
        <p:cNvGrpSpPr/>
        <p:nvPr/>
      </p:nvGrpSpPr>
      <p:grpSpPr>
        <a:xfrm>
          <a:off x="0" y="0"/>
          <a:ext cx="0" cy="0"/>
          <a:chOff x="0" y="0"/>
          <a:chExt cx="0" cy="0"/>
        </a:xfrm>
      </p:grpSpPr>
      <p:sp>
        <p:nvSpPr>
          <p:cNvPr id="16" name="Rectangle 15"/>
          <p:cNvSpPr/>
          <p:nvPr/>
        </p:nvSpPr>
        <p:spPr>
          <a:xfrm>
            <a:off x="239168" y="2189066"/>
            <a:ext cx="4492459" cy="2031325"/>
          </a:xfrm>
          <a:prstGeom prst="rect">
            <a:avLst/>
          </a:prstGeom>
        </p:spPr>
        <p:txBody>
          <a:bodyPr wrap="square">
            <a:spAutoFit/>
          </a:bodyPr>
          <a:lstStyle/>
          <a:p>
            <a:pPr algn="just"/>
            <a:r>
              <a:rPr lang="en-US" sz="2000" b="1" dirty="0">
                <a:latin typeface="Helvetica" panose="020B0604020202020204" pitchFamily="34" charset="0"/>
                <a:cs typeface="Helvetica" panose="020B0604020202020204" pitchFamily="34" charset="0"/>
              </a:rPr>
              <a:t>3. Always plan for making your data visualization accessible</a:t>
            </a:r>
            <a:r>
              <a:rPr lang="en-US" sz="2000" b="1" dirty="0" smtClean="0">
                <a:latin typeface="Helvetica" panose="020B0604020202020204" pitchFamily="34" charset="0"/>
                <a:cs typeface="Helvetica" panose="020B0604020202020204" pitchFamily="34" charset="0"/>
              </a:rPr>
              <a:t>.</a:t>
            </a:r>
          </a:p>
          <a:p>
            <a:pPr algn="just"/>
            <a:endParaRPr lang="en-US" sz="1200" b="1" dirty="0">
              <a:latin typeface="Helvetica" panose="020B0604020202020204" pitchFamily="34" charset="0"/>
              <a:cs typeface="Helvetica" panose="020B0604020202020204" pitchFamily="34" charset="0"/>
            </a:endParaRPr>
          </a:p>
          <a:p>
            <a:pPr algn="just"/>
            <a:r>
              <a:rPr lang="en-US" sz="1600" dirty="0">
                <a:latin typeface="Helvetica" panose="020B0604020202020204" pitchFamily="34" charset="0"/>
                <a:cs typeface="Helvetica" panose="020B0604020202020204" pitchFamily="34" charset="0"/>
              </a:rPr>
              <a:t>This is so that your audience can understand your visualization.</a:t>
            </a:r>
          </a:p>
          <a:p>
            <a:pPr algn="just"/>
            <a:endParaRPr lang="en-US" sz="1000" dirty="0">
              <a:latin typeface="Helvetica" panose="020B0604020202020204" pitchFamily="34" charset="0"/>
              <a:cs typeface="Helvetica" panose="020B0604020202020204" pitchFamily="34" charset="0"/>
            </a:endParaRPr>
          </a:p>
          <a:p>
            <a:pPr algn="just"/>
            <a:r>
              <a:rPr lang="en-US" sz="1600" dirty="0">
                <a:latin typeface="Helvetica" panose="020B0604020202020204" pitchFamily="34" charset="0"/>
                <a:cs typeface="Helvetica" panose="020B0604020202020204" pitchFamily="34" charset="0"/>
              </a:rPr>
              <a:t>Some ways you can make designs understandable are:</a:t>
            </a:r>
          </a:p>
        </p:txBody>
      </p:sp>
      <p:pic>
        <p:nvPicPr>
          <p:cNvPr id="3" name="Picture 2"/>
          <p:cNvPicPr>
            <a:picLocks noChangeAspect="1"/>
          </p:cNvPicPr>
          <p:nvPr/>
        </p:nvPicPr>
        <p:blipFill rotWithShape="1">
          <a:blip r:embed="rId3"/>
          <a:srcRect l="24924" t="42803" r="32614" b="26018"/>
          <a:stretch/>
        </p:blipFill>
        <p:spPr>
          <a:xfrm>
            <a:off x="253662" y="224419"/>
            <a:ext cx="4512086" cy="1863688"/>
          </a:xfrm>
          <a:prstGeom prst="rect">
            <a:avLst/>
          </a:prstGeom>
          <a:ln>
            <a:noFill/>
          </a:ln>
          <a:effectLst>
            <a:softEdge rad="112500"/>
          </a:effectLst>
        </p:spPr>
      </p:pic>
      <p:sp>
        <p:nvSpPr>
          <p:cNvPr id="6" name="Rectangle 5"/>
          <p:cNvSpPr/>
          <p:nvPr/>
        </p:nvSpPr>
        <p:spPr>
          <a:xfrm>
            <a:off x="4731627" y="156179"/>
            <a:ext cx="4125770" cy="4832092"/>
          </a:xfrm>
          <a:prstGeom prst="rect">
            <a:avLst/>
          </a:prstGeom>
        </p:spPr>
        <p:txBody>
          <a:bodyPr wrap="square">
            <a:spAutoFit/>
          </a:bodyPr>
          <a:lstStyle/>
          <a:p>
            <a:pPr marL="285750" indent="-285750" algn="just">
              <a:spcAft>
                <a:spcPts val="1200"/>
              </a:spcAft>
              <a:buFont typeface="Wingdings" panose="05000000000000000000" pitchFamily="2" charset="2"/>
              <a:buChar char="§"/>
            </a:pPr>
            <a:r>
              <a:rPr lang="en-US" sz="1600" dirty="0" smtClean="0">
                <a:latin typeface="Helvetica" panose="020B0604020202020204" pitchFamily="34" charset="0"/>
                <a:cs typeface="Helvetica" panose="020B0604020202020204" pitchFamily="34" charset="0"/>
              </a:rPr>
              <a:t>Use an easy-to-read font and size it to make it readable. Sans serif fonts and Helvetica are some understandable font types. As for the size, keep it to 8-20 points. And, make sure lettering for each section of the visualization is consistent.</a:t>
            </a:r>
          </a:p>
          <a:p>
            <a:pPr marL="285750" indent="-285750" algn="just">
              <a:spcAft>
                <a:spcPts val="1200"/>
              </a:spcAft>
              <a:buFont typeface="Wingdings" panose="05000000000000000000" pitchFamily="2" charset="2"/>
              <a:buChar char="§"/>
            </a:pPr>
            <a:r>
              <a:rPr lang="en-US" sz="1600" dirty="0" smtClean="0">
                <a:latin typeface="Helvetica" panose="020B0604020202020204" pitchFamily="34" charset="0"/>
                <a:cs typeface="Helvetica" panose="020B0604020202020204" pitchFamily="34" charset="0"/>
              </a:rPr>
              <a:t>Select colors that are easy on the eye. Use a tool like </a:t>
            </a:r>
            <a:r>
              <a:rPr lang="en-US" sz="1600" dirty="0" err="1" smtClean="0">
                <a:latin typeface="Helvetica" panose="020B0604020202020204" pitchFamily="34" charset="0"/>
                <a:cs typeface="Helvetica" panose="020B0604020202020204" pitchFamily="34" charset="0"/>
              </a:rPr>
              <a:t>Coolors</a:t>
            </a:r>
            <a:r>
              <a:rPr lang="en-US" sz="1600" dirty="0" smtClean="0">
                <a:latin typeface="Helvetica" panose="020B0604020202020204" pitchFamily="34" charset="0"/>
                <a:cs typeface="Helvetica" panose="020B0604020202020204" pitchFamily="34" charset="0"/>
              </a:rPr>
              <a:t> to create color palettes based on colors that go with each other.</a:t>
            </a:r>
          </a:p>
          <a:p>
            <a:pPr marL="285750" indent="-285750" algn="just">
              <a:buFont typeface="Wingdings" panose="05000000000000000000" pitchFamily="2" charset="2"/>
              <a:buChar char="§"/>
            </a:pPr>
            <a:r>
              <a:rPr lang="en-US" sz="1600" dirty="0" smtClean="0">
                <a:latin typeface="Helvetica" panose="020B0604020202020204" pitchFamily="34" charset="0"/>
                <a:cs typeface="Helvetica" panose="020B0604020202020204" pitchFamily="34" charset="0"/>
              </a:rPr>
              <a:t>Make your visualization accessible for color blind people. Some ways to do so include using patterns to show contrast and using clearly contrasting colors in your charts. Blue and purple, green and brown, blue and grey and green and grey are some color combinations that color blind folks can’t make out.</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94812029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90000"/>
              </a:schemeClr>
            </a:gs>
            <a:gs pos="100000">
              <a:schemeClr val="accent1">
                <a:lumMod val="45000"/>
                <a:lumOff val="55000"/>
              </a:schemeClr>
            </a:gs>
            <a:gs pos="43000">
              <a:schemeClr val="accent1">
                <a:lumMod val="45000"/>
                <a:lumOff val="55000"/>
              </a:schemeClr>
            </a:gs>
            <a:gs pos="100000">
              <a:schemeClr val="accent1">
                <a:lumMod val="30000"/>
                <a:lumOff val="70000"/>
              </a:schemeClr>
            </a:gs>
          </a:gsLst>
          <a:lin ang="5400000" scaled="1"/>
        </a:gradFill>
        <a:effectLst/>
      </p:bgPr>
    </p:bg>
    <p:spTree>
      <p:nvGrpSpPr>
        <p:cNvPr id="1" name="Shape 98"/>
        <p:cNvGrpSpPr/>
        <p:nvPr/>
      </p:nvGrpSpPr>
      <p:grpSpPr>
        <a:xfrm>
          <a:off x="0" y="0"/>
          <a:ext cx="0" cy="0"/>
          <a:chOff x="0" y="0"/>
          <a:chExt cx="0" cy="0"/>
        </a:xfrm>
      </p:grpSpPr>
      <p:pic>
        <p:nvPicPr>
          <p:cNvPr id="3" name="Picture 2"/>
          <p:cNvPicPr>
            <a:picLocks noChangeAspect="1"/>
          </p:cNvPicPr>
          <p:nvPr/>
        </p:nvPicPr>
        <p:blipFill rotWithShape="1">
          <a:blip r:embed="rId3"/>
          <a:srcRect l="19104" t="42986" r="25149" b="18806"/>
          <a:stretch/>
        </p:blipFill>
        <p:spPr>
          <a:xfrm>
            <a:off x="3663570" y="327549"/>
            <a:ext cx="5309834" cy="2047166"/>
          </a:xfrm>
          <a:prstGeom prst="rect">
            <a:avLst/>
          </a:prstGeom>
          <a:ln>
            <a:noFill/>
          </a:ln>
          <a:effectLst>
            <a:softEdge rad="112500"/>
          </a:effectLst>
        </p:spPr>
      </p:pic>
      <p:sp>
        <p:nvSpPr>
          <p:cNvPr id="4" name="Rectangle 3"/>
          <p:cNvSpPr/>
          <p:nvPr/>
        </p:nvSpPr>
        <p:spPr>
          <a:xfrm>
            <a:off x="163773" y="615377"/>
            <a:ext cx="3500651" cy="3924151"/>
          </a:xfrm>
          <a:prstGeom prst="rect">
            <a:avLst/>
          </a:prstGeom>
        </p:spPr>
        <p:txBody>
          <a:bodyPr wrap="square">
            <a:spAutoFit/>
          </a:bodyPr>
          <a:lstStyle/>
          <a:p>
            <a:r>
              <a:rPr lang="en-US" sz="2000" b="1" dirty="0">
                <a:latin typeface="Helvetica" panose="020B0604020202020204" pitchFamily="34" charset="0"/>
                <a:cs typeface="Helvetica" panose="020B0604020202020204" pitchFamily="34" charset="0"/>
              </a:rPr>
              <a:t>4. Always add a legend to your visualization</a:t>
            </a:r>
            <a:r>
              <a:rPr lang="en-US" sz="2000" b="1" dirty="0" smtClean="0">
                <a:latin typeface="Helvetica" panose="020B0604020202020204" pitchFamily="34" charset="0"/>
                <a:cs typeface="Helvetica" panose="020B0604020202020204" pitchFamily="34" charset="0"/>
              </a:rPr>
              <a:t>.</a:t>
            </a:r>
          </a:p>
          <a:p>
            <a:endParaRPr lang="en-US" sz="1100" b="1" dirty="0">
              <a:latin typeface="Helvetica" panose="020B0604020202020204" pitchFamily="34" charset="0"/>
              <a:cs typeface="Helvetica" panose="020B0604020202020204" pitchFamily="34" charset="0"/>
            </a:endParaRPr>
          </a:p>
          <a:p>
            <a:pPr algn="just"/>
            <a:r>
              <a:rPr lang="en-US" sz="1800" dirty="0" smtClean="0">
                <a:latin typeface="Helvetica" panose="020B0604020202020204" pitchFamily="34" charset="0"/>
                <a:cs typeface="Helvetica" panose="020B0604020202020204" pitchFamily="34" charset="0"/>
              </a:rPr>
              <a:t>Whether </a:t>
            </a:r>
            <a:r>
              <a:rPr lang="en-US" sz="1800" dirty="0">
                <a:latin typeface="Helvetica" panose="020B0604020202020204" pitchFamily="34" charset="0"/>
                <a:cs typeface="Helvetica" panose="020B0604020202020204" pitchFamily="34" charset="0"/>
              </a:rPr>
              <a:t>it’s a chart or a graph that you’re using, you’ll need to add a legend to the side. A legend is an area, often present on the side, that describes each part of the chart</a:t>
            </a:r>
            <a:r>
              <a:rPr lang="en-US" sz="1800" dirty="0" smtClean="0">
                <a:latin typeface="Helvetica" panose="020B0604020202020204" pitchFamily="34" charset="0"/>
                <a:cs typeface="Helvetica" panose="020B0604020202020204" pitchFamily="34" charset="0"/>
              </a:rPr>
              <a:t>.</a:t>
            </a:r>
          </a:p>
          <a:p>
            <a:pPr algn="just"/>
            <a:endParaRPr lang="en-US" sz="1800" dirty="0">
              <a:latin typeface="Helvetica" panose="020B0604020202020204" pitchFamily="34" charset="0"/>
              <a:cs typeface="Helvetica" panose="020B0604020202020204" pitchFamily="34" charset="0"/>
            </a:endParaRPr>
          </a:p>
          <a:p>
            <a:pPr algn="just"/>
            <a:r>
              <a:rPr lang="en-US" sz="1800" dirty="0">
                <a:latin typeface="Helvetica" panose="020B0604020202020204" pitchFamily="34" charset="0"/>
                <a:cs typeface="Helvetica" panose="020B0604020202020204" pitchFamily="34" charset="0"/>
              </a:rPr>
              <a:t>But what does it help with? A legend is chiefly responsible for explaining to viewers how to read a chart.</a:t>
            </a:r>
            <a:endParaRPr lang="en-PH" sz="1800" dirty="0">
              <a:latin typeface="Helvetica" panose="020B0604020202020204" pitchFamily="34" charset="0"/>
              <a:cs typeface="Helvetica" panose="020B0604020202020204" pitchFamily="34" charset="0"/>
            </a:endParaRPr>
          </a:p>
        </p:txBody>
      </p:sp>
      <p:sp>
        <p:nvSpPr>
          <p:cNvPr id="5" name="Rectangle 4"/>
          <p:cNvSpPr/>
          <p:nvPr/>
        </p:nvSpPr>
        <p:spPr>
          <a:xfrm>
            <a:off x="3663570" y="2461448"/>
            <a:ext cx="5241594" cy="2031325"/>
          </a:xfrm>
          <a:prstGeom prst="rect">
            <a:avLst/>
          </a:prstGeom>
        </p:spPr>
        <p:txBody>
          <a:bodyPr wrap="square">
            <a:spAutoFit/>
          </a:bodyPr>
          <a:lstStyle/>
          <a:p>
            <a:pPr algn="just"/>
            <a:r>
              <a:rPr lang="en-US" sz="1800" dirty="0">
                <a:latin typeface="Helvetica" panose="020B0604020202020204" pitchFamily="34" charset="0"/>
                <a:cs typeface="Helvetica" panose="020B0604020202020204" pitchFamily="34" charset="0"/>
              </a:rPr>
              <a:t>Suppose you’ve used different colors in the visualization. To tell which color represents what, use the legend to explain which color stands for what.</a:t>
            </a:r>
          </a:p>
          <a:p>
            <a:pPr algn="just"/>
            <a:endParaRPr lang="en-US" sz="1800" dirty="0">
              <a:latin typeface="Helvetica" panose="020B0604020202020204" pitchFamily="34" charset="0"/>
              <a:cs typeface="Helvetica" panose="020B0604020202020204" pitchFamily="34" charset="0"/>
            </a:endParaRPr>
          </a:p>
          <a:p>
            <a:pPr algn="just"/>
            <a:r>
              <a:rPr lang="en-US" sz="1800" dirty="0">
                <a:latin typeface="Helvetica" panose="020B0604020202020204" pitchFamily="34" charset="0"/>
                <a:cs typeface="Helvetica" panose="020B0604020202020204" pitchFamily="34" charset="0"/>
              </a:rPr>
              <a:t>Look at the legend in this design to get a better idea.</a:t>
            </a:r>
            <a:endParaRPr lang="en-PH" sz="18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0372963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90000"/>
              </a:schemeClr>
            </a:gs>
            <a:gs pos="100000">
              <a:schemeClr val="accent1">
                <a:lumMod val="45000"/>
                <a:lumOff val="55000"/>
              </a:schemeClr>
            </a:gs>
            <a:gs pos="43000">
              <a:schemeClr val="accent1">
                <a:lumMod val="45000"/>
                <a:lumOff val="55000"/>
              </a:schemeClr>
            </a:gs>
            <a:gs pos="100000">
              <a:schemeClr val="accent1">
                <a:lumMod val="30000"/>
                <a:lumOff val="70000"/>
              </a:schemeClr>
            </a:gs>
          </a:gsLst>
          <a:lin ang="5400000" scaled="1"/>
        </a:gradFill>
        <a:effectLst/>
      </p:bgPr>
    </p:bg>
    <p:spTree>
      <p:nvGrpSpPr>
        <p:cNvPr id="1" name="Shape 98"/>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388062974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97000">
              <a:schemeClr val="tx2"/>
            </a:gs>
            <a:gs pos="7000">
              <a:schemeClr val="accent1">
                <a:lumMod val="45000"/>
                <a:lumOff val="55000"/>
              </a:schemeClr>
            </a:gs>
            <a:gs pos="18000">
              <a:schemeClr val="accent1">
                <a:lumMod val="45000"/>
                <a:lumOff val="55000"/>
              </a:schemeClr>
            </a:gs>
            <a:gs pos="49000">
              <a:schemeClr val="accent1">
                <a:lumMod val="30000"/>
                <a:lumOff val="70000"/>
              </a:schemeClr>
            </a:gs>
          </a:gsLst>
          <a:lin ang="5400000" scaled="1"/>
        </a:gradFill>
        <a:effectLst/>
      </p:bgPr>
    </p:bg>
    <p:spTree>
      <p:nvGrpSpPr>
        <p:cNvPr id="1" name="Shape 196"/>
        <p:cNvGrpSpPr/>
        <p:nvPr/>
      </p:nvGrpSpPr>
      <p:grpSpPr>
        <a:xfrm>
          <a:off x="0" y="0"/>
          <a:ext cx="0" cy="0"/>
          <a:chOff x="0" y="0"/>
          <a:chExt cx="0" cy="0"/>
        </a:xfrm>
      </p:grpSpPr>
      <p:sp>
        <p:nvSpPr>
          <p:cNvPr id="3" name="Rectangle 2"/>
          <p:cNvSpPr/>
          <p:nvPr/>
        </p:nvSpPr>
        <p:spPr>
          <a:xfrm>
            <a:off x="689211" y="831296"/>
            <a:ext cx="7772401" cy="2354491"/>
          </a:xfrm>
          <a:prstGeom prst="rect">
            <a:avLst/>
          </a:prstGeom>
        </p:spPr>
        <p:txBody>
          <a:bodyPr wrap="square">
            <a:spAutoFit/>
          </a:bodyPr>
          <a:lstStyle/>
          <a:p>
            <a:r>
              <a:rPr lang="en-US" sz="2400" b="1" dirty="0">
                <a:latin typeface="Helvetica" panose="020B0604020202020204" pitchFamily="34" charset="0"/>
                <a:cs typeface="Helvetica" panose="020B0604020202020204" pitchFamily="34" charset="0"/>
              </a:rPr>
              <a:t>5. Use the right data visualization tools</a:t>
            </a:r>
            <a:r>
              <a:rPr lang="en-US" sz="2400" b="1" dirty="0" smtClean="0">
                <a:latin typeface="Helvetica" panose="020B0604020202020204" pitchFamily="34" charset="0"/>
                <a:cs typeface="Helvetica" panose="020B0604020202020204" pitchFamily="34" charset="0"/>
              </a:rPr>
              <a:t>.</a:t>
            </a:r>
          </a:p>
          <a:p>
            <a:endParaRPr lang="en-US" sz="1200" b="1" dirty="0">
              <a:latin typeface="Helvetica" panose="020B0604020202020204" pitchFamily="34" charset="0"/>
              <a:cs typeface="Helvetica" panose="020B0604020202020204" pitchFamily="34" charset="0"/>
            </a:endParaRPr>
          </a:p>
          <a:p>
            <a:pPr algn="just"/>
            <a:r>
              <a:rPr lang="en-US" sz="2000" dirty="0">
                <a:latin typeface="Helvetica" panose="020B0604020202020204" pitchFamily="34" charset="0"/>
                <a:cs typeface="Helvetica" panose="020B0604020202020204" pitchFamily="34" charset="0"/>
              </a:rPr>
              <a:t>It’s also helpful to use a data visualization tool that meets your needs and is easy to use as well.</a:t>
            </a:r>
          </a:p>
          <a:p>
            <a:pPr algn="just"/>
            <a:endParaRPr lang="en-US" sz="1100" dirty="0">
              <a:latin typeface="Helvetica" panose="020B0604020202020204" pitchFamily="34" charset="0"/>
              <a:cs typeface="Helvetica" panose="020B0604020202020204" pitchFamily="34" charset="0"/>
            </a:endParaRPr>
          </a:p>
          <a:p>
            <a:pPr algn="just"/>
            <a:r>
              <a:rPr lang="en-US" sz="2000" dirty="0">
                <a:latin typeface="Helvetica" panose="020B0604020202020204" pitchFamily="34" charset="0"/>
                <a:cs typeface="Helvetica" panose="020B0604020202020204" pitchFamily="34" charset="0"/>
              </a:rPr>
              <a:t>If you’re looking to make visually appealing infographics in PowerPoint, for example, you’ll have a hard time since it can help you with simple charts and graphs only.</a:t>
            </a:r>
            <a:endParaRPr lang="en-PH" sz="20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87114902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97000">
              <a:schemeClr val="tx2"/>
            </a:gs>
            <a:gs pos="7000">
              <a:schemeClr val="accent1">
                <a:lumMod val="45000"/>
                <a:lumOff val="55000"/>
              </a:schemeClr>
            </a:gs>
            <a:gs pos="18000">
              <a:schemeClr val="accent1">
                <a:lumMod val="45000"/>
                <a:lumOff val="55000"/>
              </a:schemeClr>
            </a:gs>
            <a:gs pos="49000">
              <a:schemeClr val="accent1">
                <a:lumMod val="30000"/>
                <a:lumOff val="70000"/>
              </a:schemeClr>
            </a:gs>
          </a:gsLst>
          <a:lin ang="5400000" scaled="1"/>
        </a:gradFill>
        <a:effectLst/>
      </p:bgPr>
    </p:bg>
    <p:spTree>
      <p:nvGrpSpPr>
        <p:cNvPr id="1" name="Shape 196"/>
        <p:cNvGrpSpPr/>
        <p:nvPr/>
      </p:nvGrpSpPr>
      <p:grpSpPr>
        <a:xfrm>
          <a:off x="0" y="0"/>
          <a:ext cx="0" cy="0"/>
          <a:chOff x="0" y="0"/>
          <a:chExt cx="0" cy="0"/>
        </a:xfrm>
      </p:grpSpPr>
      <p:sp>
        <p:nvSpPr>
          <p:cNvPr id="3" name="Rectangle 2"/>
          <p:cNvSpPr/>
          <p:nvPr/>
        </p:nvSpPr>
        <p:spPr>
          <a:xfrm>
            <a:off x="689211" y="168356"/>
            <a:ext cx="7772401" cy="523220"/>
          </a:xfrm>
          <a:prstGeom prst="rect">
            <a:avLst/>
          </a:prstGeom>
        </p:spPr>
        <p:txBody>
          <a:bodyPr wrap="square">
            <a:spAutoFit/>
          </a:bodyPr>
          <a:lstStyle/>
          <a:p>
            <a:pPr algn="ctr"/>
            <a:r>
              <a:rPr lang="en-US" sz="2800" b="1" dirty="0" smtClean="0">
                <a:latin typeface="Helvetica" panose="020B0604020202020204" pitchFamily="34" charset="0"/>
                <a:cs typeface="Helvetica" panose="020B0604020202020204" pitchFamily="34" charset="0"/>
              </a:rPr>
              <a:t>Quiz</a:t>
            </a:r>
            <a:endParaRPr lang="en-PH" sz="2800" b="1" dirty="0">
              <a:latin typeface="Helvetica" panose="020B0604020202020204" pitchFamily="34" charset="0"/>
              <a:cs typeface="Helvetica" panose="020B0604020202020204" pitchFamily="34" charset="0"/>
            </a:endParaRPr>
          </a:p>
        </p:txBody>
      </p:sp>
      <p:sp>
        <p:nvSpPr>
          <p:cNvPr id="5" name="Rectangle 4"/>
          <p:cNvSpPr/>
          <p:nvPr/>
        </p:nvSpPr>
        <p:spPr>
          <a:xfrm>
            <a:off x="213360" y="707142"/>
            <a:ext cx="8702040" cy="4154984"/>
          </a:xfrm>
          <a:prstGeom prst="rect">
            <a:avLst/>
          </a:prstGeom>
        </p:spPr>
        <p:txBody>
          <a:bodyPr wrap="square">
            <a:spAutoFit/>
          </a:bodyPr>
          <a:lstStyle/>
          <a:p>
            <a:pPr marL="342900" indent="-342900">
              <a:buFont typeface="+mj-lt"/>
              <a:buAutoNum type="arabicPeriod"/>
            </a:pPr>
            <a:r>
              <a:rPr lang="en-US" sz="2400" dirty="0">
                <a:latin typeface="Helvetica" panose="020B0604020202020204" pitchFamily="34" charset="0"/>
                <a:cs typeface="Helvetica" panose="020B0604020202020204" pitchFamily="34" charset="0"/>
              </a:rPr>
              <a:t>__________ is the key to creating engaging and helpful data visualizations by determining the level of understanding of the viewers</a:t>
            </a:r>
            <a:r>
              <a:rPr lang="en-US" sz="2400" dirty="0" smtClean="0">
                <a:latin typeface="Helvetica" panose="020B0604020202020204" pitchFamily="34" charset="0"/>
                <a:cs typeface="Helvetica" panose="020B0604020202020204" pitchFamily="34" charset="0"/>
              </a:rPr>
              <a:t>.</a:t>
            </a:r>
          </a:p>
          <a:p>
            <a:pPr marL="342900" indent="-342900">
              <a:buFont typeface="+mj-lt"/>
              <a:buAutoNum type="arabicPeriod"/>
            </a:pPr>
            <a:r>
              <a:rPr lang="en-US" sz="2400" dirty="0" smtClean="0">
                <a:latin typeface="Helvetica" panose="020B0604020202020204" pitchFamily="34" charset="0"/>
                <a:cs typeface="Helvetica" panose="020B0604020202020204" pitchFamily="34" charset="0"/>
              </a:rPr>
              <a:t>A </a:t>
            </a:r>
            <a:r>
              <a:rPr lang="en-US" sz="2400" dirty="0">
                <a:latin typeface="Helvetica" panose="020B0604020202020204" pitchFamily="34" charset="0"/>
                <a:cs typeface="Helvetica" panose="020B0604020202020204" pitchFamily="34" charset="0"/>
              </a:rPr>
              <a:t>__________ should always be added to a chart or graph to explain what different visual elements represent</a:t>
            </a:r>
            <a:r>
              <a:rPr lang="en-US" sz="2400" dirty="0" smtClean="0">
                <a:latin typeface="Helvetica" panose="020B0604020202020204" pitchFamily="34" charset="0"/>
                <a:cs typeface="Helvetica" panose="020B0604020202020204" pitchFamily="34" charset="0"/>
              </a:rPr>
              <a:t>.</a:t>
            </a:r>
          </a:p>
          <a:p>
            <a:pPr marL="342900" indent="-342900">
              <a:buFont typeface="+mj-lt"/>
              <a:buAutoNum type="arabicPeriod"/>
            </a:pPr>
            <a:r>
              <a:rPr lang="en-US" sz="2400" dirty="0" smtClean="0">
                <a:latin typeface="Helvetica" panose="020B0604020202020204" pitchFamily="34" charset="0"/>
                <a:cs typeface="Helvetica" panose="020B0604020202020204" pitchFamily="34" charset="0"/>
              </a:rPr>
              <a:t>Fonts </a:t>
            </a:r>
            <a:r>
              <a:rPr lang="en-US" sz="2400" dirty="0">
                <a:latin typeface="Helvetica" panose="020B0604020202020204" pitchFamily="34" charset="0"/>
                <a:cs typeface="Helvetica" panose="020B0604020202020204" pitchFamily="34" charset="0"/>
              </a:rPr>
              <a:t>such as Helvetica and other __________ fonts are recommended to improve readability in data </a:t>
            </a:r>
            <a:r>
              <a:rPr lang="en-US" sz="2400" dirty="0" smtClean="0">
                <a:latin typeface="Helvetica" panose="020B0604020202020204" pitchFamily="34" charset="0"/>
                <a:cs typeface="Helvetica" panose="020B0604020202020204" pitchFamily="34" charset="0"/>
              </a:rPr>
              <a:t>visualizations.</a:t>
            </a:r>
          </a:p>
          <a:p>
            <a:pPr marL="342900" indent="-342900">
              <a:buFont typeface="+mj-lt"/>
              <a:buAutoNum type="arabicPeriod"/>
            </a:pPr>
            <a:r>
              <a:rPr lang="en-US" sz="2400" dirty="0" smtClean="0">
                <a:latin typeface="Helvetica" panose="020B0604020202020204" pitchFamily="34" charset="0"/>
                <a:cs typeface="Helvetica" panose="020B0604020202020204" pitchFamily="34" charset="0"/>
              </a:rPr>
              <a:t>A </a:t>
            </a:r>
            <a:r>
              <a:rPr lang="en-US" sz="2400" dirty="0">
                <a:latin typeface="Helvetica" panose="020B0604020202020204" pitchFamily="34" charset="0"/>
                <a:cs typeface="Helvetica" panose="020B0604020202020204" pitchFamily="34" charset="0"/>
              </a:rPr>
              <a:t>__________ chart is ideal when you want to represent parts of a whole using segmented </a:t>
            </a:r>
            <a:r>
              <a:rPr lang="en-US" sz="2400" dirty="0" smtClean="0">
                <a:latin typeface="Helvetica" panose="020B0604020202020204" pitchFamily="34" charset="0"/>
                <a:cs typeface="Helvetica" panose="020B0604020202020204" pitchFamily="34" charset="0"/>
              </a:rPr>
              <a:t>bars.</a:t>
            </a:r>
          </a:p>
          <a:p>
            <a:pPr marL="342900" indent="-342900">
              <a:buFont typeface="+mj-lt"/>
              <a:buAutoNum type="arabicPeriod"/>
            </a:pPr>
            <a:r>
              <a:rPr lang="en-US" sz="2400" dirty="0" smtClean="0">
                <a:latin typeface="Helvetica" panose="020B0604020202020204" pitchFamily="34" charset="0"/>
                <a:cs typeface="Helvetica" panose="020B0604020202020204" pitchFamily="34" charset="0"/>
              </a:rPr>
              <a:t>Tools </a:t>
            </a:r>
            <a:r>
              <a:rPr lang="en-US" sz="2400" dirty="0">
                <a:latin typeface="Helvetica" panose="020B0604020202020204" pitchFamily="34" charset="0"/>
                <a:cs typeface="Helvetica" panose="020B0604020202020204" pitchFamily="34" charset="0"/>
              </a:rPr>
              <a:t>like __________ can help you build color palettes with combinations that are visually appealing and accessible.</a:t>
            </a:r>
            <a:endParaRPr lang="en-PH" sz="2400"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71404634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sign Elements Infographics by Slidesgo">
  <a:themeElements>
    <a:clrScheme name="Simple Light">
      <a:dk1>
        <a:srgbClr val="000000"/>
      </a:dk1>
      <a:lt1>
        <a:srgbClr val="FFFFFF"/>
      </a:lt1>
      <a:dk2>
        <a:srgbClr val="595959"/>
      </a:dk2>
      <a:lt2>
        <a:srgbClr val="EEEEEE"/>
      </a:lt2>
      <a:accent1>
        <a:srgbClr val="264653"/>
      </a:accent1>
      <a:accent2>
        <a:srgbClr val="2A9D8F"/>
      </a:accent2>
      <a:accent3>
        <a:srgbClr val="8AB17D"/>
      </a:accent3>
      <a:accent4>
        <a:srgbClr val="E76F51"/>
      </a:accent4>
      <a:accent5>
        <a:srgbClr val="F4A261"/>
      </a:accent5>
      <a:accent6>
        <a:srgbClr val="E9C46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2387</TotalTime>
  <Words>795</Words>
  <Application>Microsoft Office PowerPoint</Application>
  <PresentationFormat>On-screen Show (16:9)</PresentationFormat>
  <Paragraphs>89</Paragraphs>
  <Slides>15</Slides>
  <Notes>15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Arial</vt:lpstr>
      <vt:lpstr>Fira Sans</vt:lpstr>
      <vt:lpstr>Fira Sans Extra Condensed</vt:lpstr>
      <vt:lpstr>Helvetica</vt:lpstr>
      <vt:lpstr>Proxima Nova</vt:lpstr>
      <vt:lpstr>Proxima Nova Semibold</vt:lpstr>
      <vt:lpstr>Roboto</vt:lpstr>
      <vt:lpstr>Wingdings</vt:lpstr>
      <vt:lpstr>Design Elements Infographics by Slidesgo</vt:lpstr>
      <vt:lpstr>Slidesgo Final Pages</vt:lpstr>
      <vt:lpstr>Data Visualization</vt:lpstr>
      <vt:lpstr>Data Visualization Best Practices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Diday</dc:creator>
  <cp:lastModifiedBy>Diday</cp:lastModifiedBy>
  <cp:revision>30</cp:revision>
  <dcterms:modified xsi:type="dcterms:W3CDTF">2025-08-04T06:41:49Z</dcterms:modified>
</cp:coreProperties>
</file>