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18"/>
  </p:notesMasterIdLst>
  <p:sldIdLst>
    <p:sldId id="256" r:id="rId3"/>
    <p:sldId id="257" r:id="rId4"/>
    <p:sldId id="258" r:id="rId5"/>
    <p:sldId id="289" r:id="rId6"/>
    <p:sldId id="290" r:id="rId7"/>
    <p:sldId id="260" r:id="rId8"/>
    <p:sldId id="291" r:id="rId9"/>
    <p:sldId id="292" r:id="rId10"/>
    <p:sldId id="293" r:id="rId11"/>
    <p:sldId id="294" r:id="rId12"/>
    <p:sldId id="295" r:id="rId13"/>
    <p:sldId id="261" r:id="rId14"/>
    <p:sldId id="288" r:id="rId15"/>
    <p:sldId id="296" r:id="rId16"/>
    <p:sldId id="29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CDC"/>
    <a:srgbClr val="9C08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44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002468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a00a88a2fe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a00a88a2fe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077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013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1742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9e5a87b3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9e5a87b3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8078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925c029c67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925c029c67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33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1.</a:t>
            </a:r>
            <a:r>
              <a:rPr lang="en-US" baseline="0" dirty="0" smtClean="0"/>
              <a:t> </a:t>
            </a:r>
            <a:endParaRPr dirty="0"/>
          </a:p>
        </p:txBody>
      </p:sp>
    </p:spTree>
    <p:extLst>
      <p:ext uri="{BB962C8B-B14F-4D97-AF65-F5344CB8AC3E}">
        <p14:creationId xmlns:p14="http://schemas.microsoft.com/office/powerpoint/2010/main" val="1575228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654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5e9a62805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5e9a62805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4403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37943ea5b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37943ea5b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8620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37943ea5b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37943ea5b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298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422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3a867f825_1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3a867f825_1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48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891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3a867f825_1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3a867f825_1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3151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37943ea5b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37943ea5b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772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411475"/>
            <a:ext cx="4569000" cy="823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1234975"/>
            <a:ext cx="2689200" cy="1051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Fira Sans"/>
              <a:buChar char="●"/>
              <a:defRPr sz="1800">
                <a:latin typeface="Fira Sans"/>
                <a:ea typeface="Fira Sans"/>
                <a:cs typeface="Fira Sans"/>
                <a:sym typeface="Fira Sans"/>
              </a:defRPr>
            </a:lvl1pPr>
            <a:lvl2pPr marL="914400" lvl="1" indent="-317500">
              <a:lnSpc>
                <a:spcPct val="115000"/>
              </a:lnSpc>
              <a:spcBef>
                <a:spcPts val="1600"/>
              </a:spcBef>
              <a:spcAft>
                <a:spcPts val="0"/>
              </a:spcAft>
              <a:buSzPts val="1400"/>
              <a:buFont typeface="Fira Sans"/>
              <a:buChar char="○"/>
              <a:defRPr>
                <a:latin typeface="Fira Sans"/>
                <a:ea typeface="Fira Sans"/>
                <a:cs typeface="Fira Sans"/>
                <a:sym typeface="Fira Sans"/>
              </a:defRPr>
            </a:lvl2pPr>
            <a:lvl3pPr marL="1371600" lvl="2" indent="-317500">
              <a:lnSpc>
                <a:spcPct val="115000"/>
              </a:lnSpc>
              <a:spcBef>
                <a:spcPts val="1600"/>
              </a:spcBef>
              <a:spcAft>
                <a:spcPts val="0"/>
              </a:spcAft>
              <a:buSzPts val="1400"/>
              <a:buFont typeface="Fira Sans"/>
              <a:buChar char="■"/>
              <a:defRPr>
                <a:latin typeface="Fira Sans"/>
                <a:ea typeface="Fira Sans"/>
                <a:cs typeface="Fira Sans"/>
                <a:sym typeface="Fira Sans"/>
              </a:defRPr>
            </a:lvl3pPr>
            <a:lvl4pPr marL="1828800" lvl="3" indent="-317500">
              <a:lnSpc>
                <a:spcPct val="115000"/>
              </a:lnSpc>
              <a:spcBef>
                <a:spcPts val="1600"/>
              </a:spcBef>
              <a:spcAft>
                <a:spcPts val="0"/>
              </a:spcAft>
              <a:buSzPts val="1400"/>
              <a:buFont typeface="Fira Sans"/>
              <a:buChar char="●"/>
              <a:defRPr>
                <a:latin typeface="Fira Sans"/>
                <a:ea typeface="Fira Sans"/>
                <a:cs typeface="Fira Sans"/>
                <a:sym typeface="Fira Sans"/>
              </a:defRPr>
            </a:lvl4pPr>
            <a:lvl5pPr marL="2286000" lvl="4" indent="-317500">
              <a:lnSpc>
                <a:spcPct val="115000"/>
              </a:lnSpc>
              <a:spcBef>
                <a:spcPts val="1600"/>
              </a:spcBef>
              <a:spcAft>
                <a:spcPts val="0"/>
              </a:spcAft>
              <a:buSzPts val="1400"/>
              <a:buFont typeface="Fira Sans"/>
              <a:buChar char="○"/>
              <a:defRPr>
                <a:latin typeface="Fira Sans"/>
                <a:ea typeface="Fira Sans"/>
                <a:cs typeface="Fira Sans"/>
                <a:sym typeface="Fira Sans"/>
              </a:defRPr>
            </a:lvl5pPr>
            <a:lvl6pPr marL="2743200" lvl="5" indent="-317500">
              <a:lnSpc>
                <a:spcPct val="115000"/>
              </a:lnSpc>
              <a:spcBef>
                <a:spcPts val="1600"/>
              </a:spcBef>
              <a:spcAft>
                <a:spcPts val="0"/>
              </a:spcAft>
              <a:buSzPts val="1400"/>
              <a:buFont typeface="Fira Sans"/>
              <a:buChar char="■"/>
              <a:defRPr>
                <a:latin typeface="Fira Sans"/>
                <a:ea typeface="Fira Sans"/>
                <a:cs typeface="Fira Sans"/>
                <a:sym typeface="Fira Sans"/>
              </a:defRPr>
            </a:lvl6pPr>
            <a:lvl7pPr marL="3200400" lvl="6" indent="-317500">
              <a:lnSpc>
                <a:spcPct val="115000"/>
              </a:lnSpc>
              <a:spcBef>
                <a:spcPts val="1600"/>
              </a:spcBef>
              <a:spcAft>
                <a:spcPts val="0"/>
              </a:spcAft>
              <a:buSzPts val="1400"/>
              <a:buFont typeface="Fira Sans"/>
              <a:buChar char="●"/>
              <a:defRPr>
                <a:latin typeface="Fira Sans"/>
                <a:ea typeface="Fira Sans"/>
                <a:cs typeface="Fira Sans"/>
                <a:sym typeface="Fira Sans"/>
              </a:defRPr>
            </a:lvl7pPr>
            <a:lvl8pPr marL="3657600" lvl="7" indent="-317500">
              <a:lnSpc>
                <a:spcPct val="115000"/>
              </a:lnSpc>
              <a:spcBef>
                <a:spcPts val="1600"/>
              </a:spcBef>
              <a:spcAft>
                <a:spcPts val="0"/>
              </a:spcAft>
              <a:buSzPts val="1400"/>
              <a:buFont typeface="Fira Sans"/>
              <a:buChar char="○"/>
              <a:defRPr>
                <a:latin typeface="Fira Sans"/>
                <a:ea typeface="Fira Sans"/>
                <a:cs typeface="Fira Sans"/>
                <a:sym typeface="Fira Sans"/>
              </a:defRPr>
            </a:lvl8pPr>
            <a:lvl9pPr marL="4114800" lvl="8" indent="-317500">
              <a:lnSpc>
                <a:spcPct val="115000"/>
              </a:lnSpc>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472">
          <p15:clr>
            <a:srgbClr val="EA4335"/>
          </p15:clr>
        </p15:guide>
        <p15:guide id="3" orient="horz" pos="259">
          <p15:clr>
            <a:srgbClr val="EA4335"/>
          </p15:clr>
        </p15:guide>
        <p15:guide id="4" orient="horz" pos="2981">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9" name="Google Shape;49;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sp>
      <p:sp>
        <p:nvSpPr>
          <p:cNvPr id="56" name="Google Shape;56;p15"/>
          <p:cNvSpPr txBox="1">
            <a:spLocks noGrp="1"/>
          </p:cNvSpPr>
          <p:nvPr>
            <p:ph type="subTitle" idx="1"/>
          </p:nvPr>
        </p:nvSpPr>
        <p:spPr>
          <a:xfrm>
            <a:off x="5997600" y="2402402"/>
            <a:ext cx="2689200" cy="1051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smtClean="0"/>
              <a:t>IT Elective 4</a:t>
            </a:r>
            <a:endParaRPr dirty="0"/>
          </a:p>
        </p:txBody>
      </p:sp>
      <p:sp>
        <p:nvSpPr>
          <p:cNvPr id="57" name="Google Shape;57;p15"/>
          <p:cNvSpPr txBox="1">
            <a:spLocks noGrp="1"/>
          </p:cNvSpPr>
          <p:nvPr>
            <p:ph type="ctrTitle"/>
          </p:nvPr>
        </p:nvSpPr>
        <p:spPr>
          <a:xfrm>
            <a:off x="4117800" y="1461354"/>
            <a:ext cx="4569000" cy="128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Data Visualization</a:t>
            </a:r>
            <a:endParaRPr dirty="0"/>
          </a:p>
        </p:txBody>
      </p:sp>
      <p:sp>
        <p:nvSpPr>
          <p:cNvPr id="58" name="Google Shape;58;p15"/>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sp>
      <p:sp>
        <p:nvSpPr>
          <p:cNvPr id="59" name="Google Shape;59;p15"/>
          <p:cNvSpPr/>
          <p:nvPr/>
        </p:nvSpPr>
        <p:spPr>
          <a:xfrm>
            <a:off x="1695000" y="992700"/>
            <a:ext cx="917712" cy="917697"/>
          </a:xfrm>
          <a:custGeom>
            <a:avLst/>
            <a:gdLst/>
            <a:ahLst/>
            <a:cxnLst/>
            <a:rect l="l" t="t" r="r" b="b"/>
            <a:pathLst>
              <a:path w="59991" h="59990" extrusionOk="0">
                <a:moveTo>
                  <a:pt x="59990" y="0"/>
                </a:moveTo>
                <a:cubicBezTo>
                  <a:pt x="26871" y="0"/>
                  <a:pt x="1" y="26870"/>
                  <a:pt x="1" y="59989"/>
                </a:cubicBezTo>
                <a:lnTo>
                  <a:pt x="37819" y="59989"/>
                </a:lnTo>
                <a:cubicBezTo>
                  <a:pt x="37819" y="47691"/>
                  <a:pt x="47717" y="37693"/>
                  <a:pt x="59990" y="37693"/>
                </a:cubicBezTo>
                <a:lnTo>
                  <a:pt x="599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2606911" y="992700"/>
            <a:ext cx="917697" cy="917697"/>
          </a:xfrm>
          <a:custGeom>
            <a:avLst/>
            <a:gdLst/>
            <a:ahLst/>
            <a:cxnLst/>
            <a:rect l="l" t="t" r="r" b="b"/>
            <a:pathLst>
              <a:path w="59990" h="59990" extrusionOk="0">
                <a:moveTo>
                  <a:pt x="0" y="0"/>
                </a:moveTo>
                <a:lnTo>
                  <a:pt x="0" y="37693"/>
                </a:lnTo>
                <a:cubicBezTo>
                  <a:pt x="12298" y="37693"/>
                  <a:pt x="22196" y="47691"/>
                  <a:pt x="22196" y="59989"/>
                </a:cubicBezTo>
                <a:lnTo>
                  <a:pt x="59990" y="59989"/>
                </a:lnTo>
                <a:cubicBezTo>
                  <a:pt x="59990" y="26870"/>
                  <a:pt x="33119"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695000" y="1904593"/>
            <a:ext cx="917712" cy="916167"/>
          </a:xfrm>
          <a:custGeom>
            <a:avLst/>
            <a:gdLst/>
            <a:ahLst/>
            <a:cxnLst/>
            <a:rect l="l" t="t" r="r" b="b"/>
            <a:pathLst>
              <a:path w="59991" h="59890" extrusionOk="0">
                <a:moveTo>
                  <a:pt x="1" y="0"/>
                </a:moveTo>
                <a:cubicBezTo>
                  <a:pt x="1" y="33019"/>
                  <a:pt x="26871" y="59889"/>
                  <a:pt x="59990" y="59889"/>
                </a:cubicBezTo>
                <a:lnTo>
                  <a:pt x="59990" y="22196"/>
                </a:lnTo>
                <a:cubicBezTo>
                  <a:pt x="47717" y="22196"/>
                  <a:pt x="37819" y="12198"/>
                  <a:pt x="37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606911" y="1904593"/>
            <a:ext cx="917697" cy="916167"/>
          </a:xfrm>
          <a:custGeom>
            <a:avLst/>
            <a:gdLst/>
            <a:ahLst/>
            <a:cxnLst/>
            <a:rect l="l" t="t" r="r" b="b"/>
            <a:pathLst>
              <a:path w="59990" h="59890" extrusionOk="0">
                <a:moveTo>
                  <a:pt x="22196" y="0"/>
                </a:moveTo>
                <a:cubicBezTo>
                  <a:pt x="22196" y="12198"/>
                  <a:pt x="12298" y="22196"/>
                  <a:pt x="0" y="22196"/>
                </a:cubicBezTo>
                <a:lnTo>
                  <a:pt x="0" y="59889"/>
                </a:lnTo>
                <a:cubicBezTo>
                  <a:pt x="33119" y="59889"/>
                  <a:pt x="59990" y="33019"/>
                  <a:pt x="599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flipH="1">
            <a:off x="3189187" y="3454202"/>
            <a:ext cx="335413" cy="980442"/>
          </a:xfrm>
          <a:custGeom>
            <a:avLst/>
            <a:gdLst/>
            <a:ahLst/>
            <a:cxnLst/>
            <a:rect l="l" t="t" r="r" b="b"/>
            <a:pathLst>
              <a:path w="2302" h="14545" extrusionOk="0">
                <a:moveTo>
                  <a:pt x="0" y="1"/>
                </a:moveTo>
                <a:lnTo>
                  <a:pt x="0" y="14545"/>
                </a:lnTo>
                <a:lnTo>
                  <a:pt x="2302" y="14545"/>
                </a:lnTo>
                <a:lnTo>
                  <a:pt x="23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flipH="1">
            <a:off x="2691115" y="3150352"/>
            <a:ext cx="335415" cy="1284290"/>
          </a:xfrm>
          <a:custGeom>
            <a:avLst/>
            <a:gdLst/>
            <a:ahLst/>
            <a:cxnLst/>
            <a:rect l="l" t="t" r="r" b="b"/>
            <a:pathLst>
              <a:path w="2303" h="15812" extrusionOk="0">
                <a:moveTo>
                  <a:pt x="1" y="0"/>
                </a:moveTo>
                <a:lnTo>
                  <a:pt x="1" y="15812"/>
                </a:lnTo>
                <a:lnTo>
                  <a:pt x="2302" y="15812"/>
                </a:lnTo>
                <a:lnTo>
                  <a:pt x="2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817"/>
              </a:solidFill>
            </a:endParaRPr>
          </a:p>
        </p:txBody>
      </p:sp>
      <p:sp>
        <p:nvSpPr>
          <p:cNvPr id="65" name="Google Shape;65;p15"/>
          <p:cNvSpPr/>
          <p:nvPr/>
        </p:nvSpPr>
        <p:spPr>
          <a:xfrm flipH="1">
            <a:off x="2193061" y="3814799"/>
            <a:ext cx="335415" cy="617364"/>
          </a:xfrm>
          <a:custGeom>
            <a:avLst/>
            <a:gdLst/>
            <a:ahLst/>
            <a:cxnLst/>
            <a:rect l="l" t="t" r="r" b="b"/>
            <a:pathLst>
              <a:path w="2303" h="11209" extrusionOk="0">
                <a:moveTo>
                  <a:pt x="1" y="0"/>
                </a:moveTo>
                <a:lnTo>
                  <a:pt x="1" y="11208"/>
                </a:lnTo>
                <a:lnTo>
                  <a:pt x="2302" y="11208"/>
                </a:lnTo>
                <a:lnTo>
                  <a:pt x="2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flipH="1">
            <a:off x="1695000" y="3559980"/>
            <a:ext cx="335415" cy="874591"/>
          </a:xfrm>
          <a:custGeom>
            <a:avLst/>
            <a:gdLst/>
            <a:ahLst/>
            <a:cxnLst/>
            <a:rect l="l" t="t" r="r" b="b"/>
            <a:pathLst>
              <a:path w="2303" h="14545" extrusionOk="0">
                <a:moveTo>
                  <a:pt x="0" y="1"/>
                </a:moveTo>
                <a:lnTo>
                  <a:pt x="0" y="14545"/>
                </a:lnTo>
                <a:lnTo>
                  <a:pt x="2302" y="14545"/>
                </a:lnTo>
                <a:lnTo>
                  <a:pt x="2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90000"/>
              </a:schemeClr>
            </a:gs>
            <a:gs pos="0">
              <a:srgbClr val="8FA7CA"/>
            </a:gs>
            <a:gs pos="100000">
              <a:srgbClr val="002060"/>
            </a:gs>
            <a:gs pos="36000">
              <a:schemeClr val="accent1">
                <a:lumMod val="45000"/>
                <a:lumOff val="55000"/>
              </a:schemeClr>
            </a:gs>
            <a:gs pos="0">
              <a:schemeClr val="accent1">
                <a:lumMod val="40000"/>
                <a:lumOff val="60000"/>
              </a:schemeClr>
            </a:gs>
          </a:gsLst>
          <a:lin ang="5400000" scaled="1"/>
        </a:gradFill>
        <a:effectLst/>
      </p:bgPr>
    </p:bg>
    <p:spTree>
      <p:nvGrpSpPr>
        <p:cNvPr id="1" name="Shape 140"/>
        <p:cNvGrpSpPr/>
        <p:nvPr/>
      </p:nvGrpSpPr>
      <p:grpSpPr>
        <a:xfrm>
          <a:off x="0" y="0"/>
          <a:ext cx="0" cy="0"/>
          <a:chOff x="0" y="0"/>
          <a:chExt cx="0" cy="0"/>
        </a:xfrm>
      </p:grpSpPr>
      <p:pic>
        <p:nvPicPr>
          <p:cNvPr id="5" name="Picture 4" descr="https://visme.co/blog/wp-content/uploads/2021/03/4-3.jpg"/>
          <p:cNvPicPr/>
          <p:nvPr/>
        </p:nvPicPr>
        <p:blipFill rotWithShape="1">
          <a:blip r:embed="rId3">
            <a:extLst>
              <a:ext uri="{28A0092B-C50C-407E-A947-70E740481C1C}">
                <a14:useLocalDpi xmlns:a14="http://schemas.microsoft.com/office/drawing/2010/main" val="0"/>
              </a:ext>
            </a:extLst>
          </a:blip>
          <a:srcRect b="7301"/>
          <a:stretch/>
        </p:blipFill>
        <p:spPr bwMode="auto">
          <a:xfrm>
            <a:off x="2904218" y="0"/>
            <a:ext cx="3453039" cy="5150757"/>
          </a:xfrm>
          <a:prstGeom prst="rect">
            <a:avLst/>
          </a:prstGeom>
          <a:noFill/>
          <a:ln>
            <a:noFill/>
          </a:ln>
        </p:spPr>
      </p:pic>
    </p:spTree>
    <p:extLst>
      <p:ext uri="{BB962C8B-B14F-4D97-AF65-F5344CB8AC3E}">
        <p14:creationId xmlns:p14="http://schemas.microsoft.com/office/powerpoint/2010/main" val="65179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90000"/>
              </a:schemeClr>
            </a:gs>
            <a:gs pos="44000">
              <a:schemeClr val="accent1">
                <a:lumMod val="45000"/>
                <a:lumOff val="55000"/>
              </a:schemeClr>
            </a:gs>
            <a:gs pos="29000">
              <a:schemeClr val="accent1">
                <a:lumMod val="45000"/>
                <a:lumOff val="55000"/>
              </a:schemeClr>
            </a:gs>
            <a:gs pos="100000">
              <a:schemeClr val="accent1">
                <a:lumMod val="30000"/>
                <a:lumOff val="70000"/>
              </a:schemeClr>
            </a:gs>
          </a:gsLst>
          <a:lin ang="5400000" scaled="1"/>
        </a:gradFill>
        <a:effectLst/>
      </p:bgPr>
    </p:bg>
    <p:spTree>
      <p:nvGrpSpPr>
        <p:cNvPr id="1" name="Shape 140"/>
        <p:cNvGrpSpPr/>
        <p:nvPr/>
      </p:nvGrpSpPr>
      <p:grpSpPr>
        <a:xfrm>
          <a:off x="0" y="0"/>
          <a:ext cx="0" cy="0"/>
          <a:chOff x="0" y="0"/>
          <a:chExt cx="0" cy="0"/>
        </a:xfrm>
      </p:grpSpPr>
      <p:sp>
        <p:nvSpPr>
          <p:cNvPr id="145" name="Google Shape;145;p18"/>
          <p:cNvSpPr txBox="1">
            <a:spLocks noGrp="1"/>
          </p:cNvSpPr>
          <p:nvPr>
            <p:ph type="title"/>
          </p:nvPr>
        </p:nvSpPr>
        <p:spPr>
          <a:xfrm>
            <a:off x="457200" y="411450"/>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dk1"/>
                </a:solidFill>
              </a:rPr>
              <a:t>Why is Data Visualization Important?</a:t>
            </a:r>
            <a:endParaRPr dirty="0">
              <a:solidFill>
                <a:schemeClr val="dk1"/>
              </a:solidFill>
            </a:endParaRPr>
          </a:p>
        </p:txBody>
      </p:sp>
      <p:sp>
        <p:nvSpPr>
          <p:cNvPr id="3" name="Rectangle 2"/>
          <p:cNvSpPr/>
          <p:nvPr/>
        </p:nvSpPr>
        <p:spPr>
          <a:xfrm>
            <a:off x="457200" y="1103880"/>
            <a:ext cx="8229600" cy="3323859"/>
          </a:xfrm>
          <a:prstGeom prst="rect">
            <a:avLst/>
          </a:prstGeom>
        </p:spPr>
        <p:txBody>
          <a:bodyPr wrap="square">
            <a:spAutoFit/>
          </a:bodyPr>
          <a:lstStyle/>
          <a:p>
            <a:pPr algn="just">
              <a:lnSpc>
                <a:spcPct val="107000"/>
              </a:lnSpc>
              <a:spcAft>
                <a:spcPts val="800"/>
              </a:spcAft>
            </a:pPr>
            <a:r>
              <a:rPr lang="en-PH" sz="1800" b="1" dirty="0">
                <a:solidFill>
                  <a:schemeClr val="tx2">
                    <a:lumMod val="25000"/>
                  </a:schemeClr>
                </a:solidFill>
                <a:latin typeface="Arial" panose="020B0604020202020204" pitchFamily="34" charset="0"/>
                <a:ea typeface="Calibri" panose="020F0502020204030204" pitchFamily="34" charset="0"/>
                <a:cs typeface="Times New Roman" panose="02020603050405020304" pitchFamily="18" charset="0"/>
              </a:rPr>
              <a:t>4. It makes data more memorable.</a:t>
            </a:r>
            <a:endParaRPr lang="en-PH" sz="1800" dirty="0">
              <a:solidFill>
                <a:schemeClr val="tx2">
                  <a:lumMod val="25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800"/>
              </a:spcAft>
            </a:pPr>
            <a:r>
              <a:rPr lang="en-PH" sz="1800" dirty="0">
                <a:solidFill>
                  <a:schemeClr val="tx2">
                    <a:lumMod val="25000"/>
                  </a:schemeClr>
                </a:solidFill>
                <a:latin typeface="Arial" panose="020B0604020202020204" pitchFamily="34" charset="0"/>
                <a:ea typeface="Calibri" panose="020F0502020204030204" pitchFamily="34" charset="0"/>
                <a:cs typeface="Times New Roman" panose="02020603050405020304" pitchFamily="18" charset="0"/>
              </a:rPr>
              <a:t>In addition to all the analysis and storytelling, capturing important data points in visuals is an effective way to teach it. After all, the visual nature makes it easy for people to understand.</a:t>
            </a:r>
            <a:endParaRPr lang="en-PH" sz="1800" dirty="0">
              <a:solidFill>
                <a:schemeClr val="tx2">
                  <a:lumMod val="25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800"/>
              </a:spcAft>
            </a:pPr>
            <a:r>
              <a:rPr lang="en-PH" sz="1800" dirty="0">
                <a:solidFill>
                  <a:schemeClr val="tx2">
                    <a:lumMod val="25000"/>
                  </a:schemeClr>
                </a:solidFill>
                <a:latin typeface="Arial" panose="020B0604020202020204" pitchFamily="34" charset="0"/>
                <a:ea typeface="Calibri" panose="020F0502020204030204" pitchFamily="34" charset="0"/>
                <a:cs typeface="Times New Roman" panose="02020603050405020304" pitchFamily="18" charset="0"/>
              </a:rPr>
              <a:t>By extension, this makes it easy to recall all the data — giving it an extended life.</a:t>
            </a:r>
            <a:endParaRPr lang="en-PH" sz="1800" dirty="0">
              <a:solidFill>
                <a:schemeClr val="tx2">
                  <a:lumMod val="25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800"/>
              </a:spcAft>
            </a:pPr>
            <a:r>
              <a:rPr lang="en-PH" sz="1800" dirty="0">
                <a:solidFill>
                  <a:schemeClr val="tx2">
                    <a:lumMod val="25000"/>
                  </a:schemeClr>
                </a:solidFill>
                <a:latin typeface="Arial" panose="020B0604020202020204" pitchFamily="34" charset="0"/>
                <a:ea typeface="Calibri" panose="020F0502020204030204" pitchFamily="34" charset="0"/>
                <a:cs typeface="Times New Roman" panose="02020603050405020304" pitchFamily="18" charset="0"/>
              </a:rPr>
              <a:t>This visualization, Where The Wild Things Grow, is a good example of what </a:t>
            </a:r>
            <a:r>
              <a:rPr lang="en-PH" sz="1800" dirty="0" smtClean="0">
                <a:solidFill>
                  <a:schemeClr val="tx2">
                    <a:lumMod val="25000"/>
                  </a:schemeClr>
                </a:solidFill>
                <a:latin typeface="Arial" panose="020B0604020202020204" pitchFamily="34" charset="0"/>
                <a:ea typeface="Calibri" panose="020F0502020204030204" pitchFamily="34" charset="0"/>
                <a:cs typeface="Times New Roman" panose="02020603050405020304" pitchFamily="18" charset="0"/>
              </a:rPr>
              <a:t>we’re </a:t>
            </a:r>
            <a:r>
              <a:rPr lang="en-PH" sz="1800" dirty="0">
                <a:solidFill>
                  <a:schemeClr val="tx2">
                    <a:lumMod val="25000"/>
                  </a:schemeClr>
                </a:solidFill>
                <a:latin typeface="Arial" panose="020B0604020202020204" pitchFamily="34" charset="0"/>
                <a:ea typeface="Calibri" panose="020F0502020204030204" pitchFamily="34" charset="0"/>
                <a:cs typeface="Times New Roman" panose="02020603050405020304" pitchFamily="18" charset="0"/>
              </a:rPr>
              <a:t>getting at. It’s an attractive chart showing where bioluminescence is present on Australia’s southeastern coast.</a:t>
            </a:r>
            <a:endParaRPr lang="en-PH" sz="180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23325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9" name="Picture 28" descr="https://visme.co/blog/wp-content/uploads/2021/03/5-3.jpg"/>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9144000"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35"/>
        <p:cNvGrpSpPr/>
        <p:nvPr/>
      </p:nvGrpSpPr>
      <p:grpSpPr>
        <a:xfrm>
          <a:off x="0" y="0"/>
          <a:ext cx="0" cy="0"/>
          <a:chOff x="0" y="0"/>
          <a:chExt cx="0" cy="0"/>
        </a:xfrm>
      </p:grpSpPr>
      <p:grpSp>
        <p:nvGrpSpPr>
          <p:cNvPr id="1139" name="Google Shape;1139;p47"/>
          <p:cNvGrpSpPr/>
          <p:nvPr/>
        </p:nvGrpSpPr>
        <p:grpSpPr>
          <a:xfrm>
            <a:off x="6874322" y="1724357"/>
            <a:ext cx="1446116" cy="2863897"/>
            <a:chOff x="6529419" y="1724307"/>
            <a:chExt cx="1480463" cy="2931917"/>
          </a:xfrm>
        </p:grpSpPr>
        <p:grpSp>
          <p:nvGrpSpPr>
            <p:cNvPr id="1140" name="Google Shape;1140;p47"/>
            <p:cNvGrpSpPr/>
            <p:nvPr/>
          </p:nvGrpSpPr>
          <p:grpSpPr>
            <a:xfrm>
              <a:off x="6556827" y="1724307"/>
              <a:ext cx="956596" cy="944294"/>
              <a:chOff x="3800349" y="1238762"/>
              <a:chExt cx="1098904" cy="1084772"/>
            </a:xfrm>
          </p:grpSpPr>
          <p:grpSp>
            <p:nvGrpSpPr>
              <p:cNvPr id="1141" name="Google Shape;1141;p47"/>
              <p:cNvGrpSpPr/>
              <p:nvPr/>
            </p:nvGrpSpPr>
            <p:grpSpPr>
              <a:xfrm>
                <a:off x="3800349" y="1238762"/>
                <a:ext cx="1098904" cy="1084772"/>
                <a:chOff x="3800349" y="1238762"/>
                <a:chExt cx="1098904" cy="1084772"/>
              </a:xfrm>
            </p:grpSpPr>
            <p:sp>
              <p:nvSpPr>
                <p:cNvPr id="1142" name="Google Shape;1142;p47"/>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4" name="Google Shape;1144;p47"/>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5" name="Google Shape;1145;p47"/>
            <p:cNvGrpSpPr/>
            <p:nvPr/>
          </p:nvGrpSpPr>
          <p:grpSpPr>
            <a:xfrm>
              <a:off x="7053286" y="2227254"/>
              <a:ext cx="956596" cy="944252"/>
              <a:chOff x="4370663" y="1816530"/>
              <a:chExt cx="1098904" cy="1084724"/>
            </a:xfrm>
          </p:grpSpPr>
          <p:grpSp>
            <p:nvGrpSpPr>
              <p:cNvPr id="1146" name="Google Shape;1146;p47"/>
              <p:cNvGrpSpPr/>
              <p:nvPr/>
            </p:nvGrpSpPr>
            <p:grpSpPr>
              <a:xfrm>
                <a:off x="4370663" y="1816530"/>
                <a:ext cx="1098904" cy="1084724"/>
                <a:chOff x="4370663" y="1816530"/>
                <a:chExt cx="1098904" cy="1084724"/>
              </a:xfrm>
            </p:grpSpPr>
            <p:sp>
              <p:nvSpPr>
                <p:cNvPr id="1147" name="Google Shape;1147;p47"/>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7"/>
              <p:cNvGrpSpPr/>
              <p:nvPr/>
            </p:nvGrpSpPr>
            <p:grpSpPr>
              <a:xfrm>
                <a:off x="4732628" y="2171596"/>
                <a:ext cx="374986" cy="374572"/>
                <a:chOff x="3303268" y="3817349"/>
                <a:chExt cx="346056" cy="345674"/>
              </a:xfrm>
            </p:grpSpPr>
            <p:sp>
              <p:nvSpPr>
                <p:cNvPr id="1150" name="Google Shape;1150;p47"/>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4" name="Google Shape;1154;p47"/>
            <p:cNvGrpSpPr/>
            <p:nvPr/>
          </p:nvGrpSpPr>
          <p:grpSpPr>
            <a:xfrm>
              <a:off x="6547098" y="2715744"/>
              <a:ext cx="956596" cy="944315"/>
              <a:chOff x="3789173" y="2377690"/>
              <a:chExt cx="1098904" cy="1084796"/>
            </a:xfrm>
          </p:grpSpPr>
          <p:grpSp>
            <p:nvGrpSpPr>
              <p:cNvPr id="1155" name="Google Shape;1155;p47"/>
              <p:cNvGrpSpPr/>
              <p:nvPr/>
            </p:nvGrpSpPr>
            <p:grpSpPr>
              <a:xfrm>
                <a:off x="3789173" y="2377690"/>
                <a:ext cx="1098904" cy="1084796"/>
                <a:chOff x="3789173" y="2377690"/>
                <a:chExt cx="1098904" cy="1084796"/>
              </a:xfrm>
            </p:grpSpPr>
            <p:sp>
              <p:nvSpPr>
                <p:cNvPr id="1156" name="Google Shape;1156;p47"/>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47"/>
              <p:cNvGrpSpPr/>
              <p:nvPr/>
            </p:nvGrpSpPr>
            <p:grpSpPr>
              <a:xfrm>
                <a:off x="4151137" y="2732796"/>
                <a:ext cx="374986" cy="374572"/>
                <a:chOff x="3752358" y="3817349"/>
                <a:chExt cx="346056" cy="345674"/>
              </a:xfrm>
            </p:grpSpPr>
            <p:sp>
              <p:nvSpPr>
                <p:cNvPr id="1159" name="Google Shape;1159;p47"/>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3" name="Google Shape;1163;p47"/>
            <p:cNvGrpSpPr/>
            <p:nvPr/>
          </p:nvGrpSpPr>
          <p:grpSpPr>
            <a:xfrm>
              <a:off x="7034853" y="3222917"/>
              <a:ext cx="956596" cy="944252"/>
              <a:chOff x="4349489" y="2960313"/>
              <a:chExt cx="1098904" cy="1084724"/>
            </a:xfrm>
          </p:grpSpPr>
          <p:grpSp>
            <p:nvGrpSpPr>
              <p:cNvPr id="1164" name="Google Shape;1164;p47"/>
              <p:cNvGrpSpPr/>
              <p:nvPr/>
            </p:nvGrpSpPr>
            <p:grpSpPr>
              <a:xfrm>
                <a:off x="4349489" y="2960313"/>
                <a:ext cx="1098904" cy="1084724"/>
                <a:chOff x="4349489" y="2960313"/>
                <a:chExt cx="1098904" cy="1084724"/>
              </a:xfrm>
            </p:grpSpPr>
            <p:sp>
              <p:nvSpPr>
                <p:cNvPr id="1165" name="Google Shape;1165;p47"/>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47"/>
              <p:cNvGrpSpPr/>
              <p:nvPr/>
            </p:nvGrpSpPr>
            <p:grpSpPr>
              <a:xfrm>
                <a:off x="4732657" y="3315384"/>
                <a:ext cx="374952" cy="374572"/>
                <a:chOff x="4201447" y="3817349"/>
                <a:chExt cx="346024" cy="345674"/>
              </a:xfrm>
            </p:grpSpPr>
            <p:sp>
              <p:nvSpPr>
                <p:cNvPr id="1168" name="Google Shape;1168;p47"/>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0" name="Google Shape;1170;p47"/>
            <p:cNvGrpSpPr/>
            <p:nvPr/>
          </p:nvGrpSpPr>
          <p:grpSpPr>
            <a:xfrm>
              <a:off x="6529419" y="3711909"/>
              <a:ext cx="956596" cy="944315"/>
              <a:chOff x="3768864" y="3522050"/>
              <a:chExt cx="1098904" cy="1084796"/>
            </a:xfrm>
          </p:grpSpPr>
          <p:grpSp>
            <p:nvGrpSpPr>
              <p:cNvPr id="1171" name="Google Shape;1171;p47"/>
              <p:cNvGrpSpPr/>
              <p:nvPr/>
            </p:nvGrpSpPr>
            <p:grpSpPr>
              <a:xfrm>
                <a:off x="3768864" y="3522050"/>
                <a:ext cx="1098904" cy="1084796"/>
                <a:chOff x="3768864" y="3522050"/>
                <a:chExt cx="1098904" cy="1084796"/>
              </a:xfrm>
            </p:grpSpPr>
            <p:sp>
              <p:nvSpPr>
                <p:cNvPr id="1172" name="Google Shape;1172;p47"/>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4" name="Google Shape;1174;p47"/>
              <p:cNvGrpSpPr/>
              <p:nvPr/>
            </p:nvGrpSpPr>
            <p:grpSpPr>
              <a:xfrm>
                <a:off x="4139616" y="3871555"/>
                <a:ext cx="357419" cy="357005"/>
                <a:chOff x="7482229" y="3351230"/>
                <a:chExt cx="357419" cy="357005"/>
              </a:xfrm>
            </p:grpSpPr>
            <p:sp>
              <p:nvSpPr>
                <p:cNvPr id="1175" name="Google Shape;1175;p47"/>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TextBox 1"/>
          <p:cNvSpPr txBox="1"/>
          <p:nvPr/>
        </p:nvSpPr>
        <p:spPr>
          <a:xfrm>
            <a:off x="2227716" y="2207171"/>
            <a:ext cx="4076986" cy="584775"/>
          </a:xfrm>
          <a:prstGeom prst="rect">
            <a:avLst/>
          </a:prstGeom>
          <a:noFill/>
        </p:spPr>
        <p:txBody>
          <a:bodyPr wrap="square" rtlCol="0">
            <a:spAutoFit/>
          </a:bodyPr>
          <a:lstStyle/>
          <a:p>
            <a:pPr algn="ctr"/>
            <a:r>
              <a:rPr lang="en-PH" sz="3200" dirty="0" smtClean="0">
                <a:solidFill>
                  <a:schemeClr val="tx2"/>
                </a:solidFill>
              </a:rPr>
              <a:t>Thank you! </a:t>
            </a:r>
            <a:r>
              <a:rPr lang="en-PH" sz="3200" dirty="0" smtClean="0">
                <a:solidFill>
                  <a:schemeClr val="tx2"/>
                </a:solidFill>
                <a:sym typeface="Wingdings" panose="05000000000000000000" pitchFamily="2" charset="2"/>
              </a:rPr>
              <a:t></a:t>
            </a:r>
            <a:endParaRPr lang="en-PH" sz="3200"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90000"/>
              </a:schemeClr>
            </a:gs>
            <a:gs pos="44000">
              <a:schemeClr val="accent1">
                <a:lumMod val="45000"/>
                <a:lumOff val="55000"/>
              </a:schemeClr>
            </a:gs>
            <a:gs pos="29000">
              <a:schemeClr val="accent1">
                <a:lumMod val="45000"/>
                <a:lumOff val="55000"/>
              </a:schemeClr>
            </a:gs>
            <a:gs pos="100000">
              <a:schemeClr val="accent1">
                <a:lumMod val="30000"/>
                <a:lumOff val="70000"/>
              </a:schemeClr>
            </a:gs>
          </a:gsLst>
          <a:lin ang="5400000" scaled="1"/>
        </a:gradFill>
        <a:effectLst/>
      </p:bgPr>
    </p:bg>
    <p:spTree>
      <p:nvGrpSpPr>
        <p:cNvPr id="1" name="Shape 140"/>
        <p:cNvGrpSpPr/>
        <p:nvPr/>
      </p:nvGrpSpPr>
      <p:grpSpPr>
        <a:xfrm>
          <a:off x="0" y="0"/>
          <a:ext cx="0" cy="0"/>
          <a:chOff x="0" y="0"/>
          <a:chExt cx="0" cy="0"/>
        </a:xfrm>
      </p:grpSpPr>
      <p:sp>
        <p:nvSpPr>
          <p:cNvPr id="145" name="Google Shape;145;p18"/>
          <p:cNvSpPr txBox="1">
            <a:spLocks noGrp="1"/>
          </p:cNvSpPr>
          <p:nvPr>
            <p:ph type="title"/>
          </p:nvPr>
        </p:nvSpPr>
        <p:spPr>
          <a:xfrm>
            <a:off x="457200" y="411450"/>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dk1"/>
                </a:solidFill>
              </a:rPr>
              <a:t>QUIZ</a:t>
            </a:r>
            <a:endParaRPr dirty="0">
              <a:solidFill>
                <a:schemeClr val="dk1"/>
              </a:solidFill>
            </a:endParaRPr>
          </a:p>
        </p:txBody>
      </p:sp>
      <p:sp>
        <p:nvSpPr>
          <p:cNvPr id="3" name="Rectangle 2"/>
          <p:cNvSpPr/>
          <p:nvPr/>
        </p:nvSpPr>
        <p:spPr>
          <a:xfrm>
            <a:off x="457200" y="1103880"/>
            <a:ext cx="8229600" cy="3685240"/>
          </a:xfrm>
          <a:prstGeom prst="rect">
            <a:avLst/>
          </a:prstGeom>
        </p:spPr>
        <p:txBody>
          <a:bodyPr wrap="square">
            <a:spAutoFit/>
          </a:bodyPr>
          <a:lstStyle/>
          <a:p>
            <a:pPr marL="342900" indent="-342900" algn="just">
              <a:lnSpc>
                <a:spcPct val="107000"/>
              </a:lnSpc>
              <a:spcAft>
                <a:spcPts val="800"/>
              </a:spcAft>
              <a:buAutoNum type="arabicPeriod"/>
            </a:pPr>
            <a:r>
              <a:rPr lang="en-PH" sz="1800" dirty="0" smtClean="0">
                <a:solidFill>
                  <a:srgbClr val="333333"/>
                </a:solidFill>
                <a:latin typeface="Arial" panose="020B0604020202020204" pitchFamily="34" charset="0"/>
                <a:ea typeface="Calibri" panose="020F0502020204030204" pitchFamily="34" charset="0"/>
              </a:rPr>
              <a:t>The </a:t>
            </a:r>
            <a:r>
              <a:rPr lang="en-PH" sz="1800" dirty="0">
                <a:solidFill>
                  <a:srgbClr val="333333"/>
                </a:solidFill>
                <a:latin typeface="Arial" panose="020B0604020202020204" pitchFamily="34" charset="0"/>
                <a:ea typeface="Calibri" panose="020F0502020204030204" pitchFamily="34" charset="0"/>
              </a:rPr>
              <a:t>graphical representation of data so that it’s easy to comprehend, analyze and </a:t>
            </a:r>
            <a:r>
              <a:rPr lang="en-PH" sz="1800" dirty="0" smtClean="0">
                <a:solidFill>
                  <a:srgbClr val="333333"/>
                </a:solidFill>
                <a:latin typeface="Arial" panose="020B0604020202020204" pitchFamily="34" charset="0"/>
                <a:ea typeface="Calibri" panose="020F0502020204030204" pitchFamily="34" charset="0"/>
              </a:rPr>
              <a:t>present.</a:t>
            </a:r>
          </a:p>
          <a:p>
            <a:pPr algn="just">
              <a:lnSpc>
                <a:spcPct val="107000"/>
              </a:lnSpc>
              <a:spcAft>
                <a:spcPts val="800"/>
              </a:spcAft>
            </a:pPr>
            <a:r>
              <a:rPr lang="en-US" sz="1800" dirty="0" smtClean="0">
                <a:solidFill>
                  <a:srgbClr val="333333"/>
                </a:solidFill>
                <a:latin typeface="Arial" panose="020B0604020202020204" pitchFamily="34" charset="0"/>
                <a:ea typeface="Calibri" panose="020F0502020204030204" pitchFamily="34" charset="0"/>
              </a:rPr>
              <a:t>2-5. List the four reasons why Data Visualization is Important.</a:t>
            </a:r>
          </a:p>
          <a:p>
            <a:pPr algn="just">
              <a:lnSpc>
                <a:spcPct val="107000"/>
              </a:lnSpc>
              <a:spcAft>
                <a:spcPts val="800"/>
              </a:spcAft>
            </a:pPr>
            <a:r>
              <a:rPr lang="en-US" sz="1800" dirty="0" smtClean="0">
                <a:solidFill>
                  <a:srgbClr val="333333"/>
                </a:solidFill>
                <a:latin typeface="Arial" panose="020B0604020202020204" pitchFamily="34" charset="0"/>
                <a:ea typeface="Calibri" panose="020F0502020204030204" pitchFamily="34" charset="0"/>
              </a:rPr>
              <a:t>6-8. List at least three group of individuals that </a:t>
            </a:r>
            <a:r>
              <a:rPr lang="en-PH" sz="1800" dirty="0" smtClean="0">
                <a:solidFill>
                  <a:srgbClr val="333333"/>
                </a:solidFill>
                <a:latin typeface="Arial" panose="020B0604020202020204" pitchFamily="34" charset="0"/>
                <a:ea typeface="Times New Roman" panose="02020603050405020304" pitchFamily="18" charset="0"/>
              </a:rPr>
              <a:t>rely </a:t>
            </a:r>
            <a:r>
              <a:rPr lang="en-PH" sz="1800" dirty="0">
                <a:solidFill>
                  <a:srgbClr val="333333"/>
                </a:solidFill>
                <a:latin typeface="Arial" panose="020B0604020202020204" pitchFamily="34" charset="0"/>
                <a:ea typeface="Times New Roman" panose="02020603050405020304" pitchFamily="18" charset="0"/>
              </a:rPr>
              <a:t>on data </a:t>
            </a:r>
            <a:r>
              <a:rPr lang="en-PH" sz="1800" dirty="0" smtClean="0">
                <a:solidFill>
                  <a:srgbClr val="333333"/>
                </a:solidFill>
                <a:latin typeface="Arial" panose="020B0604020202020204" pitchFamily="34" charset="0"/>
                <a:ea typeface="Times New Roman" panose="02020603050405020304" pitchFamily="18" charset="0"/>
              </a:rPr>
              <a:t>visualization.</a:t>
            </a:r>
            <a:endParaRPr lang="en-US" sz="1800" dirty="0" smtClean="0">
              <a:solidFill>
                <a:srgbClr val="333333"/>
              </a:solidFill>
              <a:latin typeface="Arial" panose="020B0604020202020204" pitchFamily="34" charset="0"/>
              <a:ea typeface="Calibri" panose="020F0502020204030204" pitchFamily="34" charset="0"/>
            </a:endParaRPr>
          </a:p>
          <a:p>
            <a:pPr algn="just">
              <a:lnSpc>
                <a:spcPct val="107000"/>
              </a:lnSpc>
              <a:spcAft>
                <a:spcPts val="800"/>
              </a:spcAft>
            </a:pPr>
            <a:r>
              <a:rPr lang="en-US" sz="1800" dirty="0">
                <a:solidFill>
                  <a:srgbClr val="333333"/>
                </a:solidFill>
                <a:latin typeface="Arial" panose="020B0604020202020204" pitchFamily="34" charset="0"/>
                <a:ea typeface="Calibri" panose="020F0502020204030204" pitchFamily="34" charset="0"/>
              </a:rPr>
              <a:t>9</a:t>
            </a:r>
            <a:r>
              <a:rPr lang="en-US" sz="1800" dirty="0" smtClean="0">
                <a:solidFill>
                  <a:srgbClr val="333333"/>
                </a:solidFill>
                <a:latin typeface="Arial" panose="020B0604020202020204" pitchFamily="34" charset="0"/>
                <a:ea typeface="Calibri" panose="020F0502020204030204" pitchFamily="34" charset="0"/>
              </a:rPr>
              <a:t>. </a:t>
            </a:r>
            <a:r>
              <a:rPr lang="en-PH" sz="1800" dirty="0"/>
              <a:t>Which of these is a benefit of using data visualization to analyze data over several years</a:t>
            </a:r>
            <a:r>
              <a:rPr lang="en-PH" sz="1800" dirty="0" smtClean="0"/>
              <a:t>?</a:t>
            </a:r>
          </a:p>
          <a:p>
            <a:pPr marL="342900" lvl="1" indent="-342900" fontAlgn="base">
              <a:buFont typeface="+mj-lt"/>
              <a:buAutoNum type="alphaLcParenR"/>
            </a:pPr>
            <a:r>
              <a:rPr lang="en-PH" sz="1800" dirty="0" smtClean="0"/>
              <a:t>Identifying </a:t>
            </a:r>
            <a:r>
              <a:rPr lang="en-PH" sz="1800" dirty="0"/>
              <a:t>frequency</a:t>
            </a:r>
          </a:p>
          <a:p>
            <a:pPr marL="342900" lvl="1" indent="-342900" fontAlgn="base">
              <a:buFont typeface="+mj-lt"/>
              <a:buAutoNum type="alphaLcParenR"/>
            </a:pPr>
            <a:r>
              <a:rPr lang="en-PH" sz="1800" dirty="0"/>
              <a:t>Planning schedules</a:t>
            </a:r>
          </a:p>
          <a:p>
            <a:pPr marL="342900" lvl="1" indent="-342900" fontAlgn="base">
              <a:buFont typeface="+mj-lt"/>
              <a:buAutoNum type="alphaLcParenR"/>
            </a:pPr>
            <a:r>
              <a:rPr lang="en-PH" sz="1800" dirty="0"/>
              <a:t>Predicting patterns</a:t>
            </a:r>
          </a:p>
          <a:p>
            <a:pPr marL="342900" lvl="1" indent="-342900" fontAlgn="base">
              <a:buFont typeface="+mj-lt"/>
              <a:buAutoNum type="alphaLcParenR"/>
            </a:pPr>
            <a:r>
              <a:rPr lang="en-PH" sz="1800" dirty="0"/>
              <a:t>Evaluating </a:t>
            </a:r>
            <a:r>
              <a:rPr lang="en-PH" sz="1800" dirty="0" smtClean="0"/>
              <a:t>risk</a:t>
            </a:r>
            <a:endParaRPr lang="en-PH" sz="1800" dirty="0" smtClean="0">
              <a:solidFill>
                <a:srgbClr val="333333"/>
              </a:solidFill>
              <a:latin typeface="Arial" panose="020B0604020202020204" pitchFamily="34" charset="0"/>
              <a:ea typeface="Calibri" panose="020F0502020204030204" pitchFamily="34" charset="0"/>
            </a:endParaRPr>
          </a:p>
          <a:p>
            <a:pPr marL="342900" indent="-342900" algn="just">
              <a:lnSpc>
                <a:spcPct val="107000"/>
              </a:lnSpc>
              <a:spcAft>
                <a:spcPts val="800"/>
              </a:spcAft>
              <a:buAutoNum type="arabicPeriod"/>
            </a:pPr>
            <a:endParaRPr lang="en-PH" sz="180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452924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90000"/>
              </a:schemeClr>
            </a:gs>
            <a:gs pos="44000">
              <a:schemeClr val="accent1">
                <a:lumMod val="45000"/>
                <a:lumOff val="55000"/>
              </a:schemeClr>
            </a:gs>
            <a:gs pos="29000">
              <a:schemeClr val="accent1">
                <a:lumMod val="45000"/>
                <a:lumOff val="55000"/>
              </a:schemeClr>
            </a:gs>
            <a:gs pos="100000">
              <a:schemeClr val="accent1">
                <a:lumMod val="30000"/>
                <a:lumOff val="70000"/>
              </a:schemeClr>
            </a:gs>
          </a:gsLst>
          <a:lin ang="5400000" scaled="1"/>
        </a:gradFill>
        <a:effectLst/>
      </p:bgPr>
    </p:bg>
    <p:spTree>
      <p:nvGrpSpPr>
        <p:cNvPr id="1" name="Shape 140"/>
        <p:cNvGrpSpPr/>
        <p:nvPr/>
      </p:nvGrpSpPr>
      <p:grpSpPr>
        <a:xfrm>
          <a:off x="0" y="0"/>
          <a:ext cx="0" cy="0"/>
          <a:chOff x="0" y="0"/>
          <a:chExt cx="0" cy="0"/>
        </a:xfrm>
      </p:grpSpPr>
      <p:sp>
        <p:nvSpPr>
          <p:cNvPr id="145" name="Google Shape;145;p18"/>
          <p:cNvSpPr txBox="1">
            <a:spLocks noGrp="1"/>
          </p:cNvSpPr>
          <p:nvPr>
            <p:ph type="title"/>
          </p:nvPr>
        </p:nvSpPr>
        <p:spPr>
          <a:xfrm>
            <a:off x="457200" y="411450"/>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dk1"/>
                </a:solidFill>
              </a:rPr>
              <a:t>QUIZ</a:t>
            </a:r>
            <a:endParaRPr dirty="0">
              <a:solidFill>
                <a:schemeClr val="dk1"/>
              </a:solidFill>
            </a:endParaRPr>
          </a:p>
        </p:txBody>
      </p:sp>
      <p:sp>
        <p:nvSpPr>
          <p:cNvPr id="3" name="Rectangle 2"/>
          <p:cNvSpPr/>
          <p:nvPr/>
        </p:nvSpPr>
        <p:spPr>
          <a:xfrm>
            <a:off x="457200" y="1103880"/>
            <a:ext cx="8229600" cy="1895647"/>
          </a:xfrm>
          <a:prstGeom prst="rect">
            <a:avLst/>
          </a:prstGeom>
        </p:spPr>
        <p:txBody>
          <a:bodyPr wrap="square">
            <a:spAutoFit/>
          </a:bodyPr>
          <a:lstStyle/>
          <a:p>
            <a:pPr algn="just">
              <a:lnSpc>
                <a:spcPct val="107000"/>
              </a:lnSpc>
              <a:spcAft>
                <a:spcPts val="800"/>
              </a:spcAft>
            </a:pPr>
            <a:r>
              <a:rPr lang="en-US" sz="1800" dirty="0" smtClean="0">
                <a:solidFill>
                  <a:srgbClr val="333333"/>
                </a:solidFill>
                <a:latin typeface="Arial" panose="020B0604020202020204" pitchFamily="34" charset="0"/>
                <a:ea typeface="Calibri" panose="020F0502020204030204" pitchFamily="34" charset="0"/>
              </a:rPr>
              <a:t>10. </a:t>
            </a:r>
            <a:r>
              <a:rPr lang="en-US" sz="1800" dirty="0"/>
              <a:t>What does data visualization help you pinpoint by providing a visual view of all the </a:t>
            </a:r>
            <a:r>
              <a:rPr lang="en-US" sz="1800" dirty="0" smtClean="0"/>
              <a:t>data?</a:t>
            </a:r>
            <a:endParaRPr lang="en-PH" sz="1800" dirty="0" smtClean="0"/>
          </a:p>
          <a:p>
            <a:pPr marL="342900" lvl="1" indent="-342900" fontAlgn="base">
              <a:buFont typeface="+mj-lt"/>
              <a:buAutoNum type="alphaLcParenR"/>
            </a:pPr>
            <a:r>
              <a:rPr lang="en-PH" sz="1800" dirty="0" smtClean="0"/>
              <a:t>Frequency</a:t>
            </a:r>
          </a:p>
          <a:p>
            <a:pPr marL="342900" lvl="1" indent="-342900" fontAlgn="base">
              <a:buFont typeface="+mj-lt"/>
              <a:buAutoNum type="alphaLcParenR"/>
            </a:pPr>
            <a:r>
              <a:rPr lang="en-PH" sz="1800" dirty="0" smtClean="0"/>
              <a:t>Relationships</a:t>
            </a:r>
            <a:endParaRPr lang="en-PH" sz="1800" dirty="0"/>
          </a:p>
          <a:p>
            <a:pPr marL="342900" lvl="1" indent="-342900" fontAlgn="base">
              <a:buFont typeface="+mj-lt"/>
              <a:buAutoNum type="alphaLcParenR"/>
            </a:pPr>
            <a:r>
              <a:rPr lang="en-PH" sz="1800" dirty="0"/>
              <a:t>Value</a:t>
            </a:r>
          </a:p>
          <a:p>
            <a:pPr marL="342900" lvl="1" indent="-342900" fontAlgn="base">
              <a:buFont typeface="+mj-lt"/>
              <a:buAutoNum type="alphaLcParenR"/>
            </a:pPr>
            <a:r>
              <a:rPr lang="en-PH" sz="1800" dirty="0" smtClean="0"/>
              <a:t>Risk</a:t>
            </a:r>
            <a:endParaRPr lang="en-PH" sz="1800" dirty="0"/>
          </a:p>
        </p:txBody>
      </p:sp>
    </p:spTree>
    <p:extLst>
      <p:ext uri="{BB962C8B-B14F-4D97-AF65-F5344CB8AC3E}">
        <p14:creationId xmlns:p14="http://schemas.microsoft.com/office/powerpoint/2010/main" val="32903242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dk1"/>
                </a:solidFill>
              </a:rPr>
              <a:t>Data Visualization</a:t>
            </a:r>
            <a:endParaRPr dirty="0">
              <a:solidFill>
                <a:schemeClr val="dk1"/>
              </a:solidFill>
            </a:endParaRPr>
          </a:p>
        </p:txBody>
      </p:sp>
      <p:sp>
        <p:nvSpPr>
          <p:cNvPr id="72" name="Google Shape;72;p16"/>
          <p:cNvSpPr/>
          <p:nvPr/>
        </p:nvSpPr>
        <p:spPr>
          <a:xfrm>
            <a:off x="703625" y="3014925"/>
            <a:ext cx="3679200" cy="1708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6"/>
          <p:cNvSpPr/>
          <p:nvPr/>
        </p:nvSpPr>
        <p:spPr>
          <a:xfrm>
            <a:off x="4799375" y="3014925"/>
            <a:ext cx="3679200" cy="1708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p:nvPr/>
        </p:nvSpPr>
        <p:spPr>
          <a:xfrm>
            <a:off x="5012803" y="3197538"/>
            <a:ext cx="1662990" cy="44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smtClean="0">
                <a:solidFill>
                  <a:srgbClr val="FFFFFF"/>
                </a:solidFill>
                <a:latin typeface="Fira Sans Extra Condensed Medium"/>
                <a:ea typeface="Fira Sans Extra Condensed Medium"/>
                <a:cs typeface="Fira Sans Extra Condensed Medium"/>
                <a:sym typeface="Fira Sans Extra Condensed Medium"/>
              </a:rPr>
              <a:t>Mars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78" name="Google Shape;78;p16"/>
          <p:cNvSpPr txBox="1"/>
          <p:nvPr/>
        </p:nvSpPr>
        <p:spPr>
          <a:xfrm>
            <a:off x="5012799" y="4105275"/>
            <a:ext cx="3126719" cy="46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rgbClr val="FFFFFF"/>
                </a:solidFill>
                <a:latin typeface="Roboto Medium"/>
                <a:ea typeface="Roboto Medium"/>
                <a:cs typeface="Roboto Medium"/>
                <a:sym typeface="Roboto Medium"/>
              </a:rPr>
              <a:t>Despite being </a:t>
            </a:r>
            <a:r>
              <a:rPr lang="en" sz="1200" dirty="0" smtClean="0">
                <a:solidFill>
                  <a:srgbClr val="FFFFFF"/>
                </a:solidFill>
                <a:latin typeface="Roboto Medium"/>
                <a:ea typeface="Roboto Medium"/>
                <a:cs typeface="Roboto Medium"/>
                <a:sym typeface="Roboto Medium"/>
              </a:rPr>
              <a:t>red,</a:t>
            </a:r>
            <a:br>
              <a:rPr lang="en" sz="1200" dirty="0" smtClean="0">
                <a:solidFill>
                  <a:srgbClr val="FFFFFF"/>
                </a:solidFill>
                <a:latin typeface="Roboto Medium"/>
                <a:ea typeface="Roboto Medium"/>
                <a:cs typeface="Roboto Medium"/>
                <a:sym typeface="Roboto Medium"/>
              </a:rPr>
            </a:br>
            <a:r>
              <a:rPr lang="en" sz="1200" dirty="0" smtClean="0">
                <a:solidFill>
                  <a:srgbClr val="FFFFFF"/>
                </a:solidFill>
                <a:latin typeface="Roboto Medium"/>
                <a:ea typeface="Roboto Medium"/>
                <a:cs typeface="Roboto Medium"/>
                <a:sym typeface="Roboto Medium"/>
              </a:rPr>
              <a:t>Mars </a:t>
            </a:r>
            <a:r>
              <a:rPr lang="en" sz="1200" dirty="0">
                <a:solidFill>
                  <a:srgbClr val="FFFFFF"/>
                </a:solidFill>
                <a:latin typeface="Roboto Medium"/>
                <a:ea typeface="Roboto Medium"/>
                <a:cs typeface="Roboto Medium"/>
                <a:sym typeface="Roboto Medium"/>
              </a:rPr>
              <a:t>is a cold place</a:t>
            </a:r>
            <a:endParaRPr sz="1200" dirty="0">
              <a:solidFill>
                <a:srgbClr val="FFFFFF"/>
              </a:solidFill>
              <a:latin typeface="Roboto Medium"/>
              <a:ea typeface="Roboto Medium"/>
              <a:cs typeface="Roboto Medium"/>
              <a:sym typeface="Roboto Medium"/>
            </a:endParaRPr>
          </a:p>
        </p:txBody>
      </p:sp>
      <p:sp>
        <p:nvSpPr>
          <p:cNvPr id="79" name="Google Shape;79;p16"/>
          <p:cNvSpPr txBox="1"/>
          <p:nvPr/>
        </p:nvSpPr>
        <p:spPr>
          <a:xfrm>
            <a:off x="917053" y="3197538"/>
            <a:ext cx="1277700" cy="44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smtClean="0">
                <a:solidFill>
                  <a:srgbClr val="FFFFFF"/>
                </a:solidFill>
                <a:latin typeface="Fira Sans Extra Condensed Medium"/>
                <a:ea typeface="Fira Sans Extra Condensed Medium"/>
                <a:cs typeface="Fira Sans Extra Condensed Medium"/>
                <a:sym typeface="Fira Sans Extra Condensed Medium"/>
              </a:rPr>
              <a:t>Neptune</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80" name="Google Shape;80;p16"/>
          <p:cNvSpPr txBox="1"/>
          <p:nvPr/>
        </p:nvSpPr>
        <p:spPr>
          <a:xfrm>
            <a:off x="917050" y="4105275"/>
            <a:ext cx="1809000" cy="46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lt1"/>
                </a:solidFill>
                <a:latin typeface="Roboto Medium"/>
                <a:ea typeface="Roboto Medium"/>
                <a:cs typeface="Roboto Medium"/>
                <a:sym typeface="Roboto Medium"/>
              </a:rPr>
              <a:t>It is the farthest planet from the Sun</a:t>
            </a:r>
            <a:endParaRPr sz="1200">
              <a:solidFill>
                <a:schemeClr val="lt1"/>
              </a:solidFill>
              <a:latin typeface="Roboto Medium"/>
              <a:ea typeface="Roboto Medium"/>
              <a:cs typeface="Roboto Medium"/>
              <a:sym typeface="Roboto Medium"/>
            </a:endParaRPr>
          </a:p>
        </p:txBody>
      </p:sp>
      <p:sp>
        <p:nvSpPr>
          <p:cNvPr id="81" name="Google Shape;81;p16"/>
          <p:cNvSpPr txBox="1"/>
          <p:nvPr/>
        </p:nvSpPr>
        <p:spPr>
          <a:xfrm>
            <a:off x="3141741" y="4000185"/>
            <a:ext cx="722700" cy="449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3"/>
                </a:solidFill>
                <a:latin typeface="Fira Sans Condensed"/>
                <a:ea typeface="Fira Sans Condensed"/>
                <a:cs typeface="Fira Sans Condensed"/>
                <a:sym typeface="Fira Sans Condensed"/>
              </a:rPr>
              <a:t>90%</a:t>
            </a:r>
            <a:endParaRPr sz="1800" b="1">
              <a:solidFill>
                <a:schemeClr val="accent3"/>
              </a:solidFill>
              <a:latin typeface="Fira Sans Condensed"/>
              <a:ea typeface="Fira Sans Condensed"/>
              <a:cs typeface="Fira Sans Condensed"/>
              <a:sym typeface="Fira Sans Condensed"/>
            </a:endParaRPr>
          </a:p>
        </p:txBody>
      </p:sp>
      <p:sp>
        <p:nvSpPr>
          <p:cNvPr id="82" name="Google Shape;82;p16"/>
          <p:cNvSpPr/>
          <p:nvPr/>
        </p:nvSpPr>
        <p:spPr>
          <a:xfrm>
            <a:off x="2836784" y="3211564"/>
            <a:ext cx="1332600" cy="1332600"/>
          </a:xfrm>
          <a:prstGeom prst="pie">
            <a:avLst>
              <a:gd name="adj1" fmla="val 19710341"/>
              <a:gd name="adj2" fmla="val 733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1004481" y="1194914"/>
            <a:ext cx="7135037" cy="923330"/>
          </a:xfrm>
          <a:prstGeom prst="rect">
            <a:avLst/>
          </a:prstGeom>
        </p:spPr>
        <p:txBody>
          <a:bodyPr wrap="square">
            <a:spAutoFit/>
          </a:bodyPr>
          <a:lstStyle/>
          <a:p>
            <a:pPr algn="just"/>
            <a:r>
              <a:rPr lang="en-PH" sz="1800" dirty="0" smtClean="0">
                <a:solidFill>
                  <a:srgbClr val="333333"/>
                </a:solidFill>
                <a:latin typeface="Arial" panose="020B0604020202020204" pitchFamily="34" charset="0"/>
                <a:ea typeface="Calibri" panose="020F0502020204030204" pitchFamily="34" charset="0"/>
              </a:rPr>
              <a:t>Data </a:t>
            </a:r>
            <a:r>
              <a:rPr lang="en-PH" sz="1800" dirty="0">
                <a:solidFill>
                  <a:srgbClr val="333333"/>
                </a:solidFill>
                <a:latin typeface="Arial" panose="020B0604020202020204" pitchFamily="34" charset="0"/>
                <a:ea typeface="Calibri" panose="020F0502020204030204" pitchFamily="34" charset="0"/>
              </a:rPr>
              <a:t>v</a:t>
            </a:r>
            <a:r>
              <a:rPr lang="en-PH" sz="1800" dirty="0" smtClean="0">
                <a:solidFill>
                  <a:srgbClr val="333333"/>
                </a:solidFill>
                <a:latin typeface="Arial" panose="020B0604020202020204" pitchFamily="34" charset="0"/>
                <a:ea typeface="Calibri" panose="020F0502020204030204" pitchFamily="34" charset="0"/>
              </a:rPr>
              <a:t>isualization </a:t>
            </a:r>
            <a:r>
              <a:rPr lang="en-PH" sz="1800" dirty="0">
                <a:solidFill>
                  <a:srgbClr val="333333"/>
                </a:solidFill>
                <a:latin typeface="Arial" panose="020B0604020202020204" pitchFamily="34" charset="0"/>
                <a:ea typeface="Calibri" panose="020F0502020204030204" pitchFamily="34" charset="0"/>
              </a:rPr>
              <a:t>is a fancy term for making graphs and charts to </a:t>
            </a:r>
            <a:r>
              <a:rPr lang="en-PH" sz="1800" b="1" dirty="0" smtClean="0">
                <a:ea typeface="Calibri" panose="020F0502020204030204" pitchFamily="34" charset="0"/>
              </a:rPr>
              <a:t>showcase your data</a:t>
            </a:r>
            <a:r>
              <a:rPr lang="en-PH" sz="1800" dirty="0">
                <a:solidFill>
                  <a:srgbClr val="333333"/>
                </a:solidFill>
                <a:latin typeface="Arial" panose="020B0604020202020204" pitchFamily="34" charset="0"/>
                <a:ea typeface="Calibri" panose="020F0502020204030204" pitchFamily="34" charset="0"/>
              </a:rPr>
              <a:t> and help make it easy (and visually appealing) to interpret that data.</a:t>
            </a:r>
            <a:endParaRPr lang="en-PH" sz="1800"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animEffect transition="in" filter="fade">
                                      <p:cBhvr>
                                        <p:cTn id="13" dur="500"/>
                                        <p:tgtEl>
                                          <p:spTgt spid="7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fade">
                                      <p:cBhvr>
                                        <p:cTn id="16" dur="500"/>
                                        <p:tgtEl>
                                          <p:spTgt spid="8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500"/>
                                        <p:tgtEl>
                                          <p:spTgt spid="8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fade">
                                      <p:cBhvr>
                                        <p:cTn id="2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4" grpId="0" animBg="1"/>
      <p:bldP spid="76" grpId="0"/>
      <p:bldP spid="79" grpId="0"/>
      <p:bldP spid="80" grpId="0"/>
      <p:bldP spid="81" grpId="0"/>
      <p:bldP spid="82" grpId="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90000"/>
              </a:schemeClr>
            </a:gs>
            <a:gs pos="100000">
              <a:schemeClr val="accent1">
                <a:lumMod val="45000"/>
                <a:lumOff val="55000"/>
              </a:schemeClr>
            </a:gs>
            <a:gs pos="43000">
              <a:schemeClr val="accent1">
                <a:lumMod val="45000"/>
                <a:lumOff val="55000"/>
              </a:schemeClr>
            </a:gs>
            <a:gs pos="100000">
              <a:schemeClr val="accent1">
                <a:lumMod val="30000"/>
                <a:lumOff val="70000"/>
              </a:schemeClr>
            </a:gs>
          </a:gsLst>
          <a:lin ang="5400000" scaled="1"/>
        </a:gradFill>
        <a:effectLst/>
      </p:bgPr>
    </p:bg>
    <p:spTree>
      <p:nvGrpSpPr>
        <p:cNvPr id="1" name="Shape 98"/>
        <p:cNvGrpSpPr/>
        <p:nvPr/>
      </p:nvGrpSpPr>
      <p:grpSpPr>
        <a:xfrm>
          <a:off x="0" y="0"/>
          <a:ext cx="0" cy="0"/>
          <a:chOff x="0" y="0"/>
          <a:chExt cx="0" cy="0"/>
        </a:xfrm>
      </p:grpSpPr>
      <p:sp>
        <p:nvSpPr>
          <p:cNvPr id="108" name="Google Shape;108;p17"/>
          <p:cNvSpPr txBox="1">
            <a:spLocks noGrp="1"/>
          </p:cNvSpPr>
          <p:nvPr>
            <p:ph type="title"/>
          </p:nvPr>
        </p:nvSpPr>
        <p:spPr>
          <a:xfrm>
            <a:off x="457200" y="411450"/>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dk1"/>
                </a:solidFill>
              </a:rPr>
              <a:t>What is Data Visualization?</a:t>
            </a:r>
            <a:endParaRPr dirty="0">
              <a:solidFill>
                <a:schemeClr val="dk1"/>
              </a:solidFill>
            </a:endParaRPr>
          </a:p>
        </p:txBody>
      </p:sp>
      <p:sp>
        <p:nvSpPr>
          <p:cNvPr id="2" name="Rectangle 1"/>
          <p:cNvSpPr/>
          <p:nvPr/>
        </p:nvSpPr>
        <p:spPr>
          <a:xfrm>
            <a:off x="457200" y="1227961"/>
            <a:ext cx="8229600" cy="646331"/>
          </a:xfrm>
          <a:prstGeom prst="rect">
            <a:avLst/>
          </a:prstGeom>
        </p:spPr>
        <p:txBody>
          <a:bodyPr wrap="square">
            <a:spAutoFit/>
          </a:bodyPr>
          <a:lstStyle/>
          <a:p>
            <a:pPr algn="just"/>
            <a:r>
              <a:rPr lang="en-PH" sz="1800" dirty="0">
                <a:solidFill>
                  <a:srgbClr val="333333"/>
                </a:solidFill>
                <a:latin typeface="Arial" panose="020B0604020202020204" pitchFamily="34" charset="0"/>
                <a:ea typeface="Calibri" panose="020F0502020204030204" pitchFamily="34" charset="0"/>
              </a:rPr>
              <a:t>By way of a formal definition, data visualization is the graphical representation of data so that it’s easy to comprehend, analyze and present.</a:t>
            </a:r>
            <a:endParaRPr lang="en-PH" sz="1800" dirty="0"/>
          </a:p>
        </p:txBody>
      </p:sp>
      <p:sp>
        <p:nvSpPr>
          <p:cNvPr id="3" name="Rectangle 2"/>
          <p:cNvSpPr/>
          <p:nvPr/>
        </p:nvSpPr>
        <p:spPr>
          <a:xfrm>
            <a:off x="457200" y="1951803"/>
            <a:ext cx="8229600" cy="646331"/>
          </a:xfrm>
          <a:prstGeom prst="rect">
            <a:avLst/>
          </a:prstGeom>
        </p:spPr>
        <p:txBody>
          <a:bodyPr wrap="square">
            <a:spAutoFit/>
          </a:bodyPr>
          <a:lstStyle/>
          <a:p>
            <a:pPr algn="just"/>
            <a:r>
              <a:rPr lang="en-PH" sz="1800" dirty="0" smtClean="0">
                <a:solidFill>
                  <a:srgbClr val="333333"/>
                </a:solidFill>
                <a:latin typeface="Arial" panose="020B0604020202020204" pitchFamily="34" charset="0"/>
                <a:ea typeface="Calibri" panose="020F0502020204030204" pitchFamily="34" charset="0"/>
              </a:rPr>
              <a:t>Data </a:t>
            </a:r>
            <a:r>
              <a:rPr lang="en-PH" sz="1800" dirty="0">
                <a:solidFill>
                  <a:srgbClr val="333333"/>
                </a:solidFill>
                <a:latin typeface="Arial" panose="020B0604020202020204" pitchFamily="34" charset="0"/>
                <a:ea typeface="Calibri" panose="020F0502020204030204" pitchFamily="34" charset="0"/>
              </a:rPr>
              <a:t>visualization is a lot more fun than the overwhelming vibes that the technical-sounding term gives off.</a:t>
            </a:r>
            <a:endParaRPr lang="en-PH" sz="1800" dirty="0"/>
          </a:p>
        </p:txBody>
      </p:sp>
      <p:sp>
        <p:nvSpPr>
          <p:cNvPr id="4" name="Rectangle 3"/>
          <p:cNvSpPr/>
          <p:nvPr/>
        </p:nvSpPr>
        <p:spPr>
          <a:xfrm>
            <a:off x="457200" y="2673730"/>
            <a:ext cx="8229600" cy="923330"/>
          </a:xfrm>
          <a:prstGeom prst="rect">
            <a:avLst/>
          </a:prstGeom>
        </p:spPr>
        <p:txBody>
          <a:bodyPr wrap="square">
            <a:spAutoFit/>
          </a:bodyPr>
          <a:lstStyle/>
          <a:p>
            <a:pPr algn="just">
              <a:spcAft>
                <a:spcPts val="1875"/>
              </a:spcAft>
            </a:pPr>
            <a:r>
              <a:rPr lang="en-PH" sz="1800" dirty="0">
                <a:solidFill>
                  <a:srgbClr val="333333"/>
                </a:solidFill>
                <a:latin typeface="Arial" panose="020B0604020202020204" pitchFamily="34" charset="0"/>
                <a:ea typeface="Times New Roman" panose="02020603050405020304" pitchFamily="18" charset="0"/>
              </a:rPr>
              <a:t>Marketers, scientists, teachers, and everyone in between uses them. In fact, even healthcare professionals have come to rely on data visualizations like infographics to make complicated topics easy to digest.</a:t>
            </a:r>
            <a:endParaRPr lang="en-PH" sz="20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457200" y="3669907"/>
            <a:ext cx="8229600" cy="369332"/>
          </a:xfrm>
          <a:prstGeom prst="rect">
            <a:avLst/>
          </a:prstGeom>
        </p:spPr>
        <p:txBody>
          <a:bodyPr wrap="square">
            <a:spAutoFit/>
          </a:bodyPr>
          <a:lstStyle/>
          <a:p>
            <a:pPr algn="just"/>
            <a:r>
              <a:rPr lang="en-PH" sz="1800" dirty="0">
                <a:solidFill>
                  <a:srgbClr val="333333"/>
                </a:solidFill>
                <a:latin typeface="Arial" panose="020B0604020202020204" pitchFamily="34" charset="0"/>
                <a:ea typeface="Calibri" panose="020F0502020204030204" pitchFamily="34" charset="0"/>
              </a:rPr>
              <a:t>This infographic on COVID-19 is a prime </a:t>
            </a:r>
            <a:r>
              <a:rPr lang="en-PH" sz="1800" dirty="0" smtClean="0">
                <a:solidFill>
                  <a:srgbClr val="333333"/>
                </a:solidFill>
                <a:latin typeface="Arial" panose="020B0604020202020204" pitchFamily="34" charset="0"/>
                <a:ea typeface="Calibri" panose="020F0502020204030204" pitchFamily="34" charset="0"/>
              </a:rPr>
              <a:t>example.</a:t>
            </a:r>
            <a:endParaRPr lang="en-PH" sz="1800"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1000">
              <a:schemeClr val="accent6"/>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Shape 98"/>
        <p:cNvGrpSpPr/>
        <p:nvPr/>
      </p:nvGrpSpPr>
      <p:grpSpPr>
        <a:xfrm>
          <a:off x="0" y="0"/>
          <a:ext cx="0" cy="0"/>
          <a:chOff x="0" y="0"/>
          <a:chExt cx="0" cy="0"/>
        </a:xfrm>
      </p:grpSpPr>
      <p:pic>
        <p:nvPicPr>
          <p:cNvPr id="8" name="Picture 7" descr="https://visme.co/blog/wp-content/uploads/2021/03/Untitled-Project-2021-03-11T134127.jpg"/>
          <p:cNvPicPr/>
          <p:nvPr/>
        </p:nvPicPr>
        <p:blipFill>
          <a:blip r:embed="rId3">
            <a:extLst>
              <a:ext uri="{28A0092B-C50C-407E-A947-70E740481C1C}">
                <a14:useLocalDpi xmlns:a14="http://schemas.microsoft.com/office/drawing/2010/main" val="0"/>
              </a:ext>
            </a:extLst>
          </a:blip>
          <a:srcRect/>
          <a:stretch>
            <a:fillRect/>
          </a:stretch>
        </p:blipFill>
        <p:spPr bwMode="auto">
          <a:xfrm>
            <a:off x="1870051" y="0"/>
            <a:ext cx="5252643" cy="5143500"/>
          </a:xfrm>
          <a:prstGeom prst="rect">
            <a:avLst/>
          </a:prstGeom>
          <a:noFill/>
          <a:ln>
            <a:noFill/>
          </a:ln>
        </p:spPr>
      </p:pic>
    </p:spTree>
    <p:extLst>
      <p:ext uri="{BB962C8B-B14F-4D97-AF65-F5344CB8AC3E}">
        <p14:creationId xmlns:p14="http://schemas.microsoft.com/office/powerpoint/2010/main" val="25938496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90000"/>
              </a:schemeClr>
            </a:gs>
            <a:gs pos="44000">
              <a:schemeClr val="accent1">
                <a:lumMod val="45000"/>
                <a:lumOff val="55000"/>
              </a:schemeClr>
            </a:gs>
            <a:gs pos="29000">
              <a:schemeClr val="accent1">
                <a:lumMod val="45000"/>
                <a:lumOff val="55000"/>
              </a:schemeClr>
            </a:gs>
            <a:gs pos="100000">
              <a:schemeClr val="accent1">
                <a:lumMod val="30000"/>
                <a:lumOff val="70000"/>
              </a:schemeClr>
            </a:gs>
          </a:gsLst>
          <a:lin ang="5400000" scaled="1"/>
        </a:gradFill>
        <a:effectLst/>
      </p:bgPr>
    </p:bg>
    <p:spTree>
      <p:nvGrpSpPr>
        <p:cNvPr id="1" name="Shape 140"/>
        <p:cNvGrpSpPr/>
        <p:nvPr/>
      </p:nvGrpSpPr>
      <p:grpSpPr>
        <a:xfrm>
          <a:off x="0" y="0"/>
          <a:ext cx="0" cy="0"/>
          <a:chOff x="0" y="0"/>
          <a:chExt cx="0" cy="0"/>
        </a:xfrm>
      </p:grpSpPr>
      <p:sp>
        <p:nvSpPr>
          <p:cNvPr id="145" name="Google Shape;145;p18"/>
          <p:cNvSpPr txBox="1">
            <a:spLocks noGrp="1"/>
          </p:cNvSpPr>
          <p:nvPr>
            <p:ph type="title"/>
          </p:nvPr>
        </p:nvSpPr>
        <p:spPr>
          <a:xfrm>
            <a:off x="457200" y="411450"/>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dk1"/>
                </a:solidFill>
              </a:rPr>
              <a:t>Why is Data Visualization Important?</a:t>
            </a:r>
            <a:endParaRPr dirty="0">
              <a:solidFill>
                <a:schemeClr val="dk1"/>
              </a:solidFill>
            </a:endParaRPr>
          </a:p>
        </p:txBody>
      </p:sp>
      <p:sp>
        <p:nvSpPr>
          <p:cNvPr id="4" name="Rectangle 3"/>
          <p:cNvSpPr/>
          <p:nvPr/>
        </p:nvSpPr>
        <p:spPr>
          <a:xfrm>
            <a:off x="457200" y="1167840"/>
            <a:ext cx="8229600" cy="2852127"/>
          </a:xfrm>
          <a:prstGeom prst="rect">
            <a:avLst/>
          </a:prstGeom>
        </p:spPr>
        <p:txBody>
          <a:bodyPr wrap="square">
            <a:spAutoFit/>
          </a:bodyPr>
          <a:lstStyle/>
          <a:p>
            <a:pPr algn="just">
              <a:lnSpc>
                <a:spcPct val="107000"/>
              </a:lnSpc>
              <a:spcAft>
                <a:spcPts val="800"/>
              </a:spcAft>
            </a:pPr>
            <a:r>
              <a:rPr lang="en-PH" sz="1800" b="1" dirty="0">
                <a:solidFill>
                  <a:schemeClr val="tx2">
                    <a:lumMod val="25000"/>
                  </a:schemeClr>
                </a:solidFill>
                <a:latin typeface="+mj-lt"/>
                <a:ea typeface="Calibri" panose="020F0502020204030204" pitchFamily="34" charset="0"/>
                <a:cs typeface="Times New Roman" panose="02020603050405020304" pitchFamily="18" charset="0"/>
              </a:rPr>
              <a:t>1. Data visualization makes data easy to digest.</a:t>
            </a:r>
            <a:endParaRPr lang="en-PH" sz="1800" dirty="0">
              <a:solidFill>
                <a:schemeClr val="tx2">
                  <a:lumMod val="25000"/>
                </a:schemeClr>
              </a:solidFill>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PH" sz="1800" dirty="0">
                <a:solidFill>
                  <a:schemeClr val="tx2">
                    <a:lumMod val="25000"/>
                  </a:schemeClr>
                </a:solidFill>
                <a:latin typeface="+mj-lt"/>
                <a:ea typeface="Calibri" panose="020F0502020204030204" pitchFamily="34" charset="0"/>
                <a:cs typeface="Times New Roman" panose="02020603050405020304" pitchFamily="18" charset="0"/>
              </a:rPr>
              <a:t>This, in turn, makes data engaging.</a:t>
            </a:r>
          </a:p>
          <a:p>
            <a:pPr algn="just">
              <a:lnSpc>
                <a:spcPct val="107000"/>
              </a:lnSpc>
              <a:spcAft>
                <a:spcPts val="800"/>
              </a:spcAft>
            </a:pPr>
            <a:r>
              <a:rPr lang="en-PH" sz="1800" dirty="0">
                <a:solidFill>
                  <a:schemeClr val="tx2">
                    <a:lumMod val="25000"/>
                  </a:schemeClr>
                </a:solidFill>
                <a:latin typeface="+mj-lt"/>
                <a:ea typeface="Calibri" panose="020F0502020204030204" pitchFamily="34" charset="0"/>
                <a:cs typeface="Times New Roman" panose="02020603050405020304" pitchFamily="18" charset="0"/>
              </a:rPr>
              <a:t>Think of it, really.</a:t>
            </a:r>
          </a:p>
          <a:p>
            <a:pPr algn="just">
              <a:lnSpc>
                <a:spcPct val="107000"/>
              </a:lnSpc>
              <a:spcAft>
                <a:spcPts val="800"/>
              </a:spcAft>
            </a:pPr>
            <a:r>
              <a:rPr lang="en-PH" sz="1800" dirty="0">
                <a:solidFill>
                  <a:schemeClr val="tx2">
                    <a:lumMod val="25000"/>
                  </a:schemeClr>
                </a:solidFill>
                <a:latin typeface="+mj-lt"/>
                <a:ea typeface="Calibri" panose="020F0502020204030204" pitchFamily="34" charset="0"/>
                <a:cs typeface="Times New Roman" panose="02020603050405020304" pitchFamily="18" charset="0"/>
              </a:rPr>
              <a:t>Would anyone believe if you told them about a trend you identified from all the data you’ve gathered? A handful of people might believe you.</a:t>
            </a:r>
          </a:p>
          <a:p>
            <a:pPr algn="just">
              <a:lnSpc>
                <a:spcPct val="107000"/>
              </a:lnSpc>
              <a:spcAft>
                <a:spcPts val="800"/>
              </a:spcAft>
            </a:pPr>
            <a:r>
              <a:rPr lang="en-PH" sz="1800" dirty="0">
                <a:solidFill>
                  <a:schemeClr val="tx2">
                    <a:lumMod val="25000"/>
                  </a:schemeClr>
                </a:solidFill>
                <a:latin typeface="+mj-lt"/>
                <a:ea typeface="Calibri" panose="020F0502020204030204" pitchFamily="34" charset="0"/>
                <a:cs typeface="Times New Roman" panose="02020603050405020304" pitchFamily="18" charset="0"/>
              </a:rPr>
              <a:t>But your finding won’t find a wider audience unless you put it into an easy-to-understand visualization as Hootsuite did with all the data they gathered over the year.</a:t>
            </a:r>
            <a:endParaRPr lang="en-PH" sz="1800" dirty="0">
              <a:solidFill>
                <a:schemeClr val="tx2">
                  <a:lumMod val="25000"/>
                </a:schemeClr>
              </a:solidFill>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355269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97000">
              <a:schemeClr val="tx2"/>
            </a:gs>
            <a:gs pos="7000">
              <a:schemeClr val="accent1">
                <a:lumMod val="45000"/>
                <a:lumOff val="55000"/>
              </a:schemeClr>
            </a:gs>
            <a:gs pos="18000">
              <a:schemeClr val="accent1">
                <a:lumMod val="45000"/>
                <a:lumOff val="55000"/>
              </a:schemeClr>
            </a:gs>
            <a:gs pos="49000">
              <a:schemeClr val="accent1">
                <a:lumMod val="30000"/>
                <a:lumOff val="70000"/>
              </a:schemeClr>
            </a:gs>
          </a:gsLst>
          <a:lin ang="5400000" scaled="1"/>
        </a:gradFill>
        <a:effectLst/>
      </p:bgPr>
    </p:bg>
    <p:spTree>
      <p:nvGrpSpPr>
        <p:cNvPr id="1" name="Shape 196"/>
        <p:cNvGrpSpPr/>
        <p:nvPr/>
      </p:nvGrpSpPr>
      <p:grpSpPr>
        <a:xfrm>
          <a:off x="0" y="0"/>
          <a:ext cx="0" cy="0"/>
          <a:chOff x="0" y="0"/>
          <a:chExt cx="0" cy="0"/>
        </a:xfrm>
      </p:grpSpPr>
      <p:pic>
        <p:nvPicPr>
          <p:cNvPr id="23" name="Picture 22" descr="https://visme.co/blog/wp-content/uploads/2021/03/2-3.jpg"/>
          <p:cNvPicPr/>
          <p:nvPr/>
        </p:nvPicPr>
        <p:blipFill>
          <a:blip r:embed="rId3">
            <a:extLst>
              <a:ext uri="{28A0092B-C50C-407E-A947-70E740481C1C}">
                <a14:useLocalDpi xmlns:a14="http://schemas.microsoft.com/office/drawing/2010/main" val="0"/>
              </a:ext>
            </a:extLst>
          </a:blip>
          <a:srcRect/>
          <a:stretch>
            <a:fillRect/>
          </a:stretch>
        </p:blipFill>
        <p:spPr bwMode="auto">
          <a:xfrm>
            <a:off x="2315028" y="0"/>
            <a:ext cx="4513943"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90000"/>
              </a:schemeClr>
            </a:gs>
            <a:gs pos="44000">
              <a:schemeClr val="accent1">
                <a:lumMod val="45000"/>
                <a:lumOff val="55000"/>
              </a:schemeClr>
            </a:gs>
            <a:gs pos="29000">
              <a:schemeClr val="accent1">
                <a:lumMod val="45000"/>
                <a:lumOff val="55000"/>
              </a:schemeClr>
            </a:gs>
            <a:gs pos="100000">
              <a:schemeClr val="accent1">
                <a:lumMod val="30000"/>
                <a:lumOff val="70000"/>
              </a:schemeClr>
            </a:gs>
          </a:gsLst>
          <a:lin ang="5400000" scaled="1"/>
        </a:gradFill>
        <a:effectLst/>
      </p:bgPr>
    </p:bg>
    <p:spTree>
      <p:nvGrpSpPr>
        <p:cNvPr id="1" name="Shape 140"/>
        <p:cNvGrpSpPr/>
        <p:nvPr/>
      </p:nvGrpSpPr>
      <p:grpSpPr>
        <a:xfrm>
          <a:off x="0" y="0"/>
          <a:ext cx="0" cy="0"/>
          <a:chOff x="0" y="0"/>
          <a:chExt cx="0" cy="0"/>
        </a:xfrm>
      </p:grpSpPr>
      <p:sp>
        <p:nvSpPr>
          <p:cNvPr id="145" name="Google Shape;145;p18"/>
          <p:cNvSpPr txBox="1">
            <a:spLocks noGrp="1"/>
          </p:cNvSpPr>
          <p:nvPr>
            <p:ph type="title"/>
          </p:nvPr>
        </p:nvSpPr>
        <p:spPr>
          <a:xfrm>
            <a:off x="457200" y="411450"/>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dk1"/>
                </a:solidFill>
              </a:rPr>
              <a:t>Why is Data Visualization Important?</a:t>
            </a:r>
            <a:endParaRPr dirty="0">
              <a:solidFill>
                <a:schemeClr val="dk1"/>
              </a:solidFill>
            </a:endParaRPr>
          </a:p>
        </p:txBody>
      </p:sp>
      <p:sp>
        <p:nvSpPr>
          <p:cNvPr id="2" name="Rectangle 1"/>
          <p:cNvSpPr/>
          <p:nvPr/>
        </p:nvSpPr>
        <p:spPr>
          <a:xfrm>
            <a:off x="457200" y="1334392"/>
            <a:ext cx="8229600" cy="2434769"/>
          </a:xfrm>
          <a:prstGeom prst="rect">
            <a:avLst/>
          </a:prstGeom>
        </p:spPr>
        <p:txBody>
          <a:bodyPr wrap="square">
            <a:spAutoFit/>
          </a:bodyPr>
          <a:lstStyle/>
          <a:p>
            <a:pPr>
              <a:lnSpc>
                <a:spcPct val="107000"/>
              </a:lnSpc>
              <a:spcAft>
                <a:spcPts val="800"/>
              </a:spcAft>
            </a:pPr>
            <a:r>
              <a:rPr lang="en-PH" sz="1800" b="1" dirty="0">
                <a:solidFill>
                  <a:schemeClr val="tx2">
                    <a:lumMod val="25000"/>
                  </a:schemeClr>
                </a:solidFill>
                <a:latin typeface="Arial" panose="020B0604020202020204" pitchFamily="34" charset="0"/>
                <a:ea typeface="Calibri" panose="020F0502020204030204" pitchFamily="34" charset="0"/>
                <a:cs typeface="Times New Roman" panose="02020603050405020304" pitchFamily="18" charset="0"/>
              </a:rPr>
              <a:t>2. It helps identify patterns within a given set.</a:t>
            </a:r>
            <a:endParaRPr lang="en-PH" sz="1800" dirty="0">
              <a:solidFill>
                <a:schemeClr val="tx2">
                  <a:lumMod val="2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800"/>
              </a:spcAft>
            </a:pPr>
            <a:r>
              <a:rPr lang="en-PH" sz="1800" dirty="0">
                <a:solidFill>
                  <a:schemeClr val="tx2">
                    <a:lumMod val="25000"/>
                  </a:schemeClr>
                </a:solidFill>
                <a:latin typeface="Arial" panose="020B0604020202020204" pitchFamily="34" charset="0"/>
                <a:ea typeface="Calibri" panose="020F0502020204030204" pitchFamily="34" charset="0"/>
                <a:cs typeface="Times New Roman" panose="02020603050405020304" pitchFamily="18" charset="0"/>
              </a:rPr>
              <a:t>Data has stories to tell as patterns, correlations, and trends emerge from </a:t>
            </a:r>
            <a:r>
              <a:rPr lang="en-PH" sz="1800" dirty="0" smtClean="0">
                <a:solidFill>
                  <a:schemeClr val="tx2">
                    <a:lumMod val="25000"/>
                  </a:schemeClr>
                </a:solidFill>
                <a:latin typeface="Arial" panose="020B0604020202020204" pitchFamily="34" charset="0"/>
                <a:ea typeface="Calibri" panose="020F0502020204030204" pitchFamily="34" charset="0"/>
                <a:cs typeface="Times New Roman" panose="02020603050405020304" pitchFamily="18" charset="0"/>
              </a:rPr>
              <a:t>it.</a:t>
            </a:r>
            <a:endParaRPr lang="en-PH" sz="1800" dirty="0" smtClean="0">
              <a:solidFill>
                <a:schemeClr val="tx2">
                  <a:lumMod val="2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800"/>
              </a:spcAft>
            </a:pPr>
            <a:r>
              <a:rPr lang="en-PH" sz="1800" dirty="0" smtClean="0">
                <a:solidFill>
                  <a:schemeClr val="tx2">
                    <a:lumMod val="25000"/>
                  </a:schemeClr>
                </a:solidFill>
                <a:latin typeface="Arial" panose="020B0604020202020204" pitchFamily="34" charset="0"/>
                <a:ea typeface="Calibri" panose="020F0502020204030204" pitchFamily="34" charset="0"/>
                <a:cs typeface="Times New Roman" panose="02020603050405020304" pitchFamily="18" charset="0"/>
              </a:rPr>
              <a:t>You </a:t>
            </a:r>
            <a:r>
              <a:rPr lang="en-PH" sz="1800" dirty="0">
                <a:solidFill>
                  <a:schemeClr val="tx2">
                    <a:lumMod val="25000"/>
                  </a:schemeClr>
                </a:solidFill>
                <a:latin typeface="Arial" panose="020B0604020202020204" pitchFamily="34" charset="0"/>
                <a:ea typeface="Calibri" panose="020F0502020204030204" pitchFamily="34" charset="0"/>
                <a:cs typeface="Times New Roman" panose="02020603050405020304" pitchFamily="18" charset="0"/>
              </a:rPr>
              <a:t>might sniff a vital pattern or two in a data pile. But you can only make complete sense of it if you plot it into a graph or chart.</a:t>
            </a:r>
            <a:endParaRPr lang="en-PH" sz="1800" dirty="0">
              <a:solidFill>
                <a:schemeClr val="tx2">
                  <a:lumMod val="2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800"/>
              </a:spcAft>
            </a:pPr>
            <a:r>
              <a:rPr lang="en-PH" sz="1800" dirty="0">
                <a:solidFill>
                  <a:schemeClr val="tx2">
                    <a:lumMod val="25000"/>
                  </a:schemeClr>
                </a:solidFill>
                <a:latin typeface="Arial" panose="020B0604020202020204" pitchFamily="34" charset="0"/>
                <a:ea typeface="Calibri" panose="020F0502020204030204" pitchFamily="34" charset="0"/>
                <a:cs typeface="Times New Roman" panose="02020603050405020304" pitchFamily="18" charset="0"/>
              </a:rPr>
              <a:t>On top of that, data visualization helps you prove your point. Identified a trend? Great. Let the visualization like the one below do the talking for you.</a:t>
            </a:r>
            <a:endParaRPr lang="en-PH" sz="180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064038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73000">
              <a:srgbClr val="002060"/>
            </a:gs>
            <a:gs pos="25000">
              <a:srgbClr val="0070C0"/>
            </a:gs>
            <a:gs pos="0">
              <a:schemeClr val="accent1">
                <a:lumMod val="45000"/>
                <a:lumOff val="55000"/>
              </a:schemeClr>
            </a:gs>
            <a:gs pos="0">
              <a:schemeClr val="accent1">
                <a:lumMod val="30000"/>
                <a:lumOff val="70000"/>
              </a:schemeClr>
            </a:gs>
          </a:gsLst>
          <a:lin ang="5400000" scaled="1"/>
        </a:gradFill>
        <a:effectLst/>
      </p:bgPr>
    </p:bg>
    <p:spTree>
      <p:nvGrpSpPr>
        <p:cNvPr id="1" name="Shape 196"/>
        <p:cNvGrpSpPr/>
        <p:nvPr/>
      </p:nvGrpSpPr>
      <p:grpSpPr>
        <a:xfrm>
          <a:off x="0" y="0"/>
          <a:ext cx="0" cy="0"/>
          <a:chOff x="0" y="0"/>
          <a:chExt cx="0" cy="0"/>
        </a:xfrm>
      </p:grpSpPr>
      <p:pic>
        <p:nvPicPr>
          <p:cNvPr id="3" name="Picture 2" descr="https://visme.co/blog/wp-content/uploads/2021/03/3-3.jpg"/>
          <p:cNvPicPr/>
          <p:nvPr/>
        </p:nvPicPr>
        <p:blipFill>
          <a:blip r:embed="rId3">
            <a:extLst>
              <a:ext uri="{28A0092B-C50C-407E-A947-70E740481C1C}">
                <a14:useLocalDpi xmlns:a14="http://schemas.microsoft.com/office/drawing/2010/main" val="0"/>
              </a:ext>
            </a:extLst>
          </a:blip>
          <a:srcRect/>
          <a:stretch>
            <a:fillRect/>
          </a:stretch>
        </p:blipFill>
        <p:spPr bwMode="auto">
          <a:xfrm>
            <a:off x="2149112" y="0"/>
            <a:ext cx="4883059" cy="51435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368068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90000"/>
              </a:schemeClr>
            </a:gs>
            <a:gs pos="0">
              <a:srgbClr val="8FA7CA"/>
            </a:gs>
            <a:gs pos="100000">
              <a:srgbClr val="002060"/>
            </a:gs>
            <a:gs pos="36000">
              <a:schemeClr val="accent1">
                <a:lumMod val="45000"/>
                <a:lumOff val="55000"/>
              </a:schemeClr>
            </a:gs>
            <a:gs pos="0">
              <a:schemeClr val="accent1">
                <a:lumMod val="40000"/>
                <a:lumOff val="60000"/>
              </a:schemeClr>
            </a:gs>
          </a:gsLst>
          <a:lin ang="5400000" scaled="1"/>
        </a:gradFill>
        <a:effectLst/>
      </p:bgPr>
    </p:bg>
    <p:spTree>
      <p:nvGrpSpPr>
        <p:cNvPr id="1" name="Shape 140"/>
        <p:cNvGrpSpPr/>
        <p:nvPr/>
      </p:nvGrpSpPr>
      <p:grpSpPr>
        <a:xfrm>
          <a:off x="0" y="0"/>
          <a:ext cx="0" cy="0"/>
          <a:chOff x="0" y="0"/>
          <a:chExt cx="0" cy="0"/>
        </a:xfrm>
      </p:grpSpPr>
      <p:sp>
        <p:nvSpPr>
          <p:cNvPr id="145" name="Google Shape;145;p18"/>
          <p:cNvSpPr txBox="1">
            <a:spLocks noGrp="1"/>
          </p:cNvSpPr>
          <p:nvPr>
            <p:ph type="title"/>
          </p:nvPr>
        </p:nvSpPr>
        <p:spPr>
          <a:xfrm>
            <a:off x="457200" y="411450"/>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solidFill>
                  <a:schemeClr val="dk1"/>
                </a:solidFill>
              </a:rPr>
              <a:t>Why is Data Visualization Important?</a:t>
            </a:r>
            <a:endParaRPr dirty="0">
              <a:solidFill>
                <a:schemeClr val="dk1"/>
              </a:solidFill>
            </a:endParaRPr>
          </a:p>
        </p:txBody>
      </p:sp>
      <p:sp>
        <p:nvSpPr>
          <p:cNvPr id="3" name="Rectangle 2"/>
          <p:cNvSpPr/>
          <p:nvPr/>
        </p:nvSpPr>
        <p:spPr>
          <a:xfrm>
            <a:off x="457200" y="988625"/>
            <a:ext cx="8229600" cy="3323859"/>
          </a:xfrm>
          <a:prstGeom prst="rect">
            <a:avLst/>
          </a:prstGeom>
        </p:spPr>
        <p:txBody>
          <a:bodyPr wrap="square">
            <a:spAutoFit/>
          </a:bodyPr>
          <a:lstStyle/>
          <a:p>
            <a:pPr algn="just">
              <a:lnSpc>
                <a:spcPct val="107000"/>
              </a:lnSpc>
              <a:spcAft>
                <a:spcPts val="800"/>
              </a:spcAft>
            </a:pPr>
            <a:r>
              <a:rPr lang="en-PH" sz="1800" b="1" dirty="0">
                <a:solidFill>
                  <a:schemeClr val="tx2">
                    <a:lumMod val="25000"/>
                  </a:schemeClr>
                </a:solidFill>
                <a:latin typeface="Arial" panose="020B0604020202020204" pitchFamily="34" charset="0"/>
                <a:ea typeface="Calibri" panose="020F0502020204030204" pitchFamily="34" charset="0"/>
                <a:cs typeface="Times New Roman" panose="02020603050405020304" pitchFamily="18" charset="0"/>
              </a:rPr>
              <a:t>3. It helps narrate a wider story.</a:t>
            </a:r>
            <a:endParaRPr lang="en-PH" sz="1800" dirty="0">
              <a:solidFill>
                <a:schemeClr val="tx2">
                  <a:lumMod val="25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800"/>
              </a:spcAft>
            </a:pPr>
            <a:r>
              <a:rPr lang="en-PH" sz="1800" dirty="0">
                <a:solidFill>
                  <a:schemeClr val="tx2">
                    <a:lumMod val="25000"/>
                  </a:schemeClr>
                </a:solidFill>
                <a:latin typeface="Arial" panose="020B0604020202020204" pitchFamily="34" charset="0"/>
                <a:ea typeface="Calibri" panose="020F0502020204030204" pitchFamily="34" charset="0"/>
                <a:cs typeface="Times New Roman" panose="02020603050405020304" pitchFamily="18" charset="0"/>
              </a:rPr>
              <a:t>This could be a story that you find within piles of data over time. Or, it could be complex information that’s not easy to explain with only text.</a:t>
            </a:r>
            <a:endParaRPr lang="en-PH" sz="1800" dirty="0">
              <a:solidFill>
                <a:schemeClr val="tx2">
                  <a:lumMod val="25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800"/>
              </a:spcAft>
            </a:pPr>
            <a:r>
              <a:rPr lang="en-PH" sz="1800" dirty="0">
                <a:solidFill>
                  <a:schemeClr val="tx2">
                    <a:lumMod val="25000"/>
                  </a:schemeClr>
                </a:solidFill>
                <a:latin typeface="Arial" panose="020B0604020202020204" pitchFamily="34" charset="0"/>
                <a:ea typeface="Calibri" panose="020F0502020204030204" pitchFamily="34" charset="0"/>
                <a:cs typeface="Times New Roman" panose="02020603050405020304" pitchFamily="18" charset="0"/>
              </a:rPr>
              <a:t>Either way, data visualization can help as it brings illustrations, widgets, and text together into visually appealing and easy-to-digest charts, graphs and infographics.</a:t>
            </a:r>
            <a:endParaRPr lang="en-PH" sz="1800" dirty="0">
              <a:solidFill>
                <a:schemeClr val="tx2">
                  <a:lumMod val="25000"/>
                </a:schemeClr>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800"/>
              </a:spcAft>
            </a:pPr>
            <a:r>
              <a:rPr lang="en-PH" sz="1800" dirty="0" smtClean="0">
                <a:solidFill>
                  <a:schemeClr val="tx2">
                    <a:lumMod val="25000"/>
                  </a:schemeClr>
                </a:solidFill>
                <a:latin typeface="Arial" panose="020B0604020202020204" pitchFamily="34" charset="0"/>
                <a:ea typeface="Calibri" panose="020F0502020204030204" pitchFamily="34" charset="0"/>
                <a:cs typeface="Times New Roman" panose="02020603050405020304" pitchFamily="18" charset="0"/>
              </a:rPr>
              <a:t>For a new freelancer, </a:t>
            </a:r>
            <a:r>
              <a:rPr lang="en-PH" sz="1800" dirty="0">
                <a:solidFill>
                  <a:schemeClr val="tx2">
                    <a:lumMod val="25000"/>
                  </a:schemeClr>
                </a:solidFill>
                <a:latin typeface="Arial" panose="020B0604020202020204" pitchFamily="34" charset="0"/>
                <a:ea typeface="Calibri" panose="020F0502020204030204" pitchFamily="34" charset="0"/>
                <a:cs typeface="Times New Roman" panose="02020603050405020304" pitchFamily="18" charset="0"/>
              </a:rPr>
              <a:t>for instance, this infographic on how to take the perfect headshot is a useful way to deliver important information in a digestible and engaging format.</a:t>
            </a:r>
            <a:endParaRPr lang="en-PH" sz="1800" dirty="0">
              <a:solidFill>
                <a:schemeClr val="tx2">
                  <a:lumMod val="2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325736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sign Elements Infographics by Slidesgo">
  <a:themeElements>
    <a:clrScheme name="Simple Light">
      <a:dk1>
        <a:srgbClr val="000000"/>
      </a:dk1>
      <a:lt1>
        <a:srgbClr val="FFFFFF"/>
      </a:lt1>
      <a:dk2>
        <a:srgbClr val="595959"/>
      </a:dk2>
      <a:lt2>
        <a:srgbClr val="EEEEEE"/>
      </a:lt2>
      <a:accent1>
        <a:srgbClr val="264653"/>
      </a:accent1>
      <a:accent2>
        <a:srgbClr val="2A9D8F"/>
      </a:accent2>
      <a:accent3>
        <a:srgbClr val="8AB17D"/>
      </a:accent3>
      <a:accent4>
        <a:srgbClr val="E76F51"/>
      </a:accent4>
      <a:accent5>
        <a:srgbClr val="F4A261"/>
      </a:accent5>
      <a:accent6>
        <a:srgbClr val="E9C46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623</Words>
  <Application>Microsoft Office PowerPoint</Application>
  <PresentationFormat>On-screen Show (16:9)</PresentationFormat>
  <Paragraphs>52</Paragraphs>
  <Slides>15</Slides>
  <Notes>15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15</vt:i4>
      </vt:variant>
    </vt:vector>
  </HeadingPairs>
  <TitlesOfParts>
    <vt:vector size="29" baseType="lpstr">
      <vt:lpstr>Arial</vt:lpstr>
      <vt:lpstr>Calibri</vt:lpstr>
      <vt:lpstr>Fira Sans</vt:lpstr>
      <vt:lpstr>Fira Sans Condensed</vt:lpstr>
      <vt:lpstr>Fira Sans Extra Condensed</vt:lpstr>
      <vt:lpstr>Fira Sans Extra Condensed Medium</vt:lpstr>
      <vt:lpstr>Proxima Nova</vt:lpstr>
      <vt:lpstr>Proxima Nova Semibold</vt:lpstr>
      <vt:lpstr>Roboto</vt:lpstr>
      <vt:lpstr>Roboto Medium</vt:lpstr>
      <vt:lpstr>Times New Roman</vt:lpstr>
      <vt:lpstr>Wingdings</vt:lpstr>
      <vt:lpstr>Design Elements Infographics by Slidesgo</vt:lpstr>
      <vt:lpstr>Slidesgo Final Pages</vt:lpstr>
      <vt:lpstr>Data Visualization</vt:lpstr>
      <vt:lpstr>Data Visualization</vt:lpstr>
      <vt:lpstr>What is Data Visualization?</vt:lpstr>
      <vt:lpstr>PowerPoint Presentation</vt:lpstr>
      <vt:lpstr>Why is Data Visualization Important?</vt:lpstr>
      <vt:lpstr>PowerPoint Presentation</vt:lpstr>
      <vt:lpstr>Why is Data Visualization Important?</vt:lpstr>
      <vt:lpstr>PowerPoint Presentation</vt:lpstr>
      <vt:lpstr>Why is Data Visualization Important?</vt:lpstr>
      <vt:lpstr>PowerPoint Presentation</vt:lpstr>
      <vt:lpstr>Why is Data Visualization Important?</vt:lpstr>
      <vt:lpstr>PowerPoint Presentation</vt:lpstr>
      <vt:lpstr>PowerPoint Presentation</vt:lpstr>
      <vt:lpstr>QUIZ</vt:lpstr>
      <vt:lpstr>QUIZ</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Diday</dc:creator>
  <cp:lastModifiedBy>Diday</cp:lastModifiedBy>
  <cp:revision>12</cp:revision>
  <dcterms:modified xsi:type="dcterms:W3CDTF">2025-07-13T08:24:56Z</dcterms:modified>
</cp:coreProperties>
</file>