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  <p:sldId id="349" r:id="rId3"/>
    <p:sldId id="350" r:id="rId4"/>
    <p:sldId id="351" r:id="rId5"/>
    <p:sldId id="352" r:id="rId6"/>
    <p:sldId id="353" r:id="rId7"/>
    <p:sldId id="35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9CEC"/>
    <a:srgbClr val="E6FAFB"/>
    <a:srgbClr val="01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36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42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67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723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89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92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08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67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03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74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61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34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13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Sky Coming，蔚来已来">
            <a:extLst>
              <a:ext uri="{FF2B5EF4-FFF2-40B4-BE49-F238E27FC236}">
                <a16:creationId xmlns:a16="http://schemas.microsoft.com/office/drawing/2014/main" id="{F87BB7EF-2958-2D87-8EFE-561D3F3ED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2A3EB6-144A-C778-933A-4EAC68376687}"/>
              </a:ext>
            </a:extLst>
          </p:cNvPr>
          <p:cNvSpPr txBox="1"/>
          <p:nvPr/>
        </p:nvSpPr>
        <p:spPr>
          <a:xfrm>
            <a:off x="0" y="5362573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0" i="0" dirty="0">
                <a:effectLst/>
              </a:rPr>
              <a:t>Blue Sky Coming</a:t>
            </a:r>
            <a:r>
              <a:rPr lang="zh-CN" altLang="en-US" sz="3600" b="0" i="0" dirty="0">
                <a:effectLst/>
              </a:rPr>
              <a:t>，蔚来已来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9220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我们一起，将梦想实现">
            <a:extLst>
              <a:ext uri="{FF2B5EF4-FFF2-40B4-BE49-F238E27FC236}">
                <a16:creationId xmlns:a16="http://schemas.microsoft.com/office/drawing/2014/main" id="{AE62175B-2C19-6345-6932-64CAA7816F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2" r="1029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/>
            </a:outerShd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7980E1A-6FC5-C960-E8BD-659FED743C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697865-F37E-78D0-9636-30063682EBB4}"/>
              </a:ext>
            </a:extLst>
          </p:cNvPr>
          <p:cNvSpPr txBox="1"/>
          <p:nvPr/>
        </p:nvSpPr>
        <p:spPr>
          <a:xfrm>
            <a:off x="316230" y="2090172"/>
            <a:ext cx="115595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蔚来是目前中国最大的提供换点服务的电动汽车生产商，根据上市公司报告和公司披露，</a:t>
            </a:r>
            <a:r>
              <a:rPr lang="en-US" altLang="zh-CN" sz="2800" dirty="0">
                <a:solidFill>
                  <a:schemeClr val="bg1"/>
                </a:solidFill>
              </a:rPr>
              <a:t>2023</a:t>
            </a:r>
            <a:r>
              <a:rPr lang="zh-CN" altLang="en-US" sz="2800" dirty="0">
                <a:solidFill>
                  <a:schemeClr val="bg1"/>
                </a:solidFill>
              </a:rPr>
              <a:t>年 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月，蔚来交付量为</a:t>
            </a:r>
            <a:r>
              <a:rPr lang="en-US" altLang="zh-CN" sz="2800" dirty="0">
                <a:solidFill>
                  <a:schemeClr val="bg1"/>
                </a:solidFill>
              </a:rPr>
              <a:t>1.04</a:t>
            </a:r>
            <a:r>
              <a:rPr lang="zh-CN" altLang="en-US" sz="2800" dirty="0">
                <a:solidFill>
                  <a:schemeClr val="bg1"/>
                </a:solidFill>
              </a:rPr>
              <a:t>万辆，同比增长</a:t>
            </a:r>
            <a:r>
              <a:rPr lang="en-US" altLang="zh-CN" sz="2800" dirty="0">
                <a:solidFill>
                  <a:schemeClr val="bg1"/>
                </a:solidFill>
              </a:rPr>
              <a:t>3.94%</a:t>
            </a:r>
            <a:r>
              <a:rPr lang="zh-CN" altLang="en-US" sz="2800" dirty="0">
                <a:solidFill>
                  <a:schemeClr val="bg1"/>
                </a:solidFill>
              </a:rPr>
              <a:t>，环比下滑</a:t>
            </a:r>
            <a:r>
              <a:rPr lang="en-US" altLang="zh-CN" sz="2800" dirty="0">
                <a:solidFill>
                  <a:schemeClr val="bg1"/>
                </a:solidFill>
              </a:rPr>
              <a:t>14.63%</a:t>
            </a:r>
            <a:r>
              <a:rPr lang="zh-CN" altLang="en-US" sz="2800" dirty="0">
                <a:solidFill>
                  <a:schemeClr val="bg1"/>
                </a:solidFill>
              </a:rPr>
              <a:t>；其中高端智能电动</a:t>
            </a:r>
            <a:r>
              <a:rPr lang="en-US" altLang="zh-CN" sz="2800" dirty="0">
                <a:solidFill>
                  <a:schemeClr val="bg1"/>
                </a:solidFill>
              </a:rPr>
              <a:t>SUV</a:t>
            </a:r>
            <a:r>
              <a:rPr lang="zh-CN" altLang="en-US" sz="2800" dirty="0">
                <a:solidFill>
                  <a:schemeClr val="bg1"/>
                </a:solidFill>
              </a:rPr>
              <a:t>交付</a:t>
            </a:r>
            <a:r>
              <a:rPr lang="en-US" altLang="zh-CN" sz="2800" dirty="0">
                <a:solidFill>
                  <a:schemeClr val="bg1"/>
                </a:solidFill>
              </a:rPr>
              <a:t>3203</a:t>
            </a:r>
            <a:r>
              <a:rPr lang="zh-CN" altLang="en-US" sz="2800" dirty="0">
                <a:solidFill>
                  <a:schemeClr val="bg1"/>
                </a:solidFill>
              </a:rPr>
              <a:t>辆，高端智能电动轿车交付</a:t>
            </a:r>
            <a:r>
              <a:rPr lang="en-US" altLang="zh-CN" sz="2800" dirty="0">
                <a:solidFill>
                  <a:schemeClr val="bg1"/>
                </a:solidFill>
              </a:rPr>
              <a:t>7175</a:t>
            </a:r>
            <a:r>
              <a:rPr lang="zh-CN" altLang="en-US" sz="2800" dirty="0">
                <a:solidFill>
                  <a:schemeClr val="bg1"/>
                </a:solidFill>
              </a:rPr>
              <a:t>辆。今年一季度，蔚来交付量为</a:t>
            </a:r>
            <a:r>
              <a:rPr lang="en-US" altLang="zh-CN" sz="2800" dirty="0">
                <a:solidFill>
                  <a:schemeClr val="bg1"/>
                </a:solidFill>
              </a:rPr>
              <a:t>3.1</a:t>
            </a:r>
            <a:r>
              <a:rPr lang="zh-CN" altLang="en-US" sz="2800" dirty="0">
                <a:solidFill>
                  <a:schemeClr val="bg1"/>
                </a:solidFill>
              </a:rPr>
              <a:t>万辆，同比增长</a:t>
            </a:r>
            <a:r>
              <a:rPr lang="en-US" altLang="zh-CN" sz="2800" dirty="0">
                <a:solidFill>
                  <a:schemeClr val="bg1"/>
                </a:solidFill>
              </a:rPr>
              <a:t>20.46%</a:t>
            </a:r>
            <a:r>
              <a:rPr lang="zh-CN" altLang="en-US" sz="2800" dirty="0">
                <a:solidFill>
                  <a:schemeClr val="bg1"/>
                </a:solidFill>
              </a:rPr>
              <a:t>。从业内水平来看，无论是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月还是一季度，放在几家新势力车企当中，蔚来的表现都算得上是“名列前茅”。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E31AE0-01F7-C9FF-4639-CE61251D3289}"/>
              </a:ext>
            </a:extLst>
          </p:cNvPr>
          <p:cNvSpPr txBox="1"/>
          <p:nvPr/>
        </p:nvSpPr>
        <p:spPr>
          <a:xfrm>
            <a:off x="121920" y="143097"/>
            <a:ext cx="6118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蔚来财报分析</a:t>
            </a:r>
          </a:p>
        </p:txBody>
      </p:sp>
    </p:spTree>
    <p:extLst>
      <p:ext uri="{BB962C8B-B14F-4D97-AF65-F5344CB8AC3E}">
        <p14:creationId xmlns:p14="http://schemas.microsoft.com/office/powerpoint/2010/main" val="217433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lue Sky Coming，蔚来已来，是我们对美好未来和清朗天空的愿景，也是我们自公司创立伊始一直秉持的初心。">
            <a:extLst>
              <a:ext uri="{FF2B5EF4-FFF2-40B4-BE49-F238E27FC236}">
                <a16:creationId xmlns:a16="http://schemas.microsoft.com/office/drawing/2014/main" id="{FE2E2496-68AB-2E0C-82AA-E61C90268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3440"/>
            <a:ext cx="12192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7980E1A-6FC5-C960-E8BD-659FED743C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3742745-CEDF-E5BD-2248-8B39E0450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65901"/>
              </p:ext>
            </p:extLst>
          </p:nvPr>
        </p:nvGraphicFramePr>
        <p:xfrm>
          <a:off x="0" y="1517228"/>
          <a:ext cx="12191999" cy="415882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89836">
                  <a:extLst>
                    <a:ext uri="{9D8B030D-6E8A-4147-A177-3AD203B41FA5}">
                      <a16:colId xmlns:a16="http://schemas.microsoft.com/office/drawing/2014/main" val="118768470"/>
                    </a:ext>
                  </a:extLst>
                </a:gridCol>
                <a:gridCol w="1945844">
                  <a:extLst>
                    <a:ext uri="{9D8B030D-6E8A-4147-A177-3AD203B41FA5}">
                      <a16:colId xmlns:a16="http://schemas.microsoft.com/office/drawing/2014/main" val="711101730"/>
                    </a:ext>
                  </a:extLst>
                </a:gridCol>
                <a:gridCol w="1875130">
                  <a:extLst>
                    <a:ext uri="{9D8B030D-6E8A-4147-A177-3AD203B41FA5}">
                      <a16:colId xmlns:a16="http://schemas.microsoft.com/office/drawing/2014/main" val="3409804807"/>
                    </a:ext>
                  </a:extLst>
                </a:gridCol>
                <a:gridCol w="2033625">
                  <a:extLst>
                    <a:ext uri="{9D8B030D-6E8A-4147-A177-3AD203B41FA5}">
                      <a16:colId xmlns:a16="http://schemas.microsoft.com/office/drawing/2014/main" val="1973255546"/>
                    </a:ext>
                  </a:extLst>
                </a:gridCol>
                <a:gridCol w="1448409">
                  <a:extLst>
                    <a:ext uri="{9D8B030D-6E8A-4147-A177-3AD203B41FA5}">
                      <a16:colId xmlns:a16="http://schemas.microsoft.com/office/drawing/2014/main" val="1637620336"/>
                    </a:ext>
                  </a:extLst>
                </a:gridCol>
                <a:gridCol w="1626413">
                  <a:extLst>
                    <a:ext uri="{9D8B030D-6E8A-4147-A177-3AD203B41FA5}">
                      <a16:colId xmlns:a16="http://schemas.microsoft.com/office/drawing/2014/main" val="3499193992"/>
                    </a:ext>
                  </a:extLst>
                </a:gridCol>
                <a:gridCol w="1672742">
                  <a:extLst>
                    <a:ext uri="{9D8B030D-6E8A-4147-A177-3AD203B41FA5}">
                      <a16:colId xmlns:a16="http://schemas.microsoft.com/office/drawing/2014/main" val="3125573893"/>
                    </a:ext>
                  </a:extLst>
                </a:gridCol>
              </a:tblGrid>
              <a:tr h="856826">
                <a:tc>
                  <a:txBody>
                    <a:bodyPr/>
                    <a:lstStyle/>
                    <a:p>
                      <a:pPr algn="ctr"/>
                      <a:r>
                        <a:rPr lang="zh-CN" sz="2400" kern="0" dirty="0">
                          <a:effectLst/>
                        </a:rPr>
                        <a:t>单月 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zh-CN" sz="2400" kern="0" dirty="0">
                          <a:effectLst/>
                        </a:rPr>
                        <a:t>排名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0" dirty="0">
                          <a:effectLst/>
                        </a:rPr>
                        <a:t>公司名称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0">
                          <a:effectLst/>
                        </a:rPr>
                        <a:t>单月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0">
                          <a:effectLst/>
                        </a:rPr>
                        <a:t>同比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0">
                          <a:effectLst/>
                        </a:rPr>
                        <a:t>环比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0">
                          <a:effectLst/>
                        </a:rPr>
                        <a:t>今年累计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0">
                          <a:effectLst/>
                        </a:rPr>
                        <a:t>累计同比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3804440"/>
                  </a:ext>
                </a:extLst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0">
                          <a:effectLst/>
                        </a:rPr>
                        <a:t>理想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20,823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88.72%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25.29%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52,584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65.80%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9188439"/>
                  </a:ext>
                </a:extLst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0">
                          <a:effectLst/>
                        </a:rPr>
                        <a:t>蔚来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 dirty="0">
                          <a:effectLst/>
                        </a:rPr>
                        <a:t>10,378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3.94%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-14.63%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31,041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20.46%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0832616"/>
                  </a:ext>
                </a:extLst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0">
                          <a:effectLst/>
                        </a:rPr>
                        <a:t>哪吒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10,087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-16.12%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0.14%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26,176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-13.19%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8642585"/>
                  </a:ext>
                </a:extLst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0">
                          <a:effectLst/>
                        </a:rPr>
                        <a:t>小鹏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 dirty="0">
                          <a:effectLst/>
                        </a:rPr>
                        <a:t>7,002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-54.57%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16.51%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18,230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-47.24%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3093084"/>
                  </a:ext>
                </a:extLst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0">
                          <a:effectLst/>
                        </a:rPr>
                        <a:t>零跑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6,172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 dirty="0">
                          <a:effectLst/>
                        </a:rPr>
                        <a:t>-38.64%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93.00%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10,509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-51.30%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9570300"/>
                  </a:ext>
                </a:extLst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0">
                          <a:effectLst/>
                        </a:rPr>
                        <a:t>赛力斯</a:t>
                      </a:r>
                      <a:r>
                        <a:rPr lang="en-US" sz="2400" kern="0">
                          <a:effectLst/>
                        </a:rPr>
                        <a:t> (</a:t>
                      </a:r>
                      <a:r>
                        <a:rPr lang="zh-CN" sz="2400" kern="0">
                          <a:effectLst/>
                        </a:rPr>
                        <a:t>含</a:t>
                      </a:r>
                      <a:r>
                        <a:rPr lang="en-US" sz="2400" kern="0">
                          <a:effectLst/>
                        </a:rPr>
                        <a:t>AITO</a:t>
                      </a:r>
                      <a:r>
                        <a:rPr lang="zh-CN" sz="2400" kern="0">
                          <a:effectLst/>
                        </a:rPr>
                        <a:t>问界</a:t>
                      </a:r>
                      <a:r>
                        <a:rPr lang="en-US" sz="2400" kern="0">
                          <a:effectLst/>
                        </a:rPr>
                        <a:t>)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3,679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 dirty="0">
                          <a:effectLst/>
                        </a:rPr>
                        <a:t>16.42%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 dirty="0">
                          <a:effectLst/>
                        </a:rPr>
                        <a:t>4.96%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11,674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</a:rPr>
                        <a:t>131.44%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7677590"/>
                  </a:ext>
                </a:extLst>
              </a:tr>
              <a:tr h="428413">
                <a:tc gridSpan="7">
                  <a:txBody>
                    <a:bodyPr/>
                    <a:lstStyle/>
                    <a:p>
                      <a:pPr algn="ctr"/>
                      <a:r>
                        <a:rPr lang="zh-CN" sz="2400" kern="0" dirty="0">
                          <a:effectLst/>
                        </a:rPr>
                        <a:t>注</a:t>
                      </a:r>
                      <a:r>
                        <a:rPr lang="en-US" sz="2400" kern="0" dirty="0">
                          <a:effectLst/>
                        </a:rPr>
                        <a:t>:</a:t>
                      </a:r>
                      <a:r>
                        <a:rPr lang="zh-CN" sz="2400" kern="0" dirty="0">
                          <a:effectLst/>
                        </a:rPr>
                        <a:t>上述数据分别来源于上市公司公告、公司披露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42346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68B3703-1E4B-6675-7048-E255BCE7776E}"/>
              </a:ext>
            </a:extLst>
          </p:cNvPr>
          <p:cNvSpPr txBox="1"/>
          <p:nvPr/>
        </p:nvSpPr>
        <p:spPr>
          <a:xfrm>
            <a:off x="0" y="999068"/>
            <a:ext cx="6118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2023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月国内主要新能源汽车企业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品牌交付量排名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BAF637-7B31-DF66-DE94-55955D4EC6E9}"/>
              </a:ext>
            </a:extLst>
          </p:cNvPr>
          <p:cNvSpPr txBox="1"/>
          <p:nvPr/>
        </p:nvSpPr>
        <p:spPr>
          <a:xfrm>
            <a:off x="121920" y="143097"/>
            <a:ext cx="6118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蔚来财报分析</a:t>
            </a:r>
          </a:p>
        </p:txBody>
      </p:sp>
    </p:spTree>
    <p:extLst>
      <p:ext uri="{BB962C8B-B14F-4D97-AF65-F5344CB8AC3E}">
        <p14:creationId xmlns:p14="http://schemas.microsoft.com/office/powerpoint/2010/main" val="135082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9AF737-7282-40CA-2344-E90B0DEE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7" r="60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7980E1A-6FC5-C960-E8BD-659FED743C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697865-F37E-78D0-9636-30063682EBB4}"/>
              </a:ext>
            </a:extLst>
          </p:cNvPr>
          <p:cNvSpPr txBox="1"/>
          <p:nvPr/>
        </p:nvSpPr>
        <p:spPr>
          <a:xfrm>
            <a:off x="316230" y="1443841"/>
            <a:ext cx="115595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虽然财报显示去年蔚来归母净利润为亏损</a:t>
            </a:r>
            <a:r>
              <a:rPr lang="en-US" altLang="zh-CN" sz="2800" dirty="0">
                <a:solidFill>
                  <a:schemeClr val="bg1"/>
                </a:solidFill>
              </a:rPr>
              <a:t>145.59</a:t>
            </a:r>
            <a:r>
              <a:rPr lang="zh-CN" altLang="en-US" sz="2800" dirty="0">
                <a:solidFill>
                  <a:schemeClr val="bg1"/>
                </a:solidFill>
              </a:rPr>
              <a:t>亿元，较</a:t>
            </a:r>
            <a:r>
              <a:rPr lang="en-US" altLang="zh-CN" sz="2800" dirty="0">
                <a:solidFill>
                  <a:schemeClr val="bg1"/>
                </a:solidFill>
              </a:rPr>
              <a:t>2021</a:t>
            </a:r>
            <a:r>
              <a:rPr lang="zh-CN" altLang="en-US" sz="2800" dirty="0">
                <a:solidFill>
                  <a:schemeClr val="bg1"/>
                </a:solidFill>
              </a:rPr>
              <a:t>年的亏损</a:t>
            </a:r>
            <a:r>
              <a:rPr lang="en-US" altLang="zh-CN" sz="2800" dirty="0">
                <a:solidFill>
                  <a:schemeClr val="bg1"/>
                </a:solidFill>
              </a:rPr>
              <a:t>105.72</a:t>
            </a:r>
            <a:r>
              <a:rPr lang="zh-CN" altLang="en-US" sz="2800" dirty="0">
                <a:solidFill>
                  <a:schemeClr val="bg1"/>
                </a:solidFill>
              </a:rPr>
              <a:t>亿元，同比扩大</a:t>
            </a:r>
            <a:r>
              <a:rPr lang="en-US" altLang="zh-CN" sz="2800" dirty="0">
                <a:solidFill>
                  <a:schemeClr val="bg1"/>
                </a:solidFill>
              </a:rPr>
              <a:t>37.71%</a:t>
            </a:r>
            <a:r>
              <a:rPr lang="zh-CN" altLang="en-US" sz="2800" dirty="0">
                <a:solidFill>
                  <a:schemeClr val="bg1"/>
                </a:solidFill>
              </a:rPr>
              <a:t>，但蔚来支出最大的两项分别是销售成本和研发费用，仅这两项支出就将近</a:t>
            </a:r>
            <a:r>
              <a:rPr lang="en-US" altLang="zh-CN" sz="2800" dirty="0">
                <a:solidFill>
                  <a:schemeClr val="bg1"/>
                </a:solidFill>
              </a:rPr>
              <a:t>550</a:t>
            </a:r>
            <a:r>
              <a:rPr lang="zh-CN" altLang="en-US" sz="2800" dirty="0">
                <a:solidFill>
                  <a:schemeClr val="bg1"/>
                </a:solidFill>
              </a:rPr>
              <a:t>亿元，直接超过了营收。具体来看，</a:t>
            </a:r>
            <a:r>
              <a:rPr lang="en-US" altLang="zh-CN" sz="2800" dirty="0">
                <a:solidFill>
                  <a:schemeClr val="bg1"/>
                </a:solidFill>
              </a:rPr>
              <a:t>2022</a:t>
            </a:r>
            <a:r>
              <a:rPr lang="zh-CN" altLang="en-US" sz="2800" dirty="0">
                <a:solidFill>
                  <a:schemeClr val="bg1"/>
                </a:solidFill>
              </a:rPr>
              <a:t>年，蔚来的销售成本达</a:t>
            </a:r>
            <a:r>
              <a:rPr lang="en-US" altLang="zh-CN" sz="2800" dirty="0">
                <a:solidFill>
                  <a:schemeClr val="bg1"/>
                </a:solidFill>
              </a:rPr>
              <a:t>441.25</a:t>
            </a:r>
            <a:r>
              <a:rPr lang="zh-CN" altLang="en-US" sz="2800" dirty="0">
                <a:solidFill>
                  <a:schemeClr val="bg1"/>
                </a:solidFill>
              </a:rPr>
              <a:t>亿元，同比大涨</a:t>
            </a:r>
            <a:r>
              <a:rPr lang="en-US" altLang="zh-CN" sz="2800" dirty="0">
                <a:solidFill>
                  <a:schemeClr val="bg1"/>
                </a:solidFill>
              </a:rPr>
              <a:t>50.5%</a:t>
            </a:r>
            <a:r>
              <a:rPr lang="zh-CN" altLang="en-US" sz="2800" dirty="0">
                <a:solidFill>
                  <a:schemeClr val="bg1"/>
                </a:solidFill>
              </a:rPr>
              <a:t>。这与去年的“贵电”及大面积铺设换电站、充电站、充电桩等不无关系，成为了拖累蔚来盈利表现的直接原因。而研发费用则高达</a:t>
            </a:r>
            <a:r>
              <a:rPr lang="en-US" altLang="zh-CN" sz="2800" dirty="0">
                <a:solidFill>
                  <a:schemeClr val="bg1"/>
                </a:solidFill>
              </a:rPr>
              <a:t>108.36</a:t>
            </a:r>
            <a:r>
              <a:rPr lang="zh-CN" altLang="en-US" sz="2800" dirty="0">
                <a:solidFill>
                  <a:schemeClr val="bg1"/>
                </a:solidFill>
              </a:rPr>
              <a:t>亿元，较</a:t>
            </a:r>
            <a:r>
              <a:rPr lang="en-US" altLang="zh-CN" sz="2800" dirty="0">
                <a:solidFill>
                  <a:schemeClr val="bg1"/>
                </a:solidFill>
              </a:rPr>
              <a:t>2021</a:t>
            </a:r>
            <a:r>
              <a:rPr lang="zh-CN" altLang="en-US" sz="2800" dirty="0">
                <a:solidFill>
                  <a:schemeClr val="bg1"/>
                </a:solidFill>
              </a:rPr>
              <a:t>年的</a:t>
            </a:r>
            <a:r>
              <a:rPr lang="en-US" altLang="zh-CN" sz="2800" dirty="0">
                <a:solidFill>
                  <a:schemeClr val="bg1"/>
                </a:solidFill>
              </a:rPr>
              <a:t>45.92</a:t>
            </a:r>
            <a:r>
              <a:rPr lang="zh-CN" altLang="en-US" sz="2800" dirty="0">
                <a:solidFill>
                  <a:schemeClr val="bg1"/>
                </a:solidFill>
              </a:rPr>
              <a:t>亿元，同比大涨</a:t>
            </a:r>
            <a:r>
              <a:rPr lang="en-US" altLang="zh-CN" sz="2800" dirty="0">
                <a:solidFill>
                  <a:schemeClr val="bg1"/>
                </a:solidFill>
              </a:rPr>
              <a:t>136%</a:t>
            </a:r>
            <a:r>
              <a:rPr lang="zh-CN" altLang="en-US" sz="2800" dirty="0">
                <a:solidFill>
                  <a:schemeClr val="bg1"/>
                </a:solidFill>
              </a:rPr>
              <a:t>，占比营收将近</a:t>
            </a:r>
            <a:r>
              <a:rPr lang="en-US" altLang="zh-CN" sz="2800" dirty="0">
                <a:solidFill>
                  <a:schemeClr val="bg1"/>
                </a:solidFill>
              </a:rPr>
              <a:t>22%</a:t>
            </a:r>
            <a:r>
              <a:rPr lang="zh-CN" altLang="en-US" sz="2800" dirty="0">
                <a:solidFill>
                  <a:schemeClr val="bg1"/>
                </a:solidFill>
              </a:rPr>
              <a:t>。不管是从投入金额，还是所占营收的比例来看，放在汽车行业中，都算得上是大手笔，足见蔚来对研发的重视。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44CD7F-6026-5C3E-6FB1-1406F15408A4}"/>
              </a:ext>
            </a:extLst>
          </p:cNvPr>
          <p:cNvSpPr txBox="1"/>
          <p:nvPr/>
        </p:nvSpPr>
        <p:spPr>
          <a:xfrm>
            <a:off x="121920" y="143097"/>
            <a:ext cx="6118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蔚来财报分析</a:t>
            </a:r>
          </a:p>
        </p:txBody>
      </p:sp>
    </p:spTree>
    <p:extLst>
      <p:ext uri="{BB962C8B-B14F-4D97-AF65-F5344CB8AC3E}">
        <p14:creationId xmlns:p14="http://schemas.microsoft.com/office/powerpoint/2010/main" val="31871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F0EB6F4-B520-2ED8-891B-FE2021A2A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" r="69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7980E1A-6FC5-C960-E8BD-659FED743C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697865-F37E-78D0-9636-30063682EBB4}"/>
              </a:ext>
            </a:extLst>
          </p:cNvPr>
          <p:cNvSpPr txBox="1"/>
          <p:nvPr/>
        </p:nvSpPr>
        <p:spPr>
          <a:xfrm>
            <a:off x="316230" y="2305615"/>
            <a:ext cx="115595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电动汽车换电龙头企业需要在全国范围内建造足够多的充电桩，并通过技术提升降低换电成本、提高电池效率和电动车续航，蔚来目前的规划恰恰符合这一逻辑。前期的高投入能保证蔚来在换电领域的龙头地位，换取长期的竞争力。我们需要注意换电站的建设不是短期就可以完成的，蔚来此举也给投资者展示对自己换电技术和新能源发展的信心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DDA2DA-E687-DE90-BB58-662754CB381A}"/>
              </a:ext>
            </a:extLst>
          </p:cNvPr>
          <p:cNvSpPr txBox="1"/>
          <p:nvPr/>
        </p:nvSpPr>
        <p:spPr>
          <a:xfrm>
            <a:off x="121920" y="143097"/>
            <a:ext cx="6118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蔚来财报分析</a:t>
            </a:r>
          </a:p>
        </p:txBody>
      </p:sp>
    </p:spTree>
    <p:extLst>
      <p:ext uri="{BB962C8B-B14F-4D97-AF65-F5344CB8AC3E}">
        <p14:creationId xmlns:p14="http://schemas.microsoft.com/office/powerpoint/2010/main" val="305376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6CC4ED3-0CC9-6091-02B2-9B07C4597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7980E1A-6FC5-C960-E8BD-659FED743C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E9BD4D-D434-D94B-039B-0D37EC91F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7227"/>
            <a:ext cx="12192000" cy="5250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ABC06B7-A9BA-20EF-256B-D89630BE1A58}"/>
              </a:ext>
            </a:extLst>
          </p:cNvPr>
          <p:cNvSpPr txBox="1"/>
          <p:nvPr/>
        </p:nvSpPr>
        <p:spPr>
          <a:xfrm>
            <a:off x="121920" y="143097"/>
            <a:ext cx="6118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蔚来财报分析</a:t>
            </a:r>
          </a:p>
        </p:txBody>
      </p:sp>
    </p:spTree>
    <p:extLst>
      <p:ext uri="{BB962C8B-B14F-4D97-AF65-F5344CB8AC3E}">
        <p14:creationId xmlns:p14="http://schemas.microsoft.com/office/powerpoint/2010/main" val="108109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AE9D85-8920-F36A-1151-7C9AEABA3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85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7980E1A-6FC5-C960-E8BD-659FED743C35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61337D-01DB-1D69-5411-40C921DF14CD}"/>
              </a:ext>
            </a:extLst>
          </p:cNvPr>
          <p:cNvSpPr txBox="1"/>
          <p:nvPr/>
        </p:nvSpPr>
        <p:spPr>
          <a:xfrm>
            <a:off x="316230" y="2736502"/>
            <a:ext cx="115595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根据蔚来官方数据，蔚来换电站全自动换电仅需一首歌的时间，换电站拥有超过</a:t>
            </a:r>
            <a:r>
              <a:rPr lang="en-US" altLang="zh-CN" sz="2800" dirty="0">
                <a:solidFill>
                  <a:schemeClr val="bg1"/>
                </a:solidFill>
              </a:rPr>
              <a:t>1400</a:t>
            </a:r>
            <a:r>
              <a:rPr lang="zh-CN" altLang="en-US" sz="2800" dirty="0">
                <a:solidFill>
                  <a:schemeClr val="bg1"/>
                </a:solidFill>
              </a:rPr>
              <a:t>项专利，每次换电都会进行三电自检，确保整车和电池始终处于最佳状态。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26B370-A660-E1D7-8B9D-F3DC15E72AD3}"/>
              </a:ext>
            </a:extLst>
          </p:cNvPr>
          <p:cNvSpPr txBox="1"/>
          <p:nvPr/>
        </p:nvSpPr>
        <p:spPr>
          <a:xfrm>
            <a:off x="121920" y="143097"/>
            <a:ext cx="6118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蔚来财报分析</a:t>
            </a:r>
          </a:p>
        </p:txBody>
      </p:sp>
    </p:spTree>
    <p:extLst>
      <p:ext uri="{BB962C8B-B14F-4D97-AF65-F5344CB8AC3E}">
        <p14:creationId xmlns:p14="http://schemas.microsoft.com/office/powerpoint/2010/main" val="234386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594</Words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2021-12-20T06:43:26Z</dcterms:created>
  <dcterms:modified xsi:type="dcterms:W3CDTF">2023-04-19T13:44:51Z</dcterms:modified>
</cp:coreProperties>
</file>