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6" r:id="rId2"/>
    <p:sldId id="344" r:id="rId3"/>
    <p:sldId id="345" r:id="rId4"/>
    <p:sldId id="287" r:id="rId5"/>
    <p:sldId id="313" r:id="rId6"/>
    <p:sldId id="316" r:id="rId7"/>
    <p:sldId id="291" r:id="rId8"/>
    <p:sldId id="317" r:id="rId9"/>
    <p:sldId id="318" r:id="rId10"/>
    <p:sldId id="319" r:id="rId11"/>
    <p:sldId id="320" r:id="rId12"/>
    <p:sldId id="325" r:id="rId13"/>
    <p:sldId id="326" r:id="rId14"/>
    <p:sldId id="327" r:id="rId15"/>
    <p:sldId id="338" r:id="rId16"/>
    <p:sldId id="328" r:id="rId17"/>
    <p:sldId id="339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40" r:id="rId28"/>
    <p:sldId id="341" r:id="rId29"/>
    <p:sldId id="342" r:id="rId30"/>
    <p:sldId id="343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F4D"/>
    <a:srgbClr val="8397BC"/>
    <a:srgbClr val="BB00BB"/>
    <a:srgbClr val="00DDFF"/>
    <a:srgbClr val="EB559B"/>
    <a:srgbClr val="62D599"/>
    <a:srgbClr val="0071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ownloads\imag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24037;&#20316;&#31807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49-44FD-8C32-10E08060B8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49-44FD-8C32-10E08060B8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49-44FD-8C32-10E08060B89A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8.231556453314133E-2"/>
                      <c:h val="0.129480139788961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B49-44FD-8C32-10E08060B89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mall Fonts (120)"/>
                    <a:ea typeface="幼圆" panose="02010509060101010101" pitchFamily="49" charset="-122"/>
                    <a:cs typeface="+mn-cs"/>
                    <a:sym typeface="Small Fonts (120)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Sheet1!$J$35:$J$37</c:f>
              <c:strCache>
                <c:ptCount val="3"/>
                <c:pt idx="0">
                  <c:v>境内</c:v>
                </c:pt>
                <c:pt idx="1">
                  <c:v>境外（含港澳台）</c:v>
                </c:pt>
                <c:pt idx="2">
                  <c:v>其他业务</c:v>
                </c:pt>
              </c:strCache>
            </c:strRef>
          </c:cat>
          <c:val>
            <c:numRef>
              <c:f>Sheet1!$L$35:$L$37</c:f>
              <c:numCache>
                <c:formatCode>0.00%</c:formatCode>
                <c:ptCount val="3"/>
                <c:pt idx="0">
                  <c:v>0.95250000000000001</c:v>
                </c:pt>
                <c:pt idx="1">
                  <c:v>4.48E-2</c:v>
                </c:pt>
                <c:pt idx="2">
                  <c:v>2.5999999999999999E-3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49-44FD-8C32-10E08060B89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mall Fonts (120)"/>
              <a:ea typeface="幼圆" panose="02010509060101010101" pitchFamily="49" charset="-122"/>
              <a:cs typeface="+mn-cs"/>
              <a:sym typeface="Small Fonts (120)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mall Fonts (120)"/>
          <a:ea typeface="幼圆" panose="02010509060101010101" pitchFamily="49" charset="-122"/>
          <a:sym typeface="Small Fonts (120)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B8-4265-8F5C-F0967A7CAC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B8-4265-8F5C-F0967A7CAC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EB8-4265-8F5C-F0967A7CAC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EB8-4265-8F5C-F0967A7CACEA}"/>
              </c:ext>
            </c:extLst>
          </c:dPt>
          <c:cat>
            <c:strRef>
              <c:f>Sheet1!$A$2:$A$5</c:f>
              <c:strCache>
                <c:ptCount val="4"/>
                <c:pt idx="0">
                  <c:v>已上市流通A股</c:v>
                </c:pt>
                <c:pt idx="1">
                  <c:v>已上市流通B股</c:v>
                </c:pt>
                <c:pt idx="2">
                  <c:v>境外上市流通股</c:v>
                </c:pt>
                <c:pt idx="3">
                  <c:v>其它已流通股份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0.00%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B8-4265-8F5C-F0967A7CAC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mall Fonts (120)"/>
              <a:ea typeface="幼圆" panose="02010509060101010101" pitchFamily="49" charset="-122"/>
              <a:cs typeface="+mn-cs"/>
              <a:sym typeface="Small Fonts (120)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Small Fonts (120)"/>
          <a:ea typeface="幼圆" panose="02010509060101010101" pitchFamily="49" charset="-122"/>
          <a:sym typeface="Small Fonts (120)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27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3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9" name="组合 8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框 14"/>
          <p:cNvSpPr txBox="1"/>
          <p:nvPr userDrawn="1"/>
        </p:nvSpPr>
        <p:spPr>
          <a:xfrm>
            <a:off x="841690" y="342961"/>
            <a:ext cx="343610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Three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9" name="组合 18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4" name="矩形 23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2" name="矩形 21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26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4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9" name="组合 8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框 14"/>
          <p:cNvSpPr txBox="1"/>
          <p:nvPr userDrawn="1"/>
        </p:nvSpPr>
        <p:spPr>
          <a:xfrm>
            <a:off x="841690" y="342961"/>
            <a:ext cx="34361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Four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9" name="组合 18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4" name="矩形 23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2" name="矩形 21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934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5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文本框 13"/>
          <p:cNvSpPr txBox="1"/>
          <p:nvPr userDrawn="1"/>
        </p:nvSpPr>
        <p:spPr>
          <a:xfrm>
            <a:off x="841690" y="342961"/>
            <a:ext cx="34361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Five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4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86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8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95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7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96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8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1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10" name="组合 9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/>
          <p:cNvSpPr txBox="1"/>
          <p:nvPr userDrawn="1"/>
        </p:nvSpPr>
        <p:spPr>
          <a:xfrm>
            <a:off x="841690" y="342961"/>
            <a:ext cx="343610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One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40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2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10" name="组合 9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/>
          <p:cNvSpPr txBox="1"/>
          <p:nvPr userDrawn="1"/>
        </p:nvSpPr>
        <p:spPr>
          <a:xfrm>
            <a:off x="841690" y="342961"/>
            <a:ext cx="343610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财务分析</a:t>
            </a:r>
          </a:p>
        </p:txBody>
      </p: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CCC89B8-0FC6-489B-A3AE-7AC887EB17F2}"/>
              </a:ext>
            </a:extLst>
          </p:cNvPr>
          <p:cNvSpPr txBox="1"/>
          <p:nvPr userDrawn="1"/>
        </p:nvSpPr>
        <p:spPr>
          <a:xfrm>
            <a:off x="821085" y="6184701"/>
            <a:ext cx="2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latin typeface="Small Fonts (120)"/>
                <a:ea typeface="幼圆" panose="02010509060101010101" pitchFamily="49" charset="-122"/>
                <a:sym typeface="Small Fonts (120)"/>
              </a:rPr>
              <a:t>数据来源：九方智投</a:t>
            </a:r>
          </a:p>
        </p:txBody>
      </p:sp>
    </p:spTree>
    <p:extLst>
      <p:ext uri="{BB962C8B-B14F-4D97-AF65-F5344CB8AC3E}">
        <p14:creationId xmlns:p14="http://schemas.microsoft.com/office/powerpoint/2010/main" val="325225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561E-7585-4521-8FD2-2178141043E9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9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B5D6B8C-71C4-4CED-9372-295CD0E3A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89470"/>
              </p:ext>
            </p:extLst>
          </p:nvPr>
        </p:nvGraphicFramePr>
        <p:xfrm>
          <a:off x="508438" y="1353043"/>
          <a:ext cx="11175123" cy="4343565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3953883">
                  <a:extLst>
                    <a:ext uri="{9D8B030D-6E8A-4147-A177-3AD203B41FA5}">
                      <a16:colId xmlns:a16="http://schemas.microsoft.com/office/drawing/2014/main" val="1718570056"/>
                    </a:ext>
                  </a:extLst>
                </a:gridCol>
                <a:gridCol w="1551041">
                  <a:extLst>
                    <a:ext uri="{9D8B030D-6E8A-4147-A177-3AD203B41FA5}">
                      <a16:colId xmlns:a16="http://schemas.microsoft.com/office/drawing/2014/main" val="1159159683"/>
                    </a:ext>
                  </a:extLst>
                </a:gridCol>
                <a:gridCol w="1551041">
                  <a:extLst>
                    <a:ext uri="{9D8B030D-6E8A-4147-A177-3AD203B41FA5}">
                      <a16:colId xmlns:a16="http://schemas.microsoft.com/office/drawing/2014/main" val="673487231"/>
                    </a:ext>
                  </a:extLst>
                </a:gridCol>
                <a:gridCol w="1576468">
                  <a:extLst>
                    <a:ext uri="{9D8B030D-6E8A-4147-A177-3AD203B41FA5}">
                      <a16:colId xmlns:a16="http://schemas.microsoft.com/office/drawing/2014/main" val="2380908771"/>
                    </a:ext>
                  </a:extLst>
                </a:gridCol>
                <a:gridCol w="1551041">
                  <a:extLst>
                    <a:ext uri="{9D8B030D-6E8A-4147-A177-3AD203B41FA5}">
                      <a16:colId xmlns:a16="http://schemas.microsoft.com/office/drawing/2014/main" val="1243219204"/>
                    </a:ext>
                  </a:extLst>
                </a:gridCol>
                <a:gridCol w="991649">
                  <a:extLst>
                    <a:ext uri="{9D8B030D-6E8A-4147-A177-3AD203B41FA5}">
                      <a16:colId xmlns:a16="http://schemas.microsoft.com/office/drawing/2014/main" val="2579723107"/>
                    </a:ext>
                  </a:extLst>
                </a:gridCol>
              </a:tblGrid>
              <a:tr h="50641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公司基本情况</a:t>
                      </a:r>
                      <a:r>
                        <a:rPr lang="en-US" altLang="zh-CN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(</a:t>
                      </a:r>
                      <a:r>
                        <a:rPr lang="zh-CN" altLang="en-US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人民币</a:t>
                      </a:r>
                      <a:r>
                        <a:rPr lang="en-US" altLang="zh-CN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56931"/>
                  </a:ext>
                </a:extLst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项目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2020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2021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2022E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2023E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2024E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870454"/>
                  </a:ext>
                </a:extLst>
              </a:tr>
              <a:tr h="4035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营业收入</a:t>
                      </a:r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(</a:t>
                      </a:r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百万元</a:t>
                      </a:r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2,742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4,619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5,460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6,340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7,228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638802"/>
                  </a:ext>
                </a:extLst>
              </a:tr>
              <a:tr h="3248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营业收入增长率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26.35%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68.44%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18.21%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16.12%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14.00%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258831"/>
                  </a:ext>
                </a:extLst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归母净利润</a:t>
                      </a:r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百万元</a:t>
                      </a:r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1,046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1,468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1,680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1,999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2,305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010428"/>
                  </a:ext>
                </a:extLst>
              </a:tr>
              <a:tr h="3369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归母净利润增长率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29.32%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40.34%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14.38%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19.02%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15.31%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561101"/>
                  </a:ext>
                </a:extLst>
              </a:tr>
              <a:tr h="36316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摊薄每股收益</a:t>
                      </a:r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(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元</a:t>
                      </a:r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14.561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20.434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23.373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27.819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32.077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012813"/>
                  </a:ext>
                </a:extLst>
              </a:tr>
              <a:tr h="3248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每股经营性现金流净额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21.43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33.38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23.37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36.39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41.56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336849"/>
                  </a:ext>
                </a:extLst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ROE(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归属母公司</a:t>
                      </a:r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)(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摊薄</a:t>
                      </a:r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27.52%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32.06%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33.59%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33.32%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35.06%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122700"/>
                  </a:ext>
                </a:extLst>
              </a:tr>
              <a:tr h="3164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P/E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29.26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20.64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15.18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12.75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11.06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251597"/>
                  </a:ext>
                </a:extLst>
              </a:tr>
              <a:tr h="351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P/B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8.05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6.62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5.10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4.25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3.88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667698"/>
                  </a:ext>
                </a:extLst>
              </a:tr>
              <a:tr h="36316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来源</a:t>
                      </a:r>
                      <a:r>
                        <a:rPr lang="en-US" altLang="zh-CN" sz="11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:</a:t>
                      </a:r>
                      <a:r>
                        <a:rPr lang="zh-CN" altLang="en-US" sz="11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公司年报、国金证券研究所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178" marR="7178" marT="7178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7836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33AB809E-DB61-428D-9A65-8004AD94B7B3}"/>
              </a:ext>
            </a:extLst>
          </p:cNvPr>
          <p:cNvSpPr txBox="1"/>
          <p:nvPr/>
        </p:nvSpPr>
        <p:spPr>
          <a:xfrm>
            <a:off x="821085" y="6184701"/>
            <a:ext cx="2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数据来源：九方智投</a:t>
            </a:r>
          </a:p>
        </p:txBody>
      </p:sp>
    </p:spTree>
    <p:extLst>
      <p:ext uri="{BB962C8B-B14F-4D97-AF65-F5344CB8AC3E}">
        <p14:creationId xmlns:p14="http://schemas.microsoft.com/office/powerpoint/2010/main" val="124437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16B9CEA-7C2C-42D2-BD00-618F5EA45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" y="1068704"/>
            <a:ext cx="3147060" cy="472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6018D9-A8E9-41EF-863A-E781F9B37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77486"/>
              </p:ext>
            </p:extLst>
          </p:nvPr>
        </p:nvGraphicFramePr>
        <p:xfrm>
          <a:off x="4627882" y="2020251"/>
          <a:ext cx="6492240" cy="2817497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747974591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7053411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329530073"/>
                    </a:ext>
                  </a:extLst>
                </a:gridCol>
              </a:tblGrid>
              <a:tr h="91154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指标 </a:t>
                      </a:r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2021-06-30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金额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占比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905284"/>
                  </a:ext>
                </a:extLst>
              </a:tr>
              <a:tr h="6353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总负债金额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21.84</a:t>
                      </a:r>
                      <a:r>
                        <a:rPr lang="zh-CN" altLang="en-US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 dirty="0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2631912"/>
                  </a:ext>
                </a:extLst>
              </a:tr>
              <a:tr h="6353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流动负债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20.79</a:t>
                      </a:r>
                      <a:r>
                        <a:rPr lang="zh-CN" altLang="en-US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 dirty="0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95.23%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2294480"/>
                  </a:ext>
                </a:extLst>
              </a:tr>
              <a:tr h="63531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非流动负债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1.04</a:t>
                      </a:r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4.77%</a:t>
                      </a:r>
                      <a:endParaRPr lang="en-US" altLang="zh-CN" sz="1800" b="0" i="0" u="none" strike="noStrike" dirty="0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239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每股收益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282E12F-1D0C-454F-A4DF-ABB293637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43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每股净资产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54E2FEE-1EFA-4E6E-A3DB-55E0664E1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每股每股现金流量净额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58B0A49-9EC6-4984-8E83-0E530AA33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净资产收益率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313FF6A4-AC6F-4290-895A-9F818A71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89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净资产收益率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TTM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9117368E-1BC8-4AEB-8A54-C79F31756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销售毛利率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0E53F6D0-5655-4D0C-AE8E-0132AE99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16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销售毛利率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TTM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8FBA28AF-4C5A-48DF-9214-2F69B59C1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2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营业收入同比增长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97898A01-ACD5-4796-817B-FA6280BBB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6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净利润同比增长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4AF59A00-F3CF-4F0D-9437-CF30975E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33AB809E-DB61-428D-9A65-8004AD94B7B3}"/>
              </a:ext>
            </a:extLst>
          </p:cNvPr>
          <p:cNvSpPr txBox="1"/>
          <p:nvPr/>
        </p:nvSpPr>
        <p:spPr>
          <a:xfrm>
            <a:off x="821085" y="6184701"/>
            <a:ext cx="2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数据来源：九方智投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07FE27CB-F620-48C3-A706-53DE8ADB7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00250"/>
            <a:ext cx="1190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488E07-F6A1-4D16-8A48-DFF8B23E9223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股东人数</a:t>
            </a:r>
          </a:p>
        </p:txBody>
      </p:sp>
    </p:spTree>
    <p:extLst>
      <p:ext uri="{BB962C8B-B14F-4D97-AF65-F5344CB8AC3E}">
        <p14:creationId xmlns:p14="http://schemas.microsoft.com/office/powerpoint/2010/main" val="239898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每股现金流同比增长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8420CA8C-4A4D-4024-92AC-DBFB2A65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0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净资产同比增长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1EF142B-DF1F-41E8-A10C-A14EE5D6D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应收账款周转率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0CCE80B-24C7-4329-8C6F-054E3CF62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4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总资产周转率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6341C2D-BD98-417F-BEF0-317A190F5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4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总资产周转率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_TTM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8411DE0-6A9B-4530-A648-C7C0BD6A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应付账款周转率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0089453-2727-4ED2-A480-1FA3ABBF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6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净利润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0CFAD56-06A5-4773-8F85-AC7C8DD69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27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扣非净利润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B7F4FB9A-468F-44BA-A5E7-E89424369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1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营业总收入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86811FD7-17D9-45B4-9256-E4683E986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0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总市值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458443F1-43A7-455E-A8BC-C0DCAA29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7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33AB809E-DB61-428D-9A65-8004AD94B7B3}"/>
              </a:ext>
            </a:extLst>
          </p:cNvPr>
          <p:cNvSpPr txBox="1"/>
          <p:nvPr/>
        </p:nvSpPr>
        <p:spPr>
          <a:xfrm>
            <a:off x="821085" y="6184701"/>
            <a:ext cx="2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数据来源：九方智投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88E07-F6A1-4D16-8A48-DFF8B23E9223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分红情况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92CA9ECC-A857-4271-8CDA-80DB9C89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000250"/>
            <a:ext cx="1190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EC1FCF-6FD7-4F51-8EBF-EB8FCC3E9FC9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流通市值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2B91"/>
              </a:solidFill>
              <a:effectLst/>
              <a:uLnTx/>
              <a:uFillTx/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17B78606-6C2A-4F22-9BD2-6AAA8462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2000250"/>
            <a:ext cx="11877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094E2A2-9E02-422A-B7F8-BB74BC50C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96176"/>
              </p:ext>
            </p:extLst>
          </p:nvPr>
        </p:nvGraphicFramePr>
        <p:xfrm>
          <a:off x="1241424" y="2956401"/>
          <a:ext cx="9826624" cy="2082323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3270675">
                  <a:extLst>
                    <a:ext uri="{9D8B030D-6E8A-4147-A177-3AD203B41FA5}">
                      <a16:colId xmlns:a16="http://schemas.microsoft.com/office/drawing/2014/main" val="614228295"/>
                    </a:ext>
                  </a:extLst>
                </a:gridCol>
                <a:gridCol w="1956564">
                  <a:extLst>
                    <a:ext uri="{9D8B030D-6E8A-4147-A177-3AD203B41FA5}">
                      <a16:colId xmlns:a16="http://schemas.microsoft.com/office/drawing/2014/main" val="2592981534"/>
                    </a:ext>
                  </a:extLst>
                </a:gridCol>
                <a:gridCol w="1708343">
                  <a:extLst>
                    <a:ext uri="{9D8B030D-6E8A-4147-A177-3AD203B41FA5}">
                      <a16:colId xmlns:a16="http://schemas.microsoft.com/office/drawing/2014/main" val="244396571"/>
                    </a:ext>
                  </a:extLst>
                </a:gridCol>
                <a:gridCol w="2160981">
                  <a:extLst>
                    <a:ext uri="{9D8B030D-6E8A-4147-A177-3AD203B41FA5}">
                      <a16:colId xmlns:a16="http://schemas.microsoft.com/office/drawing/2014/main" val="1695460127"/>
                    </a:ext>
                  </a:extLst>
                </a:gridCol>
                <a:gridCol w="730061">
                  <a:extLst>
                    <a:ext uri="{9D8B030D-6E8A-4147-A177-3AD203B41FA5}">
                      <a16:colId xmlns:a16="http://schemas.microsoft.com/office/drawing/2014/main" val="3665770333"/>
                    </a:ext>
                  </a:extLst>
                </a:gridCol>
              </a:tblGrid>
              <a:tr h="38760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总收入</a:t>
                      </a:r>
                      <a:endParaRPr lang="zh-CN" altLang="en-US" sz="18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净利润</a:t>
                      </a:r>
                      <a:endParaRPr lang="zh-CN" altLang="en-US" sz="18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市盈率</a:t>
                      </a:r>
                      <a:r>
                        <a:rPr lang="en-US" altLang="zh-CN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(</a:t>
                      </a:r>
                      <a:r>
                        <a:rPr lang="zh-CN" altLang="en-US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动</a:t>
                      </a:r>
                      <a:r>
                        <a:rPr lang="en-US" altLang="zh-CN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市净率</a:t>
                      </a:r>
                      <a:endParaRPr lang="zh-CN" altLang="en-US" sz="18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17266"/>
                  </a:ext>
                </a:extLst>
              </a:tr>
              <a:tr h="54480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吉比特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38.3</a:t>
                      </a:r>
                      <a:r>
                        <a:rPr lang="zh-CN" alt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13.2</a:t>
                      </a:r>
                      <a:r>
                        <a:rPr lang="zh-CN" alt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18.28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5.15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614421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游戏</a:t>
                      </a:r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1Ⅱ(</a:t>
                      </a:r>
                      <a:r>
                        <a:rPr lang="zh-CN" alt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平均</a:t>
                      </a:r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20.0</a:t>
                      </a:r>
                      <a:r>
                        <a:rPr lang="zh-CN" alt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6.30</a:t>
                      </a:r>
                      <a:r>
                        <a:rPr lang="zh-CN" altLang="en-US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8.81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8.86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450462"/>
                  </a:ext>
                </a:extLst>
              </a:tr>
              <a:tr h="57495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行业排名</a:t>
                      </a:r>
                      <a:endParaRPr lang="zh-CN" altLang="en-US" sz="18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5/32</a:t>
                      </a:r>
                      <a:endParaRPr lang="en-US" altLang="zh-CN" sz="18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3/32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12/32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8/32</a:t>
                      </a:r>
                      <a:endParaRPr lang="en-US" altLang="zh-CN" sz="18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92885"/>
                  </a:ext>
                </a:extLst>
              </a:tr>
            </a:tbl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4017B19A-9569-4977-B3CA-A79BD5660FEA}"/>
              </a:ext>
            </a:extLst>
          </p:cNvPr>
          <p:cNvSpPr txBox="1"/>
          <p:nvPr/>
        </p:nvSpPr>
        <p:spPr>
          <a:xfrm>
            <a:off x="1127124" y="21394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对比周期：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2022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年第三季报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E2F7821-B2B4-436F-9A10-35E84DD67257}"/>
              </a:ext>
            </a:extLst>
          </p:cNvPr>
          <p:cNvSpPr txBox="1"/>
          <p:nvPr/>
        </p:nvSpPr>
        <p:spPr>
          <a:xfrm>
            <a:off x="821085" y="6184701"/>
            <a:ext cx="2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数据来源：九方智投</a:t>
            </a:r>
          </a:p>
        </p:txBody>
      </p:sp>
    </p:spTree>
    <p:extLst>
      <p:ext uri="{BB962C8B-B14F-4D97-AF65-F5344CB8AC3E}">
        <p14:creationId xmlns:p14="http://schemas.microsoft.com/office/powerpoint/2010/main" val="38436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DC0FD2-96F8-42F6-8D62-E11B7049D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36152"/>
              </p:ext>
            </p:extLst>
          </p:nvPr>
        </p:nvGraphicFramePr>
        <p:xfrm>
          <a:off x="895350" y="3428999"/>
          <a:ext cx="10401300" cy="2466916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873197">
                  <a:extLst>
                    <a:ext uri="{9D8B030D-6E8A-4147-A177-3AD203B41FA5}">
                      <a16:colId xmlns:a16="http://schemas.microsoft.com/office/drawing/2014/main" val="1961503913"/>
                    </a:ext>
                  </a:extLst>
                </a:gridCol>
                <a:gridCol w="2054578">
                  <a:extLst>
                    <a:ext uri="{9D8B030D-6E8A-4147-A177-3AD203B41FA5}">
                      <a16:colId xmlns:a16="http://schemas.microsoft.com/office/drawing/2014/main" val="730582811"/>
                    </a:ext>
                  </a:extLst>
                </a:gridCol>
                <a:gridCol w="1463886">
                  <a:extLst>
                    <a:ext uri="{9D8B030D-6E8A-4147-A177-3AD203B41FA5}">
                      <a16:colId xmlns:a16="http://schemas.microsoft.com/office/drawing/2014/main" val="3960215257"/>
                    </a:ext>
                  </a:extLst>
                </a:gridCol>
                <a:gridCol w="1463886">
                  <a:extLst>
                    <a:ext uri="{9D8B030D-6E8A-4147-A177-3AD203B41FA5}">
                      <a16:colId xmlns:a16="http://schemas.microsoft.com/office/drawing/2014/main" val="2119512971"/>
                    </a:ext>
                  </a:extLst>
                </a:gridCol>
                <a:gridCol w="1463886">
                  <a:extLst>
                    <a:ext uri="{9D8B030D-6E8A-4147-A177-3AD203B41FA5}">
                      <a16:colId xmlns:a16="http://schemas.microsoft.com/office/drawing/2014/main" val="1656209503"/>
                    </a:ext>
                  </a:extLst>
                </a:gridCol>
                <a:gridCol w="1104335">
                  <a:extLst>
                    <a:ext uri="{9D8B030D-6E8A-4147-A177-3AD203B41FA5}">
                      <a16:colId xmlns:a16="http://schemas.microsoft.com/office/drawing/2014/main" val="4264314958"/>
                    </a:ext>
                  </a:extLst>
                </a:gridCol>
                <a:gridCol w="1104335">
                  <a:extLst>
                    <a:ext uri="{9D8B030D-6E8A-4147-A177-3AD203B41FA5}">
                      <a16:colId xmlns:a16="http://schemas.microsoft.com/office/drawing/2014/main" val="2382569774"/>
                    </a:ext>
                  </a:extLst>
                </a:gridCol>
                <a:gridCol w="873197">
                  <a:extLst>
                    <a:ext uri="{9D8B030D-6E8A-4147-A177-3AD203B41FA5}">
                      <a16:colId xmlns:a16="http://schemas.microsoft.com/office/drawing/2014/main" val="386850253"/>
                    </a:ext>
                  </a:extLst>
                </a:gridCol>
              </a:tblGrid>
              <a:tr h="6167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分类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业务名称</a:t>
                      </a:r>
                      <a:endParaRPr lang="zh-CN" altLang="en-US" sz="1800" b="0" i="0" u="none" strike="noStrike" dirty="0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营业收入</a:t>
                      </a:r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(</a:t>
                      </a:r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元</a:t>
                      </a:r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收入比例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营业成本</a:t>
                      </a:r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(</a:t>
                      </a:r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元</a:t>
                      </a:r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)</a:t>
                      </a:r>
                      <a:endParaRPr lang="en-US" altLang="zh-CN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成本比例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利润比例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毛利率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368282"/>
                  </a:ext>
                </a:extLst>
              </a:tr>
              <a:tr h="6167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按地区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境内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23.91</a:t>
                      </a:r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95.25%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845788"/>
                  </a:ext>
                </a:extLst>
              </a:tr>
              <a:tr h="6167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境外（含港澳台）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1.13</a:t>
                      </a:r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4.48%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103813"/>
                  </a:ext>
                </a:extLst>
              </a:tr>
              <a:tr h="6167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其他业务</a:t>
                      </a:r>
                      <a:endParaRPr lang="zh-CN" altLang="en-US" sz="1800" b="0" i="0" u="none" strike="noStrike">
                        <a:solidFill>
                          <a:srgbClr val="4D4D4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656.70</a:t>
                      </a:r>
                      <a:r>
                        <a:rPr lang="zh-CN" altLang="en-US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0.26%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0.00%</a:t>
                      </a:r>
                      <a:endParaRPr lang="en-US" altLang="zh-CN" sz="1800" b="0" i="0" u="none" strike="noStrike" dirty="0">
                        <a:solidFill>
                          <a:srgbClr val="1D1D1D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06565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49DD99C-6103-43E5-BB81-4D7E8C6238D9}"/>
              </a:ext>
            </a:extLst>
          </p:cNvPr>
          <p:cNvSpPr txBox="1"/>
          <p:nvPr/>
        </p:nvSpPr>
        <p:spPr>
          <a:xfrm>
            <a:off x="821085" y="6184701"/>
            <a:ext cx="2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数据来源：九方智投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3AF850-1521-4876-8DE9-B443F5D7DE72}"/>
              </a:ext>
            </a:extLst>
          </p:cNvPr>
          <p:cNvSpPr txBox="1"/>
          <p:nvPr/>
        </p:nvSpPr>
        <p:spPr>
          <a:xfrm>
            <a:off x="1041399" y="172985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主营构成分析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E806E9F1-DE95-407E-B532-F96045D7A1B1}"/>
              </a:ext>
            </a:extLst>
          </p:cNvPr>
          <p:cNvGraphicFramePr>
            <a:graphicFrameLocks/>
          </p:cNvGraphicFramePr>
          <p:nvPr/>
        </p:nvGraphicFramePr>
        <p:xfrm>
          <a:off x="7315200" y="742949"/>
          <a:ext cx="4086226" cy="2686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50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E2F7821-B2B4-436F-9A10-35E84DD67257}"/>
              </a:ext>
            </a:extLst>
          </p:cNvPr>
          <p:cNvSpPr txBox="1"/>
          <p:nvPr/>
        </p:nvSpPr>
        <p:spPr>
          <a:xfrm>
            <a:off x="821085" y="6184701"/>
            <a:ext cx="2743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数据来源：九方智投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567B322-6C53-4E5E-8A4E-F1B2E9AD0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44167"/>
              </p:ext>
            </p:extLst>
          </p:nvPr>
        </p:nvGraphicFramePr>
        <p:xfrm>
          <a:off x="768351" y="3218366"/>
          <a:ext cx="4673600" cy="2287905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13925025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785623612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1243004375"/>
                    </a:ext>
                  </a:extLst>
                </a:gridCol>
              </a:tblGrid>
              <a:tr h="4324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类型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数量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比例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852746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未流通股份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41046"/>
                  </a:ext>
                </a:extLst>
              </a:tr>
              <a:tr h="4705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流通受限股份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8877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已流通股份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7186.65</a:t>
                      </a:r>
                      <a:r>
                        <a:rPr lang="zh-CN" altLang="en-US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2212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合计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7186.65</a:t>
                      </a:r>
                      <a:r>
                        <a:rPr lang="zh-CN" altLang="en-US" sz="1600" b="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2734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4390761-17B2-414E-9614-E9DD47F2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60956"/>
              </p:ext>
            </p:extLst>
          </p:nvPr>
        </p:nvGraphicFramePr>
        <p:xfrm>
          <a:off x="6556248" y="3223099"/>
          <a:ext cx="5137785" cy="2318845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884469">
                  <a:extLst>
                    <a:ext uri="{9D8B030D-6E8A-4147-A177-3AD203B41FA5}">
                      <a16:colId xmlns:a16="http://schemas.microsoft.com/office/drawing/2014/main" val="1026798052"/>
                    </a:ext>
                  </a:extLst>
                </a:gridCol>
                <a:gridCol w="1626658">
                  <a:extLst>
                    <a:ext uri="{9D8B030D-6E8A-4147-A177-3AD203B41FA5}">
                      <a16:colId xmlns:a16="http://schemas.microsoft.com/office/drawing/2014/main" val="960968090"/>
                    </a:ext>
                  </a:extLst>
                </a:gridCol>
                <a:gridCol w="1626658">
                  <a:extLst>
                    <a:ext uri="{9D8B030D-6E8A-4147-A177-3AD203B41FA5}">
                      <a16:colId xmlns:a16="http://schemas.microsoft.com/office/drawing/2014/main" val="1576740553"/>
                    </a:ext>
                  </a:extLst>
                </a:gridCol>
              </a:tblGrid>
              <a:tr h="22052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类型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数量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比例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982756"/>
                  </a:ext>
                </a:extLst>
              </a:tr>
              <a:tr h="4134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已上市流通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A</a:t>
                      </a: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7186.65</a:t>
                      </a: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100.00%</a:t>
                      </a:r>
                      <a:endParaRPr lang="en-US" altLang="zh-CN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331102"/>
                  </a:ext>
                </a:extLst>
              </a:tr>
              <a:tr h="4134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已上市流通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B</a:t>
                      </a:r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783026"/>
                  </a:ext>
                </a:extLst>
              </a:tr>
              <a:tr h="4134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境外上市流通股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451084"/>
                  </a:ext>
                </a:extLst>
              </a:tr>
              <a:tr h="4134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其它已流通股份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680150"/>
                  </a:ext>
                </a:extLst>
              </a:tr>
              <a:tr h="4134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流通股份合计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7186.65</a:t>
                      </a:r>
                      <a:r>
                        <a:rPr lang="zh-CN" altLang="en-US" sz="16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100.00%</a:t>
                      </a:r>
                      <a:endParaRPr lang="en-US" altLang="zh-CN" sz="16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90312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F1581C5-2E36-4BD6-8582-F733CCCF0B7C}"/>
              </a:ext>
            </a:extLst>
          </p:cNvPr>
          <p:cNvSpPr txBox="1"/>
          <p:nvPr/>
        </p:nvSpPr>
        <p:spPr>
          <a:xfrm>
            <a:off x="768351" y="204522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股本结构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1DA0B415-B13F-4AE6-8FF6-1CF28CCEE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704488"/>
              </p:ext>
            </p:extLst>
          </p:nvPr>
        </p:nvGraphicFramePr>
        <p:xfrm>
          <a:off x="6641583" y="817758"/>
          <a:ext cx="4839098" cy="2039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836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C439DE1-28A8-4CB3-94C8-1171371ED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038316"/>
              </p:ext>
            </p:extLst>
          </p:nvPr>
        </p:nvGraphicFramePr>
        <p:xfrm>
          <a:off x="660400" y="1586720"/>
          <a:ext cx="10708638" cy="4351341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1239426">
                  <a:extLst>
                    <a:ext uri="{9D8B030D-6E8A-4147-A177-3AD203B41FA5}">
                      <a16:colId xmlns:a16="http://schemas.microsoft.com/office/drawing/2014/main" val="2262892366"/>
                    </a:ext>
                  </a:extLst>
                </a:gridCol>
                <a:gridCol w="1123747">
                  <a:extLst>
                    <a:ext uri="{9D8B030D-6E8A-4147-A177-3AD203B41FA5}">
                      <a16:colId xmlns:a16="http://schemas.microsoft.com/office/drawing/2014/main" val="1977846421"/>
                    </a:ext>
                  </a:extLst>
                </a:gridCol>
                <a:gridCol w="611451">
                  <a:extLst>
                    <a:ext uri="{9D8B030D-6E8A-4147-A177-3AD203B41FA5}">
                      <a16:colId xmlns:a16="http://schemas.microsoft.com/office/drawing/2014/main" val="1477910273"/>
                    </a:ext>
                  </a:extLst>
                </a:gridCol>
                <a:gridCol w="1222900">
                  <a:extLst>
                    <a:ext uri="{9D8B030D-6E8A-4147-A177-3AD203B41FA5}">
                      <a16:colId xmlns:a16="http://schemas.microsoft.com/office/drawing/2014/main" val="3450439703"/>
                    </a:ext>
                  </a:extLst>
                </a:gridCol>
                <a:gridCol w="925437">
                  <a:extLst>
                    <a:ext uri="{9D8B030D-6E8A-4147-A177-3AD203B41FA5}">
                      <a16:colId xmlns:a16="http://schemas.microsoft.com/office/drawing/2014/main" val="2433596657"/>
                    </a:ext>
                  </a:extLst>
                </a:gridCol>
                <a:gridCol w="809758">
                  <a:extLst>
                    <a:ext uri="{9D8B030D-6E8A-4147-A177-3AD203B41FA5}">
                      <a16:colId xmlns:a16="http://schemas.microsoft.com/office/drawing/2014/main" val="1225635345"/>
                    </a:ext>
                  </a:extLst>
                </a:gridCol>
                <a:gridCol w="925437">
                  <a:extLst>
                    <a:ext uri="{9D8B030D-6E8A-4147-A177-3AD203B41FA5}">
                      <a16:colId xmlns:a16="http://schemas.microsoft.com/office/drawing/2014/main" val="756920595"/>
                    </a:ext>
                  </a:extLst>
                </a:gridCol>
                <a:gridCol w="727129">
                  <a:extLst>
                    <a:ext uri="{9D8B030D-6E8A-4147-A177-3AD203B41FA5}">
                      <a16:colId xmlns:a16="http://schemas.microsoft.com/office/drawing/2014/main" val="1317271523"/>
                    </a:ext>
                  </a:extLst>
                </a:gridCol>
                <a:gridCol w="1008066">
                  <a:extLst>
                    <a:ext uri="{9D8B030D-6E8A-4147-A177-3AD203B41FA5}">
                      <a16:colId xmlns:a16="http://schemas.microsoft.com/office/drawing/2014/main" val="1466123952"/>
                    </a:ext>
                  </a:extLst>
                </a:gridCol>
                <a:gridCol w="2115287">
                  <a:extLst>
                    <a:ext uri="{9D8B030D-6E8A-4147-A177-3AD203B41FA5}">
                      <a16:colId xmlns:a16="http://schemas.microsoft.com/office/drawing/2014/main" val="536662760"/>
                    </a:ext>
                  </a:extLst>
                </a:gridCol>
              </a:tblGrid>
              <a:tr h="546511">
                <a:tc>
                  <a:txBody>
                    <a:bodyPr/>
                    <a:lstStyle/>
                    <a:p>
                      <a:pPr algn="ctr" fontAlgn="b"/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总股本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流通受限股份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国有法人持股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其他内资持股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境内自然人持股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境外自然人持股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已流通股份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已上市流通</a:t>
                      </a:r>
                      <a:r>
                        <a:rPr 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A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变动原因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314266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2022/9/30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7186.65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7186.65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7186.65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股权激励方案实施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987425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2022/6/30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7186.63</a:t>
                      </a:r>
                      <a:r>
                        <a:rPr lang="zh-CN" altLang="en-US" sz="12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股权激励方案实施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649370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2022/3/31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7186.61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7186.61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7186.61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股权激励方案实施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923909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2021/12/31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7186.48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7186.48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7186.48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股权激励方案实施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765899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2021/6/30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4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875119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2020/12/31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390225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2020/6/30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4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031378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2020/4/17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股权激励限售流通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894173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2020/3/6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7186.46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22.43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22.43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22.43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7164.03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7164.03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股份回购</a:t>
                      </a:r>
                      <a:endParaRPr lang="zh-CN" altLang="en-US" sz="14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675493"/>
                  </a:ext>
                </a:extLst>
              </a:tr>
              <a:tr h="3804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2020/1/6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7188.22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24.20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24.20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24.20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—</a:t>
                      </a:r>
                      <a:endParaRPr lang="en-US" altLang="zh-CN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7164.03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7164.03</a:t>
                      </a:r>
                      <a:r>
                        <a:rPr lang="zh-CN" altLang="en-US" sz="1200" u="none" strike="noStrike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200" b="0" i="0" u="none" strike="noStrike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发行前股份限售流通</a:t>
                      </a:r>
                      <a:endParaRPr lang="zh-CN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6918" marR="6918" marT="6918" marB="415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57202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E98631DF-B5FF-408D-88F1-B534FE897E90}"/>
              </a:ext>
            </a:extLst>
          </p:cNvPr>
          <p:cNvSpPr txBox="1"/>
          <p:nvPr/>
        </p:nvSpPr>
        <p:spPr>
          <a:xfrm>
            <a:off x="971551" y="91993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股本结构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4CC180-3A7F-41C7-B9B9-80ADF721E755}"/>
              </a:ext>
            </a:extLst>
          </p:cNvPr>
          <p:cNvSpPr txBox="1"/>
          <p:nvPr/>
        </p:nvSpPr>
        <p:spPr>
          <a:xfrm>
            <a:off x="971551" y="1736090"/>
            <a:ext cx="8369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Small Fonts (120)"/>
                <a:ea typeface="幼圆" panose="02010509060101010101" pitchFamily="49" charset="-122"/>
                <a:sym typeface="Small Fonts (120)"/>
              </a:rPr>
              <a:t>日期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5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9429A5A-476F-4F45-975A-0F06F5BA1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37944"/>
            <a:ext cx="1190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B8BF543-0F3B-4360-9878-65CF48B2CEC0}"/>
              </a:ext>
            </a:extLst>
          </p:cNvPr>
          <p:cNvSpPr txBox="1"/>
          <p:nvPr/>
        </p:nvSpPr>
        <p:spPr>
          <a:xfrm>
            <a:off x="349759" y="135184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2B91"/>
                </a:solidFill>
                <a:effectLst/>
                <a:uLnTx/>
                <a:uFillTx/>
                <a:latin typeface="Small Fonts (120)"/>
                <a:ea typeface="幼圆" panose="02010509060101010101" pitchFamily="49" charset="-122"/>
                <a:sym typeface="Small Fonts (120)"/>
              </a:rPr>
              <a:t>基本每股收益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67DA0F4-3B5B-4E83-9CBF-E628857C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29431"/>
            <a:ext cx="11906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C3BE9EF-C0D7-4E9F-B5CC-4B91F25E5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29" y="1359948"/>
            <a:ext cx="2898267" cy="434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AAE08C-A1D8-48B8-9207-15FDFB78A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94302"/>
              </p:ext>
            </p:extLst>
          </p:nvPr>
        </p:nvGraphicFramePr>
        <p:xfrm>
          <a:off x="1233169" y="1178560"/>
          <a:ext cx="5087365" cy="478536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481642">
                  <a:extLst>
                    <a:ext uri="{9D8B030D-6E8A-4147-A177-3AD203B41FA5}">
                      <a16:colId xmlns:a16="http://schemas.microsoft.com/office/drawing/2014/main" val="3155079743"/>
                    </a:ext>
                  </a:extLst>
                </a:gridCol>
                <a:gridCol w="1538618">
                  <a:extLst>
                    <a:ext uri="{9D8B030D-6E8A-4147-A177-3AD203B41FA5}">
                      <a16:colId xmlns:a16="http://schemas.microsoft.com/office/drawing/2014/main" val="4133427448"/>
                    </a:ext>
                  </a:extLst>
                </a:gridCol>
                <a:gridCol w="1067105">
                  <a:extLst>
                    <a:ext uri="{9D8B030D-6E8A-4147-A177-3AD203B41FA5}">
                      <a16:colId xmlns:a16="http://schemas.microsoft.com/office/drawing/2014/main" val="1866000427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指标</a:t>
                      </a:r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2021-06-30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金额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占比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673317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总资产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72.42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100%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5118759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流动资产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42.26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58.35%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2972671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 货币资金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28.48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39.33%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5099749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  应收账款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3.28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4.53%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403783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  存货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　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5455748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 预付账款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1276.08</a:t>
                      </a:r>
                      <a:r>
                        <a:rPr lang="zh-CN" altLang="en-US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0.18%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7466932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非流动资产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30.16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41.65%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972675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  固定资产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6.88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亿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9.50%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81832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 无形资产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7049.37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0.97%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7771269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 长期待摊费用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909.09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0.13%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6671828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  商誉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380.83</a:t>
                      </a:r>
                      <a:r>
                        <a:rPr lang="zh-CN" altLang="en-US" sz="1600" u="none" strike="noStrike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万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Small Fonts (120)"/>
                          <a:ea typeface="幼圆" panose="02010509060101010101" pitchFamily="49" charset="-122"/>
                          <a:sym typeface="Small Fonts (120)"/>
                        </a:rPr>
                        <a:t>0.05%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Small Fonts (120)"/>
                        <a:ea typeface="幼圆" panose="02010509060101010101" pitchFamily="49" charset="-122"/>
                        <a:sym typeface="Small Fonts (120)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3436168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346573A2-5CD6-4BA5-BD26-8FB38E667E60}"/>
              </a:ext>
            </a:extLst>
          </p:cNvPr>
          <p:cNvSpPr/>
          <p:nvPr/>
        </p:nvSpPr>
        <p:spPr>
          <a:xfrm>
            <a:off x="1822704" y="2472870"/>
            <a:ext cx="212356" cy="224026"/>
          </a:xfrm>
          <a:prstGeom prst="ellipse">
            <a:avLst/>
          </a:prstGeom>
          <a:solidFill>
            <a:srgbClr val="007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1FF"/>
              </a:solidFill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3DAB4E0-F91E-4463-B700-1D8AEA8AF342}"/>
              </a:ext>
            </a:extLst>
          </p:cNvPr>
          <p:cNvSpPr/>
          <p:nvPr/>
        </p:nvSpPr>
        <p:spPr>
          <a:xfrm>
            <a:off x="1843534" y="2836200"/>
            <a:ext cx="212356" cy="224026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1FF"/>
              </a:solidFill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058875-0F44-4991-B11F-78E03D675194}"/>
              </a:ext>
            </a:extLst>
          </p:cNvPr>
          <p:cNvSpPr/>
          <p:nvPr/>
        </p:nvSpPr>
        <p:spPr>
          <a:xfrm>
            <a:off x="2076720" y="3255774"/>
            <a:ext cx="212356" cy="224026"/>
          </a:xfrm>
          <a:prstGeom prst="ellipse">
            <a:avLst/>
          </a:prstGeom>
          <a:solidFill>
            <a:srgbClr val="62D5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1FF"/>
              </a:solidFill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74D1EEA-C8EB-4890-8EEC-AE8521F4627B}"/>
              </a:ext>
            </a:extLst>
          </p:cNvPr>
          <p:cNvSpPr/>
          <p:nvPr/>
        </p:nvSpPr>
        <p:spPr>
          <a:xfrm>
            <a:off x="1843534" y="3660728"/>
            <a:ext cx="212356" cy="224026"/>
          </a:xfrm>
          <a:prstGeom prst="ellipse">
            <a:avLst/>
          </a:prstGeom>
          <a:solidFill>
            <a:srgbClr val="EB5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1FF"/>
              </a:solidFill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763E540-8E2B-4E01-AA5B-44FEEAE1A532}"/>
              </a:ext>
            </a:extLst>
          </p:cNvPr>
          <p:cNvSpPr/>
          <p:nvPr/>
        </p:nvSpPr>
        <p:spPr>
          <a:xfrm>
            <a:off x="1843534" y="4452428"/>
            <a:ext cx="212356" cy="224026"/>
          </a:xfrm>
          <a:prstGeom prst="ellipse">
            <a:avLst/>
          </a:prstGeom>
          <a:solidFill>
            <a:srgbClr val="00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1FF"/>
              </a:solidFill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AA8CA22-BF63-44A1-B4CF-EEB21E6EEF6F}"/>
              </a:ext>
            </a:extLst>
          </p:cNvPr>
          <p:cNvSpPr/>
          <p:nvPr/>
        </p:nvSpPr>
        <p:spPr>
          <a:xfrm>
            <a:off x="1854204" y="4852168"/>
            <a:ext cx="212356" cy="224026"/>
          </a:xfrm>
          <a:prstGeom prst="ellipse">
            <a:avLst/>
          </a:prstGeom>
          <a:solidFill>
            <a:srgbClr val="BB00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1FF"/>
              </a:solidFill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A4C2A8-D5BA-44C6-8CBF-6DDFA4F79959}"/>
              </a:ext>
            </a:extLst>
          </p:cNvPr>
          <p:cNvSpPr/>
          <p:nvPr/>
        </p:nvSpPr>
        <p:spPr>
          <a:xfrm>
            <a:off x="1641338" y="5254377"/>
            <a:ext cx="212356" cy="224026"/>
          </a:xfrm>
          <a:prstGeom prst="ellipse">
            <a:avLst/>
          </a:prstGeom>
          <a:solidFill>
            <a:srgbClr val="8397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1FF"/>
              </a:solidFill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BAA529-5737-4757-8E40-AC4DCC72C619}"/>
              </a:ext>
            </a:extLst>
          </p:cNvPr>
          <p:cNvSpPr/>
          <p:nvPr/>
        </p:nvSpPr>
        <p:spPr>
          <a:xfrm>
            <a:off x="2055890" y="5666536"/>
            <a:ext cx="212356" cy="224026"/>
          </a:xfrm>
          <a:prstGeom prst="ellipse">
            <a:avLst/>
          </a:prstGeom>
          <a:solidFill>
            <a:srgbClr val="E75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1FF"/>
              </a:solidFill>
              <a:latin typeface="Small Fonts (120)"/>
              <a:ea typeface="幼圆" panose="02010509060101010101" pitchFamily="49" charset="-122"/>
              <a:sym typeface="Small Fonts (120)"/>
            </a:endParaRPr>
          </a:p>
        </p:txBody>
      </p:sp>
    </p:spTree>
    <p:extLst>
      <p:ext uri="{BB962C8B-B14F-4D97-AF65-F5344CB8AC3E}">
        <p14:creationId xmlns:p14="http://schemas.microsoft.com/office/powerpoint/2010/main" val="328066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715</Words>
  <Application>Microsoft Office PowerPoint</Application>
  <PresentationFormat>宽屏</PresentationFormat>
  <Paragraphs>336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Small Fonts (120)</vt:lpstr>
      <vt:lpstr>等线</vt:lpstr>
      <vt:lpstr>等线 Light</vt:lpstr>
      <vt:lpstr>微软雅黑</vt:lpstr>
      <vt:lpstr>Agency FB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Jiacheng Zheng</dc:creator>
  <cp:lastModifiedBy>Jiacheng Zheng</cp:lastModifiedBy>
  <cp:revision>10</cp:revision>
  <dcterms:created xsi:type="dcterms:W3CDTF">2022-12-23T04:15:48Z</dcterms:created>
  <dcterms:modified xsi:type="dcterms:W3CDTF">2022-12-23T04:52:31Z</dcterms:modified>
</cp:coreProperties>
</file>