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rimson Roman" charset="1" panose="02030503060406020304"/>
      <p:regular r:id="rId10"/>
    </p:embeddedFont>
    <p:embeddedFont>
      <p:font typeface="Crimson Roman Bold" charset="1" panose="02000703000000000000"/>
      <p:regular r:id="rId11"/>
    </p:embeddedFont>
    <p:embeddedFont>
      <p:font typeface="Crimson Roman Italics" charset="1" panose="02000503000000000000"/>
      <p:regular r:id="rId12"/>
    </p:embeddedFont>
    <p:embeddedFont>
      <p:font typeface="Crimson Roman Bold Italics" charset="1" panose="02000703000000000000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Light" charset="1" panose="020B0306030504020204"/>
      <p:regular r:id="rId18"/>
    </p:embeddedFont>
    <p:embeddedFont>
      <p:font typeface="Open Sans Light Italics" charset="1" panose="020B0306030504020204"/>
      <p:regular r:id="rId19"/>
    </p:embeddedFont>
    <p:embeddedFont>
      <p:font typeface="Open Sans Ultra-Bold" charset="1" panose="00000000000000000000"/>
      <p:regular r:id="rId20"/>
    </p:embeddedFont>
    <p:embeddedFont>
      <p:font typeface="Open Sans Ultra-Bold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5891022" cy="10287000"/>
          </a:xfrm>
          <a:custGeom>
            <a:avLst/>
            <a:gdLst/>
            <a:ahLst/>
            <a:cxnLst/>
            <a:rect r="r" b="b" t="t" l="l"/>
            <a:pathLst>
              <a:path h="10287000" w="5891022">
                <a:moveTo>
                  <a:pt x="0" y="0"/>
                </a:moveTo>
                <a:lnTo>
                  <a:pt x="5891022" y="0"/>
                </a:lnTo>
                <a:lnTo>
                  <a:pt x="589102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207" t="0" r="-820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20735" y="2497867"/>
            <a:ext cx="12067265" cy="4136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58"/>
              </a:lnSpc>
            </a:pPr>
            <a:r>
              <a:rPr lang="en-US" sz="10158" spc="-203">
                <a:solidFill>
                  <a:srgbClr val="393939"/>
                </a:solidFill>
                <a:latin typeface="Crimson Roman Bold"/>
              </a:rPr>
              <a:t>Улучшение бизнес-процессов в ООО "Шанс"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393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73285" y="8737441"/>
            <a:ext cx="4603970" cy="46039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D4C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04489" y="-3130990"/>
            <a:ext cx="4908770" cy="490877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D4C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631928" y="2125585"/>
            <a:ext cx="6915622" cy="691562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D4C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1559084"/>
            <a:ext cx="6151579" cy="7178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297"/>
              </a:lnSpc>
            </a:pPr>
            <a:r>
              <a:rPr lang="en-US" sz="5725">
                <a:solidFill>
                  <a:srgbClr val="FFFFFF"/>
                </a:solidFill>
                <a:latin typeface="Crimson Roman"/>
              </a:rPr>
              <a:t>Предложенные меры направлены на улучшение эффективности бизнес-процессов, снижение рисков и повышение качества работы организации.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83451" y="2513676"/>
            <a:ext cx="4054401" cy="195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14"/>
              </a:lnSpc>
            </a:pPr>
            <a:r>
              <a:rPr lang="en-US" sz="2724">
                <a:solidFill>
                  <a:srgbClr val="FFFFFF"/>
                </a:solidFill>
                <a:latin typeface="Crimson Roman Bold"/>
              </a:rPr>
              <a:t>Усиление контроля и утверждение заявок на закупку</a:t>
            </a:r>
          </a:p>
          <a:p>
            <a:pPr algn="l">
              <a:lnSpc>
                <a:spcPts val="3815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7883451" y="1425355"/>
            <a:ext cx="4054401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800"/>
              </a:lnSpc>
            </a:pPr>
            <a:r>
              <a:rPr lang="en-US" sz="4000">
                <a:solidFill>
                  <a:srgbClr val="DFD4CB"/>
                </a:solidFill>
                <a:latin typeface="Crimson Roman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305800" y="7520077"/>
            <a:ext cx="4054401" cy="195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14"/>
              </a:lnSpc>
            </a:pPr>
            <a:r>
              <a:rPr lang="en-US" sz="2724">
                <a:solidFill>
                  <a:srgbClr val="FFFFFF"/>
                </a:solidFill>
                <a:latin typeface="Crimson Roman Bold"/>
              </a:rPr>
              <a:t>Обновление ассортимента оборудования</a:t>
            </a:r>
          </a:p>
          <a:p>
            <a:pPr algn="l">
              <a:lnSpc>
                <a:spcPts val="3815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8305800" y="6431756"/>
            <a:ext cx="4054401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800"/>
              </a:lnSpc>
            </a:pPr>
            <a:r>
              <a:rPr lang="en-US" sz="4000">
                <a:solidFill>
                  <a:srgbClr val="DFD4CB"/>
                </a:solidFill>
                <a:latin typeface="Crimson Roman"/>
              </a:rPr>
              <a:t>04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782550" y="2513676"/>
            <a:ext cx="4054401" cy="1473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5"/>
              </a:lnSpc>
              <a:spcBef>
                <a:spcPct val="0"/>
              </a:spcBef>
            </a:pPr>
            <a:r>
              <a:rPr lang="en-US" sz="2725">
                <a:solidFill>
                  <a:srgbClr val="FFFFFF"/>
                </a:solidFill>
                <a:latin typeface="Crimson Roman Bold"/>
              </a:rPr>
              <a:t>Повышение ответственности за приемку товара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782550" y="1425355"/>
            <a:ext cx="4054401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800"/>
              </a:lnSpc>
            </a:pPr>
            <a:r>
              <a:rPr lang="en-US" sz="4000">
                <a:solidFill>
                  <a:srgbClr val="DFD4CB"/>
                </a:solidFill>
                <a:latin typeface="Crimson Roman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04899" y="7520077"/>
            <a:ext cx="4054401" cy="1473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5"/>
              </a:lnSpc>
              <a:spcBef>
                <a:spcPct val="0"/>
              </a:spcBef>
            </a:pPr>
            <a:r>
              <a:rPr lang="en-US" sz="2725">
                <a:solidFill>
                  <a:srgbClr val="FFFFFF"/>
                </a:solidFill>
                <a:latin typeface="Crimson Roman Bold"/>
              </a:rPr>
              <a:t>Оптимизация процесса оплаты поставленного товара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204899" y="6431756"/>
            <a:ext cx="4054401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800"/>
              </a:lnSpc>
            </a:pPr>
            <a:r>
              <a:rPr lang="en-US" sz="4000">
                <a:solidFill>
                  <a:srgbClr val="DFD4CB"/>
                </a:solidFill>
                <a:latin typeface="Crimson Roman"/>
              </a:rPr>
              <a:t>05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910652" y="5507196"/>
            <a:ext cx="4054401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4"/>
              </a:lnSpc>
              <a:spcBef>
                <a:spcPct val="0"/>
              </a:spcBef>
            </a:pPr>
            <a:r>
              <a:rPr lang="en-US" sz="2724">
                <a:solidFill>
                  <a:srgbClr val="FFFFFF"/>
                </a:solidFill>
                <a:latin typeface="Crimson Roman Bold"/>
              </a:rPr>
              <a:t>Обучение персонала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910652" y="4416136"/>
            <a:ext cx="4054401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800"/>
              </a:lnSpc>
            </a:pPr>
            <a:r>
              <a:rPr lang="en-US" sz="4000">
                <a:solidFill>
                  <a:srgbClr val="DFD4CB"/>
                </a:solidFill>
                <a:latin typeface="Crimson Roman"/>
              </a:rPr>
              <a:t>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DAF_zDXm1Ag</dc:identifier>
  <dcterms:modified xsi:type="dcterms:W3CDTF">2011-08-01T06:04:30Z</dcterms:modified>
  <cp:revision>1</cp:revision>
  <dc:title>Белый Черный Бежевый Простой Корпоративный Засечки Презентация</dc:title>
</cp:coreProperties>
</file>