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94"/>
    <p:restoredTop sz="94722"/>
  </p:normalViewPr>
  <p:slideViewPr>
    <p:cSldViewPr snapToGrid="0" snapToObjects="1">
      <p:cViewPr varScale="1">
        <p:scale>
          <a:sx n="110" d="100"/>
          <a:sy n="110" d="100"/>
        </p:scale>
        <p:origin x="20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E8388-48B1-7E4D-B9A6-EA7A16CAF3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EB8CCA-4E5D-174E-9814-1006F93B65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1CEE3-AA41-494B-9720-B65052467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6F4C-C331-6548-96FB-81D0C6C1BA52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314E7-F942-1B45-BA8E-704BB941F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72D40-FAC2-6146-85DA-871B3665D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88F7-10F9-8847-B77D-4713D8CB3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860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1EC37-BF59-1949-B099-59F2294CF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029620-0800-AC43-80E7-2BA8CBE1C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F2C79-3C22-5A44-A84A-A4C850A37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6F4C-C331-6548-96FB-81D0C6C1BA52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CC11A-6027-1749-911A-B26A963AC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F4959-0B3F-4648-8741-AAD231BC6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88F7-10F9-8847-B77D-4713D8CB3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CAA557-76EA-9A4A-8D4D-F2BAB8797E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A1386F-C3A0-7E43-9546-CEA06B1E7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3FC47-4F23-784F-A565-92DE4FA82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6F4C-C331-6548-96FB-81D0C6C1BA52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8FF45-CE55-B141-BE98-CC1DA641D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121B3-D992-6243-A6D1-57C917E65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88F7-10F9-8847-B77D-4713D8CB3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539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7C51E-8396-BE4C-98BC-010952FDD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F2696-ED24-1E45-9D95-212C47EF8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21AF0-AA88-B945-915D-A9419B1BD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6F4C-C331-6548-96FB-81D0C6C1BA52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FEACA-21AC-B549-95A4-5F557E591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73B9A-4BDD-E74B-8D8D-BBAFEBAD6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88F7-10F9-8847-B77D-4713D8CB3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6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0F708-203B-D448-9BFE-3A14BF119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07FB1-0646-9343-8E0D-4CB241580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1BC88-A892-4A40-9115-067059E30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6F4C-C331-6548-96FB-81D0C6C1BA52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8525B-BD71-DA48-9C11-6508CE20C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09AF6-A911-8D43-8EEC-C9FBF2495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88F7-10F9-8847-B77D-4713D8CB3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564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26E58-80EE-7D44-B52B-0AA696568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E80F5-F268-D64A-A454-5955F8C2AF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73912-B8F0-1944-AA90-8BBE63927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3D7A7-FF99-8B49-AF14-0C95DA72F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6F4C-C331-6548-96FB-81D0C6C1BA52}" type="datetimeFigureOut">
              <a:rPr lang="en-US" smtClean="0"/>
              <a:t>1/21/20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639669-84AB-C543-BF20-D67DE1003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654D1-BDF8-0A4F-9C3A-946F6892F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88F7-10F9-8847-B77D-4713D8CB3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417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9F6A-82AE-144E-841B-C91EE8BA2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FA660B-6995-CC4E-98BC-932A6CCEF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DA7477-2C88-EE42-8F45-F7DAED4B4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946609-590F-A44C-88D1-9211EAA184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C7ACA9-C8C4-AF40-9B35-D75C0C651A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4DBBBF-65D0-7B42-9D29-AA7A77374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6F4C-C331-6548-96FB-81D0C6C1BA52}" type="datetimeFigureOut">
              <a:rPr lang="en-US" smtClean="0"/>
              <a:t>1/21/20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3F50E0-B714-5443-A4AD-18C10F0AC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C2379F-01C0-E64E-B89C-D128A7A99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88F7-10F9-8847-B77D-4713D8CB3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44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280E8-0BF7-5F44-8802-BA15E0F56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AE3DE0-15E0-D548-AFD9-7D494CD1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6F4C-C331-6548-96FB-81D0C6C1BA52}" type="datetimeFigureOut">
              <a:rPr lang="en-US" smtClean="0"/>
              <a:t>1/21/20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571D12-C8DD-364A-BD84-628DBE88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68A6AF-3D89-7343-9C67-D09307E8D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88F7-10F9-8847-B77D-4713D8CB3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529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246C89-B7C0-704B-8768-3E2C016D6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6F4C-C331-6548-96FB-81D0C6C1BA52}" type="datetimeFigureOut">
              <a:rPr lang="en-US" smtClean="0"/>
              <a:t>1/21/20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E868C9-2793-4545-9206-BEEB52940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B53BB-CB78-5548-8336-C34C02B19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88F7-10F9-8847-B77D-4713D8CB3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405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CA336-A675-3E44-9179-7D9095894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CA179-B52D-9747-8B48-A63079FAD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925214-FC9F-8740-A619-0CBAD0D2E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BA2B57-6707-D544-97B5-E991A7835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6F4C-C331-6548-96FB-81D0C6C1BA52}" type="datetimeFigureOut">
              <a:rPr lang="en-US" smtClean="0"/>
              <a:t>1/21/20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9929A4-0B05-D843-B56A-1B75CA2DD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8982E-B00E-7B45-86ED-68BDD6F01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88F7-10F9-8847-B77D-4713D8CB3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292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B48AB-F47D-4543-8A13-74A79AC66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79A93D-0E64-CE41-943D-0E0EDDA6BB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541429-12CE-3744-BFBA-514F6B2C8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161F1D-F07C-074B-A42C-7F8594DB3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6F4C-C331-6548-96FB-81D0C6C1BA52}" type="datetimeFigureOut">
              <a:rPr lang="en-US" smtClean="0"/>
              <a:t>1/21/20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8C02F-9C51-B949-9CAC-9DE89FFB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ACC97F-B5FE-0E4A-AC7F-6F6EFAB89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88F7-10F9-8847-B77D-4713D8CB3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204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8C0287-CA77-FF44-B9C8-05BC3F131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7AA02-CFE3-9A42-AB1E-84663BA12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FCC1C-A6FD-8D48-9409-5B250BC2D4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16F4C-C331-6548-96FB-81D0C6C1BA52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4D821-F122-D34E-A7BB-3470EFE2CB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060BC-60F9-8646-AF98-3DE57F6D3C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F88F7-10F9-8847-B77D-4713D8CB3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02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31E8358-CE97-8143-9C2E-DDCFC44DD5BB}"/>
              </a:ext>
            </a:extLst>
          </p:cNvPr>
          <p:cNvGrpSpPr/>
          <p:nvPr/>
        </p:nvGrpSpPr>
        <p:grpSpPr>
          <a:xfrm>
            <a:off x="722996" y="1482077"/>
            <a:ext cx="3811073" cy="4099391"/>
            <a:chOff x="722996" y="1482077"/>
            <a:chExt cx="3811073" cy="409939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5D41B47-1BD4-FF40-A5DE-27C0D0A93FBA}"/>
                </a:ext>
              </a:extLst>
            </p:cNvPr>
            <p:cNvSpPr/>
            <p:nvPr/>
          </p:nvSpPr>
          <p:spPr>
            <a:xfrm>
              <a:off x="2534097" y="1482078"/>
              <a:ext cx="493160" cy="4931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8E3D16A-7CC9-2B40-8FFC-EE12AE8B29C6}"/>
                </a:ext>
              </a:extLst>
            </p:cNvPr>
            <p:cNvSpPr/>
            <p:nvPr/>
          </p:nvSpPr>
          <p:spPr>
            <a:xfrm>
              <a:off x="2534097" y="2240653"/>
              <a:ext cx="493160" cy="4931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4729FC9-6C12-624F-8BF0-1D787A38DC40}"/>
                </a:ext>
              </a:extLst>
            </p:cNvPr>
            <p:cNvSpPr/>
            <p:nvPr/>
          </p:nvSpPr>
          <p:spPr>
            <a:xfrm>
              <a:off x="1619697" y="3196151"/>
              <a:ext cx="493160" cy="4931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ADCA883-61C3-EE4F-A4C1-54CB76F4D61A}"/>
                </a:ext>
              </a:extLst>
            </p:cNvPr>
            <p:cNvSpPr/>
            <p:nvPr/>
          </p:nvSpPr>
          <p:spPr>
            <a:xfrm>
              <a:off x="3314934" y="3196151"/>
              <a:ext cx="493160" cy="4931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B6AA96A-D7DA-2649-B0ED-3A3722FC6F48}"/>
                </a:ext>
              </a:extLst>
            </p:cNvPr>
            <p:cNvSpPr/>
            <p:nvPr/>
          </p:nvSpPr>
          <p:spPr>
            <a:xfrm>
              <a:off x="3314934" y="3976129"/>
              <a:ext cx="493160" cy="4931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41B99D6-659A-7A41-830E-E18BB3786962}"/>
                </a:ext>
              </a:extLst>
            </p:cNvPr>
            <p:cNvSpPr/>
            <p:nvPr/>
          </p:nvSpPr>
          <p:spPr>
            <a:xfrm>
              <a:off x="1126537" y="3976129"/>
              <a:ext cx="493160" cy="4931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023DFB8-586C-F844-B838-8F6F31DE873B}"/>
                </a:ext>
              </a:extLst>
            </p:cNvPr>
            <p:cNvSpPr/>
            <p:nvPr/>
          </p:nvSpPr>
          <p:spPr>
            <a:xfrm>
              <a:off x="2040937" y="3976129"/>
              <a:ext cx="493160" cy="4931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C4B73C2-6733-FF4C-882F-3E3D6D1410DA}"/>
                </a:ext>
              </a:extLst>
            </p:cNvPr>
            <p:cNvSpPr/>
            <p:nvPr/>
          </p:nvSpPr>
          <p:spPr>
            <a:xfrm>
              <a:off x="1126537" y="4931627"/>
              <a:ext cx="493160" cy="4931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612CFFE-9231-0541-A675-56E9B1CD5630}"/>
                </a:ext>
              </a:extLst>
            </p:cNvPr>
            <p:cNvSpPr/>
            <p:nvPr/>
          </p:nvSpPr>
          <p:spPr>
            <a:xfrm>
              <a:off x="2040937" y="4931627"/>
              <a:ext cx="493160" cy="4931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2B0E61B-7F29-4348-8798-A288FFFD5138}"/>
                </a:ext>
              </a:extLst>
            </p:cNvPr>
            <p:cNvSpPr/>
            <p:nvPr/>
          </p:nvSpPr>
          <p:spPr>
            <a:xfrm>
              <a:off x="3314933" y="4931627"/>
              <a:ext cx="493160" cy="4931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10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A6BA451-67BF-E447-B8CA-D68A8C65CFC1}"/>
                </a:ext>
              </a:extLst>
            </p:cNvPr>
            <p:cNvCxnSpPr>
              <a:stCxn id="7" idx="4"/>
              <a:endCxn id="8" idx="0"/>
            </p:cNvCxnSpPr>
            <p:nvPr/>
          </p:nvCxnSpPr>
          <p:spPr>
            <a:xfrm>
              <a:off x="3561514" y="3689311"/>
              <a:ext cx="0" cy="2868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FE64254-C864-2A45-A7DD-9FD5017F49F2}"/>
                </a:ext>
              </a:extLst>
            </p:cNvPr>
            <p:cNvCxnSpPr>
              <a:cxnSpLocks/>
              <a:stCxn id="8" idx="4"/>
              <a:endCxn id="13" idx="0"/>
            </p:cNvCxnSpPr>
            <p:nvPr/>
          </p:nvCxnSpPr>
          <p:spPr>
            <a:xfrm flipH="1">
              <a:off x="3561513" y="4469289"/>
              <a:ext cx="1" cy="4623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3993295-1653-BA41-B928-D4A14641AB0B}"/>
                </a:ext>
              </a:extLst>
            </p:cNvPr>
            <p:cNvCxnSpPr>
              <a:cxnSpLocks/>
              <a:stCxn id="10" idx="4"/>
              <a:endCxn id="12" idx="0"/>
            </p:cNvCxnSpPr>
            <p:nvPr/>
          </p:nvCxnSpPr>
          <p:spPr>
            <a:xfrm>
              <a:off x="2287517" y="4469289"/>
              <a:ext cx="0" cy="4623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1EEE774-064B-FE4C-8F91-E9D03D6F2CB8}"/>
                </a:ext>
              </a:extLst>
            </p:cNvPr>
            <p:cNvCxnSpPr>
              <a:cxnSpLocks/>
              <a:stCxn id="6" idx="4"/>
              <a:endCxn id="10" idx="0"/>
            </p:cNvCxnSpPr>
            <p:nvPr/>
          </p:nvCxnSpPr>
          <p:spPr>
            <a:xfrm>
              <a:off x="1866277" y="3689311"/>
              <a:ext cx="421240" cy="2868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1E549D7-B7CC-7F4E-A39D-4E63FDC11422}"/>
                </a:ext>
              </a:extLst>
            </p:cNvPr>
            <p:cNvCxnSpPr>
              <a:cxnSpLocks/>
              <a:stCxn id="6" idx="4"/>
              <a:endCxn id="9" idx="0"/>
            </p:cNvCxnSpPr>
            <p:nvPr/>
          </p:nvCxnSpPr>
          <p:spPr>
            <a:xfrm flipH="1">
              <a:off x="1373117" y="3689311"/>
              <a:ext cx="493160" cy="2868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AA34AB7-4792-C344-8EC5-3F3DA47F0BBB}"/>
                </a:ext>
              </a:extLst>
            </p:cNvPr>
            <p:cNvCxnSpPr>
              <a:cxnSpLocks/>
              <a:stCxn id="9" idx="4"/>
              <a:endCxn id="11" idx="0"/>
            </p:cNvCxnSpPr>
            <p:nvPr/>
          </p:nvCxnSpPr>
          <p:spPr>
            <a:xfrm>
              <a:off x="1373117" y="4469289"/>
              <a:ext cx="0" cy="4623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77FF450-48A0-3E4A-9010-DA03F96D1A84}"/>
                </a:ext>
              </a:extLst>
            </p:cNvPr>
            <p:cNvCxnSpPr>
              <a:cxnSpLocks/>
              <a:stCxn id="4" idx="4"/>
              <a:endCxn id="5" idx="0"/>
            </p:cNvCxnSpPr>
            <p:nvPr/>
          </p:nvCxnSpPr>
          <p:spPr>
            <a:xfrm>
              <a:off x="2780677" y="1975238"/>
              <a:ext cx="0" cy="2654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88F05E4E-DEE6-2348-92F3-DB45F5E5B926}"/>
                </a:ext>
              </a:extLst>
            </p:cNvPr>
            <p:cNvCxnSpPr>
              <a:cxnSpLocks/>
              <a:stCxn id="5" idx="4"/>
              <a:endCxn id="7" idx="0"/>
            </p:cNvCxnSpPr>
            <p:nvPr/>
          </p:nvCxnSpPr>
          <p:spPr>
            <a:xfrm>
              <a:off x="2780677" y="2733813"/>
              <a:ext cx="780837" cy="4623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84BD1FCE-DD29-F242-A269-8C9490822A56}"/>
                </a:ext>
              </a:extLst>
            </p:cNvPr>
            <p:cNvCxnSpPr>
              <a:cxnSpLocks/>
              <a:stCxn id="5" idx="4"/>
              <a:endCxn id="6" idx="0"/>
            </p:cNvCxnSpPr>
            <p:nvPr/>
          </p:nvCxnSpPr>
          <p:spPr>
            <a:xfrm flipH="1">
              <a:off x="1866277" y="2733813"/>
              <a:ext cx="914400" cy="4623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9AE24C4-C998-EB45-A49E-E64251DE3C3C}"/>
                </a:ext>
              </a:extLst>
            </p:cNvPr>
            <p:cNvCxnSpPr>
              <a:cxnSpLocks/>
            </p:cNvCxnSpPr>
            <p:nvPr/>
          </p:nvCxnSpPr>
          <p:spPr>
            <a:xfrm>
              <a:off x="766944" y="2910187"/>
              <a:ext cx="3493213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CEB1D9F-A3F7-F34A-89EC-628E8E485A2B}"/>
                </a:ext>
              </a:extLst>
            </p:cNvPr>
            <p:cNvCxnSpPr>
              <a:cxnSpLocks/>
            </p:cNvCxnSpPr>
            <p:nvPr/>
          </p:nvCxnSpPr>
          <p:spPr>
            <a:xfrm>
              <a:off x="766944" y="4644808"/>
              <a:ext cx="3493213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8E0A46D-3A3B-3D40-8461-E200D043EBF7}"/>
                </a:ext>
              </a:extLst>
            </p:cNvPr>
            <p:cNvCxnSpPr>
              <a:cxnSpLocks/>
            </p:cNvCxnSpPr>
            <p:nvPr/>
          </p:nvCxnSpPr>
          <p:spPr>
            <a:xfrm>
              <a:off x="2780677" y="2910187"/>
              <a:ext cx="0" cy="267128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C9D4CA9-FA38-C644-B144-7CD31C98A615}"/>
                </a:ext>
              </a:extLst>
            </p:cNvPr>
            <p:cNvCxnSpPr>
              <a:cxnSpLocks/>
            </p:cNvCxnSpPr>
            <p:nvPr/>
          </p:nvCxnSpPr>
          <p:spPr>
            <a:xfrm>
              <a:off x="1792648" y="4667926"/>
              <a:ext cx="0" cy="9135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3EFDBEE-32F3-4C48-86FD-11A48B31E501}"/>
                </a:ext>
              </a:extLst>
            </p:cNvPr>
            <p:cNvSpPr txBox="1"/>
            <p:nvPr/>
          </p:nvSpPr>
          <p:spPr>
            <a:xfrm>
              <a:off x="766944" y="1482077"/>
              <a:ext cx="9765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S1, S2, S3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5ED94DE-F3B2-ED49-9B27-9FAA586A465A}"/>
                </a:ext>
              </a:extLst>
            </p:cNvPr>
            <p:cNvSpPr txBox="1"/>
            <p:nvPr/>
          </p:nvSpPr>
          <p:spPr>
            <a:xfrm>
              <a:off x="722996" y="2987064"/>
              <a:ext cx="6799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S1, S3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E5692DC-28DC-EA4D-B683-6BA1AC1FD148}"/>
                </a:ext>
              </a:extLst>
            </p:cNvPr>
            <p:cNvSpPr txBox="1"/>
            <p:nvPr/>
          </p:nvSpPr>
          <p:spPr>
            <a:xfrm>
              <a:off x="3854075" y="2987064"/>
              <a:ext cx="6799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S1, S2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B779878-B7C5-1944-B426-397CA4929B97}"/>
                </a:ext>
              </a:extLst>
            </p:cNvPr>
            <p:cNvSpPr txBox="1"/>
            <p:nvPr/>
          </p:nvSpPr>
          <p:spPr>
            <a:xfrm>
              <a:off x="723477" y="4658015"/>
              <a:ext cx="3834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S1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060D045-E70B-174E-B7B1-C2AF972963D5}"/>
                </a:ext>
              </a:extLst>
            </p:cNvPr>
            <p:cNvSpPr txBox="1"/>
            <p:nvPr/>
          </p:nvSpPr>
          <p:spPr>
            <a:xfrm>
              <a:off x="1819516" y="4667926"/>
              <a:ext cx="3834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S3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736B720-1313-C04B-9D16-BC70332E0D4F}"/>
                </a:ext>
              </a:extLst>
            </p:cNvPr>
            <p:cNvSpPr txBox="1"/>
            <p:nvPr/>
          </p:nvSpPr>
          <p:spPr>
            <a:xfrm>
              <a:off x="2826186" y="4656183"/>
              <a:ext cx="3834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S2</a:t>
              </a:r>
            </a:p>
          </p:txBody>
        </p:sp>
      </p:grpSp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id="{11574985-14FE-1E45-8245-2962CC60A6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483471"/>
              </p:ext>
            </p:extLst>
          </p:nvPr>
        </p:nvGraphicFramePr>
        <p:xfrm>
          <a:off x="5938462" y="1183893"/>
          <a:ext cx="4503784" cy="472374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25946">
                  <a:extLst>
                    <a:ext uri="{9D8B030D-6E8A-4147-A177-3AD203B41FA5}">
                      <a16:colId xmlns:a16="http://schemas.microsoft.com/office/drawing/2014/main" val="286301458"/>
                    </a:ext>
                  </a:extLst>
                </a:gridCol>
                <a:gridCol w="1125946">
                  <a:extLst>
                    <a:ext uri="{9D8B030D-6E8A-4147-A177-3AD203B41FA5}">
                      <a16:colId xmlns:a16="http://schemas.microsoft.com/office/drawing/2014/main" val="595609665"/>
                    </a:ext>
                  </a:extLst>
                </a:gridCol>
                <a:gridCol w="1125946">
                  <a:extLst>
                    <a:ext uri="{9D8B030D-6E8A-4147-A177-3AD203B41FA5}">
                      <a16:colId xmlns:a16="http://schemas.microsoft.com/office/drawing/2014/main" val="4267252284"/>
                    </a:ext>
                  </a:extLst>
                </a:gridCol>
                <a:gridCol w="1125946">
                  <a:extLst>
                    <a:ext uri="{9D8B030D-6E8A-4147-A177-3AD203B41FA5}">
                      <a16:colId xmlns:a16="http://schemas.microsoft.com/office/drawing/2014/main" val="4163435547"/>
                    </a:ext>
                  </a:extLst>
                </a:gridCol>
              </a:tblGrid>
              <a:tr h="4294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9176997"/>
                  </a:ext>
                </a:extLst>
              </a:tr>
              <a:tr h="4294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967674"/>
                  </a:ext>
                </a:extLst>
              </a:tr>
              <a:tr h="4294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8646153"/>
                  </a:ext>
                </a:extLst>
              </a:tr>
              <a:tr h="4294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572316"/>
                  </a:ext>
                </a:extLst>
              </a:tr>
              <a:tr h="4294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5630878"/>
                  </a:ext>
                </a:extLst>
              </a:tr>
              <a:tr h="4294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8326167"/>
                  </a:ext>
                </a:extLst>
              </a:tr>
              <a:tr h="4294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2899571"/>
                  </a:ext>
                </a:extLst>
              </a:tr>
              <a:tr h="4294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5794437"/>
                  </a:ext>
                </a:extLst>
              </a:tr>
              <a:tr h="4294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2484083"/>
                  </a:ext>
                </a:extLst>
              </a:tr>
              <a:tr h="4294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430581"/>
                  </a:ext>
                </a:extLst>
              </a:tr>
              <a:tr h="4294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891730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7CF110B-49F3-EC46-A809-F54F77492CFE}"/>
                  </a:ext>
                </a:extLst>
              </p:cNvPr>
              <p:cNvSpPr txBox="1"/>
              <p:nvPr/>
            </p:nvSpPr>
            <p:spPr>
              <a:xfrm>
                <a:off x="7818633" y="581034"/>
                <a:ext cx="8704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ea typeface="Cambria Math" panose="02040503050406030204" pitchFamily="18" charset="0"/>
                  </a:rPr>
                  <a:t>MCF,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7CF110B-49F3-EC46-A809-F54F77492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8633" y="581034"/>
                <a:ext cx="870431" cy="369332"/>
              </a:xfrm>
              <a:prstGeom prst="rect">
                <a:avLst/>
              </a:prstGeom>
              <a:blipFill>
                <a:blip r:embed="rId2"/>
                <a:stretch>
                  <a:fillRect l="-5797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73C08416-EB80-C540-8B6D-DDAD41068257}"/>
              </a:ext>
            </a:extLst>
          </p:cNvPr>
          <p:cNvSpPr txBox="1"/>
          <p:nvPr/>
        </p:nvSpPr>
        <p:spPr>
          <a:xfrm>
            <a:off x="5822334" y="6152409"/>
            <a:ext cx="4736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Simulated data: 100 variants total, 10 per cluster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DF64BDB-651C-4F41-9AC3-E185989DA78D}"/>
              </a:ext>
            </a:extLst>
          </p:cNvPr>
          <p:cNvGrpSpPr/>
          <p:nvPr/>
        </p:nvGrpSpPr>
        <p:grpSpPr>
          <a:xfrm>
            <a:off x="2455757" y="710296"/>
            <a:ext cx="625556" cy="493160"/>
            <a:chOff x="2455757" y="710296"/>
            <a:chExt cx="625556" cy="49316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F6D321D-24D9-024E-BEC6-395DCCB0168A}"/>
                </a:ext>
              </a:extLst>
            </p:cNvPr>
            <p:cNvSpPr/>
            <p:nvPr/>
          </p:nvSpPr>
          <p:spPr>
            <a:xfrm>
              <a:off x="2521955" y="710296"/>
              <a:ext cx="493160" cy="4931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504BA8D-5BFD-174F-8121-7F09AB02C112}"/>
                </a:ext>
              </a:extLst>
            </p:cNvPr>
            <p:cNvSpPr txBox="1"/>
            <p:nvPr/>
          </p:nvSpPr>
          <p:spPr>
            <a:xfrm>
              <a:off x="2455757" y="772210"/>
              <a:ext cx="6255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Root</a:t>
              </a:r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B654BDC-0341-3148-B065-832512AB362D}"/>
              </a:ext>
            </a:extLst>
          </p:cNvPr>
          <p:cNvCxnSpPr>
            <a:cxnSpLocks/>
          </p:cNvCxnSpPr>
          <p:nvPr/>
        </p:nvCxnSpPr>
        <p:spPr>
          <a:xfrm>
            <a:off x="2768535" y="1216662"/>
            <a:ext cx="0" cy="265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743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>
            <a:extLst>
              <a:ext uri="{FF2B5EF4-FFF2-40B4-BE49-F238E27FC236}">
                <a16:creationId xmlns:a16="http://schemas.microsoft.com/office/drawing/2014/main" id="{76AAB362-BB57-964F-BE7E-DCC3214D8B9E}"/>
              </a:ext>
            </a:extLst>
          </p:cNvPr>
          <p:cNvSpPr/>
          <p:nvPr/>
        </p:nvSpPr>
        <p:spPr>
          <a:xfrm>
            <a:off x="2534097" y="1482078"/>
            <a:ext cx="493160" cy="4931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655B9DE-335F-D34C-BDD6-3F5EB1ECCABC}"/>
              </a:ext>
            </a:extLst>
          </p:cNvPr>
          <p:cNvSpPr/>
          <p:nvPr/>
        </p:nvSpPr>
        <p:spPr>
          <a:xfrm>
            <a:off x="2534097" y="2240653"/>
            <a:ext cx="493160" cy="4931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03CD4F1-6ADC-374B-A71B-5B9A284FC46F}"/>
              </a:ext>
            </a:extLst>
          </p:cNvPr>
          <p:cNvSpPr/>
          <p:nvPr/>
        </p:nvSpPr>
        <p:spPr>
          <a:xfrm>
            <a:off x="1619697" y="3196151"/>
            <a:ext cx="493160" cy="4931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DE64844-DF82-5F4B-8930-F9E875C42758}"/>
              </a:ext>
            </a:extLst>
          </p:cNvPr>
          <p:cNvSpPr/>
          <p:nvPr/>
        </p:nvSpPr>
        <p:spPr>
          <a:xfrm>
            <a:off x="3314934" y="3196151"/>
            <a:ext cx="493160" cy="4931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C732AAA-1D7C-FE4C-A4F3-6F49F2B9128B}"/>
              </a:ext>
            </a:extLst>
          </p:cNvPr>
          <p:cNvSpPr/>
          <p:nvPr/>
        </p:nvSpPr>
        <p:spPr>
          <a:xfrm>
            <a:off x="3314934" y="3976129"/>
            <a:ext cx="493160" cy="4931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0C22177-D46E-1149-8BDD-48FA0C0AFB3F}"/>
              </a:ext>
            </a:extLst>
          </p:cNvPr>
          <p:cNvSpPr/>
          <p:nvPr/>
        </p:nvSpPr>
        <p:spPr>
          <a:xfrm>
            <a:off x="1126537" y="3976129"/>
            <a:ext cx="493160" cy="4931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627EC68-ED1E-CF44-9700-29DDB8674744}"/>
              </a:ext>
            </a:extLst>
          </p:cNvPr>
          <p:cNvSpPr/>
          <p:nvPr/>
        </p:nvSpPr>
        <p:spPr>
          <a:xfrm>
            <a:off x="2040937" y="3976129"/>
            <a:ext cx="493160" cy="4931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D0B9982-444D-3B4B-B14B-998BF829E730}"/>
              </a:ext>
            </a:extLst>
          </p:cNvPr>
          <p:cNvSpPr/>
          <p:nvPr/>
        </p:nvSpPr>
        <p:spPr>
          <a:xfrm>
            <a:off x="1126537" y="4931627"/>
            <a:ext cx="493160" cy="4931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EBF18CB-EF70-7746-82DB-CF95FB5A106A}"/>
              </a:ext>
            </a:extLst>
          </p:cNvPr>
          <p:cNvSpPr/>
          <p:nvPr/>
        </p:nvSpPr>
        <p:spPr>
          <a:xfrm>
            <a:off x="2040937" y="4931627"/>
            <a:ext cx="493160" cy="4931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DD254CB-A2FA-CB4C-B4FB-2E49363FED0D}"/>
              </a:ext>
            </a:extLst>
          </p:cNvPr>
          <p:cNvSpPr/>
          <p:nvPr/>
        </p:nvSpPr>
        <p:spPr>
          <a:xfrm>
            <a:off x="3314933" y="4931627"/>
            <a:ext cx="493160" cy="4931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D377682-BF0E-3849-9862-A34A9122DE7C}"/>
              </a:ext>
            </a:extLst>
          </p:cNvPr>
          <p:cNvCxnSpPr>
            <a:stCxn id="35" idx="4"/>
            <a:endCxn id="36" idx="0"/>
          </p:cNvCxnSpPr>
          <p:nvPr/>
        </p:nvCxnSpPr>
        <p:spPr>
          <a:xfrm>
            <a:off x="3561514" y="3689311"/>
            <a:ext cx="0" cy="2868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C2FC4B9-7A23-2B48-9AFA-D27C49B79225}"/>
              </a:ext>
            </a:extLst>
          </p:cNvPr>
          <p:cNvCxnSpPr>
            <a:cxnSpLocks/>
            <a:stCxn id="36" idx="4"/>
            <a:endCxn id="41" idx="0"/>
          </p:cNvCxnSpPr>
          <p:nvPr/>
        </p:nvCxnSpPr>
        <p:spPr>
          <a:xfrm flipH="1">
            <a:off x="3561513" y="4469289"/>
            <a:ext cx="1" cy="462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6CB5BB8-63CB-514C-A0F1-763A0FB2B74E}"/>
              </a:ext>
            </a:extLst>
          </p:cNvPr>
          <p:cNvCxnSpPr>
            <a:cxnSpLocks/>
            <a:stCxn id="38" idx="4"/>
            <a:endCxn id="40" idx="0"/>
          </p:cNvCxnSpPr>
          <p:nvPr/>
        </p:nvCxnSpPr>
        <p:spPr>
          <a:xfrm>
            <a:off x="2287517" y="4469289"/>
            <a:ext cx="0" cy="462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1162574-D778-C545-93F0-66AAA771A921}"/>
              </a:ext>
            </a:extLst>
          </p:cNvPr>
          <p:cNvCxnSpPr>
            <a:cxnSpLocks/>
            <a:stCxn id="34" idx="4"/>
            <a:endCxn id="38" idx="0"/>
          </p:cNvCxnSpPr>
          <p:nvPr/>
        </p:nvCxnSpPr>
        <p:spPr>
          <a:xfrm>
            <a:off x="1866277" y="3689311"/>
            <a:ext cx="421240" cy="2868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FCBC232-D0C0-6B42-97BB-515250AE6138}"/>
              </a:ext>
            </a:extLst>
          </p:cNvPr>
          <p:cNvCxnSpPr>
            <a:cxnSpLocks/>
            <a:stCxn id="34" idx="4"/>
            <a:endCxn id="37" idx="0"/>
          </p:cNvCxnSpPr>
          <p:nvPr/>
        </p:nvCxnSpPr>
        <p:spPr>
          <a:xfrm flipH="1">
            <a:off x="1373117" y="3689311"/>
            <a:ext cx="493160" cy="2868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1415F2B-99FF-AC4C-AEE7-D0CEBF63F70F}"/>
              </a:ext>
            </a:extLst>
          </p:cNvPr>
          <p:cNvCxnSpPr>
            <a:cxnSpLocks/>
            <a:stCxn id="37" idx="4"/>
            <a:endCxn id="39" idx="0"/>
          </p:cNvCxnSpPr>
          <p:nvPr/>
        </p:nvCxnSpPr>
        <p:spPr>
          <a:xfrm>
            <a:off x="1373117" y="4469289"/>
            <a:ext cx="0" cy="462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F112471-FB24-EC40-9576-2C9D7CBBA525}"/>
              </a:ext>
            </a:extLst>
          </p:cNvPr>
          <p:cNvCxnSpPr>
            <a:cxnSpLocks/>
            <a:stCxn id="32" idx="4"/>
            <a:endCxn id="33" idx="0"/>
          </p:cNvCxnSpPr>
          <p:nvPr/>
        </p:nvCxnSpPr>
        <p:spPr>
          <a:xfrm>
            <a:off x="2780677" y="1975238"/>
            <a:ext cx="0" cy="265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A9DFB7D-5BD8-D34E-8E6F-DEF553AA9D5B}"/>
              </a:ext>
            </a:extLst>
          </p:cNvPr>
          <p:cNvCxnSpPr>
            <a:cxnSpLocks/>
            <a:stCxn id="33" idx="4"/>
            <a:endCxn id="35" idx="0"/>
          </p:cNvCxnSpPr>
          <p:nvPr/>
        </p:nvCxnSpPr>
        <p:spPr>
          <a:xfrm>
            <a:off x="2780677" y="2733813"/>
            <a:ext cx="780837" cy="462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C8084B2-183F-5F4D-B95A-76E865E64857}"/>
              </a:ext>
            </a:extLst>
          </p:cNvPr>
          <p:cNvCxnSpPr>
            <a:cxnSpLocks/>
            <a:stCxn id="33" idx="4"/>
            <a:endCxn id="34" idx="0"/>
          </p:cNvCxnSpPr>
          <p:nvPr/>
        </p:nvCxnSpPr>
        <p:spPr>
          <a:xfrm flipH="1">
            <a:off x="1866277" y="2733813"/>
            <a:ext cx="914400" cy="462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08E64B6-552E-4F49-8D5E-9EFF019542EB}"/>
              </a:ext>
            </a:extLst>
          </p:cNvPr>
          <p:cNvCxnSpPr>
            <a:cxnSpLocks/>
          </p:cNvCxnSpPr>
          <p:nvPr/>
        </p:nvCxnSpPr>
        <p:spPr>
          <a:xfrm>
            <a:off x="766944" y="2910187"/>
            <a:ext cx="349321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29E0569-1325-C24A-ACAB-15E36E2068E7}"/>
              </a:ext>
            </a:extLst>
          </p:cNvPr>
          <p:cNvCxnSpPr>
            <a:cxnSpLocks/>
          </p:cNvCxnSpPr>
          <p:nvPr/>
        </p:nvCxnSpPr>
        <p:spPr>
          <a:xfrm>
            <a:off x="766944" y="4644808"/>
            <a:ext cx="349321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84AE8EE-98E1-724A-ABE8-F9638D8EDC7D}"/>
              </a:ext>
            </a:extLst>
          </p:cNvPr>
          <p:cNvCxnSpPr>
            <a:cxnSpLocks/>
          </p:cNvCxnSpPr>
          <p:nvPr/>
        </p:nvCxnSpPr>
        <p:spPr>
          <a:xfrm>
            <a:off x="2780677" y="2910187"/>
            <a:ext cx="0" cy="267128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42AFFCF-1C30-1F45-8D19-65070470867B}"/>
              </a:ext>
            </a:extLst>
          </p:cNvPr>
          <p:cNvCxnSpPr>
            <a:cxnSpLocks/>
          </p:cNvCxnSpPr>
          <p:nvPr/>
        </p:nvCxnSpPr>
        <p:spPr>
          <a:xfrm>
            <a:off x="1792648" y="4667926"/>
            <a:ext cx="0" cy="91354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1876040-B571-CB4F-B928-09755D90573D}"/>
              </a:ext>
            </a:extLst>
          </p:cNvPr>
          <p:cNvSpPr txBox="1"/>
          <p:nvPr/>
        </p:nvSpPr>
        <p:spPr>
          <a:xfrm>
            <a:off x="766944" y="1482077"/>
            <a:ext cx="9765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S1, S2, S3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5863EAA-7E04-8247-95D5-CD5DAB016B68}"/>
              </a:ext>
            </a:extLst>
          </p:cNvPr>
          <p:cNvSpPr txBox="1"/>
          <p:nvPr/>
        </p:nvSpPr>
        <p:spPr>
          <a:xfrm>
            <a:off x="722996" y="2987064"/>
            <a:ext cx="679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S1, S3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A11814A-5D21-9E40-9CCE-2C7B10863B93}"/>
              </a:ext>
            </a:extLst>
          </p:cNvPr>
          <p:cNvSpPr txBox="1"/>
          <p:nvPr/>
        </p:nvSpPr>
        <p:spPr>
          <a:xfrm>
            <a:off x="3854075" y="2987064"/>
            <a:ext cx="679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S1, S2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E3ECC3F-01D2-0945-AE28-9517F5139D57}"/>
              </a:ext>
            </a:extLst>
          </p:cNvPr>
          <p:cNvSpPr txBox="1"/>
          <p:nvPr/>
        </p:nvSpPr>
        <p:spPr>
          <a:xfrm>
            <a:off x="723477" y="4658015"/>
            <a:ext cx="383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S1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4785CD1-861B-3B41-A6B8-D9BB6F7EA423}"/>
              </a:ext>
            </a:extLst>
          </p:cNvPr>
          <p:cNvSpPr txBox="1"/>
          <p:nvPr/>
        </p:nvSpPr>
        <p:spPr>
          <a:xfrm>
            <a:off x="1819516" y="4667926"/>
            <a:ext cx="383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S2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B0F0D35-AF1C-0341-AE38-7C0900D897DB}"/>
              </a:ext>
            </a:extLst>
          </p:cNvPr>
          <p:cNvSpPr txBox="1"/>
          <p:nvPr/>
        </p:nvSpPr>
        <p:spPr>
          <a:xfrm>
            <a:off x="2826186" y="4656183"/>
            <a:ext cx="383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S3</a:t>
            </a:r>
          </a:p>
        </p:txBody>
      </p:sp>
      <p:sp>
        <p:nvSpPr>
          <p:cNvPr id="61" name="Title 60">
            <a:extLst>
              <a:ext uri="{FF2B5EF4-FFF2-40B4-BE49-F238E27FC236}">
                <a16:creationId xmlns:a16="http://schemas.microsoft.com/office/drawing/2014/main" id="{DADF2D13-A876-6641-BA55-9D7873F9F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996" y="365125"/>
            <a:ext cx="10630804" cy="357173"/>
          </a:xfrm>
        </p:spPr>
        <p:txBody>
          <a:bodyPr>
            <a:noAutofit/>
          </a:bodyPr>
          <a:lstStyle/>
          <a:p>
            <a:r>
              <a:rPr lang="en-US" sz="2400" dirty="0"/>
              <a:t>Clustering first – z results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E8E8D28-B622-E745-906E-881818BCD69E}"/>
              </a:ext>
            </a:extLst>
          </p:cNvPr>
          <p:cNvSpPr txBox="1"/>
          <p:nvPr/>
        </p:nvSpPr>
        <p:spPr>
          <a:xfrm>
            <a:off x="3727980" y="6460903"/>
            <a:ext cx="4736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Simulated data: 100 variants total, 10 per cluster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2ACFF8-A8E0-5D46-ADC3-5CF975E66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7266"/>
            <a:ext cx="12192000" cy="522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010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8CD8D39B-71E6-6243-B853-F9DD0AFDB5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936009"/>
              </p:ext>
            </p:extLst>
          </p:nvPr>
        </p:nvGraphicFramePr>
        <p:xfrm>
          <a:off x="5326912" y="1414130"/>
          <a:ext cx="6629777" cy="5312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707">
                  <a:extLst>
                    <a:ext uri="{9D8B030D-6E8A-4147-A177-3AD203B41FA5}">
                      <a16:colId xmlns:a16="http://schemas.microsoft.com/office/drawing/2014/main" val="3382499790"/>
                    </a:ext>
                  </a:extLst>
                </a:gridCol>
                <a:gridCol w="602707">
                  <a:extLst>
                    <a:ext uri="{9D8B030D-6E8A-4147-A177-3AD203B41FA5}">
                      <a16:colId xmlns:a16="http://schemas.microsoft.com/office/drawing/2014/main" val="2840473121"/>
                    </a:ext>
                  </a:extLst>
                </a:gridCol>
                <a:gridCol w="602707">
                  <a:extLst>
                    <a:ext uri="{9D8B030D-6E8A-4147-A177-3AD203B41FA5}">
                      <a16:colId xmlns:a16="http://schemas.microsoft.com/office/drawing/2014/main" val="1020499543"/>
                    </a:ext>
                  </a:extLst>
                </a:gridCol>
                <a:gridCol w="602707">
                  <a:extLst>
                    <a:ext uri="{9D8B030D-6E8A-4147-A177-3AD203B41FA5}">
                      <a16:colId xmlns:a16="http://schemas.microsoft.com/office/drawing/2014/main" val="763296561"/>
                    </a:ext>
                  </a:extLst>
                </a:gridCol>
                <a:gridCol w="602707">
                  <a:extLst>
                    <a:ext uri="{9D8B030D-6E8A-4147-A177-3AD203B41FA5}">
                      <a16:colId xmlns:a16="http://schemas.microsoft.com/office/drawing/2014/main" val="2674329282"/>
                    </a:ext>
                  </a:extLst>
                </a:gridCol>
                <a:gridCol w="602707">
                  <a:extLst>
                    <a:ext uri="{9D8B030D-6E8A-4147-A177-3AD203B41FA5}">
                      <a16:colId xmlns:a16="http://schemas.microsoft.com/office/drawing/2014/main" val="2835177305"/>
                    </a:ext>
                  </a:extLst>
                </a:gridCol>
                <a:gridCol w="602707">
                  <a:extLst>
                    <a:ext uri="{9D8B030D-6E8A-4147-A177-3AD203B41FA5}">
                      <a16:colId xmlns:a16="http://schemas.microsoft.com/office/drawing/2014/main" val="2104659244"/>
                    </a:ext>
                  </a:extLst>
                </a:gridCol>
                <a:gridCol w="602707">
                  <a:extLst>
                    <a:ext uri="{9D8B030D-6E8A-4147-A177-3AD203B41FA5}">
                      <a16:colId xmlns:a16="http://schemas.microsoft.com/office/drawing/2014/main" val="3185212664"/>
                    </a:ext>
                  </a:extLst>
                </a:gridCol>
                <a:gridCol w="602707">
                  <a:extLst>
                    <a:ext uri="{9D8B030D-6E8A-4147-A177-3AD203B41FA5}">
                      <a16:colId xmlns:a16="http://schemas.microsoft.com/office/drawing/2014/main" val="3152940129"/>
                    </a:ext>
                  </a:extLst>
                </a:gridCol>
                <a:gridCol w="602707">
                  <a:extLst>
                    <a:ext uri="{9D8B030D-6E8A-4147-A177-3AD203B41FA5}">
                      <a16:colId xmlns:a16="http://schemas.microsoft.com/office/drawing/2014/main" val="4032822331"/>
                    </a:ext>
                  </a:extLst>
                </a:gridCol>
                <a:gridCol w="602707">
                  <a:extLst>
                    <a:ext uri="{9D8B030D-6E8A-4147-A177-3AD203B41FA5}">
                      <a16:colId xmlns:a16="http://schemas.microsoft.com/office/drawing/2014/main" val="149262565"/>
                    </a:ext>
                  </a:extLst>
                </a:gridCol>
              </a:tblGrid>
              <a:tr h="425913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2947557"/>
                  </a:ext>
                </a:extLst>
              </a:tr>
              <a:tr h="6274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Root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4760842"/>
                  </a:ext>
                </a:extLst>
              </a:tr>
              <a:tr h="4259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5743077"/>
                  </a:ext>
                </a:extLst>
              </a:tr>
              <a:tr h="4259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5857920"/>
                  </a:ext>
                </a:extLst>
              </a:tr>
              <a:tr h="4259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1703997"/>
                  </a:ext>
                </a:extLst>
              </a:tr>
              <a:tr h="4259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095044"/>
                  </a:ext>
                </a:extLst>
              </a:tr>
              <a:tr h="4259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7266844"/>
                  </a:ext>
                </a:extLst>
              </a:tr>
              <a:tr h="4259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2693935"/>
                  </a:ext>
                </a:extLst>
              </a:tr>
              <a:tr h="4259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7902878"/>
                  </a:ext>
                </a:extLst>
              </a:tr>
              <a:tr h="4259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358782"/>
                  </a:ext>
                </a:extLst>
              </a:tr>
              <a:tr h="4259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563362"/>
                  </a:ext>
                </a:extLst>
              </a:tr>
              <a:tr h="4259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97224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9E4E781D-F4C7-CA40-83EB-AC6430CAF2A3}"/>
              </a:ext>
            </a:extLst>
          </p:cNvPr>
          <p:cNvSpPr txBox="1"/>
          <p:nvPr/>
        </p:nvSpPr>
        <p:spPr>
          <a:xfrm>
            <a:off x="8641800" y="953017"/>
            <a:ext cx="451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AD12A76-676A-0347-8582-1860C3E84F8A}"/>
              </a:ext>
            </a:extLst>
          </p:cNvPr>
          <p:cNvSpPr txBox="1"/>
          <p:nvPr/>
        </p:nvSpPr>
        <p:spPr>
          <a:xfrm rot="16200000">
            <a:off x="4805712" y="4022648"/>
            <a:ext cx="673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190962-8556-F642-8A98-F26C02C80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134" y="1233375"/>
            <a:ext cx="2595853" cy="31727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DE4CB9-AABC-B646-82DC-F6627BC3B024}"/>
              </a:ext>
            </a:extLst>
          </p:cNvPr>
          <p:cNvSpPr txBox="1"/>
          <p:nvPr/>
        </p:nvSpPr>
        <p:spPr>
          <a:xfrm>
            <a:off x="235311" y="4950604"/>
            <a:ext cx="49575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Can’t go to self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restraints if present in same set of samples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Restraint if # of </a:t>
            </a:r>
            <a:r>
              <a:rPr lang="en-US" dirty="0" err="1"/>
              <a:t>from.samples</a:t>
            </a:r>
            <a:r>
              <a:rPr lang="en-US" dirty="0"/>
              <a:t> &lt; # of </a:t>
            </a:r>
            <a:r>
              <a:rPr lang="en-US" dirty="0" err="1"/>
              <a:t>to.samples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Restraint if </a:t>
            </a:r>
            <a:r>
              <a:rPr lang="en-US" dirty="0" err="1"/>
              <a:t>to.samples</a:t>
            </a:r>
            <a:r>
              <a:rPr lang="en-US" dirty="0"/>
              <a:t> is not subset of </a:t>
            </a:r>
            <a:r>
              <a:rPr lang="en-US" dirty="0" err="1"/>
              <a:t>from.samples</a:t>
            </a:r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31548A45-85C7-1140-B1C9-B8E1EB36CF38}"/>
              </a:ext>
            </a:extLst>
          </p:cNvPr>
          <p:cNvSpPr txBox="1">
            <a:spLocks/>
          </p:cNvSpPr>
          <p:nvPr/>
        </p:nvSpPr>
        <p:spPr>
          <a:xfrm>
            <a:off x="838200" y="343860"/>
            <a:ext cx="10515600" cy="5173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/>
              <a:t>Adjacency matrix – restraints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28154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B9FC7-B83C-6D45-9658-A1E39C653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3860"/>
            <a:ext cx="10515600" cy="517377"/>
          </a:xfrm>
        </p:spPr>
        <p:txBody>
          <a:bodyPr>
            <a:noAutofit/>
          </a:bodyPr>
          <a:lstStyle/>
          <a:p>
            <a:r>
              <a:rPr lang="en-US" sz="2800" dirty="0"/>
              <a:t>Adjacency matrix – restraints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8CD8D39B-71E6-6243-B853-F9DD0AFDB5D5}"/>
              </a:ext>
            </a:extLst>
          </p:cNvPr>
          <p:cNvGraphicFramePr>
            <a:graphicFrameLocks noGrp="1"/>
          </p:cNvGraphicFramePr>
          <p:nvPr/>
        </p:nvGraphicFramePr>
        <p:xfrm>
          <a:off x="5326912" y="1414130"/>
          <a:ext cx="6629777" cy="5312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707">
                  <a:extLst>
                    <a:ext uri="{9D8B030D-6E8A-4147-A177-3AD203B41FA5}">
                      <a16:colId xmlns:a16="http://schemas.microsoft.com/office/drawing/2014/main" val="3382499790"/>
                    </a:ext>
                  </a:extLst>
                </a:gridCol>
                <a:gridCol w="602707">
                  <a:extLst>
                    <a:ext uri="{9D8B030D-6E8A-4147-A177-3AD203B41FA5}">
                      <a16:colId xmlns:a16="http://schemas.microsoft.com/office/drawing/2014/main" val="2840473121"/>
                    </a:ext>
                  </a:extLst>
                </a:gridCol>
                <a:gridCol w="602707">
                  <a:extLst>
                    <a:ext uri="{9D8B030D-6E8A-4147-A177-3AD203B41FA5}">
                      <a16:colId xmlns:a16="http://schemas.microsoft.com/office/drawing/2014/main" val="1020499543"/>
                    </a:ext>
                  </a:extLst>
                </a:gridCol>
                <a:gridCol w="602707">
                  <a:extLst>
                    <a:ext uri="{9D8B030D-6E8A-4147-A177-3AD203B41FA5}">
                      <a16:colId xmlns:a16="http://schemas.microsoft.com/office/drawing/2014/main" val="763296561"/>
                    </a:ext>
                  </a:extLst>
                </a:gridCol>
                <a:gridCol w="602707">
                  <a:extLst>
                    <a:ext uri="{9D8B030D-6E8A-4147-A177-3AD203B41FA5}">
                      <a16:colId xmlns:a16="http://schemas.microsoft.com/office/drawing/2014/main" val="2674329282"/>
                    </a:ext>
                  </a:extLst>
                </a:gridCol>
                <a:gridCol w="602707">
                  <a:extLst>
                    <a:ext uri="{9D8B030D-6E8A-4147-A177-3AD203B41FA5}">
                      <a16:colId xmlns:a16="http://schemas.microsoft.com/office/drawing/2014/main" val="2835177305"/>
                    </a:ext>
                  </a:extLst>
                </a:gridCol>
                <a:gridCol w="602707">
                  <a:extLst>
                    <a:ext uri="{9D8B030D-6E8A-4147-A177-3AD203B41FA5}">
                      <a16:colId xmlns:a16="http://schemas.microsoft.com/office/drawing/2014/main" val="2104659244"/>
                    </a:ext>
                  </a:extLst>
                </a:gridCol>
                <a:gridCol w="602707">
                  <a:extLst>
                    <a:ext uri="{9D8B030D-6E8A-4147-A177-3AD203B41FA5}">
                      <a16:colId xmlns:a16="http://schemas.microsoft.com/office/drawing/2014/main" val="3185212664"/>
                    </a:ext>
                  </a:extLst>
                </a:gridCol>
                <a:gridCol w="602707">
                  <a:extLst>
                    <a:ext uri="{9D8B030D-6E8A-4147-A177-3AD203B41FA5}">
                      <a16:colId xmlns:a16="http://schemas.microsoft.com/office/drawing/2014/main" val="3152940129"/>
                    </a:ext>
                  </a:extLst>
                </a:gridCol>
                <a:gridCol w="602707">
                  <a:extLst>
                    <a:ext uri="{9D8B030D-6E8A-4147-A177-3AD203B41FA5}">
                      <a16:colId xmlns:a16="http://schemas.microsoft.com/office/drawing/2014/main" val="4032822331"/>
                    </a:ext>
                  </a:extLst>
                </a:gridCol>
                <a:gridCol w="602707">
                  <a:extLst>
                    <a:ext uri="{9D8B030D-6E8A-4147-A177-3AD203B41FA5}">
                      <a16:colId xmlns:a16="http://schemas.microsoft.com/office/drawing/2014/main" val="149262565"/>
                    </a:ext>
                  </a:extLst>
                </a:gridCol>
              </a:tblGrid>
              <a:tr h="425913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2947557"/>
                  </a:ext>
                </a:extLst>
              </a:tr>
              <a:tr h="6274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Root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4760842"/>
                  </a:ext>
                </a:extLst>
              </a:tr>
              <a:tr h="4259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5743077"/>
                  </a:ext>
                </a:extLst>
              </a:tr>
              <a:tr h="4259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5857920"/>
                  </a:ext>
                </a:extLst>
              </a:tr>
              <a:tr h="4259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1703997"/>
                  </a:ext>
                </a:extLst>
              </a:tr>
              <a:tr h="4259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095044"/>
                  </a:ext>
                </a:extLst>
              </a:tr>
              <a:tr h="4259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7266844"/>
                  </a:ext>
                </a:extLst>
              </a:tr>
              <a:tr h="4259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2693935"/>
                  </a:ext>
                </a:extLst>
              </a:tr>
              <a:tr h="4259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7902878"/>
                  </a:ext>
                </a:extLst>
              </a:tr>
              <a:tr h="4259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358782"/>
                  </a:ext>
                </a:extLst>
              </a:tr>
              <a:tr h="4259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563362"/>
                  </a:ext>
                </a:extLst>
              </a:tr>
              <a:tr h="4259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97224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9E4E781D-F4C7-CA40-83EB-AC6430CAF2A3}"/>
              </a:ext>
            </a:extLst>
          </p:cNvPr>
          <p:cNvSpPr txBox="1"/>
          <p:nvPr/>
        </p:nvSpPr>
        <p:spPr>
          <a:xfrm>
            <a:off x="8641800" y="953017"/>
            <a:ext cx="451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AD12A76-676A-0347-8582-1860C3E84F8A}"/>
              </a:ext>
            </a:extLst>
          </p:cNvPr>
          <p:cNvSpPr txBox="1"/>
          <p:nvPr/>
        </p:nvSpPr>
        <p:spPr>
          <a:xfrm rot="16200000">
            <a:off x="4805712" y="4022648"/>
            <a:ext cx="673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403E93-F6CD-8B4B-8917-3D444C8D6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83571"/>
            <a:ext cx="4815508" cy="244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206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B9FC7-B83C-6D45-9658-A1E39C653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3860"/>
            <a:ext cx="10515600" cy="517377"/>
          </a:xfrm>
        </p:spPr>
        <p:txBody>
          <a:bodyPr>
            <a:noAutofit/>
          </a:bodyPr>
          <a:lstStyle/>
          <a:p>
            <a:r>
              <a:rPr lang="en-US" sz="2800" dirty="0"/>
              <a:t>Adjacency matrix – initialize random values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403E93-F6CD-8B4B-8917-3D444C8D6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50780"/>
            <a:ext cx="4815508" cy="2447486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C4D56FC-1804-A444-B7D9-19DF3801B733}"/>
              </a:ext>
            </a:extLst>
          </p:cNvPr>
          <p:cNvCxnSpPr>
            <a:cxnSpLocks/>
          </p:cNvCxnSpPr>
          <p:nvPr/>
        </p:nvCxnSpPr>
        <p:spPr>
          <a:xfrm>
            <a:off x="5268410" y="4187429"/>
            <a:ext cx="14468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6C1F4B2-4C6E-5249-9CD3-D0649501204F}"/>
              </a:ext>
            </a:extLst>
          </p:cNvPr>
          <p:cNvSpPr txBox="1"/>
          <p:nvPr/>
        </p:nvSpPr>
        <p:spPr>
          <a:xfrm>
            <a:off x="942370" y="1459734"/>
            <a:ext cx="6870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/>
              <a:t>Randomly assign 1 to a possible position in each column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D1BD35-30AD-954A-9387-FA35679DA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1510" y="2950779"/>
            <a:ext cx="4994192" cy="244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546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B9FC7-B83C-6D45-9658-A1E39C653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3860"/>
            <a:ext cx="10515600" cy="517377"/>
          </a:xfrm>
        </p:spPr>
        <p:txBody>
          <a:bodyPr>
            <a:noAutofit/>
          </a:bodyPr>
          <a:lstStyle/>
          <a:p>
            <a:r>
              <a:rPr lang="en-US" sz="2800" dirty="0"/>
              <a:t>Adjacency matrix – mutate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C4D56FC-1804-A444-B7D9-19DF3801B733}"/>
              </a:ext>
            </a:extLst>
          </p:cNvPr>
          <p:cNvCxnSpPr>
            <a:cxnSpLocks/>
          </p:cNvCxnSpPr>
          <p:nvPr/>
        </p:nvCxnSpPr>
        <p:spPr>
          <a:xfrm>
            <a:off x="5268410" y="4044657"/>
            <a:ext cx="14468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6C1F4B2-4C6E-5249-9CD3-D0649501204F}"/>
              </a:ext>
            </a:extLst>
          </p:cNvPr>
          <p:cNvSpPr txBox="1"/>
          <p:nvPr/>
        </p:nvSpPr>
        <p:spPr>
          <a:xfrm>
            <a:off x="942370" y="1459734"/>
            <a:ext cx="68705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Randomly pick a column to mutate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Select new possible position to be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D1BD35-30AD-954A-9387-FA35679DA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78" y="2820914"/>
            <a:ext cx="4994192" cy="2447485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9093CD1B-6DF5-4744-9EEB-1E919BA906CD}"/>
              </a:ext>
            </a:extLst>
          </p:cNvPr>
          <p:cNvGrpSpPr/>
          <p:nvPr/>
        </p:nvGrpSpPr>
        <p:grpSpPr>
          <a:xfrm>
            <a:off x="6863785" y="2766117"/>
            <a:ext cx="4994192" cy="2534339"/>
            <a:chOff x="6863785" y="2632161"/>
            <a:chExt cx="4623981" cy="228657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A681C35-D5B0-4642-A437-161DDDCE86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63785" y="2956583"/>
              <a:ext cx="4623981" cy="196215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5A1117F-7EDC-D546-9ED9-2D2CB42A2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07458" y="2632161"/>
              <a:ext cx="4580308" cy="517377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6CF15A9C-45C8-9E48-B19D-581C90FB22E9}"/>
              </a:ext>
            </a:extLst>
          </p:cNvPr>
          <p:cNvSpPr/>
          <p:nvPr/>
        </p:nvSpPr>
        <p:spPr>
          <a:xfrm>
            <a:off x="3669175" y="2766117"/>
            <a:ext cx="405114" cy="2502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C7D9F7-BED1-1243-8C96-523493E10261}"/>
              </a:ext>
            </a:extLst>
          </p:cNvPr>
          <p:cNvSpPr/>
          <p:nvPr/>
        </p:nvSpPr>
        <p:spPr>
          <a:xfrm>
            <a:off x="10407569" y="2766117"/>
            <a:ext cx="405114" cy="2502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104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B9FC7-B83C-6D45-9658-A1E39C653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3860"/>
            <a:ext cx="10515600" cy="517377"/>
          </a:xfrm>
        </p:spPr>
        <p:txBody>
          <a:bodyPr>
            <a:noAutofit/>
          </a:bodyPr>
          <a:lstStyle/>
          <a:p>
            <a:r>
              <a:rPr lang="en-US" sz="3200" dirty="0"/>
              <a:t>Adjacency matrix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DEE4F0D-A065-8F48-844F-2587ADF82C4E}"/>
              </a:ext>
            </a:extLst>
          </p:cNvPr>
          <p:cNvGrpSpPr/>
          <p:nvPr/>
        </p:nvGrpSpPr>
        <p:grpSpPr>
          <a:xfrm>
            <a:off x="1139882" y="1842645"/>
            <a:ext cx="2611530" cy="3172709"/>
            <a:chOff x="181939" y="1970980"/>
            <a:chExt cx="2611530" cy="3172709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006781E6-A9B1-444F-BC70-E6849C319E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7616" y="1970980"/>
              <a:ext cx="2595853" cy="3172709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F6E11E8-6341-4949-B8EA-A890336DD88F}"/>
                </a:ext>
              </a:extLst>
            </p:cNvPr>
            <p:cNvSpPr txBox="1"/>
            <p:nvPr/>
          </p:nvSpPr>
          <p:spPr>
            <a:xfrm>
              <a:off x="1723292" y="241495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E3C9C74-FCB0-E94B-8A5F-218349E89FFE}"/>
                </a:ext>
              </a:extLst>
            </p:cNvPr>
            <p:cNvSpPr txBox="1"/>
            <p:nvPr/>
          </p:nvSpPr>
          <p:spPr>
            <a:xfrm>
              <a:off x="1707654" y="289478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B4A24B-0E3F-7F4C-B658-A2898D411E11}"/>
                </a:ext>
              </a:extLst>
            </p:cNvPr>
            <p:cNvSpPr txBox="1"/>
            <p:nvPr/>
          </p:nvSpPr>
          <p:spPr>
            <a:xfrm>
              <a:off x="516961" y="355733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E1EE2D8-E8FF-014C-92E2-00639E52F9FF}"/>
                </a:ext>
              </a:extLst>
            </p:cNvPr>
            <p:cNvSpPr txBox="1"/>
            <p:nvPr/>
          </p:nvSpPr>
          <p:spPr>
            <a:xfrm flipH="1">
              <a:off x="181939" y="4056185"/>
              <a:ext cx="792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400A563-AC15-9045-9BED-285361913347}"/>
                </a:ext>
              </a:extLst>
            </p:cNvPr>
            <p:cNvSpPr txBox="1"/>
            <p:nvPr/>
          </p:nvSpPr>
          <p:spPr>
            <a:xfrm>
              <a:off x="1344700" y="405618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5C22C81-B222-B343-951E-38CFDA2189D4}"/>
                </a:ext>
              </a:extLst>
            </p:cNvPr>
            <p:cNvSpPr txBox="1"/>
            <p:nvPr/>
          </p:nvSpPr>
          <p:spPr>
            <a:xfrm>
              <a:off x="2185713" y="354064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59BC82-60B8-1845-B570-1B3D21A6896E}"/>
                </a:ext>
              </a:extLst>
            </p:cNvPr>
            <p:cNvSpPr txBox="1"/>
            <p:nvPr/>
          </p:nvSpPr>
          <p:spPr>
            <a:xfrm>
              <a:off x="2185713" y="405618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FB1FCA9-91C2-2A40-BD58-CEEC5FAD31FD}"/>
                </a:ext>
              </a:extLst>
            </p:cNvPr>
            <p:cNvSpPr txBox="1"/>
            <p:nvPr/>
          </p:nvSpPr>
          <p:spPr>
            <a:xfrm>
              <a:off x="213346" y="470118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22307DD-7789-1D47-9178-993BBBC6ADC7}"/>
                </a:ext>
              </a:extLst>
            </p:cNvPr>
            <p:cNvSpPr txBox="1"/>
            <p:nvPr/>
          </p:nvSpPr>
          <p:spPr>
            <a:xfrm>
              <a:off x="1344700" y="470118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E4E2368-C3C1-E040-9DA5-68F98C384F13}"/>
                </a:ext>
              </a:extLst>
            </p:cNvPr>
            <p:cNvSpPr txBox="1"/>
            <p:nvPr/>
          </p:nvSpPr>
          <p:spPr>
            <a:xfrm>
              <a:off x="2171221" y="466526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7ED2F7ED-F5B4-8244-8660-818A446C7F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72460"/>
              </p:ext>
            </p:extLst>
          </p:nvPr>
        </p:nvGraphicFramePr>
        <p:xfrm>
          <a:off x="5326912" y="1414130"/>
          <a:ext cx="6629777" cy="5312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707">
                  <a:extLst>
                    <a:ext uri="{9D8B030D-6E8A-4147-A177-3AD203B41FA5}">
                      <a16:colId xmlns:a16="http://schemas.microsoft.com/office/drawing/2014/main" val="3382499790"/>
                    </a:ext>
                  </a:extLst>
                </a:gridCol>
                <a:gridCol w="602707">
                  <a:extLst>
                    <a:ext uri="{9D8B030D-6E8A-4147-A177-3AD203B41FA5}">
                      <a16:colId xmlns:a16="http://schemas.microsoft.com/office/drawing/2014/main" val="2840473121"/>
                    </a:ext>
                  </a:extLst>
                </a:gridCol>
                <a:gridCol w="602707">
                  <a:extLst>
                    <a:ext uri="{9D8B030D-6E8A-4147-A177-3AD203B41FA5}">
                      <a16:colId xmlns:a16="http://schemas.microsoft.com/office/drawing/2014/main" val="1020499543"/>
                    </a:ext>
                  </a:extLst>
                </a:gridCol>
                <a:gridCol w="602707">
                  <a:extLst>
                    <a:ext uri="{9D8B030D-6E8A-4147-A177-3AD203B41FA5}">
                      <a16:colId xmlns:a16="http://schemas.microsoft.com/office/drawing/2014/main" val="763296561"/>
                    </a:ext>
                  </a:extLst>
                </a:gridCol>
                <a:gridCol w="602707">
                  <a:extLst>
                    <a:ext uri="{9D8B030D-6E8A-4147-A177-3AD203B41FA5}">
                      <a16:colId xmlns:a16="http://schemas.microsoft.com/office/drawing/2014/main" val="2674329282"/>
                    </a:ext>
                  </a:extLst>
                </a:gridCol>
                <a:gridCol w="602707">
                  <a:extLst>
                    <a:ext uri="{9D8B030D-6E8A-4147-A177-3AD203B41FA5}">
                      <a16:colId xmlns:a16="http://schemas.microsoft.com/office/drawing/2014/main" val="2835177305"/>
                    </a:ext>
                  </a:extLst>
                </a:gridCol>
                <a:gridCol w="602707">
                  <a:extLst>
                    <a:ext uri="{9D8B030D-6E8A-4147-A177-3AD203B41FA5}">
                      <a16:colId xmlns:a16="http://schemas.microsoft.com/office/drawing/2014/main" val="2104659244"/>
                    </a:ext>
                  </a:extLst>
                </a:gridCol>
                <a:gridCol w="602707">
                  <a:extLst>
                    <a:ext uri="{9D8B030D-6E8A-4147-A177-3AD203B41FA5}">
                      <a16:colId xmlns:a16="http://schemas.microsoft.com/office/drawing/2014/main" val="3185212664"/>
                    </a:ext>
                  </a:extLst>
                </a:gridCol>
                <a:gridCol w="602707">
                  <a:extLst>
                    <a:ext uri="{9D8B030D-6E8A-4147-A177-3AD203B41FA5}">
                      <a16:colId xmlns:a16="http://schemas.microsoft.com/office/drawing/2014/main" val="3152940129"/>
                    </a:ext>
                  </a:extLst>
                </a:gridCol>
                <a:gridCol w="602707">
                  <a:extLst>
                    <a:ext uri="{9D8B030D-6E8A-4147-A177-3AD203B41FA5}">
                      <a16:colId xmlns:a16="http://schemas.microsoft.com/office/drawing/2014/main" val="4032822331"/>
                    </a:ext>
                  </a:extLst>
                </a:gridCol>
                <a:gridCol w="602707">
                  <a:extLst>
                    <a:ext uri="{9D8B030D-6E8A-4147-A177-3AD203B41FA5}">
                      <a16:colId xmlns:a16="http://schemas.microsoft.com/office/drawing/2014/main" val="149262565"/>
                    </a:ext>
                  </a:extLst>
                </a:gridCol>
              </a:tblGrid>
              <a:tr h="425913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2947557"/>
                  </a:ext>
                </a:extLst>
              </a:tr>
              <a:tr h="6274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Root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4760842"/>
                  </a:ext>
                </a:extLst>
              </a:tr>
              <a:tr h="4259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5743077"/>
                  </a:ext>
                </a:extLst>
              </a:tr>
              <a:tr h="4259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5857920"/>
                  </a:ext>
                </a:extLst>
              </a:tr>
              <a:tr h="4259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1703997"/>
                  </a:ext>
                </a:extLst>
              </a:tr>
              <a:tr h="4259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095044"/>
                  </a:ext>
                </a:extLst>
              </a:tr>
              <a:tr h="4259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7266844"/>
                  </a:ext>
                </a:extLst>
              </a:tr>
              <a:tr h="4259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2693935"/>
                  </a:ext>
                </a:extLst>
              </a:tr>
              <a:tr h="4259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7902878"/>
                  </a:ext>
                </a:extLst>
              </a:tr>
              <a:tr h="4259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358782"/>
                  </a:ext>
                </a:extLst>
              </a:tr>
              <a:tr h="4259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563362"/>
                  </a:ext>
                </a:extLst>
              </a:tr>
              <a:tr h="4259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97224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CE63153-7836-A24F-9475-27DAADE4EC25}"/>
              </a:ext>
            </a:extLst>
          </p:cNvPr>
          <p:cNvSpPr txBox="1"/>
          <p:nvPr/>
        </p:nvSpPr>
        <p:spPr>
          <a:xfrm>
            <a:off x="8641800" y="953017"/>
            <a:ext cx="451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B11054-7DB4-C241-A600-FA21A6961D91}"/>
              </a:ext>
            </a:extLst>
          </p:cNvPr>
          <p:cNvSpPr txBox="1"/>
          <p:nvPr/>
        </p:nvSpPr>
        <p:spPr>
          <a:xfrm rot="16200000">
            <a:off x="4805712" y="4022648"/>
            <a:ext cx="673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</a:t>
            </a:r>
          </a:p>
        </p:txBody>
      </p:sp>
    </p:spTree>
    <p:extLst>
      <p:ext uri="{BB962C8B-B14F-4D97-AF65-F5344CB8AC3E}">
        <p14:creationId xmlns:p14="http://schemas.microsoft.com/office/powerpoint/2010/main" val="3545952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1485</TotalTime>
  <Words>443</Words>
  <Application>Microsoft Macintosh PowerPoint</Application>
  <PresentationFormat>Widescreen</PresentationFormat>
  <Paragraphs>334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Clustering first – z results</vt:lpstr>
      <vt:lpstr>PowerPoint Presentation</vt:lpstr>
      <vt:lpstr>Adjacency matrix – restraints</vt:lpstr>
      <vt:lpstr>Adjacency matrix – initialize random values</vt:lpstr>
      <vt:lpstr>Adjacency matrix – mutate</vt:lpstr>
      <vt:lpstr>Adjacency matrix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Lily Zheng</dc:creator>
  <cp:lastModifiedBy>Lily Zheng</cp:lastModifiedBy>
  <cp:revision>23</cp:revision>
  <dcterms:created xsi:type="dcterms:W3CDTF">2020-01-14T19:39:00Z</dcterms:created>
  <dcterms:modified xsi:type="dcterms:W3CDTF">2020-01-21T16:34:27Z</dcterms:modified>
</cp:coreProperties>
</file>