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96" r:id="rId2"/>
    <p:sldId id="256" r:id="rId3"/>
    <p:sldId id="257" r:id="rId4"/>
    <p:sldId id="397" r:id="rId5"/>
    <p:sldId id="398" r:id="rId6"/>
    <p:sldId id="399" r:id="rId7"/>
    <p:sldId id="258" r:id="rId8"/>
    <p:sldId id="262" r:id="rId9"/>
    <p:sldId id="263" r:id="rId10"/>
    <p:sldId id="264" r:id="rId11"/>
    <p:sldId id="303" r:id="rId12"/>
    <p:sldId id="265" r:id="rId13"/>
    <p:sldId id="30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6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/>
    <p:restoredTop sz="94722"/>
  </p:normalViewPr>
  <p:slideViewPr>
    <p:cSldViewPr snapToGrid="0" snapToObjects="1">
      <p:cViewPr varScale="1">
        <p:scale>
          <a:sx n="115" d="100"/>
          <a:sy n="115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AA79-2A63-0748-AE4B-D95685E6F187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8843-5D9D-DF49-9D10-2C26011B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0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08843-5D9D-DF49-9D10-2C26011B82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83A2-E6BB-9944-8B2B-28EE0B7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for constructing clone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30C6-39B4-2940-BE78-D0FFF87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Cluster mutations within each presence/absence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trees starting from crude structure based on sample presence/absence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11D1-EE73-204B-99B6-6589261D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4D4-EAF2-6B4C-A9FB-A4B30BC16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0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mutate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044657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pick a column to mutate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new possible position to be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8" y="2820914"/>
            <a:ext cx="4994192" cy="24474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93CD1B-6DF5-4744-9EEB-1E919BA906CD}"/>
              </a:ext>
            </a:extLst>
          </p:cNvPr>
          <p:cNvGrpSpPr/>
          <p:nvPr/>
        </p:nvGrpSpPr>
        <p:grpSpPr>
          <a:xfrm>
            <a:off x="6863785" y="2766117"/>
            <a:ext cx="4994192" cy="2534339"/>
            <a:chOff x="6863785" y="2632161"/>
            <a:chExt cx="4623981" cy="2286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681C35-D5B0-4642-A437-161DDDCE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3785" y="2956583"/>
              <a:ext cx="4623981" cy="1962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A1117F-7EDC-D546-9ED9-2D2CB42A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458" y="2632161"/>
              <a:ext cx="4580308" cy="517377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15A9C-45C8-9E48-B19D-581C90FB22E9}"/>
              </a:ext>
            </a:extLst>
          </p:cNvPr>
          <p:cNvSpPr/>
          <p:nvPr/>
        </p:nvSpPr>
        <p:spPr>
          <a:xfrm>
            <a:off x="3669175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7D9F7-BED1-1243-8C96-523493E10261}"/>
              </a:ext>
            </a:extLst>
          </p:cNvPr>
          <p:cNvSpPr/>
          <p:nvPr/>
        </p:nvSpPr>
        <p:spPr>
          <a:xfrm>
            <a:off x="10407569" y="2766117"/>
            <a:ext cx="405114" cy="2502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4F6-58B3-204B-A38A-670A2539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17"/>
          </a:xfrm>
        </p:spPr>
        <p:txBody>
          <a:bodyPr>
            <a:normAutofit/>
          </a:bodyPr>
          <a:lstStyle/>
          <a:p>
            <a:r>
              <a:rPr lang="en-US" sz="3200" dirty="0"/>
              <a:t>Tree scoring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C6EE3B-502F-7547-B1A7-B208F26F77CF}"/>
              </a:ext>
            </a:extLst>
          </p:cNvPr>
          <p:cNvSpPr/>
          <p:nvPr/>
        </p:nvSpPr>
        <p:spPr>
          <a:xfrm>
            <a:off x="68144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8154A-7BCC-564D-AA23-68E85AE9A5DE}"/>
              </a:ext>
            </a:extLst>
          </p:cNvPr>
          <p:cNvSpPr/>
          <p:nvPr/>
        </p:nvSpPr>
        <p:spPr>
          <a:xfrm>
            <a:off x="2060475" y="475298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696D8C-1E68-DF4D-9BAA-AB71F7CC92AF}"/>
              </a:ext>
            </a:extLst>
          </p:cNvPr>
          <p:cNvSpPr/>
          <p:nvPr/>
        </p:nvSpPr>
        <p:spPr>
          <a:xfrm>
            <a:off x="1370960" y="400551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093AC-3A4F-3D49-8017-C7F2DC1FCE42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953107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E6DA5-27D0-5A4B-9428-0278D2ACAEFD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1642622" y="4288636"/>
            <a:ext cx="464464" cy="512929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969ED6-15D6-EE43-9F25-47DBAB4608B3}"/>
              </a:ext>
            </a:extLst>
          </p:cNvPr>
          <p:cNvCxnSpPr>
            <a:endCxn id="8" idx="0"/>
          </p:cNvCxnSpPr>
          <p:nvPr/>
        </p:nvCxnSpPr>
        <p:spPr>
          <a:xfrm>
            <a:off x="1530096" y="3429000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D1AB2A-B845-C749-846E-6C0CB3A405D1}"/>
              </a:ext>
            </a:extLst>
          </p:cNvPr>
          <p:cNvSpPr/>
          <p:nvPr/>
        </p:nvSpPr>
        <p:spPr>
          <a:xfrm>
            <a:off x="1380248" y="3102198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9D0F0D-3579-A248-89E7-2F52F6198078}"/>
              </a:ext>
            </a:extLst>
          </p:cNvPr>
          <p:cNvCxnSpPr/>
          <p:nvPr/>
        </p:nvCxnSpPr>
        <p:spPr>
          <a:xfrm>
            <a:off x="1530096" y="2508979"/>
            <a:ext cx="0" cy="576518"/>
          </a:xfrm>
          <a:prstGeom prst="straightConnector1">
            <a:avLst/>
          </a:prstGeom>
          <a:ln>
            <a:solidFill>
              <a:srgbClr val="A6A6A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F264685-198E-BC47-BBBF-FE7C33D03443}"/>
              </a:ext>
            </a:extLst>
          </p:cNvPr>
          <p:cNvSpPr/>
          <p:nvPr/>
        </p:nvSpPr>
        <p:spPr>
          <a:xfrm>
            <a:off x="1380248" y="2182177"/>
            <a:ext cx="318271" cy="33169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/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𝑇𝑟𝑒𝑒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487602-223E-314A-B276-A726284E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011" y="1846584"/>
                <a:ext cx="667798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/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13584E-B946-B346-A9D5-787BFAA0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932158"/>
                <a:ext cx="4552080" cy="461665"/>
              </a:xfrm>
              <a:prstGeom prst="rect">
                <a:avLst/>
              </a:prstGeom>
              <a:blipFill>
                <a:blip r:embed="rId3"/>
                <a:stretch>
                  <a:fillRect t="-5405" r="-11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/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AE9BF4-4385-894C-932D-6822A118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3532567"/>
                <a:ext cx="4592668" cy="461665"/>
              </a:xfrm>
              <a:prstGeom prst="rect">
                <a:avLst/>
              </a:prstGeom>
              <a:blipFill>
                <a:blip r:embed="rId4"/>
                <a:stretch>
                  <a:fillRect t="-5263" r="-11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/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200099-F96C-5444-B69B-91AC211AA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82" y="2401121"/>
                <a:ext cx="3842014" cy="461665"/>
              </a:xfrm>
              <a:prstGeom prst="rect">
                <a:avLst/>
              </a:prstGeom>
              <a:blipFill>
                <a:blip r:embed="rId5"/>
                <a:stretch>
                  <a:fillRect t="-5405" r="-132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2A4076-2C02-184B-B345-324CFCB5C42B}"/>
              </a:ext>
            </a:extLst>
          </p:cNvPr>
          <p:cNvCxnSpPr/>
          <p:nvPr/>
        </p:nvCxnSpPr>
        <p:spPr>
          <a:xfrm flipV="1">
            <a:off x="8055980" y="1907316"/>
            <a:ext cx="1169043" cy="36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/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Frequency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MCMC chain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051068-2B59-C048-B734-C0731E25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002" y="4616899"/>
                <a:ext cx="2870145" cy="369332"/>
              </a:xfrm>
              <a:prstGeom prst="rect">
                <a:avLst/>
              </a:prstGeom>
              <a:blipFill>
                <a:blip r:embed="rId6"/>
                <a:stretch>
                  <a:fillRect l="-1762" t="-6667" r="-44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D57E3-89EA-3349-A3A3-D41A1CE8FC83}"/>
              </a:ext>
            </a:extLst>
          </p:cNvPr>
          <p:cNvCxnSpPr/>
          <p:nvPr/>
        </p:nvCxnSpPr>
        <p:spPr>
          <a:xfrm flipH="1" flipV="1">
            <a:off x="6667018" y="4017732"/>
            <a:ext cx="289367" cy="52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694C16-0E06-8945-9C0E-821F893F0532}"/>
              </a:ext>
            </a:extLst>
          </p:cNvPr>
          <p:cNvCxnSpPr/>
          <p:nvPr/>
        </p:nvCxnSpPr>
        <p:spPr>
          <a:xfrm flipV="1">
            <a:off x="7743463" y="4041881"/>
            <a:ext cx="231494" cy="5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scoring</a:t>
            </a:r>
          </a:p>
        </p:txBody>
      </p:sp>
    </p:spTree>
    <p:extLst>
      <p:ext uri="{BB962C8B-B14F-4D97-AF65-F5344CB8AC3E}">
        <p14:creationId xmlns:p14="http://schemas.microsoft.com/office/powerpoint/2010/main" val="89453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9" y="1186099"/>
            <a:ext cx="2595853" cy="317270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true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3CFFB5-6692-9A42-B50A-689F2F1552D6}"/>
              </a:ext>
            </a:extLst>
          </p:cNvPr>
          <p:cNvGrpSpPr/>
          <p:nvPr/>
        </p:nvGrpSpPr>
        <p:grpSpPr>
          <a:xfrm>
            <a:off x="8938183" y="1286824"/>
            <a:ext cx="2782398" cy="2709371"/>
            <a:chOff x="3428634" y="1186099"/>
            <a:chExt cx="2782398" cy="27093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4A44DF-8413-3A45-B637-825A56D5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634" y="1649438"/>
              <a:ext cx="2782398" cy="224603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4E5C53-860A-F742-A553-5D39105793B3}"/>
                </a:ext>
              </a:extLst>
            </p:cNvPr>
            <p:cNvSpPr/>
            <p:nvPr/>
          </p:nvSpPr>
          <p:spPr>
            <a:xfrm>
              <a:off x="4635076" y="1186099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ω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40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3200" dirty="0"/>
              <a:t>Adjacency matrix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EE4F0D-A065-8F48-844F-2587ADF82C4E}"/>
              </a:ext>
            </a:extLst>
          </p:cNvPr>
          <p:cNvGrpSpPr/>
          <p:nvPr/>
        </p:nvGrpSpPr>
        <p:grpSpPr>
          <a:xfrm>
            <a:off x="1139882" y="1842645"/>
            <a:ext cx="2611530" cy="3172709"/>
            <a:chOff x="181939" y="1970980"/>
            <a:chExt cx="2611530" cy="3172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6781E6-A9B1-444F-BC70-E6849C31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16" y="1970980"/>
              <a:ext cx="2595853" cy="317270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E11E8-6341-4949-B8EA-A890336DD88F}"/>
                </a:ext>
              </a:extLst>
            </p:cNvPr>
            <p:cNvSpPr txBox="1"/>
            <p:nvPr/>
          </p:nvSpPr>
          <p:spPr>
            <a:xfrm>
              <a:off x="1723292" y="2414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3C9C74-FCB0-E94B-8A5F-218349E89FFE}"/>
                </a:ext>
              </a:extLst>
            </p:cNvPr>
            <p:cNvSpPr txBox="1"/>
            <p:nvPr/>
          </p:nvSpPr>
          <p:spPr>
            <a:xfrm>
              <a:off x="1707654" y="28947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B4A24B-0E3F-7F4C-B658-A2898D411E11}"/>
                </a:ext>
              </a:extLst>
            </p:cNvPr>
            <p:cNvSpPr txBox="1"/>
            <p:nvPr/>
          </p:nvSpPr>
          <p:spPr>
            <a:xfrm>
              <a:off x="516961" y="3557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E2D8-E8FF-014C-92E2-00639E52F9FF}"/>
                </a:ext>
              </a:extLst>
            </p:cNvPr>
            <p:cNvSpPr txBox="1"/>
            <p:nvPr/>
          </p:nvSpPr>
          <p:spPr>
            <a:xfrm flipH="1">
              <a:off x="181939" y="4056185"/>
              <a:ext cx="79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00A563-AC15-9045-9BED-285361913347}"/>
                </a:ext>
              </a:extLst>
            </p:cNvPr>
            <p:cNvSpPr txBox="1"/>
            <p:nvPr/>
          </p:nvSpPr>
          <p:spPr>
            <a:xfrm>
              <a:off x="1344700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22C81-B222-B343-951E-38CFDA2189D4}"/>
                </a:ext>
              </a:extLst>
            </p:cNvPr>
            <p:cNvSpPr txBox="1"/>
            <p:nvPr/>
          </p:nvSpPr>
          <p:spPr>
            <a:xfrm>
              <a:off x="2185713" y="3540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9BC82-60B8-1845-B570-1B3D21A6896E}"/>
                </a:ext>
              </a:extLst>
            </p:cNvPr>
            <p:cNvSpPr txBox="1"/>
            <p:nvPr/>
          </p:nvSpPr>
          <p:spPr>
            <a:xfrm>
              <a:off x="2185713" y="40561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1FCA9-91C2-2A40-BD58-CEEC5FAD31FD}"/>
                </a:ext>
              </a:extLst>
            </p:cNvPr>
            <p:cNvSpPr txBox="1"/>
            <p:nvPr/>
          </p:nvSpPr>
          <p:spPr>
            <a:xfrm>
              <a:off x="213346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307DD-7789-1D47-9178-993BBBC6ADC7}"/>
                </a:ext>
              </a:extLst>
            </p:cNvPr>
            <p:cNvSpPr txBox="1"/>
            <p:nvPr/>
          </p:nvSpPr>
          <p:spPr>
            <a:xfrm>
              <a:off x="1344700" y="47011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E2368-C3C1-E040-9DA5-68F98C384F13}"/>
                </a:ext>
              </a:extLst>
            </p:cNvPr>
            <p:cNvSpPr txBox="1"/>
            <p:nvPr/>
          </p:nvSpPr>
          <p:spPr>
            <a:xfrm>
              <a:off x="2171221" y="4665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D2F7ED-F5B4-8244-8660-818A446C7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0895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CE63153-7836-A24F-9475-27DAADE4EC25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1054-7DB4-C241-A600-FA21A6961D91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5459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51543"/>
              </p:ext>
            </p:extLst>
          </p:nvPr>
        </p:nvGraphicFramePr>
        <p:xfrm>
          <a:off x="6183386" y="176913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7" y="116627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CDD48CD-F67A-664B-9A58-B7022B0D0D7C}"/>
              </a:ext>
            </a:extLst>
          </p:cNvPr>
          <p:cNvGrpSpPr/>
          <p:nvPr/>
        </p:nvGrpSpPr>
        <p:grpSpPr>
          <a:xfrm>
            <a:off x="1257252" y="1543125"/>
            <a:ext cx="3811073" cy="4863653"/>
            <a:chOff x="1257252" y="1543125"/>
            <a:chExt cx="3811073" cy="4863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1E8358-CE97-8143-9C2E-DDCFC44DD5BB}"/>
                </a:ext>
              </a:extLst>
            </p:cNvPr>
            <p:cNvGrpSpPr/>
            <p:nvPr/>
          </p:nvGrpSpPr>
          <p:grpSpPr>
            <a:xfrm>
              <a:off x="1257252" y="2307387"/>
              <a:ext cx="3811073" cy="4099391"/>
              <a:chOff x="722996" y="1482077"/>
              <a:chExt cx="3811073" cy="409939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D41B47-1BD4-FF40-A5DE-27C0D0A93FBA}"/>
                  </a:ext>
                </a:extLst>
              </p:cNvPr>
              <p:cNvSpPr/>
              <p:nvPr/>
            </p:nvSpPr>
            <p:spPr>
              <a:xfrm>
                <a:off x="2534097" y="1482078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3D16A-7CC9-2B40-8FFC-EE12AE8B29C6}"/>
                  </a:ext>
                </a:extLst>
              </p:cNvPr>
              <p:cNvSpPr/>
              <p:nvPr/>
            </p:nvSpPr>
            <p:spPr>
              <a:xfrm>
                <a:off x="2534097" y="2240653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729FC9-6C12-624F-8BF0-1D787A38DC40}"/>
                  </a:ext>
                </a:extLst>
              </p:cNvPr>
              <p:cNvSpPr/>
              <p:nvPr/>
            </p:nvSpPr>
            <p:spPr>
              <a:xfrm>
                <a:off x="1619697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DCA883-61C3-EE4F-A4C1-54CB76F4D61A}"/>
                  </a:ext>
                </a:extLst>
              </p:cNvPr>
              <p:cNvSpPr/>
              <p:nvPr/>
            </p:nvSpPr>
            <p:spPr>
              <a:xfrm>
                <a:off x="3314934" y="3196151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6AA96A-D7DA-2649-B0ED-3A3722FC6F48}"/>
                  </a:ext>
                </a:extLst>
              </p:cNvPr>
              <p:cNvSpPr/>
              <p:nvPr/>
            </p:nvSpPr>
            <p:spPr>
              <a:xfrm>
                <a:off x="3314934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1B99D6-659A-7A41-830E-E18BB3786962}"/>
                  </a:ext>
                </a:extLst>
              </p:cNvPr>
              <p:cNvSpPr/>
              <p:nvPr/>
            </p:nvSpPr>
            <p:spPr>
              <a:xfrm>
                <a:off x="11265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23DFB8-586C-F844-B838-8F6F31DE873B}"/>
                  </a:ext>
                </a:extLst>
              </p:cNvPr>
              <p:cNvSpPr/>
              <p:nvPr/>
            </p:nvSpPr>
            <p:spPr>
              <a:xfrm>
                <a:off x="2040937" y="3976129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C4B73C2-6733-FF4C-882F-3E3D6D1410DA}"/>
                  </a:ext>
                </a:extLst>
              </p:cNvPr>
              <p:cNvSpPr/>
              <p:nvPr/>
            </p:nvSpPr>
            <p:spPr>
              <a:xfrm>
                <a:off x="11265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612CFFE-9231-0541-A675-56E9B1CD5630}"/>
                  </a:ext>
                </a:extLst>
              </p:cNvPr>
              <p:cNvSpPr/>
              <p:nvPr/>
            </p:nvSpPr>
            <p:spPr>
              <a:xfrm>
                <a:off x="2040937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B0E61B-7F29-4348-8798-A288FFFD5138}"/>
                  </a:ext>
                </a:extLst>
              </p:cNvPr>
              <p:cNvSpPr/>
              <p:nvPr/>
            </p:nvSpPr>
            <p:spPr>
              <a:xfrm>
                <a:off x="3314933" y="4931627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A6BA451-67BF-E447-B8CA-D68A8C65CFC1}"/>
                  </a:ext>
                </a:extLst>
              </p:cNvPr>
              <p:cNvCxnSpPr>
                <a:stCxn id="7" idx="4"/>
                <a:endCxn id="8" idx="0"/>
              </p:cNvCxnSpPr>
              <p:nvPr/>
            </p:nvCxnSpPr>
            <p:spPr>
              <a:xfrm>
                <a:off x="3561514" y="3689311"/>
                <a:ext cx="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FE64254-C864-2A45-A7DD-9FD5017F49F2}"/>
                  </a:ext>
                </a:extLst>
              </p:cNvPr>
              <p:cNvCxnSpPr>
                <a:cxnSpLocks/>
                <a:stCxn id="8" idx="4"/>
                <a:endCxn id="13" idx="0"/>
              </p:cNvCxnSpPr>
              <p:nvPr/>
            </p:nvCxnSpPr>
            <p:spPr>
              <a:xfrm flipH="1">
                <a:off x="3561513" y="4469289"/>
                <a:ext cx="1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3993295-1653-BA41-B928-D4A14641AB0B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>
                <a:off x="22875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EEE774-064B-FE4C-8F91-E9D03D6F2CB8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>
                <a:off x="1866277" y="3689311"/>
                <a:ext cx="42124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E549D7-B7CC-7F4E-A39D-4E63FDC11422}"/>
                  </a:ext>
                </a:extLst>
              </p:cNvPr>
              <p:cNvCxnSpPr>
                <a:cxnSpLocks/>
                <a:stCxn id="6" idx="4"/>
                <a:endCxn id="9" idx="0"/>
              </p:cNvCxnSpPr>
              <p:nvPr/>
            </p:nvCxnSpPr>
            <p:spPr>
              <a:xfrm flipH="1">
                <a:off x="1373117" y="3689311"/>
                <a:ext cx="493160" cy="2868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A34AB7-4792-C344-8EC5-3F3DA47F0BBB}"/>
                  </a:ext>
                </a:extLst>
              </p:cNvPr>
              <p:cNvCxnSpPr>
                <a:cxnSpLocks/>
                <a:stCxn id="9" idx="4"/>
                <a:endCxn id="11" idx="0"/>
              </p:cNvCxnSpPr>
              <p:nvPr/>
            </p:nvCxnSpPr>
            <p:spPr>
              <a:xfrm>
                <a:off x="1373117" y="4469289"/>
                <a:ext cx="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77FF450-48A0-3E4A-9010-DA03F96D1A84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2780677" y="1975238"/>
                <a:ext cx="0" cy="2654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8F05E4E-DEE6-2348-92F3-DB45F5E5B926}"/>
                  </a:ext>
                </a:extLst>
              </p:cNvPr>
              <p:cNvCxnSpPr>
                <a:cxnSpLocks/>
                <a:stCxn id="5" idx="4"/>
                <a:endCxn id="7" idx="0"/>
              </p:cNvCxnSpPr>
              <p:nvPr/>
            </p:nvCxnSpPr>
            <p:spPr>
              <a:xfrm>
                <a:off x="2780677" y="2733813"/>
                <a:ext cx="780837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4BD1FCE-DD29-F242-A269-8C9490822A56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1866277" y="2733813"/>
                <a:ext cx="914400" cy="4623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9AE24C4-C998-EB45-A49E-E64251DE3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2910187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CEB1D9F-A3F7-F34A-89EC-628E8E485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944" y="4644808"/>
                <a:ext cx="349321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8E0A46D-3A3B-3D40-8461-E200D043E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77" y="2910187"/>
                <a:ext cx="0" cy="267128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9D4CA9-FA38-C644-B144-7CD31C98A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2648" y="4667926"/>
                <a:ext cx="0" cy="9135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EFDBEE-32F3-4C48-86FD-11A48B31E501}"/>
                  </a:ext>
                </a:extLst>
              </p:cNvPr>
              <p:cNvSpPr txBox="1"/>
              <p:nvPr/>
            </p:nvSpPr>
            <p:spPr>
              <a:xfrm>
                <a:off x="766944" y="1482077"/>
                <a:ext cx="9765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S2, S3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ED94DE-F3B2-ED49-9B27-9FAA586A465A}"/>
                  </a:ext>
                </a:extLst>
              </p:cNvPr>
              <p:cNvSpPr txBox="1"/>
              <p:nvPr/>
            </p:nvSpPr>
            <p:spPr>
              <a:xfrm>
                <a:off x="722996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5692DC-28DC-EA4D-B683-6BA1AC1FD148}"/>
                  </a:ext>
                </a:extLst>
              </p:cNvPr>
              <p:cNvSpPr txBox="1"/>
              <p:nvPr/>
            </p:nvSpPr>
            <p:spPr>
              <a:xfrm>
                <a:off x="3854075" y="2987064"/>
                <a:ext cx="679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S1, S2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779878-B7C5-1944-B426-397CA4929B97}"/>
                  </a:ext>
                </a:extLst>
              </p:cNvPr>
              <p:cNvSpPr txBox="1"/>
              <p:nvPr/>
            </p:nvSpPr>
            <p:spPr>
              <a:xfrm>
                <a:off x="723477" y="4658015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60D045-E70B-174E-B7B1-C2AF972963D5}"/>
                  </a:ext>
                </a:extLst>
              </p:cNvPr>
              <p:cNvSpPr txBox="1"/>
              <p:nvPr/>
            </p:nvSpPr>
            <p:spPr>
              <a:xfrm>
                <a:off x="1819516" y="4667926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36B720-1313-C04B-9D16-BC70332E0D4F}"/>
                  </a:ext>
                </a:extLst>
              </p:cNvPr>
              <p:cNvSpPr txBox="1"/>
              <p:nvPr/>
            </p:nvSpPr>
            <p:spPr>
              <a:xfrm>
                <a:off x="2826186" y="4656183"/>
                <a:ext cx="3834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S2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F64BDB-651C-4F41-9AC3-E185989DA78D}"/>
                </a:ext>
              </a:extLst>
            </p:cNvPr>
            <p:cNvGrpSpPr/>
            <p:nvPr/>
          </p:nvGrpSpPr>
          <p:grpSpPr>
            <a:xfrm>
              <a:off x="3002155" y="1543125"/>
              <a:ext cx="625556" cy="493160"/>
              <a:chOff x="2455757" y="710296"/>
              <a:chExt cx="625556" cy="4931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6D321D-24D9-024E-BEC6-395DCCB0168A}"/>
                  </a:ext>
                </a:extLst>
              </p:cNvPr>
              <p:cNvSpPr/>
              <p:nvPr/>
            </p:nvSpPr>
            <p:spPr>
              <a:xfrm>
                <a:off x="2521955" y="710296"/>
                <a:ext cx="493160" cy="4931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04BA8D-5BFD-174F-8121-7F09AB02C112}"/>
                  </a:ext>
                </a:extLst>
              </p:cNvPr>
              <p:cNvSpPr txBox="1"/>
              <p:nvPr/>
            </p:nvSpPr>
            <p:spPr>
              <a:xfrm>
                <a:off x="2455757" y="772210"/>
                <a:ext cx="625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B654BDC-0341-3148-B065-832512AB362D}"/>
                </a:ext>
              </a:extLst>
            </p:cNvPr>
            <p:cNvCxnSpPr>
              <a:cxnSpLocks/>
            </p:cNvCxnSpPr>
            <p:nvPr/>
          </p:nvCxnSpPr>
          <p:spPr>
            <a:xfrm>
              <a:off x="3314933" y="2041972"/>
              <a:ext cx="0" cy="265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CD77A09-991C-B740-B5F2-5FDB23C6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308"/>
          </a:xfrm>
        </p:spPr>
        <p:txBody>
          <a:bodyPr>
            <a:normAutofit/>
          </a:bodyPr>
          <a:lstStyle/>
          <a:p>
            <a:r>
              <a:rPr lang="en-US" sz="2800" dirty="0"/>
              <a:t>Simulated data: 100 variants total, 10 per cluster</a:t>
            </a:r>
          </a:p>
        </p:txBody>
      </p:sp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76AAB362-BB57-964F-BE7E-DCC3214D8B9E}"/>
              </a:ext>
            </a:extLst>
          </p:cNvPr>
          <p:cNvSpPr/>
          <p:nvPr/>
        </p:nvSpPr>
        <p:spPr>
          <a:xfrm>
            <a:off x="2534097" y="1482078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55B9DE-335F-D34C-BDD6-3F5EB1ECCABC}"/>
              </a:ext>
            </a:extLst>
          </p:cNvPr>
          <p:cNvSpPr/>
          <p:nvPr/>
        </p:nvSpPr>
        <p:spPr>
          <a:xfrm>
            <a:off x="2534097" y="2240653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D4F1-6ADC-374B-A71B-5B9A284FC46F}"/>
              </a:ext>
            </a:extLst>
          </p:cNvPr>
          <p:cNvSpPr/>
          <p:nvPr/>
        </p:nvSpPr>
        <p:spPr>
          <a:xfrm>
            <a:off x="1619697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E64844-DF82-5F4B-8930-F9E875C42758}"/>
              </a:ext>
            </a:extLst>
          </p:cNvPr>
          <p:cNvSpPr/>
          <p:nvPr/>
        </p:nvSpPr>
        <p:spPr>
          <a:xfrm>
            <a:off x="3314934" y="319615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732AAA-1D7C-FE4C-A4F3-6F49F2B9128B}"/>
              </a:ext>
            </a:extLst>
          </p:cNvPr>
          <p:cNvSpPr/>
          <p:nvPr/>
        </p:nvSpPr>
        <p:spPr>
          <a:xfrm>
            <a:off x="3314934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C22177-D46E-1149-8BDD-48FA0C0AFB3F}"/>
              </a:ext>
            </a:extLst>
          </p:cNvPr>
          <p:cNvSpPr/>
          <p:nvPr/>
        </p:nvSpPr>
        <p:spPr>
          <a:xfrm>
            <a:off x="11265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27EC68-ED1E-CF44-9700-29DDB8674744}"/>
              </a:ext>
            </a:extLst>
          </p:cNvPr>
          <p:cNvSpPr/>
          <p:nvPr/>
        </p:nvSpPr>
        <p:spPr>
          <a:xfrm>
            <a:off x="2040937" y="397612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0B9982-444D-3B4B-B14B-998BF829E730}"/>
              </a:ext>
            </a:extLst>
          </p:cNvPr>
          <p:cNvSpPr/>
          <p:nvPr/>
        </p:nvSpPr>
        <p:spPr>
          <a:xfrm>
            <a:off x="11265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BF18CB-EF70-7746-82DB-CF95FB5A106A}"/>
              </a:ext>
            </a:extLst>
          </p:cNvPr>
          <p:cNvSpPr/>
          <p:nvPr/>
        </p:nvSpPr>
        <p:spPr>
          <a:xfrm>
            <a:off x="2040937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D254CB-A2FA-CB4C-B4FB-2E49363FED0D}"/>
              </a:ext>
            </a:extLst>
          </p:cNvPr>
          <p:cNvSpPr/>
          <p:nvPr/>
        </p:nvSpPr>
        <p:spPr>
          <a:xfrm>
            <a:off x="3314933" y="493162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77682-BF0E-3849-9862-A34A9122DE7C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3561514" y="3689311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FC4B9-7A23-2B48-9AFA-D27C49B79225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 flipH="1">
            <a:off x="3561513" y="4469289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B5BB8-63CB-514C-A0F1-763A0FB2B74E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22875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62574-D778-C545-93F0-66AAA771A921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1866277" y="3689311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CBC232-D0C0-6B42-97BB-515250AE6138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 flipH="1">
            <a:off x="1373117" y="3689311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415F2B-99FF-AC4C-AEE7-D0CEBF63F70F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373117" y="4469289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112471-FB24-EC40-9576-2C9D7CBBA525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2780677" y="1975238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9DFB7D-5BD8-D34E-8E6F-DEF553AA9D5B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2780677" y="2733813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8084B2-183F-5F4D-B95A-76E865E64857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866277" y="2733813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E64B6-552E-4F49-8D5E-9EFF019542EB}"/>
              </a:ext>
            </a:extLst>
          </p:cNvPr>
          <p:cNvCxnSpPr>
            <a:cxnSpLocks/>
          </p:cNvCxnSpPr>
          <p:nvPr/>
        </p:nvCxnSpPr>
        <p:spPr>
          <a:xfrm>
            <a:off x="766944" y="2910187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9E0569-1325-C24A-ACAB-15E36E2068E7}"/>
              </a:ext>
            </a:extLst>
          </p:cNvPr>
          <p:cNvCxnSpPr>
            <a:cxnSpLocks/>
          </p:cNvCxnSpPr>
          <p:nvPr/>
        </p:nvCxnSpPr>
        <p:spPr>
          <a:xfrm>
            <a:off x="766944" y="4644808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4AE8EE-98E1-724A-ABE8-F9638D8EDC7D}"/>
              </a:ext>
            </a:extLst>
          </p:cNvPr>
          <p:cNvCxnSpPr>
            <a:cxnSpLocks/>
          </p:cNvCxnSpPr>
          <p:nvPr/>
        </p:nvCxnSpPr>
        <p:spPr>
          <a:xfrm>
            <a:off x="2780677" y="2910187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2AFFCF-1C30-1F45-8D19-65070470867B}"/>
              </a:ext>
            </a:extLst>
          </p:cNvPr>
          <p:cNvCxnSpPr>
            <a:cxnSpLocks/>
          </p:cNvCxnSpPr>
          <p:nvPr/>
        </p:nvCxnSpPr>
        <p:spPr>
          <a:xfrm>
            <a:off x="1792648" y="4667926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876040-B571-CB4F-B928-09755D90573D}"/>
              </a:ext>
            </a:extLst>
          </p:cNvPr>
          <p:cNvSpPr txBox="1"/>
          <p:nvPr/>
        </p:nvSpPr>
        <p:spPr>
          <a:xfrm>
            <a:off x="766944" y="148207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63EAA-7E04-8247-95D5-CD5DAB016B68}"/>
              </a:ext>
            </a:extLst>
          </p:cNvPr>
          <p:cNvSpPr txBox="1"/>
          <p:nvPr/>
        </p:nvSpPr>
        <p:spPr>
          <a:xfrm>
            <a:off x="722996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11814A-5D21-9E40-9CCE-2C7B10863B93}"/>
              </a:ext>
            </a:extLst>
          </p:cNvPr>
          <p:cNvSpPr txBox="1"/>
          <p:nvPr/>
        </p:nvSpPr>
        <p:spPr>
          <a:xfrm>
            <a:off x="3854075" y="298706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3ECC3F-01D2-0945-AE28-9517F5139D57}"/>
              </a:ext>
            </a:extLst>
          </p:cNvPr>
          <p:cNvSpPr txBox="1"/>
          <p:nvPr/>
        </p:nvSpPr>
        <p:spPr>
          <a:xfrm>
            <a:off x="723477" y="465801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785CD1-861B-3B41-A6B8-D9BB6F7EA423}"/>
              </a:ext>
            </a:extLst>
          </p:cNvPr>
          <p:cNvSpPr txBox="1"/>
          <p:nvPr/>
        </p:nvSpPr>
        <p:spPr>
          <a:xfrm>
            <a:off x="1819516" y="4667926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F0D35-AF1C-0341-AE38-7C0900D897DB}"/>
              </a:ext>
            </a:extLst>
          </p:cNvPr>
          <p:cNvSpPr txBox="1"/>
          <p:nvPr/>
        </p:nvSpPr>
        <p:spPr>
          <a:xfrm>
            <a:off x="2826186" y="465618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DADF2D13-A876-6641-BA55-9D7873F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96" y="365125"/>
            <a:ext cx="10630804" cy="357173"/>
          </a:xfrm>
        </p:spPr>
        <p:txBody>
          <a:bodyPr>
            <a:noAutofit/>
          </a:bodyPr>
          <a:lstStyle/>
          <a:p>
            <a:r>
              <a:rPr lang="en-US" sz="2400" dirty="0"/>
              <a:t>Clustering first – z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8E8D28-B622-E745-906E-881818BCD69E}"/>
              </a:ext>
            </a:extLst>
          </p:cNvPr>
          <p:cNvSpPr txBox="1"/>
          <p:nvPr/>
        </p:nvSpPr>
        <p:spPr>
          <a:xfrm>
            <a:off x="3727980" y="6460903"/>
            <a:ext cx="47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Simulated data: 100 variants total, 10 per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ACFF8-A8E0-5D46-ADC3-5CF975E6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739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1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5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552A0E44-05CB-9A44-B0D7-A8945FFD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73" y="2222138"/>
            <a:ext cx="3819709" cy="30833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62BE80E-0141-5C44-B193-85830809B054}"/>
              </a:ext>
            </a:extLst>
          </p:cNvPr>
          <p:cNvSpPr/>
          <p:nvPr/>
        </p:nvSpPr>
        <p:spPr>
          <a:xfrm>
            <a:off x="8665632" y="5555680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4186FC-D0FA-6A48-B8AD-0C0BDB98E04D}"/>
              </a:ext>
            </a:extLst>
          </p:cNvPr>
          <p:cNvSpPr/>
          <p:nvPr/>
        </p:nvSpPr>
        <p:spPr>
          <a:xfrm>
            <a:off x="9487078" y="16735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14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6D00-2FA3-4549-9572-4AF2402B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714"/>
          </a:xfrm>
        </p:spPr>
        <p:txBody>
          <a:bodyPr>
            <a:normAutofit/>
          </a:bodyPr>
          <a:lstStyle/>
          <a:p>
            <a:r>
              <a:rPr lang="en-US" sz="2800" dirty="0"/>
              <a:t>Crude tree structure based on sample presence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A8EF-940C-E54A-835E-C5D1DAF6F337}"/>
              </a:ext>
            </a:extLst>
          </p:cNvPr>
          <p:cNvSpPr txBox="1"/>
          <p:nvPr/>
        </p:nvSpPr>
        <p:spPr>
          <a:xfrm>
            <a:off x="185052" y="3763828"/>
            <a:ext cx="1474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Present in 2 samples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06822-0FC9-C34F-AA11-7F8CFC90E28D}"/>
              </a:ext>
            </a:extLst>
          </p:cNvPr>
          <p:cNvSpPr txBox="1"/>
          <p:nvPr/>
        </p:nvSpPr>
        <p:spPr>
          <a:xfrm>
            <a:off x="185053" y="5232962"/>
            <a:ext cx="14736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Level 1:</a:t>
            </a:r>
          </a:p>
          <a:p>
            <a:r>
              <a:rPr lang="en-US" dirty="0"/>
              <a:t>Present in 1 sample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69A02-1705-0044-A6A4-35898BFB4E32}"/>
              </a:ext>
            </a:extLst>
          </p:cNvPr>
          <p:cNvSpPr txBox="1"/>
          <p:nvPr/>
        </p:nvSpPr>
        <p:spPr>
          <a:xfrm>
            <a:off x="173613" y="2166459"/>
            <a:ext cx="147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3: </a:t>
            </a:r>
          </a:p>
          <a:p>
            <a:r>
              <a:rPr lang="en-US" dirty="0"/>
              <a:t>Present in 3 samples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7033B0-497F-254E-99B3-604707F80F42}"/>
              </a:ext>
            </a:extLst>
          </p:cNvPr>
          <p:cNvGrpSpPr/>
          <p:nvPr/>
        </p:nvGrpSpPr>
        <p:grpSpPr>
          <a:xfrm>
            <a:off x="1867740" y="1111942"/>
            <a:ext cx="4718117" cy="5223545"/>
            <a:chOff x="1867740" y="1107029"/>
            <a:chExt cx="3174161" cy="54290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CFCD8B-402A-884F-915E-571D8B3244F6}"/>
                </a:ext>
              </a:extLst>
            </p:cNvPr>
            <p:cNvCxnSpPr>
              <a:cxnSpLocks/>
            </p:cNvCxnSpPr>
            <p:nvPr/>
          </p:nvCxnSpPr>
          <p:spPr>
            <a:xfrm>
              <a:off x="2434992" y="4991330"/>
              <a:ext cx="0" cy="1518820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CD3A41-46F4-D641-9746-833204D23C7D}"/>
                </a:ext>
              </a:extLst>
            </p:cNvPr>
            <p:cNvCxnSpPr>
              <a:cxnSpLocks/>
            </p:cNvCxnSpPr>
            <p:nvPr/>
          </p:nvCxnSpPr>
          <p:spPr>
            <a:xfrm>
              <a:off x="3450992" y="4991330"/>
              <a:ext cx="0" cy="15447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9431AB6-69F2-734A-ADD3-B0BA71C81DE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992" y="4991330"/>
              <a:ext cx="0" cy="1506628"/>
            </a:xfrm>
            <a:prstGeom prst="line">
              <a:avLst/>
            </a:prstGeom>
            <a:ln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0C45D1-D32C-D94A-9828-DE4BD2D1F7AD}"/>
                </a:ext>
              </a:extLst>
            </p:cNvPr>
            <p:cNvSpPr/>
            <p:nvPr/>
          </p:nvSpPr>
          <p:spPr>
            <a:xfrm>
              <a:off x="2504326" y="2307535"/>
              <a:ext cx="1795521" cy="10080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S2, S3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3CA9E2-9AA4-C640-B979-817D81BF5F92}"/>
                </a:ext>
              </a:extLst>
            </p:cNvPr>
            <p:cNvSpPr/>
            <p:nvPr/>
          </p:nvSpPr>
          <p:spPr>
            <a:xfrm>
              <a:off x="1926992" y="3912603"/>
              <a:ext cx="1005779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2B423-53BE-3642-92BC-B8FA70CC14A2}"/>
                </a:ext>
              </a:extLst>
            </p:cNvPr>
            <p:cNvSpPr/>
            <p:nvPr/>
          </p:nvSpPr>
          <p:spPr>
            <a:xfrm>
              <a:off x="2953215" y="3918269"/>
              <a:ext cx="995557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S1, S3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EDD227-D6E9-0242-AF7C-947324D8D651}"/>
                </a:ext>
              </a:extLst>
            </p:cNvPr>
            <p:cNvSpPr/>
            <p:nvPr/>
          </p:nvSpPr>
          <p:spPr>
            <a:xfrm>
              <a:off x="4105138" y="3913654"/>
              <a:ext cx="723713" cy="72371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S2, S3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75C60B-0D41-964A-81B3-401BC90AD549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93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9C95B4-0A36-D44C-82F2-182E9C7812F8}"/>
                </a:ext>
              </a:extLst>
            </p:cNvPr>
            <p:cNvCxnSpPr>
              <a:cxnSpLocks/>
            </p:cNvCxnSpPr>
            <p:nvPr/>
          </p:nvCxnSpPr>
          <p:spPr>
            <a:xfrm>
              <a:off x="3958994" y="3484703"/>
              <a:ext cx="0" cy="30132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6D8D62-CC01-AF4A-B52D-9CD5D31A95B6}"/>
                </a:ext>
              </a:extLst>
            </p:cNvPr>
            <p:cNvSpPr/>
            <p:nvPr/>
          </p:nvSpPr>
          <p:spPr>
            <a:xfrm>
              <a:off x="1877963" y="5583736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BA6B89-3E1C-5848-A8D2-D51DA6551F9F}"/>
                </a:ext>
              </a:extLst>
            </p:cNvPr>
            <p:cNvSpPr/>
            <p:nvPr/>
          </p:nvSpPr>
          <p:spPr>
            <a:xfrm>
              <a:off x="2374709" y="5583736"/>
              <a:ext cx="63761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803D85-33B0-E246-975C-BFDBFF9B1AE1}"/>
                </a:ext>
              </a:extLst>
            </p:cNvPr>
            <p:cNvSpPr/>
            <p:nvPr/>
          </p:nvSpPr>
          <p:spPr>
            <a:xfrm>
              <a:off x="2875838" y="5589832"/>
              <a:ext cx="616141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349143-87D3-FA4D-8FF2-0BC25A512793}"/>
                </a:ext>
              </a:extLst>
            </p:cNvPr>
            <p:cNvSpPr/>
            <p:nvPr/>
          </p:nvSpPr>
          <p:spPr>
            <a:xfrm>
              <a:off x="3410009" y="5578080"/>
              <a:ext cx="589966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AE7D7-7868-F749-82D7-1FA1C9668C10}"/>
                </a:ext>
              </a:extLst>
            </p:cNvPr>
            <p:cNvSpPr/>
            <p:nvPr/>
          </p:nvSpPr>
          <p:spPr>
            <a:xfrm>
              <a:off x="3930645" y="5578080"/>
              <a:ext cx="577325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BA082-26F8-4A4E-81C0-B6C6CE328E07}"/>
                </a:ext>
              </a:extLst>
            </p:cNvPr>
            <p:cNvSpPr/>
            <p:nvPr/>
          </p:nvSpPr>
          <p:spPr>
            <a:xfrm>
              <a:off x="4462473" y="5589832"/>
              <a:ext cx="577324" cy="36933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0BA5F8-AED6-3542-8CA9-5C875343F0D4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78076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E85711-0910-E443-8073-0B33AEFB198F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3484703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7CA24A-2504-5548-AFD8-8467A5CB5CE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4991330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6C4B80-50E6-254A-8488-E748448741BA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6497958"/>
              <a:ext cx="31741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A8989A-0174-C74E-8592-EF8B1635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867740" y="1954065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AD140F-D4B9-7B41-B80A-A6F0EAB39A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77" y="1978076"/>
              <a:ext cx="0" cy="455608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B48E62-C06B-D74B-8DA0-E36F3082F161}"/>
                </a:ext>
              </a:extLst>
            </p:cNvPr>
            <p:cNvGrpSpPr/>
            <p:nvPr/>
          </p:nvGrpSpPr>
          <p:grpSpPr>
            <a:xfrm>
              <a:off x="3163222" y="1107029"/>
              <a:ext cx="493160" cy="701973"/>
              <a:chOff x="3027163" y="1413347"/>
              <a:chExt cx="493160" cy="701973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3A601A-939B-A640-B3AB-8DFD5351AECE}"/>
                  </a:ext>
                </a:extLst>
              </p:cNvPr>
              <p:cNvSpPr/>
              <p:nvPr/>
            </p:nvSpPr>
            <p:spPr>
              <a:xfrm>
                <a:off x="3027163" y="1413347"/>
                <a:ext cx="493160" cy="7019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4F7861-741F-164D-BE25-7A2CA10C86DB}"/>
                  </a:ext>
                </a:extLst>
              </p:cNvPr>
              <p:cNvSpPr txBox="1"/>
              <p:nvPr/>
            </p:nvSpPr>
            <p:spPr>
              <a:xfrm>
                <a:off x="3063318" y="1592224"/>
                <a:ext cx="420849" cy="38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Root</a:t>
                </a:r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30E59-EEE9-B44F-B783-7DE8F0246544}"/>
              </a:ext>
            </a:extLst>
          </p:cNvPr>
          <p:cNvCxnSpPr/>
          <p:nvPr/>
        </p:nvCxnSpPr>
        <p:spPr>
          <a:xfrm>
            <a:off x="4976209" y="3429000"/>
            <a:ext cx="1599802" cy="288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F5DA-E65A-1747-B916-2D7AB56F0D62}"/>
              </a:ext>
            </a:extLst>
          </p:cNvPr>
          <p:cNvCxnSpPr>
            <a:cxnSpLocks/>
          </p:cNvCxnSpPr>
          <p:nvPr/>
        </p:nvCxnSpPr>
        <p:spPr>
          <a:xfrm flipH="1">
            <a:off x="4991379" y="3399623"/>
            <a:ext cx="1562314" cy="28992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444F3C1-9D25-6D4A-9E45-17FF5F21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73" y="2222138"/>
            <a:ext cx="3819709" cy="308337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DC8701-366F-B647-A983-6B0D86B0FF36}"/>
              </a:ext>
            </a:extLst>
          </p:cNvPr>
          <p:cNvSpPr/>
          <p:nvPr/>
        </p:nvSpPr>
        <p:spPr>
          <a:xfrm>
            <a:off x="8665632" y="5555680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8C1D6-52D7-CA40-9329-29854E9D2AFB}"/>
              </a:ext>
            </a:extLst>
          </p:cNvPr>
          <p:cNvSpPr/>
          <p:nvPr/>
        </p:nvSpPr>
        <p:spPr>
          <a:xfrm>
            <a:off x="9487078" y="167356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8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6009"/>
              </p:ext>
            </p:extLst>
          </p:nvPr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90962-8556-F642-8A98-F26C02C8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" y="1137683"/>
            <a:ext cx="2595853" cy="3172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E4CB9-AABC-B646-82DC-F6627BC3B024}"/>
              </a:ext>
            </a:extLst>
          </p:cNvPr>
          <p:cNvSpPr txBox="1"/>
          <p:nvPr/>
        </p:nvSpPr>
        <p:spPr>
          <a:xfrm>
            <a:off x="235311" y="4972274"/>
            <a:ext cx="4957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go to 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restraints if present in same set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# of </a:t>
            </a:r>
            <a:r>
              <a:rPr lang="en-US" dirty="0" err="1"/>
              <a:t>from.samples</a:t>
            </a:r>
            <a:r>
              <a:rPr lang="en-US" dirty="0"/>
              <a:t> &lt; # of </a:t>
            </a:r>
            <a:r>
              <a:rPr lang="en-US" dirty="0" err="1"/>
              <a:t>to.samples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Restraint if </a:t>
            </a:r>
            <a:r>
              <a:rPr lang="en-US" dirty="0" err="1"/>
              <a:t>to.samples</a:t>
            </a:r>
            <a:r>
              <a:rPr lang="en-US" dirty="0"/>
              <a:t> is not subset of </a:t>
            </a:r>
            <a:r>
              <a:rPr lang="en-US" dirty="0" err="1"/>
              <a:t>from.samples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548A45-85C7-1140-B1C9-B8E1EB36CF38}"/>
              </a:ext>
            </a:extLst>
          </p:cNvPr>
          <p:cNvSpPr txBox="1">
            <a:spLocks/>
          </p:cNvSpPr>
          <p:nvPr/>
        </p:nvSpPr>
        <p:spPr>
          <a:xfrm>
            <a:off x="838200" y="343860"/>
            <a:ext cx="10515600" cy="517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Adjacency matrix – construct base with restraints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A44DF-8413-3A45-B637-825A56D5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204" y="1712838"/>
            <a:ext cx="2344672" cy="1892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50D056F-F564-C84A-94BE-13BE2F2F7E4F}"/>
              </a:ext>
            </a:extLst>
          </p:cNvPr>
          <p:cNvSpPr/>
          <p:nvPr/>
        </p:nvSpPr>
        <p:spPr>
          <a:xfrm>
            <a:off x="2895291" y="3704124"/>
            <a:ext cx="1771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Present in sample if </a:t>
            </a:r>
            <a:r>
              <a:rPr lang="en-US" sz="1600" dirty="0" err="1"/>
              <a:t>ω</a:t>
            </a:r>
            <a:r>
              <a:rPr lang="en-US" sz="1600" dirty="0"/>
              <a:t> &gt; 0.01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E5C53-860A-F742-A553-5D39105793B3}"/>
              </a:ext>
            </a:extLst>
          </p:cNvPr>
          <p:cNvSpPr/>
          <p:nvPr/>
        </p:nvSpPr>
        <p:spPr>
          <a:xfrm>
            <a:off x="3803090" y="1280106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1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construct base with restraints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CD8D39B-71E6-6243-B853-F9DD0AFDB5D5}"/>
              </a:ext>
            </a:extLst>
          </p:cNvPr>
          <p:cNvGraphicFramePr>
            <a:graphicFrameLocks noGrp="1"/>
          </p:cNvGraphicFramePr>
          <p:nvPr/>
        </p:nvGraphicFramePr>
        <p:xfrm>
          <a:off x="5326912" y="1414130"/>
          <a:ext cx="6629777" cy="53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07">
                  <a:extLst>
                    <a:ext uri="{9D8B030D-6E8A-4147-A177-3AD203B41FA5}">
                      <a16:colId xmlns:a16="http://schemas.microsoft.com/office/drawing/2014/main" val="3382499790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4047312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020499543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76329656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674329282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835177305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10465924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85212664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3152940129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403282233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149262565"/>
                    </a:ext>
                  </a:extLst>
                </a:gridCol>
              </a:tblGrid>
              <a:tr h="425913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47557"/>
                  </a:ext>
                </a:extLst>
              </a:tr>
              <a:tr h="6274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Root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84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74307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57920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03997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950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6684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693935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902878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3362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722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E4E781D-F4C7-CA40-83EB-AC6430CAF2A3}"/>
              </a:ext>
            </a:extLst>
          </p:cNvPr>
          <p:cNvSpPr txBox="1"/>
          <p:nvPr/>
        </p:nvSpPr>
        <p:spPr>
          <a:xfrm>
            <a:off x="8641800" y="953017"/>
            <a:ext cx="45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D12A76-676A-0347-8582-1860C3E84F8A}"/>
              </a:ext>
            </a:extLst>
          </p:cNvPr>
          <p:cNvSpPr txBox="1"/>
          <p:nvPr/>
        </p:nvSpPr>
        <p:spPr>
          <a:xfrm rot="16200000">
            <a:off x="4805712" y="4022648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3571"/>
            <a:ext cx="4815508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FC7-B83C-6D45-9658-A1E39C6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860"/>
            <a:ext cx="10515600" cy="517377"/>
          </a:xfrm>
        </p:spPr>
        <p:txBody>
          <a:bodyPr>
            <a:noAutofit/>
          </a:bodyPr>
          <a:lstStyle/>
          <a:p>
            <a:r>
              <a:rPr lang="en-US" sz="2800" dirty="0"/>
              <a:t>Adjacency matrix – initialize random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3E93-F6CD-8B4B-8917-3D444C8D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780"/>
            <a:ext cx="4815508" cy="24474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4D56FC-1804-A444-B7D9-19DF3801B733}"/>
              </a:ext>
            </a:extLst>
          </p:cNvPr>
          <p:cNvCxnSpPr>
            <a:cxnSpLocks/>
          </p:cNvCxnSpPr>
          <p:nvPr/>
        </p:nvCxnSpPr>
        <p:spPr>
          <a:xfrm>
            <a:off x="5268410" y="4187429"/>
            <a:ext cx="144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F4B2-4C6E-5249-9CD3-D0649501204F}"/>
              </a:ext>
            </a:extLst>
          </p:cNvPr>
          <p:cNvSpPr txBox="1"/>
          <p:nvPr/>
        </p:nvSpPr>
        <p:spPr>
          <a:xfrm>
            <a:off x="942370" y="1459734"/>
            <a:ext cx="687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assign 1 to a possible position in each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row (root) must have at least one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1BD35-30AD-954A-9387-FA35679D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0" y="2950779"/>
            <a:ext cx="4994192" cy="24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743</Words>
  <Application>Microsoft Macintosh PowerPoint</Application>
  <PresentationFormat>Widescreen</PresentationFormat>
  <Paragraphs>427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Scheme for constructing clone trees</vt:lpstr>
      <vt:lpstr>Simulated data: 100 variants total, 10 per cluster</vt:lpstr>
      <vt:lpstr>Clustering first – z results</vt:lpstr>
      <vt:lpstr>Crude tree structure based on sample presence </vt:lpstr>
      <vt:lpstr>Crude tree structure based on sample presence </vt:lpstr>
      <vt:lpstr>Crude tree structure based on sample presence </vt:lpstr>
      <vt:lpstr>PowerPoint Presentation</vt:lpstr>
      <vt:lpstr>Adjacency matrix – construct base with restraints</vt:lpstr>
      <vt:lpstr>Adjacency matrix – initialize random values</vt:lpstr>
      <vt:lpstr>Adjacency matrix – mutate</vt:lpstr>
      <vt:lpstr>Tree scoring</vt:lpstr>
      <vt:lpstr>Adjacency matrix – scoring</vt:lpstr>
      <vt:lpstr>PowerPoint Presentation</vt:lpstr>
      <vt:lpstr>Adjacency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44</cp:revision>
  <dcterms:created xsi:type="dcterms:W3CDTF">2020-01-14T19:39:00Z</dcterms:created>
  <dcterms:modified xsi:type="dcterms:W3CDTF">2020-01-30T03:52:41Z</dcterms:modified>
</cp:coreProperties>
</file>