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3" r:id="rId6"/>
    <p:sldId id="264" r:id="rId7"/>
    <p:sldId id="303" r:id="rId8"/>
    <p:sldId id="304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4"/>
    <p:restoredTop sz="94722"/>
  </p:normalViewPr>
  <p:slideViewPr>
    <p:cSldViewPr snapToGrid="0" snapToObjects="1">
      <p:cViewPr varScale="1">
        <p:scale>
          <a:sx n="110" d="100"/>
          <a:sy n="110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1AA79-2A63-0748-AE4B-D95685E6F187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08843-5D9D-DF49-9D10-2C26011B8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0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08843-5D9D-DF49-9D10-2C26011B82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1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E8388-48B1-7E4D-B9A6-EA7A16CAF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B8CCA-4E5D-174E-9814-1006F93B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1CEE3-AA41-494B-9720-B6505246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314E7-F942-1B45-BA8E-704BB941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72D40-FAC2-6146-85DA-871B3665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6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1EC37-BF59-1949-B099-59F2294C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29620-0800-AC43-80E7-2BA8CBE1C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F2C79-3C22-5A44-A84A-A4C850A3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CC11A-6027-1749-911A-B26A963A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F4959-0B3F-4648-8741-AAD231BC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AA557-76EA-9A4A-8D4D-F2BAB8797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1386F-C3A0-7E43-9546-CEA06B1E7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3FC47-4F23-784F-A565-92DE4FA8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8FF45-CE55-B141-BE98-CC1DA641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121B3-D992-6243-A6D1-57C917E6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3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C51E-8396-BE4C-98BC-010952FD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F2696-ED24-1E45-9D95-212C47EF8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21AF0-AA88-B945-915D-A9419B1B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FEACA-21AC-B549-95A4-5F557E59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73B9A-4BDD-E74B-8D8D-BBAFEBAD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6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F708-203B-D448-9BFE-3A14BF11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07FB1-0646-9343-8E0D-4CB241580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1BC88-A892-4A40-9115-067059E3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8525B-BD71-DA48-9C11-6508CE2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09AF6-A911-8D43-8EEC-C9FBF249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6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6E58-80EE-7D44-B52B-0AA69656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E80F5-F268-D64A-A454-5955F8C2A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73912-B8F0-1944-AA90-8BBE63927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3D7A7-FF99-8B49-AF14-0C95DA72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39669-84AB-C543-BF20-D67DE100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654D1-BDF8-0A4F-9C3A-946F6892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1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9F6A-82AE-144E-841B-C91EE8BA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A660B-6995-CC4E-98BC-932A6CCEF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7477-2C88-EE42-8F45-F7DAED4B4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46609-590F-A44C-88D1-9211EAA18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7ACA9-C8C4-AF40-9B35-D75C0C651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4DBBBF-65D0-7B42-9D29-AA7A7737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F50E0-B714-5443-A4AD-18C10F0A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2379F-01C0-E64E-B89C-D128A7A9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4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80E8-0BF7-5F44-8802-BA15E0F5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E3DE0-15E0-D548-AFD9-7D494CD1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71D12-C8DD-364A-BD84-628DBE88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8A6AF-3D89-7343-9C67-D09307E8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2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46C89-B7C0-704B-8768-3E2C016D6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868C9-2793-4545-9206-BEEB5294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B53BB-CB78-5548-8336-C34C02B1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0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A336-A675-3E44-9179-7D909589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CA179-B52D-9747-8B48-A63079FAD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25214-FC9F-8740-A619-0CBAD0D2E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A2B57-6707-D544-97B5-E991A783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929A4-0B05-D843-B56A-1B75CA2D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8982E-B00E-7B45-86ED-68BDD6F0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48AB-F47D-4543-8A13-74A79AC6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79A93D-0E64-CE41-943D-0E0EDDA6B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41429-12CE-3744-BFBA-514F6B2C8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61F1D-F07C-074B-A42C-7F8594DB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8C02F-9C51-B949-9CAC-9DE89FFB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CC97F-B5FE-0E4A-AC7F-6F6EFAB8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0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C0287-CA77-FF44-B9C8-05BC3F13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7AA02-CFE3-9A42-AB1E-84663BA12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FCC1C-A6FD-8D48-9409-5B250BC2D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16F4C-C331-6548-96FB-81D0C6C1BA52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4D821-F122-D34E-A7BB-3470EFE2C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060BC-60F9-8646-AF98-3DE57F6D3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0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emf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31E8358-CE97-8143-9C2E-DDCFC44DD5BB}"/>
              </a:ext>
            </a:extLst>
          </p:cNvPr>
          <p:cNvGrpSpPr/>
          <p:nvPr/>
        </p:nvGrpSpPr>
        <p:grpSpPr>
          <a:xfrm>
            <a:off x="722996" y="1482077"/>
            <a:ext cx="3811073" cy="4099391"/>
            <a:chOff x="722996" y="1482077"/>
            <a:chExt cx="3811073" cy="409939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5D41B47-1BD4-FF40-A5DE-27C0D0A93FBA}"/>
                </a:ext>
              </a:extLst>
            </p:cNvPr>
            <p:cNvSpPr/>
            <p:nvPr/>
          </p:nvSpPr>
          <p:spPr>
            <a:xfrm>
              <a:off x="2534097" y="1482078"/>
              <a:ext cx="493160" cy="493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8E3D16A-7CC9-2B40-8FFC-EE12AE8B29C6}"/>
                </a:ext>
              </a:extLst>
            </p:cNvPr>
            <p:cNvSpPr/>
            <p:nvPr/>
          </p:nvSpPr>
          <p:spPr>
            <a:xfrm>
              <a:off x="2534097" y="2240653"/>
              <a:ext cx="493160" cy="493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4729FC9-6C12-624F-8BF0-1D787A38DC40}"/>
                </a:ext>
              </a:extLst>
            </p:cNvPr>
            <p:cNvSpPr/>
            <p:nvPr/>
          </p:nvSpPr>
          <p:spPr>
            <a:xfrm>
              <a:off x="1619697" y="3196151"/>
              <a:ext cx="493160" cy="493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ADCA883-61C3-EE4F-A4C1-54CB76F4D61A}"/>
                </a:ext>
              </a:extLst>
            </p:cNvPr>
            <p:cNvSpPr/>
            <p:nvPr/>
          </p:nvSpPr>
          <p:spPr>
            <a:xfrm>
              <a:off x="3314934" y="3196151"/>
              <a:ext cx="493160" cy="493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B6AA96A-D7DA-2649-B0ED-3A3722FC6F48}"/>
                </a:ext>
              </a:extLst>
            </p:cNvPr>
            <p:cNvSpPr/>
            <p:nvPr/>
          </p:nvSpPr>
          <p:spPr>
            <a:xfrm>
              <a:off x="3314934" y="3976129"/>
              <a:ext cx="493160" cy="493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41B99D6-659A-7A41-830E-E18BB3786962}"/>
                </a:ext>
              </a:extLst>
            </p:cNvPr>
            <p:cNvSpPr/>
            <p:nvPr/>
          </p:nvSpPr>
          <p:spPr>
            <a:xfrm>
              <a:off x="1126537" y="3976129"/>
              <a:ext cx="493160" cy="493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023DFB8-586C-F844-B838-8F6F31DE873B}"/>
                </a:ext>
              </a:extLst>
            </p:cNvPr>
            <p:cNvSpPr/>
            <p:nvPr/>
          </p:nvSpPr>
          <p:spPr>
            <a:xfrm>
              <a:off x="2040937" y="3976129"/>
              <a:ext cx="493160" cy="493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C4B73C2-6733-FF4C-882F-3E3D6D1410DA}"/>
                </a:ext>
              </a:extLst>
            </p:cNvPr>
            <p:cNvSpPr/>
            <p:nvPr/>
          </p:nvSpPr>
          <p:spPr>
            <a:xfrm>
              <a:off x="1126537" y="4931627"/>
              <a:ext cx="493160" cy="493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12CFFE-9231-0541-A675-56E9B1CD5630}"/>
                </a:ext>
              </a:extLst>
            </p:cNvPr>
            <p:cNvSpPr/>
            <p:nvPr/>
          </p:nvSpPr>
          <p:spPr>
            <a:xfrm>
              <a:off x="2040937" y="4931627"/>
              <a:ext cx="493160" cy="493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2B0E61B-7F29-4348-8798-A288FFFD5138}"/>
                </a:ext>
              </a:extLst>
            </p:cNvPr>
            <p:cNvSpPr/>
            <p:nvPr/>
          </p:nvSpPr>
          <p:spPr>
            <a:xfrm>
              <a:off x="3314933" y="4931627"/>
              <a:ext cx="493160" cy="493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A6BA451-67BF-E447-B8CA-D68A8C65CFC1}"/>
                </a:ext>
              </a:extLst>
            </p:cNvPr>
            <p:cNvCxnSpPr>
              <a:stCxn id="7" idx="4"/>
              <a:endCxn id="8" idx="0"/>
            </p:cNvCxnSpPr>
            <p:nvPr/>
          </p:nvCxnSpPr>
          <p:spPr>
            <a:xfrm>
              <a:off x="3561514" y="3689311"/>
              <a:ext cx="0" cy="2868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FE64254-C864-2A45-A7DD-9FD5017F49F2}"/>
                </a:ext>
              </a:extLst>
            </p:cNvPr>
            <p:cNvCxnSpPr>
              <a:cxnSpLocks/>
              <a:stCxn id="8" idx="4"/>
              <a:endCxn id="13" idx="0"/>
            </p:cNvCxnSpPr>
            <p:nvPr/>
          </p:nvCxnSpPr>
          <p:spPr>
            <a:xfrm flipH="1">
              <a:off x="3561513" y="4469289"/>
              <a:ext cx="1" cy="462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3993295-1653-BA41-B928-D4A14641AB0B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>
              <a:off x="2287517" y="4469289"/>
              <a:ext cx="0" cy="462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EEE774-064B-FE4C-8F91-E9D03D6F2CB8}"/>
                </a:ext>
              </a:extLst>
            </p:cNvPr>
            <p:cNvCxnSpPr>
              <a:cxnSpLocks/>
              <a:stCxn id="6" idx="4"/>
              <a:endCxn id="10" idx="0"/>
            </p:cNvCxnSpPr>
            <p:nvPr/>
          </p:nvCxnSpPr>
          <p:spPr>
            <a:xfrm>
              <a:off x="1866277" y="3689311"/>
              <a:ext cx="421240" cy="2868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1E549D7-B7CC-7F4E-A39D-4E63FDC11422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 flipH="1">
              <a:off x="1373117" y="3689311"/>
              <a:ext cx="493160" cy="2868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AA34AB7-4792-C344-8EC5-3F3DA47F0BB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>
              <a:off x="1373117" y="4469289"/>
              <a:ext cx="0" cy="462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77FF450-48A0-3E4A-9010-DA03F96D1A84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>
              <a:off x="2780677" y="1975238"/>
              <a:ext cx="0" cy="2654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8F05E4E-DEE6-2348-92F3-DB45F5E5B926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2780677" y="2733813"/>
              <a:ext cx="780837" cy="462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4BD1FCE-DD29-F242-A269-8C9490822A56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 flipH="1">
              <a:off x="1866277" y="2733813"/>
              <a:ext cx="914400" cy="462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9AE24C4-C998-EB45-A49E-E64251DE3C3C}"/>
                </a:ext>
              </a:extLst>
            </p:cNvPr>
            <p:cNvCxnSpPr>
              <a:cxnSpLocks/>
            </p:cNvCxnSpPr>
            <p:nvPr/>
          </p:nvCxnSpPr>
          <p:spPr>
            <a:xfrm>
              <a:off x="766944" y="2910187"/>
              <a:ext cx="349321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CEB1D9F-A3F7-F34A-89EC-628E8E485A2B}"/>
                </a:ext>
              </a:extLst>
            </p:cNvPr>
            <p:cNvCxnSpPr>
              <a:cxnSpLocks/>
            </p:cNvCxnSpPr>
            <p:nvPr/>
          </p:nvCxnSpPr>
          <p:spPr>
            <a:xfrm>
              <a:off x="766944" y="4644808"/>
              <a:ext cx="349321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8E0A46D-3A3B-3D40-8461-E200D043EBF7}"/>
                </a:ext>
              </a:extLst>
            </p:cNvPr>
            <p:cNvCxnSpPr>
              <a:cxnSpLocks/>
            </p:cNvCxnSpPr>
            <p:nvPr/>
          </p:nvCxnSpPr>
          <p:spPr>
            <a:xfrm>
              <a:off x="2780677" y="2910187"/>
              <a:ext cx="0" cy="267128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C9D4CA9-FA38-C644-B144-7CD31C98A615}"/>
                </a:ext>
              </a:extLst>
            </p:cNvPr>
            <p:cNvCxnSpPr>
              <a:cxnSpLocks/>
            </p:cNvCxnSpPr>
            <p:nvPr/>
          </p:nvCxnSpPr>
          <p:spPr>
            <a:xfrm>
              <a:off x="1792648" y="4667926"/>
              <a:ext cx="0" cy="9135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3EFDBEE-32F3-4C48-86FD-11A48B31E501}"/>
                </a:ext>
              </a:extLst>
            </p:cNvPr>
            <p:cNvSpPr txBox="1"/>
            <p:nvPr/>
          </p:nvSpPr>
          <p:spPr>
            <a:xfrm>
              <a:off x="766944" y="1482077"/>
              <a:ext cx="976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S1, S2, S3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5ED94DE-F3B2-ED49-9B27-9FAA586A465A}"/>
                </a:ext>
              </a:extLst>
            </p:cNvPr>
            <p:cNvSpPr txBox="1"/>
            <p:nvPr/>
          </p:nvSpPr>
          <p:spPr>
            <a:xfrm>
              <a:off x="722996" y="2987064"/>
              <a:ext cx="6799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S1, S3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E5692DC-28DC-EA4D-B683-6BA1AC1FD148}"/>
                </a:ext>
              </a:extLst>
            </p:cNvPr>
            <p:cNvSpPr txBox="1"/>
            <p:nvPr/>
          </p:nvSpPr>
          <p:spPr>
            <a:xfrm>
              <a:off x="3854075" y="2987064"/>
              <a:ext cx="6799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S1, S2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B779878-B7C5-1944-B426-397CA4929B97}"/>
                </a:ext>
              </a:extLst>
            </p:cNvPr>
            <p:cNvSpPr txBox="1"/>
            <p:nvPr/>
          </p:nvSpPr>
          <p:spPr>
            <a:xfrm>
              <a:off x="723477" y="4658015"/>
              <a:ext cx="3834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S1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060D045-E70B-174E-B7B1-C2AF972963D5}"/>
                </a:ext>
              </a:extLst>
            </p:cNvPr>
            <p:cNvSpPr txBox="1"/>
            <p:nvPr/>
          </p:nvSpPr>
          <p:spPr>
            <a:xfrm>
              <a:off x="1819516" y="4667926"/>
              <a:ext cx="3834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S3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736B720-1313-C04B-9D16-BC70332E0D4F}"/>
                </a:ext>
              </a:extLst>
            </p:cNvPr>
            <p:cNvSpPr txBox="1"/>
            <p:nvPr/>
          </p:nvSpPr>
          <p:spPr>
            <a:xfrm>
              <a:off x="2826186" y="4656183"/>
              <a:ext cx="3834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S2</a:t>
              </a:r>
            </a:p>
          </p:txBody>
        </p:sp>
      </p:grp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11574985-14FE-1E45-8245-2962CC60A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055225"/>
              </p:ext>
            </p:extLst>
          </p:nvPr>
        </p:nvGraphicFramePr>
        <p:xfrm>
          <a:off x="5938462" y="1183893"/>
          <a:ext cx="4503784" cy="472374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25946">
                  <a:extLst>
                    <a:ext uri="{9D8B030D-6E8A-4147-A177-3AD203B41FA5}">
                      <a16:colId xmlns:a16="http://schemas.microsoft.com/office/drawing/2014/main" val="286301458"/>
                    </a:ext>
                  </a:extLst>
                </a:gridCol>
                <a:gridCol w="1125946">
                  <a:extLst>
                    <a:ext uri="{9D8B030D-6E8A-4147-A177-3AD203B41FA5}">
                      <a16:colId xmlns:a16="http://schemas.microsoft.com/office/drawing/2014/main" val="595609665"/>
                    </a:ext>
                  </a:extLst>
                </a:gridCol>
                <a:gridCol w="1125946">
                  <a:extLst>
                    <a:ext uri="{9D8B030D-6E8A-4147-A177-3AD203B41FA5}">
                      <a16:colId xmlns:a16="http://schemas.microsoft.com/office/drawing/2014/main" val="4267252284"/>
                    </a:ext>
                  </a:extLst>
                </a:gridCol>
                <a:gridCol w="1125946">
                  <a:extLst>
                    <a:ext uri="{9D8B030D-6E8A-4147-A177-3AD203B41FA5}">
                      <a16:colId xmlns:a16="http://schemas.microsoft.com/office/drawing/2014/main" val="4163435547"/>
                    </a:ext>
                  </a:extLst>
                </a:gridCol>
              </a:tblGrid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9176997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67674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46153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572316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630878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326167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899571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5794437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2484083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30581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89173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7CF110B-49F3-EC46-A809-F54F77492CFE}"/>
                  </a:ext>
                </a:extLst>
              </p:cNvPr>
              <p:cNvSpPr txBox="1"/>
              <p:nvPr/>
            </p:nvSpPr>
            <p:spPr>
              <a:xfrm>
                <a:off x="7818633" y="581034"/>
                <a:ext cx="8704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MCF,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7CF110B-49F3-EC46-A809-F54F77492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633" y="581034"/>
                <a:ext cx="870431" cy="369332"/>
              </a:xfrm>
              <a:prstGeom prst="rect">
                <a:avLst/>
              </a:prstGeom>
              <a:blipFill>
                <a:blip r:embed="rId2"/>
                <a:stretch>
                  <a:fillRect l="-5797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3C08416-EB80-C540-8B6D-DDAD41068257}"/>
              </a:ext>
            </a:extLst>
          </p:cNvPr>
          <p:cNvSpPr txBox="1"/>
          <p:nvPr/>
        </p:nvSpPr>
        <p:spPr>
          <a:xfrm>
            <a:off x="5822334" y="6152409"/>
            <a:ext cx="473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Simulated data: 100 variants total, 10 per cluster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F64BDB-651C-4F41-9AC3-E185989DA78D}"/>
              </a:ext>
            </a:extLst>
          </p:cNvPr>
          <p:cNvGrpSpPr/>
          <p:nvPr/>
        </p:nvGrpSpPr>
        <p:grpSpPr>
          <a:xfrm>
            <a:off x="2455757" y="710296"/>
            <a:ext cx="625556" cy="493160"/>
            <a:chOff x="2455757" y="710296"/>
            <a:chExt cx="625556" cy="49316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F6D321D-24D9-024E-BEC6-395DCCB0168A}"/>
                </a:ext>
              </a:extLst>
            </p:cNvPr>
            <p:cNvSpPr/>
            <p:nvPr/>
          </p:nvSpPr>
          <p:spPr>
            <a:xfrm>
              <a:off x="2521955" y="710296"/>
              <a:ext cx="493160" cy="493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04BA8D-5BFD-174F-8121-7F09AB02C112}"/>
                </a:ext>
              </a:extLst>
            </p:cNvPr>
            <p:cNvSpPr txBox="1"/>
            <p:nvPr/>
          </p:nvSpPr>
          <p:spPr>
            <a:xfrm>
              <a:off x="2455757" y="772210"/>
              <a:ext cx="625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B654BDC-0341-3148-B065-832512AB362D}"/>
              </a:ext>
            </a:extLst>
          </p:cNvPr>
          <p:cNvCxnSpPr>
            <a:cxnSpLocks/>
          </p:cNvCxnSpPr>
          <p:nvPr/>
        </p:nvCxnSpPr>
        <p:spPr>
          <a:xfrm>
            <a:off x="2768535" y="1216662"/>
            <a:ext cx="0" cy="265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743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9FC7-B83C-6D45-9658-A1E39C65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860"/>
            <a:ext cx="10515600" cy="517377"/>
          </a:xfrm>
        </p:spPr>
        <p:txBody>
          <a:bodyPr>
            <a:noAutofit/>
          </a:bodyPr>
          <a:lstStyle/>
          <a:p>
            <a:r>
              <a:rPr lang="en-US" sz="3200" dirty="0"/>
              <a:t>Adjacency matrix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DEE4F0D-A065-8F48-844F-2587ADF82C4E}"/>
              </a:ext>
            </a:extLst>
          </p:cNvPr>
          <p:cNvGrpSpPr/>
          <p:nvPr/>
        </p:nvGrpSpPr>
        <p:grpSpPr>
          <a:xfrm>
            <a:off x="1139882" y="1842645"/>
            <a:ext cx="2611530" cy="3172709"/>
            <a:chOff x="181939" y="1970980"/>
            <a:chExt cx="2611530" cy="317270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06781E6-A9B1-444F-BC70-E6849C319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616" y="1970980"/>
              <a:ext cx="2595853" cy="317270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6E11E8-6341-4949-B8EA-A890336DD88F}"/>
                </a:ext>
              </a:extLst>
            </p:cNvPr>
            <p:cNvSpPr txBox="1"/>
            <p:nvPr/>
          </p:nvSpPr>
          <p:spPr>
            <a:xfrm>
              <a:off x="1723292" y="24149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3C9C74-FCB0-E94B-8A5F-218349E89FFE}"/>
                </a:ext>
              </a:extLst>
            </p:cNvPr>
            <p:cNvSpPr txBox="1"/>
            <p:nvPr/>
          </p:nvSpPr>
          <p:spPr>
            <a:xfrm>
              <a:off x="1707654" y="28947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B4A24B-0E3F-7F4C-B658-A2898D411E11}"/>
                </a:ext>
              </a:extLst>
            </p:cNvPr>
            <p:cNvSpPr txBox="1"/>
            <p:nvPr/>
          </p:nvSpPr>
          <p:spPr>
            <a:xfrm>
              <a:off x="516961" y="35573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1EE2D8-E8FF-014C-92E2-00639E52F9FF}"/>
                </a:ext>
              </a:extLst>
            </p:cNvPr>
            <p:cNvSpPr txBox="1"/>
            <p:nvPr/>
          </p:nvSpPr>
          <p:spPr>
            <a:xfrm flipH="1">
              <a:off x="181939" y="4056185"/>
              <a:ext cx="79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00A563-AC15-9045-9BED-285361913347}"/>
                </a:ext>
              </a:extLst>
            </p:cNvPr>
            <p:cNvSpPr txBox="1"/>
            <p:nvPr/>
          </p:nvSpPr>
          <p:spPr>
            <a:xfrm>
              <a:off x="1344700" y="40561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C22C81-B222-B343-951E-38CFDA2189D4}"/>
                </a:ext>
              </a:extLst>
            </p:cNvPr>
            <p:cNvSpPr txBox="1"/>
            <p:nvPr/>
          </p:nvSpPr>
          <p:spPr>
            <a:xfrm>
              <a:off x="2185713" y="35406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59BC82-60B8-1845-B570-1B3D21A6896E}"/>
                </a:ext>
              </a:extLst>
            </p:cNvPr>
            <p:cNvSpPr txBox="1"/>
            <p:nvPr/>
          </p:nvSpPr>
          <p:spPr>
            <a:xfrm>
              <a:off x="2185713" y="40561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B1FCA9-91C2-2A40-BD58-CEEC5FAD31FD}"/>
                </a:ext>
              </a:extLst>
            </p:cNvPr>
            <p:cNvSpPr txBox="1"/>
            <p:nvPr/>
          </p:nvSpPr>
          <p:spPr>
            <a:xfrm>
              <a:off x="213346" y="47011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22307DD-7789-1D47-9178-993BBBC6ADC7}"/>
                </a:ext>
              </a:extLst>
            </p:cNvPr>
            <p:cNvSpPr txBox="1"/>
            <p:nvPr/>
          </p:nvSpPr>
          <p:spPr>
            <a:xfrm>
              <a:off x="1344700" y="47011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4E2368-C3C1-E040-9DA5-68F98C384F13}"/>
                </a:ext>
              </a:extLst>
            </p:cNvPr>
            <p:cNvSpPr txBox="1"/>
            <p:nvPr/>
          </p:nvSpPr>
          <p:spPr>
            <a:xfrm>
              <a:off x="2171221" y="46652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ED2F7ED-F5B4-8244-8660-818A446C7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72460"/>
              </p:ext>
            </p:extLst>
          </p:nvPr>
        </p:nvGraphicFramePr>
        <p:xfrm>
          <a:off x="5326912" y="1414130"/>
          <a:ext cx="6629777" cy="5312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707">
                  <a:extLst>
                    <a:ext uri="{9D8B030D-6E8A-4147-A177-3AD203B41FA5}">
                      <a16:colId xmlns:a16="http://schemas.microsoft.com/office/drawing/2014/main" val="3382499790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84047312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1020499543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76329656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674329282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835177305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104659244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3185212664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3152940129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403282233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149262565"/>
                    </a:ext>
                  </a:extLst>
                </a:gridCol>
              </a:tblGrid>
              <a:tr h="425913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947557"/>
                  </a:ext>
                </a:extLst>
              </a:tr>
              <a:tr h="62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Root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4760842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743077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857920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703997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095044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266844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693935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902878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358782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563362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9722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CE63153-7836-A24F-9475-27DAADE4EC25}"/>
              </a:ext>
            </a:extLst>
          </p:cNvPr>
          <p:cNvSpPr txBox="1"/>
          <p:nvPr/>
        </p:nvSpPr>
        <p:spPr>
          <a:xfrm>
            <a:off x="8641800" y="953017"/>
            <a:ext cx="45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B11054-7DB4-C241-A600-FA21A6961D91}"/>
              </a:ext>
            </a:extLst>
          </p:cNvPr>
          <p:cNvSpPr txBox="1"/>
          <p:nvPr/>
        </p:nvSpPr>
        <p:spPr>
          <a:xfrm rot="16200000">
            <a:off x="4805712" y="4022648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</a:t>
            </a:r>
          </a:p>
        </p:txBody>
      </p:sp>
    </p:spTree>
    <p:extLst>
      <p:ext uri="{BB962C8B-B14F-4D97-AF65-F5344CB8AC3E}">
        <p14:creationId xmlns:p14="http://schemas.microsoft.com/office/powerpoint/2010/main" val="354595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76AAB362-BB57-964F-BE7E-DCC3214D8B9E}"/>
              </a:ext>
            </a:extLst>
          </p:cNvPr>
          <p:cNvSpPr/>
          <p:nvPr/>
        </p:nvSpPr>
        <p:spPr>
          <a:xfrm>
            <a:off x="2534097" y="1482078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655B9DE-335F-D34C-BDD6-3F5EB1ECCABC}"/>
              </a:ext>
            </a:extLst>
          </p:cNvPr>
          <p:cNvSpPr/>
          <p:nvPr/>
        </p:nvSpPr>
        <p:spPr>
          <a:xfrm>
            <a:off x="2534097" y="2240653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03CD4F1-6ADC-374B-A71B-5B9A284FC46F}"/>
              </a:ext>
            </a:extLst>
          </p:cNvPr>
          <p:cNvSpPr/>
          <p:nvPr/>
        </p:nvSpPr>
        <p:spPr>
          <a:xfrm>
            <a:off x="1619697" y="3196151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DE64844-DF82-5F4B-8930-F9E875C42758}"/>
              </a:ext>
            </a:extLst>
          </p:cNvPr>
          <p:cNvSpPr/>
          <p:nvPr/>
        </p:nvSpPr>
        <p:spPr>
          <a:xfrm>
            <a:off x="3314934" y="3196151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C732AAA-1D7C-FE4C-A4F3-6F49F2B9128B}"/>
              </a:ext>
            </a:extLst>
          </p:cNvPr>
          <p:cNvSpPr/>
          <p:nvPr/>
        </p:nvSpPr>
        <p:spPr>
          <a:xfrm>
            <a:off x="3314934" y="3976129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0C22177-D46E-1149-8BDD-48FA0C0AFB3F}"/>
              </a:ext>
            </a:extLst>
          </p:cNvPr>
          <p:cNvSpPr/>
          <p:nvPr/>
        </p:nvSpPr>
        <p:spPr>
          <a:xfrm>
            <a:off x="1126537" y="3976129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27EC68-ED1E-CF44-9700-29DDB8674744}"/>
              </a:ext>
            </a:extLst>
          </p:cNvPr>
          <p:cNvSpPr/>
          <p:nvPr/>
        </p:nvSpPr>
        <p:spPr>
          <a:xfrm>
            <a:off x="2040937" y="3976129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0B9982-444D-3B4B-B14B-998BF829E730}"/>
              </a:ext>
            </a:extLst>
          </p:cNvPr>
          <p:cNvSpPr/>
          <p:nvPr/>
        </p:nvSpPr>
        <p:spPr>
          <a:xfrm>
            <a:off x="1126537" y="4931627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EBF18CB-EF70-7746-82DB-CF95FB5A106A}"/>
              </a:ext>
            </a:extLst>
          </p:cNvPr>
          <p:cNvSpPr/>
          <p:nvPr/>
        </p:nvSpPr>
        <p:spPr>
          <a:xfrm>
            <a:off x="2040937" y="4931627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DD254CB-A2FA-CB4C-B4FB-2E49363FED0D}"/>
              </a:ext>
            </a:extLst>
          </p:cNvPr>
          <p:cNvSpPr/>
          <p:nvPr/>
        </p:nvSpPr>
        <p:spPr>
          <a:xfrm>
            <a:off x="3314933" y="4931627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377682-BF0E-3849-9862-A34A9122DE7C}"/>
              </a:ext>
            </a:extLst>
          </p:cNvPr>
          <p:cNvCxnSpPr>
            <a:stCxn id="35" idx="4"/>
            <a:endCxn id="36" idx="0"/>
          </p:cNvCxnSpPr>
          <p:nvPr/>
        </p:nvCxnSpPr>
        <p:spPr>
          <a:xfrm>
            <a:off x="3561514" y="3689311"/>
            <a:ext cx="0" cy="28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2FC4B9-7A23-2B48-9AFA-D27C49B79225}"/>
              </a:ext>
            </a:extLst>
          </p:cNvPr>
          <p:cNvCxnSpPr>
            <a:cxnSpLocks/>
            <a:stCxn id="36" idx="4"/>
            <a:endCxn id="41" idx="0"/>
          </p:cNvCxnSpPr>
          <p:nvPr/>
        </p:nvCxnSpPr>
        <p:spPr>
          <a:xfrm flipH="1">
            <a:off x="3561513" y="4469289"/>
            <a:ext cx="1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CB5BB8-63CB-514C-A0F1-763A0FB2B74E}"/>
              </a:ext>
            </a:extLst>
          </p:cNvPr>
          <p:cNvCxnSpPr>
            <a:cxnSpLocks/>
            <a:stCxn id="38" idx="4"/>
            <a:endCxn id="40" idx="0"/>
          </p:cNvCxnSpPr>
          <p:nvPr/>
        </p:nvCxnSpPr>
        <p:spPr>
          <a:xfrm>
            <a:off x="2287517" y="4469289"/>
            <a:ext cx="0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162574-D778-C545-93F0-66AAA771A921}"/>
              </a:ext>
            </a:extLst>
          </p:cNvPr>
          <p:cNvCxnSpPr>
            <a:cxnSpLocks/>
            <a:stCxn id="34" idx="4"/>
            <a:endCxn id="38" idx="0"/>
          </p:cNvCxnSpPr>
          <p:nvPr/>
        </p:nvCxnSpPr>
        <p:spPr>
          <a:xfrm>
            <a:off x="1866277" y="3689311"/>
            <a:ext cx="421240" cy="28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CBC232-D0C0-6B42-97BB-515250AE6138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flipH="1">
            <a:off x="1373117" y="3689311"/>
            <a:ext cx="493160" cy="28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1415F2B-99FF-AC4C-AEE7-D0CEBF63F70F}"/>
              </a:ext>
            </a:extLst>
          </p:cNvPr>
          <p:cNvCxnSpPr>
            <a:cxnSpLocks/>
            <a:stCxn id="37" idx="4"/>
            <a:endCxn id="39" idx="0"/>
          </p:cNvCxnSpPr>
          <p:nvPr/>
        </p:nvCxnSpPr>
        <p:spPr>
          <a:xfrm>
            <a:off x="1373117" y="4469289"/>
            <a:ext cx="0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F112471-FB24-EC40-9576-2C9D7CBBA525}"/>
              </a:ext>
            </a:extLst>
          </p:cNvPr>
          <p:cNvCxnSpPr>
            <a:cxnSpLocks/>
            <a:stCxn id="32" idx="4"/>
            <a:endCxn id="33" idx="0"/>
          </p:cNvCxnSpPr>
          <p:nvPr/>
        </p:nvCxnSpPr>
        <p:spPr>
          <a:xfrm>
            <a:off x="2780677" y="1975238"/>
            <a:ext cx="0" cy="265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A9DFB7D-5BD8-D34E-8E6F-DEF553AA9D5B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>
            <a:off x="2780677" y="2733813"/>
            <a:ext cx="780837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8084B2-183F-5F4D-B95A-76E865E64857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 flipH="1">
            <a:off x="1866277" y="2733813"/>
            <a:ext cx="914400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08E64B6-552E-4F49-8D5E-9EFF019542EB}"/>
              </a:ext>
            </a:extLst>
          </p:cNvPr>
          <p:cNvCxnSpPr>
            <a:cxnSpLocks/>
          </p:cNvCxnSpPr>
          <p:nvPr/>
        </p:nvCxnSpPr>
        <p:spPr>
          <a:xfrm>
            <a:off x="766944" y="2910187"/>
            <a:ext cx="3493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29E0569-1325-C24A-ACAB-15E36E2068E7}"/>
              </a:ext>
            </a:extLst>
          </p:cNvPr>
          <p:cNvCxnSpPr>
            <a:cxnSpLocks/>
          </p:cNvCxnSpPr>
          <p:nvPr/>
        </p:nvCxnSpPr>
        <p:spPr>
          <a:xfrm>
            <a:off x="766944" y="4644808"/>
            <a:ext cx="3493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84AE8EE-98E1-724A-ABE8-F9638D8EDC7D}"/>
              </a:ext>
            </a:extLst>
          </p:cNvPr>
          <p:cNvCxnSpPr>
            <a:cxnSpLocks/>
          </p:cNvCxnSpPr>
          <p:nvPr/>
        </p:nvCxnSpPr>
        <p:spPr>
          <a:xfrm>
            <a:off x="2780677" y="2910187"/>
            <a:ext cx="0" cy="26712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42AFFCF-1C30-1F45-8D19-65070470867B}"/>
              </a:ext>
            </a:extLst>
          </p:cNvPr>
          <p:cNvCxnSpPr>
            <a:cxnSpLocks/>
          </p:cNvCxnSpPr>
          <p:nvPr/>
        </p:nvCxnSpPr>
        <p:spPr>
          <a:xfrm>
            <a:off x="1792648" y="4667926"/>
            <a:ext cx="0" cy="9135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1876040-B571-CB4F-B928-09755D90573D}"/>
              </a:ext>
            </a:extLst>
          </p:cNvPr>
          <p:cNvSpPr txBox="1"/>
          <p:nvPr/>
        </p:nvSpPr>
        <p:spPr>
          <a:xfrm>
            <a:off x="766944" y="1482077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S1, S2, S3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863EAA-7E04-8247-95D5-CD5DAB016B68}"/>
              </a:ext>
            </a:extLst>
          </p:cNvPr>
          <p:cNvSpPr txBox="1"/>
          <p:nvPr/>
        </p:nvSpPr>
        <p:spPr>
          <a:xfrm>
            <a:off x="722996" y="2987064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S1, S3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11814A-5D21-9E40-9CCE-2C7B10863B93}"/>
              </a:ext>
            </a:extLst>
          </p:cNvPr>
          <p:cNvSpPr txBox="1"/>
          <p:nvPr/>
        </p:nvSpPr>
        <p:spPr>
          <a:xfrm>
            <a:off x="3854075" y="2987064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S1, S2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3ECC3F-01D2-0945-AE28-9517F5139D57}"/>
              </a:ext>
            </a:extLst>
          </p:cNvPr>
          <p:cNvSpPr txBox="1"/>
          <p:nvPr/>
        </p:nvSpPr>
        <p:spPr>
          <a:xfrm>
            <a:off x="723477" y="4658015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785CD1-861B-3B41-A6B8-D9BB6F7EA423}"/>
              </a:ext>
            </a:extLst>
          </p:cNvPr>
          <p:cNvSpPr txBox="1"/>
          <p:nvPr/>
        </p:nvSpPr>
        <p:spPr>
          <a:xfrm>
            <a:off x="1819516" y="4667926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0F0D35-AF1C-0341-AE38-7C0900D897DB}"/>
              </a:ext>
            </a:extLst>
          </p:cNvPr>
          <p:cNvSpPr txBox="1"/>
          <p:nvPr/>
        </p:nvSpPr>
        <p:spPr>
          <a:xfrm>
            <a:off x="2826186" y="4656183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S3</a:t>
            </a:r>
          </a:p>
        </p:txBody>
      </p:sp>
      <p:sp>
        <p:nvSpPr>
          <p:cNvPr id="61" name="Title 60">
            <a:extLst>
              <a:ext uri="{FF2B5EF4-FFF2-40B4-BE49-F238E27FC236}">
                <a16:creationId xmlns:a16="http://schemas.microsoft.com/office/drawing/2014/main" id="{DADF2D13-A876-6641-BA55-9D7873F9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96" y="365125"/>
            <a:ext cx="10630804" cy="357173"/>
          </a:xfrm>
        </p:spPr>
        <p:txBody>
          <a:bodyPr>
            <a:noAutofit/>
          </a:bodyPr>
          <a:lstStyle/>
          <a:p>
            <a:r>
              <a:rPr lang="en-US" sz="2400" dirty="0"/>
              <a:t>Clustering first – z results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E8E8D28-B622-E745-906E-881818BCD69E}"/>
              </a:ext>
            </a:extLst>
          </p:cNvPr>
          <p:cNvSpPr txBox="1"/>
          <p:nvPr/>
        </p:nvSpPr>
        <p:spPr>
          <a:xfrm>
            <a:off x="3727980" y="6460903"/>
            <a:ext cx="473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Simulated data: 100 variants total, 10 per cluster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ACFF8-A8E0-5D46-ADC3-5CF975E66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7266"/>
            <a:ext cx="12192000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1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CD8D39B-71E6-6243-B853-F9DD0AFDB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936009"/>
              </p:ext>
            </p:extLst>
          </p:nvPr>
        </p:nvGraphicFramePr>
        <p:xfrm>
          <a:off x="5326912" y="1414130"/>
          <a:ext cx="6629777" cy="5312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707">
                  <a:extLst>
                    <a:ext uri="{9D8B030D-6E8A-4147-A177-3AD203B41FA5}">
                      <a16:colId xmlns:a16="http://schemas.microsoft.com/office/drawing/2014/main" val="3382499790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84047312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1020499543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76329656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674329282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835177305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104659244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3185212664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3152940129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403282233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149262565"/>
                    </a:ext>
                  </a:extLst>
                </a:gridCol>
              </a:tblGrid>
              <a:tr h="425913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947557"/>
                  </a:ext>
                </a:extLst>
              </a:tr>
              <a:tr h="62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Root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4760842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743077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857920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703997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095044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266844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693935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902878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358782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563362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9722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9E4E781D-F4C7-CA40-83EB-AC6430CAF2A3}"/>
              </a:ext>
            </a:extLst>
          </p:cNvPr>
          <p:cNvSpPr txBox="1"/>
          <p:nvPr/>
        </p:nvSpPr>
        <p:spPr>
          <a:xfrm>
            <a:off x="8641800" y="953017"/>
            <a:ext cx="45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D12A76-676A-0347-8582-1860C3E84F8A}"/>
              </a:ext>
            </a:extLst>
          </p:cNvPr>
          <p:cNvSpPr txBox="1"/>
          <p:nvPr/>
        </p:nvSpPr>
        <p:spPr>
          <a:xfrm rot="16200000">
            <a:off x="4805712" y="4022648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90962-8556-F642-8A98-F26C02C80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2" y="1137683"/>
            <a:ext cx="2595853" cy="31727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DE4CB9-AABC-B646-82DC-F6627BC3B024}"/>
              </a:ext>
            </a:extLst>
          </p:cNvPr>
          <p:cNvSpPr txBox="1"/>
          <p:nvPr/>
        </p:nvSpPr>
        <p:spPr>
          <a:xfrm>
            <a:off x="235311" y="4972274"/>
            <a:ext cx="4957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Restraints: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Can’t go to 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restraints if present in same set of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Restraint if # of </a:t>
            </a:r>
            <a:r>
              <a:rPr lang="en-US" dirty="0" err="1"/>
              <a:t>from.samples</a:t>
            </a:r>
            <a:r>
              <a:rPr lang="en-US" dirty="0"/>
              <a:t> &lt; # of </a:t>
            </a:r>
            <a:r>
              <a:rPr lang="en-US" dirty="0" err="1"/>
              <a:t>to.samples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Restraint if </a:t>
            </a:r>
            <a:r>
              <a:rPr lang="en-US" dirty="0" err="1"/>
              <a:t>to.samples</a:t>
            </a:r>
            <a:r>
              <a:rPr lang="en-US" dirty="0"/>
              <a:t> is not subset of </a:t>
            </a:r>
            <a:r>
              <a:rPr lang="en-US" dirty="0" err="1"/>
              <a:t>from.samples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1548A45-85C7-1140-B1C9-B8E1EB36CF38}"/>
              </a:ext>
            </a:extLst>
          </p:cNvPr>
          <p:cNvSpPr txBox="1">
            <a:spLocks/>
          </p:cNvSpPr>
          <p:nvPr/>
        </p:nvSpPr>
        <p:spPr>
          <a:xfrm>
            <a:off x="838200" y="343860"/>
            <a:ext cx="10515600" cy="5173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Adjacency matrix – restraints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4A44DF-8413-3A45-B637-825A56D54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204" y="1712838"/>
            <a:ext cx="2344672" cy="189268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50D056F-F564-C84A-94BE-13BE2F2F7E4F}"/>
              </a:ext>
            </a:extLst>
          </p:cNvPr>
          <p:cNvSpPr/>
          <p:nvPr/>
        </p:nvSpPr>
        <p:spPr>
          <a:xfrm>
            <a:off x="2895291" y="3704124"/>
            <a:ext cx="17713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Present in sample if </a:t>
            </a:r>
            <a:r>
              <a:rPr lang="en-US" sz="1600" dirty="0" err="1"/>
              <a:t>ω</a:t>
            </a:r>
            <a:r>
              <a:rPr lang="en-US" sz="1600" dirty="0"/>
              <a:t> &gt; 0.01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4E5C53-860A-F742-A553-5D39105793B3}"/>
              </a:ext>
            </a:extLst>
          </p:cNvPr>
          <p:cNvSpPr/>
          <p:nvPr/>
        </p:nvSpPr>
        <p:spPr>
          <a:xfrm>
            <a:off x="3803090" y="1280106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ω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815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9FC7-B83C-6D45-9658-A1E39C65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860"/>
            <a:ext cx="10515600" cy="517377"/>
          </a:xfrm>
        </p:spPr>
        <p:txBody>
          <a:bodyPr>
            <a:noAutofit/>
          </a:bodyPr>
          <a:lstStyle/>
          <a:p>
            <a:r>
              <a:rPr lang="en-US" sz="2800" dirty="0"/>
              <a:t>Adjacency matrix – restraints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CD8D39B-71E6-6243-B853-F9DD0AFDB5D5}"/>
              </a:ext>
            </a:extLst>
          </p:cNvPr>
          <p:cNvGraphicFramePr>
            <a:graphicFrameLocks noGrp="1"/>
          </p:cNvGraphicFramePr>
          <p:nvPr/>
        </p:nvGraphicFramePr>
        <p:xfrm>
          <a:off x="5326912" y="1414130"/>
          <a:ext cx="6629777" cy="5312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707">
                  <a:extLst>
                    <a:ext uri="{9D8B030D-6E8A-4147-A177-3AD203B41FA5}">
                      <a16:colId xmlns:a16="http://schemas.microsoft.com/office/drawing/2014/main" val="3382499790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84047312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1020499543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76329656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674329282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835177305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104659244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3185212664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3152940129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403282233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149262565"/>
                    </a:ext>
                  </a:extLst>
                </a:gridCol>
              </a:tblGrid>
              <a:tr h="425913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947557"/>
                  </a:ext>
                </a:extLst>
              </a:tr>
              <a:tr h="62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Root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4760842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743077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857920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703997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095044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266844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693935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902878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358782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563362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9722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9E4E781D-F4C7-CA40-83EB-AC6430CAF2A3}"/>
              </a:ext>
            </a:extLst>
          </p:cNvPr>
          <p:cNvSpPr txBox="1"/>
          <p:nvPr/>
        </p:nvSpPr>
        <p:spPr>
          <a:xfrm>
            <a:off x="8641800" y="953017"/>
            <a:ext cx="45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D12A76-676A-0347-8582-1860C3E84F8A}"/>
              </a:ext>
            </a:extLst>
          </p:cNvPr>
          <p:cNvSpPr txBox="1"/>
          <p:nvPr/>
        </p:nvSpPr>
        <p:spPr>
          <a:xfrm rot="16200000">
            <a:off x="4805712" y="4022648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03E93-F6CD-8B4B-8917-3D444C8D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3571"/>
            <a:ext cx="4815508" cy="244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0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9FC7-B83C-6D45-9658-A1E39C65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860"/>
            <a:ext cx="10515600" cy="517377"/>
          </a:xfrm>
        </p:spPr>
        <p:txBody>
          <a:bodyPr>
            <a:noAutofit/>
          </a:bodyPr>
          <a:lstStyle/>
          <a:p>
            <a:r>
              <a:rPr lang="en-US" sz="2800" dirty="0"/>
              <a:t>Adjacency matrix – initialize random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03E93-F6CD-8B4B-8917-3D444C8D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0780"/>
            <a:ext cx="4815508" cy="244748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4D56FC-1804-A444-B7D9-19DF3801B733}"/>
              </a:ext>
            </a:extLst>
          </p:cNvPr>
          <p:cNvCxnSpPr>
            <a:cxnSpLocks/>
          </p:cNvCxnSpPr>
          <p:nvPr/>
        </p:nvCxnSpPr>
        <p:spPr>
          <a:xfrm>
            <a:off x="5268410" y="4187429"/>
            <a:ext cx="1446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C1F4B2-4C6E-5249-9CD3-D0649501204F}"/>
              </a:ext>
            </a:extLst>
          </p:cNvPr>
          <p:cNvSpPr txBox="1"/>
          <p:nvPr/>
        </p:nvSpPr>
        <p:spPr>
          <a:xfrm>
            <a:off x="942370" y="1459734"/>
            <a:ext cx="6870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Randomly assign 1 to a possible position in each column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D1BD35-30AD-954A-9387-FA35679DA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510" y="2950779"/>
            <a:ext cx="4994192" cy="244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4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9FC7-B83C-6D45-9658-A1E39C65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860"/>
            <a:ext cx="10515600" cy="517377"/>
          </a:xfrm>
        </p:spPr>
        <p:txBody>
          <a:bodyPr>
            <a:noAutofit/>
          </a:bodyPr>
          <a:lstStyle/>
          <a:p>
            <a:r>
              <a:rPr lang="en-US" sz="2800" dirty="0"/>
              <a:t>Adjacency matrix – mutate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4D56FC-1804-A444-B7D9-19DF3801B733}"/>
              </a:ext>
            </a:extLst>
          </p:cNvPr>
          <p:cNvCxnSpPr>
            <a:cxnSpLocks/>
          </p:cNvCxnSpPr>
          <p:nvPr/>
        </p:nvCxnSpPr>
        <p:spPr>
          <a:xfrm>
            <a:off x="5268410" y="4044657"/>
            <a:ext cx="1446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C1F4B2-4C6E-5249-9CD3-D0649501204F}"/>
              </a:ext>
            </a:extLst>
          </p:cNvPr>
          <p:cNvSpPr txBox="1"/>
          <p:nvPr/>
        </p:nvSpPr>
        <p:spPr>
          <a:xfrm>
            <a:off x="942370" y="1459734"/>
            <a:ext cx="6870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Randomly pick a column to mutate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Select new possible position to be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D1BD35-30AD-954A-9387-FA35679DA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78" y="2820914"/>
            <a:ext cx="4994192" cy="244748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093CD1B-6DF5-4744-9EEB-1E919BA906CD}"/>
              </a:ext>
            </a:extLst>
          </p:cNvPr>
          <p:cNvGrpSpPr/>
          <p:nvPr/>
        </p:nvGrpSpPr>
        <p:grpSpPr>
          <a:xfrm>
            <a:off x="6863785" y="2766117"/>
            <a:ext cx="4994192" cy="2534339"/>
            <a:chOff x="6863785" y="2632161"/>
            <a:chExt cx="4623981" cy="228657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A681C35-D5B0-4642-A437-161DDDCE8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3785" y="2956583"/>
              <a:ext cx="4623981" cy="19621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5A1117F-7EDC-D546-9ED9-2D2CB42A2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7458" y="2632161"/>
              <a:ext cx="4580308" cy="517377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CF15A9C-45C8-9E48-B19D-581C90FB22E9}"/>
              </a:ext>
            </a:extLst>
          </p:cNvPr>
          <p:cNvSpPr/>
          <p:nvPr/>
        </p:nvSpPr>
        <p:spPr>
          <a:xfrm>
            <a:off x="3669175" y="2766117"/>
            <a:ext cx="405114" cy="2502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C7D9F7-BED1-1243-8C96-523493E10261}"/>
              </a:ext>
            </a:extLst>
          </p:cNvPr>
          <p:cNvSpPr/>
          <p:nvPr/>
        </p:nvSpPr>
        <p:spPr>
          <a:xfrm>
            <a:off x="10407569" y="2766117"/>
            <a:ext cx="405114" cy="2502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0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D4F6-58B3-204B-A38A-670A2539C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717"/>
          </a:xfrm>
        </p:spPr>
        <p:txBody>
          <a:bodyPr>
            <a:normAutofit/>
          </a:bodyPr>
          <a:lstStyle/>
          <a:p>
            <a:r>
              <a:rPr lang="en-US" sz="3200" dirty="0"/>
              <a:t>Tree scoring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C6EE3B-502F-7547-B1A7-B208F26F77CF}"/>
              </a:ext>
            </a:extLst>
          </p:cNvPr>
          <p:cNvSpPr/>
          <p:nvPr/>
        </p:nvSpPr>
        <p:spPr>
          <a:xfrm>
            <a:off x="681445" y="4752988"/>
            <a:ext cx="318271" cy="33169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8154A-7BCC-564D-AA23-68E85AE9A5DE}"/>
              </a:ext>
            </a:extLst>
          </p:cNvPr>
          <p:cNvSpPr/>
          <p:nvPr/>
        </p:nvSpPr>
        <p:spPr>
          <a:xfrm>
            <a:off x="2060475" y="4752988"/>
            <a:ext cx="318271" cy="33169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696D8C-1E68-DF4D-9BAA-AB71F7CC92AF}"/>
              </a:ext>
            </a:extLst>
          </p:cNvPr>
          <p:cNvSpPr/>
          <p:nvPr/>
        </p:nvSpPr>
        <p:spPr>
          <a:xfrm>
            <a:off x="1370960" y="4005518"/>
            <a:ext cx="318271" cy="33169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D093AC-3A4F-3D49-8017-C7F2DC1FCE42}"/>
              </a:ext>
            </a:extLst>
          </p:cNvPr>
          <p:cNvCxnSpPr>
            <a:stCxn id="8" idx="3"/>
            <a:endCxn id="6" idx="7"/>
          </p:cNvCxnSpPr>
          <p:nvPr/>
        </p:nvCxnSpPr>
        <p:spPr>
          <a:xfrm flipH="1">
            <a:off x="953107" y="4288636"/>
            <a:ext cx="464464" cy="512929"/>
          </a:xfrm>
          <a:prstGeom prst="straightConnector1">
            <a:avLst/>
          </a:prstGeom>
          <a:ln>
            <a:solidFill>
              <a:srgbClr val="A6A6A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0E6DA5-27D0-5A4B-9428-0278D2ACAEFD}"/>
              </a:ext>
            </a:extLst>
          </p:cNvPr>
          <p:cNvCxnSpPr>
            <a:stCxn id="8" idx="5"/>
            <a:endCxn id="7" idx="1"/>
          </p:cNvCxnSpPr>
          <p:nvPr/>
        </p:nvCxnSpPr>
        <p:spPr>
          <a:xfrm>
            <a:off x="1642622" y="4288636"/>
            <a:ext cx="464464" cy="512929"/>
          </a:xfrm>
          <a:prstGeom prst="straightConnector1">
            <a:avLst/>
          </a:prstGeom>
          <a:ln>
            <a:solidFill>
              <a:srgbClr val="A6A6A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969ED6-15D6-EE43-9F25-47DBAB4608B3}"/>
              </a:ext>
            </a:extLst>
          </p:cNvPr>
          <p:cNvCxnSpPr>
            <a:endCxn id="8" idx="0"/>
          </p:cNvCxnSpPr>
          <p:nvPr/>
        </p:nvCxnSpPr>
        <p:spPr>
          <a:xfrm>
            <a:off x="1530096" y="3429000"/>
            <a:ext cx="0" cy="576518"/>
          </a:xfrm>
          <a:prstGeom prst="straightConnector1">
            <a:avLst/>
          </a:prstGeom>
          <a:ln>
            <a:solidFill>
              <a:srgbClr val="A6A6A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0D1AB2A-B845-C749-846E-6C0CB3A405D1}"/>
              </a:ext>
            </a:extLst>
          </p:cNvPr>
          <p:cNvSpPr/>
          <p:nvPr/>
        </p:nvSpPr>
        <p:spPr>
          <a:xfrm>
            <a:off x="1380248" y="3102198"/>
            <a:ext cx="318271" cy="33169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9D0F0D-3579-A248-89E7-2F52F6198078}"/>
              </a:ext>
            </a:extLst>
          </p:cNvPr>
          <p:cNvCxnSpPr/>
          <p:nvPr/>
        </p:nvCxnSpPr>
        <p:spPr>
          <a:xfrm>
            <a:off x="1530096" y="2508979"/>
            <a:ext cx="0" cy="576518"/>
          </a:xfrm>
          <a:prstGeom prst="straightConnector1">
            <a:avLst/>
          </a:prstGeom>
          <a:ln>
            <a:solidFill>
              <a:srgbClr val="A6A6A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F264685-198E-BC47-BBBF-FE7C33D03443}"/>
              </a:ext>
            </a:extLst>
          </p:cNvPr>
          <p:cNvSpPr/>
          <p:nvPr/>
        </p:nvSpPr>
        <p:spPr>
          <a:xfrm>
            <a:off x="1380248" y="2182177"/>
            <a:ext cx="318271" cy="33169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487602-223E-314A-B276-A726284EFA3F}"/>
                  </a:ext>
                </a:extLst>
              </p:cNvPr>
              <p:cNvSpPr txBox="1"/>
              <p:nvPr/>
            </p:nvSpPr>
            <p:spPr>
              <a:xfrm>
                <a:off x="2704011" y="1846584"/>
                <a:ext cx="6677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𝑇𝑟𝑒𝑒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𝑇𝑟𝑒𝑒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𝑇𝑟𝑒𝑒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487602-223E-314A-B276-A726284EF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011" y="1846584"/>
                <a:ext cx="6677982" cy="461665"/>
              </a:xfrm>
              <a:prstGeom prst="rect">
                <a:avLst/>
              </a:prstGeom>
              <a:blipFill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13584E-B946-B346-A9D5-787BFAA0C64F}"/>
                  </a:ext>
                </a:extLst>
              </p:cNvPr>
              <p:cNvSpPr txBox="1"/>
              <p:nvPr/>
            </p:nvSpPr>
            <p:spPr>
              <a:xfrm>
                <a:off x="5214182" y="2932158"/>
                <a:ext cx="45520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∩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13584E-B946-B346-A9D5-787BFAA0C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82" y="2932158"/>
                <a:ext cx="4552080" cy="461665"/>
              </a:xfrm>
              <a:prstGeom prst="rect">
                <a:avLst/>
              </a:prstGeom>
              <a:blipFill>
                <a:blip r:embed="rId3"/>
                <a:stretch>
                  <a:fillRect t="-5405" r="-1114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AE9BF4-4385-894C-932D-6822A1188E83}"/>
                  </a:ext>
                </a:extLst>
              </p:cNvPr>
              <p:cNvSpPr txBox="1"/>
              <p:nvPr/>
            </p:nvSpPr>
            <p:spPr>
              <a:xfrm>
                <a:off x="5214182" y="3532567"/>
                <a:ext cx="459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AE9BF4-4385-894C-932D-6822A1188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82" y="3532567"/>
                <a:ext cx="4592668" cy="461665"/>
              </a:xfrm>
              <a:prstGeom prst="rect">
                <a:avLst/>
              </a:prstGeom>
              <a:blipFill>
                <a:blip r:embed="rId4"/>
                <a:stretch>
                  <a:fillRect t="-5263" r="-110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F200099-F96C-5444-B69B-91AC211AA17A}"/>
                  </a:ext>
                </a:extLst>
              </p:cNvPr>
              <p:cNvSpPr/>
              <p:nvPr/>
            </p:nvSpPr>
            <p:spPr>
              <a:xfrm>
                <a:off x="5214182" y="2401121"/>
                <a:ext cx="38420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F200099-F96C-5444-B69B-91AC211AA1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82" y="2401121"/>
                <a:ext cx="3842014" cy="461665"/>
              </a:xfrm>
              <a:prstGeom prst="rect">
                <a:avLst/>
              </a:prstGeom>
              <a:blipFill>
                <a:blip r:embed="rId5"/>
                <a:stretch>
                  <a:fillRect t="-5405" r="-1320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2A4076-2C02-184B-B345-324CFCB5C42B}"/>
              </a:ext>
            </a:extLst>
          </p:cNvPr>
          <p:cNvCxnSpPr/>
          <p:nvPr/>
        </p:nvCxnSpPr>
        <p:spPr>
          <a:xfrm flipV="1">
            <a:off x="8055980" y="1907316"/>
            <a:ext cx="1169043" cy="363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051068-2B59-C048-B734-C0731E25A7CD}"/>
                  </a:ext>
                </a:extLst>
              </p:cNvPr>
              <p:cNvSpPr txBox="1"/>
              <p:nvPr/>
            </p:nvSpPr>
            <p:spPr>
              <a:xfrm>
                <a:off x="6043002" y="4616899"/>
                <a:ext cx="28701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Frequency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MCMC chain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051068-2B59-C048-B734-C0731E25A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002" y="4616899"/>
                <a:ext cx="2870145" cy="369332"/>
              </a:xfrm>
              <a:prstGeom prst="rect">
                <a:avLst/>
              </a:prstGeom>
              <a:blipFill>
                <a:blip r:embed="rId6"/>
                <a:stretch>
                  <a:fillRect l="-1762" t="-6667" r="-441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7D57E3-89EA-3349-A3A3-D41A1CE8FC83}"/>
              </a:ext>
            </a:extLst>
          </p:cNvPr>
          <p:cNvCxnSpPr/>
          <p:nvPr/>
        </p:nvCxnSpPr>
        <p:spPr>
          <a:xfrm flipH="1" flipV="1">
            <a:off x="6667018" y="4017732"/>
            <a:ext cx="289367" cy="52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694C16-0E06-8945-9C0E-821F893F0532}"/>
              </a:ext>
            </a:extLst>
          </p:cNvPr>
          <p:cNvCxnSpPr/>
          <p:nvPr/>
        </p:nvCxnSpPr>
        <p:spPr>
          <a:xfrm flipV="1">
            <a:off x="7743463" y="4041881"/>
            <a:ext cx="231494" cy="50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820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190962-8556-F642-8A98-F26C02C80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19" y="1186099"/>
            <a:ext cx="2595853" cy="317270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31548A45-85C7-1140-B1C9-B8E1EB36CF38}"/>
              </a:ext>
            </a:extLst>
          </p:cNvPr>
          <p:cNvSpPr txBox="1">
            <a:spLocks/>
          </p:cNvSpPr>
          <p:nvPr/>
        </p:nvSpPr>
        <p:spPr>
          <a:xfrm>
            <a:off x="838200" y="343860"/>
            <a:ext cx="10515600" cy="5173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Adjacency matrix – true tree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3CFFB5-6692-9A42-B50A-689F2F1552D6}"/>
              </a:ext>
            </a:extLst>
          </p:cNvPr>
          <p:cNvGrpSpPr/>
          <p:nvPr/>
        </p:nvGrpSpPr>
        <p:grpSpPr>
          <a:xfrm>
            <a:off x="8938183" y="1286824"/>
            <a:ext cx="2782398" cy="2709371"/>
            <a:chOff x="3428634" y="1186099"/>
            <a:chExt cx="2782398" cy="270937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04A44DF-8413-3A45-B637-825A56D54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8634" y="1649438"/>
              <a:ext cx="2782398" cy="2246032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34E5C53-860A-F742-A553-5D39105793B3}"/>
                </a:ext>
              </a:extLst>
            </p:cNvPr>
            <p:cNvSpPr/>
            <p:nvPr/>
          </p:nvSpPr>
          <p:spPr>
            <a:xfrm>
              <a:off x="4635076" y="1186099"/>
              <a:ext cx="397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ω</a:t>
              </a:r>
              <a:r>
                <a:rPr lang="en-US" dirty="0"/>
                <a:t> 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CD71237-8267-4A43-AE2C-C199208EC1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3818" y="1548710"/>
            <a:ext cx="4994192" cy="244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0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9FC7-B83C-6D45-9658-A1E39C65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860"/>
            <a:ext cx="10515600" cy="517377"/>
          </a:xfrm>
        </p:spPr>
        <p:txBody>
          <a:bodyPr>
            <a:noAutofit/>
          </a:bodyPr>
          <a:lstStyle/>
          <a:p>
            <a:r>
              <a:rPr lang="en-US" sz="2800" dirty="0"/>
              <a:t>Adjacency matrix – scoring</a:t>
            </a:r>
          </a:p>
        </p:txBody>
      </p:sp>
    </p:spTree>
    <p:extLst>
      <p:ext uri="{BB962C8B-B14F-4D97-AF65-F5344CB8AC3E}">
        <p14:creationId xmlns:p14="http://schemas.microsoft.com/office/powerpoint/2010/main" val="89453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</TotalTime>
  <Words>525</Words>
  <Application>Microsoft Macintosh PowerPoint</Application>
  <PresentationFormat>Widescreen</PresentationFormat>
  <Paragraphs>352</Paragraphs>
  <Slides>10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Clustering first – z results</vt:lpstr>
      <vt:lpstr>PowerPoint Presentation</vt:lpstr>
      <vt:lpstr>Adjacency matrix – restraints</vt:lpstr>
      <vt:lpstr>Adjacency matrix – initialize random values</vt:lpstr>
      <vt:lpstr>Adjacency matrix – mutate</vt:lpstr>
      <vt:lpstr>Tree scoring</vt:lpstr>
      <vt:lpstr>PowerPoint Presentation</vt:lpstr>
      <vt:lpstr>Adjacency matrix – scoring</vt:lpstr>
      <vt:lpstr>Adjacency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 Zheng</dc:creator>
  <cp:lastModifiedBy>Lily Zheng</cp:lastModifiedBy>
  <cp:revision>31</cp:revision>
  <dcterms:created xsi:type="dcterms:W3CDTF">2020-01-14T19:39:00Z</dcterms:created>
  <dcterms:modified xsi:type="dcterms:W3CDTF">2020-01-22T01:56:55Z</dcterms:modified>
</cp:coreProperties>
</file>