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0" r:id="rId6"/>
    <p:sldId id="278" r:id="rId7"/>
    <p:sldId id="280" r:id="rId8"/>
    <p:sldId id="279" r:id="rId9"/>
    <p:sldId id="271" r:id="rId10"/>
    <p:sldId id="273" r:id="rId11"/>
    <p:sldId id="274" r:id="rId12"/>
    <p:sldId id="275" r:id="rId13"/>
    <p:sldId id="272" r:id="rId14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B4A1E-6F2B-413D-BB8B-CEB774F8BB9D}" v="24" dt="2025-03-28T00:05:36.468"/>
    <p1510:client id="{696AFD74-05D0-48A0-8ACA-B5A65E3CB98A}" v="1" dt="2025-03-29T19:19:01.984"/>
    <p1510:client id="{6F230F18-0E71-28BE-9820-A49AA15611BB}" v="374" dt="2025-03-27T23:02:03.185"/>
    <p1510:client id="{734D7E48-B921-A09B-FDF5-F4B8ECF28DF8}" v="4" dt="2025-03-28T00:07:46.243"/>
    <p1510:client id="{A3E4B95F-1884-4B08-A006-C0D7B1184D0D}" v="396" dt="2025-03-27T22:30:56.034"/>
    <p1510:client id="{CD5486CF-972B-A0AE-3A12-AA3DB90B62C5}" v="214" dt="2025-03-28T00:08:34.262"/>
    <p1510:client id="{E7214ACC-44BB-1E1D-04BE-047257002B1C}" v="65" dt="2025-03-27T22:04:5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414677A-8767-4473-BA9A-8D8C2A067E29}" type="datetime1">
              <a:rPr lang="pt-BR" smtClean="0"/>
              <a:t>29/03/2025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E33BF-9E27-4B38-BB64-B69448889533}" type="datetime1">
              <a:rPr lang="pt-BR" smtClean="0"/>
              <a:pPr/>
              <a:t>29/03/2025</a:t>
            </a:fld>
            <a:endParaRPr lang="pt-BR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pt-BR" noProof="0" smtClean="0"/>
              <a:t>‹#›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C5FB0-5EF5-3101-EBF5-FD0655D0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28D4FC7-B220-928E-1657-65CEB292B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B63799-D0E2-29AF-9E2E-8AC871C76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C31754A-EE11-7858-3243-B10E40852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4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F68152-ECAF-4170-91CE-695FBFF661E6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B1131D-C111-4D5F-904B-E5869109CC64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2ABCEA-41E7-49DD-9116-CA74C204D00C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C215E3-F3FD-4DDA-B2E5-29FD5BDACD78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8AF102-DD3E-499F-ACBE-49D23FCD282F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CCDF6F-CFF5-4F2B-AF35-FFE3245AEC09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8A7EAC-C3B6-401A-A2BC-342EF304F356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34342B-B3AF-4EA1-96C5-991A832E9E9D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F91487-B891-42F9-A091-FF7306312465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C0079F-F013-4A75-8E7C-6957D046C79F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DEA0B3-7D84-4C08-9740-443BB1242D75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FFD0DF-73C3-4111-8620-442DD1F19F7E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EFE7F-60B5-4561-9CF6-1772685D059E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D6C2E-3497-4DCD-888D-6F85FB9BC89B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0D9D-E64C-497D-8F98-CB0CE73BECBA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DBD503-859B-4166-A303-FE138754BB67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PT" noProof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C4E6A2-4DA9-4B7B-BAD9-52D978E713F3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E3F8429B-578B-4071-9B9E-BBE1DF66D77F}" type="datetime1">
              <a:rPr lang="pt-BR" noProof="0" smtClean="0"/>
              <a:t>29/03/2025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‹#›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356616"/>
            <a:ext cx="8825658" cy="2821866"/>
          </a:xfrm>
        </p:spPr>
        <p:txBody>
          <a:bodyPr rtlCol="0">
            <a:normAutofit fontScale="90000"/>
          </a:bodyPr>
          <a:lstStyle/>
          <a:p>
            <a:r>
              <a:rPr lang="pt-BR"/>
              <a:t>Aprendizagem Profunda –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4105946"/>
            <a:ext cx="8825658" cy="2395437"/>
          </a:xfrm>
        </p:spPr>
        <p:txBody>
          <a:bodyPr rtlCol="0">
            <a:normAutofit lnSpcReduction="10000"/>
          </a:bodyPr>
          <a:lstStyle/>
          <a:p>
            <a:r>
              <a:rPr lang="pt-BR"/>
              <a:t>Trabalho desenvolvido Por:</a:t>
            </a:r>
          </a:p>
          <a:p>
            <a:r>
              <a:rPr lang="pt-BR"/>
              <a:t>PG55932 – Diogo Ferreira</a:t>
            </a:r>
          </a:p>
          <a:p>
            <a:r>
              <a:rPr lang="pt-BR"/>
              <a:t>PG55946 – Guilherme Barbosa</a:t>
            </a:r>
          </a:p>
          <a:p>
            <a:r>
              <a:rPr lang="pt-BR"/>
              <a:t>Pg55959 – JOÃO CARVALHO</a:t>
            </a:r>
          </a:p>
          <a:p>
            <a:r>
              <a:rPr lang="pt-BR"/>
              <a:t>PG55998 – Rafael Peixoto</a:t>
            </a:r>
          </a:p>
          <a:p>
            <a:r>
              <a:rPr lang="pt-BR"/>
              <a:t>PG56005 – Rodrigo Ralha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E8DA55-C705-EFB0-1342-201761755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nks de cadeia">
            <a:extLst>
              <a:ext uri="{FF2B5EF4-FFF2-40B4-BE49-F238E27FC236}">
                <a16:creationId xmlns:a16="http://schemas.microsoft.com/office/drawing/2014/main" id="{E55A78D4-327A-E9D7-D9FC-56CF87A27F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F278C1-2BAA-DB6E-9F06-2508EFE1B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356616"/>
            <a:ext cx="8825658" cy="2821866"/>
          </a:xfrm>
        </p:spPr>
        <p:txBody>
          <a:bodyPr rtlCol="0">
            <a:normAutofit fontScale="90000"/>
          </a:bodyPr>
          <a:lstStyle/>
          <a:p>
            <a:r>
              <a:rPr lang="pt-BR"/>
              <a:t>Aprendizagem Profunda – Módulo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639CC-8A90-62A5-1044-E4C660D8B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388" y="4105946"/>
            <a:ext cx="8825658" cy="2395437"/>
          </a:xfrm>
        </p:spPr>
        <p:txBody>
          <a:bodyPr rtlCol="0">
            <a:normAutofit lnSpcReduction="10000"/>
          </a:bodyPr>
          <a:lstStyle/>
          <a:p>
            <a:r>
              <a:rPr lang="pt-BR"/>
              <a:t>Trabalho desenvolvido Por:</a:t>
            </a:r>
          </a:p>
          <a:p>
            <a:r>
              <a:rPr lang="pt-BR"/>
              <a:t>PG55932 – Diogo Ferreira</a:t>
            </a:r>
          </a:p>
          <a:p>
            <a:r>
              <a:rPr lang="pt-BR"/>
              <a:t>PG55946 – Guilherme Barbosa</a:t>
            </a:r>
          </a:p>
          <a:p>
            <a:r>
              <a:rPr lang="pt-BR"/>
              <a:t>Pg55959 – JOÃO CARVALHO</a:t>
            </a:r>
          </a:p>
          <a:p>
            <a:r>
              <a:rPr lang="pt-BR"/>
              <a:t>PG55998 – Rafael Peixoto</a:t>
            </a:r>
          </a:p>
          <a:p>
            <a:r>
              <a:rPr lang="pt-BR"/>
              <a:t>PG56005 – Rodrigo Ralha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458B455-5033-3E5C-4F63-17D717F94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0767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72BB6-9646-8E2D-F8A7-E0178AC1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Criação de Datasets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9EC85C-865B-F72B-F900-569EE89B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3596703" cy="4195481"/>
          </a:xfrm>
        </p:spPr>
        <p:txBody>
          <a:bodyPr/>
          <a:lstStyle/>
          <a:p>
            <a:r>
              <a:rPr lang="pt-PT"/>
              <a:t>Dados “</a:t>
            </a:r>
            <a:r>
              <a:rPr lang="pt-PT" err="1"/>
              <a:t>Human</a:t>
            </a:r>
            <a:r>
              <a:rPr lang="pt-PT"/>
              <a:t>”: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/>
              <a:t>Procura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/>
              <a:t>Interpretação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/>
              <a:t>Extração e tratamento</a:t>
            </a:r>
          </a:p>
        </p:txBody>
      </p:sp>
      <p:sp>
        <p:nvSpPr>
          <p:cNvPr id="4" name="Marcador de Posição de Conteúdo 2">
            <a:extLst>
              <a:ext uri="{FF2B5EF4-FFF2-40B4-BE49-F238E27FC236}">
                <a16:creationId xmlns:a16="http://schemas.microsoft.com/office/drawing/2014/main" id="{A4311D35-635E-5C18-B889-74299EFC46A3}"/>
              </a:ext>
            </a:extLst>
          </p:cNvPr>
          <p:cNvSpPr txBox="1">
            <a:spLocks/>
          </p:cNvSpPr>
          <p:nvPr/>
        </p:nvSpPr>
        <p:spPr>
          <a:xfrm>
            <a:off x="6096000" y="2052918"/>
            <a:ext cx="334067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/>
              <a:t>Dados “AI”: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/>
              <a:t>Script</a:t>
            </a:r>
            <a:r>
              <a:rPr lang="pt-PT"/>
              <a:t> em </a:t>
            </a:r>
            <a:r>
              <a:rPr lang="pt-PT" i="1" err="1"/>
              <a:t>Python</a:t>
            </a:r>
            <a:endParaRPr lang="pt-PT" i="1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/>
              <a:t>API </a:t>
            </a:r>
            <a:r>
              <a:rPr lang="pt-PT" i="1" err="1"/>
              <a:t>DeepInfra</a:t>
            </a:r>
            <a:endParaRPr lang="pt-PT" i="1"/>
          </a:p>
          <a:p>
            <a:pPr lvl="1">
              <a:buFont typeface="Courier New" panose="02070309020205020404" pitchFamily="49" charset="0"/>
              <a:buChar char="o"/>
            </a:pPr>
            <a:r>
              <a:rPr lang="pt-PT" i="1"/>
              <a:t>Limitado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1894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6FAC5-3AB6-DC24-F7ED-4CB88BF0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100"/>
              <a:t>Implementação com </a:t>
            </a:r>
            <a:r>
              <a:rPr lang="pt-PT" sz="4100" err="1"/>
              <a:t>Numpy</a:t>
            </a:r>
            <a:endParaRPr lang="pt-PT" sz="4100" err="1">
              <a:solidFill>
                <a:srgbClr val="00000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81DF6D-607B-C32C-912B-431970E31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Regressão Logística</a:t>
            </a:r>
          </a:p>
          <a:p>
            <a:r>
              <a:rPr lang="pt-PT"/>
              <a:t>DNN</a:t>
            </a:r>
          </a:p>
          <a:p>
            <a:pPr lvl="1">
              <a:buFont typeface="Courier New" charset="2"/>
              <a:buChar char="o"/>
            </a:pPr>
            <a:r>
              <a:rPr lang="pt-PT" err="1"/>
              <a:t>Dropout</a:t>
            </a:r>
          </a:p>
          <a:p>
            <a:pPr lvl="1">
              <a:buFont typeface="Courier New" charset="2"/>
              <a:buChar char="o"/>
            </a:pPr>
            <a:r>
              <a:rPr lang="pt-PT"/>
              <a:t>Regularização L1 e L2</a:t>
            </a:r>
          </a:p>
          <a:p>
            <a:pPr lvl="1">
              <a:buFont typeface="Courier New" charset="2"/>
              <a:buChar char="o"/>
            </a:pPr>
            <a:r>
              <a:rPr lang="pt-PT" err="1"/>
              <a:t>Early</a:t>
            </a:r>
            <a:r>
              <a:rPr lang="pt-PT"/>
              <a:t> </a:t>
            </a:r>
            <a:r>
              <a:rPr lang="pt-PT" err="1"/>
              <a:t>Stopping</a:t>
            </a:r>
            <a:endParaRPr lang="pt-PT" u="sng" err="1"/>
          </a:p>
          <a:p>
            <a:r>
              <a:rPr lang="pt-PT"/>
              <a:t>RNN</a:t>
            </a:r>
          </a:p>
          <a:p>
            <a:pPr lvl="1">
              <a:buFont typeface="Courier New" charset="2"/>
              <a:buChar char="o"/>
            </a:pPr>
            <a:r>
              <a:rPr lang="pt-PT" err="1"/>
              <a:t>Early</a:t>
            </a:r>
            <a:r>
              <a:rPr lang="pt-PT"/>
              <a:t> </a:t>
            </a:r>
            <a:r>
              <a:rPr lang="pt-PT" err="1"/>
              <a:t>Stopping</a:t>
            </a:r>
          </a:p>
        </p:txBody>
      </p:sp>
    </p:spTree>
    <p:extLst>
      <p:ext uri="{BB962C8B-B14F-4D97-AF65-F5344CB8AC3E}">
        <p14:creationId xmlns:p14="http://schemas.microsoft.com/office/powerpoint/2010/main" val="366908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EE26F-B04B-4704-898A-53BDD3BC3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BDEE6-FC4A-0DB0-F867-7D5B1A18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4100"/>
              <a:t>Implementação com </a:t>
            </a:r>
            <a:r>
              <a:rPr lang="pt-PT" sz="4100" err="1"/>
              <a:t>TensorFlow</a:t>
            </a:r>
            <a:endParaRPr lang="pt-PT" sz="4100" err="1">
              <a:solidFill>
                <a:srgbClr val="000000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D8FB009-3B93-0443-7D76-64F7A277E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DNN</a:t>
            </a:r>
          </a:p>
          <a:p>
            <a:r>
              <a:rPr lang="pt-PT"/>
              <a:t>RNN</a:t>
            </a:r>
          </a:p>
          <a:p>
            <a:r>
              <a:rPr lang="pt-PT" err="1"/>
              <a:t>Embedding</a:t>
            </a:r>
            <a:endParaRPr lang="pt-PT"/>
          </a:p>
          <a:p>
            <a:r>
              <a:rPr lang="pt-PT"/>
              <a:t>GRU</a:t>
            </a:r>
          </a:p>
          <a:p>
            <a:r>
              <a:rPr lang="pt-PT"/>
              <a:t>LSTM</a:t>
            </a:r>
          </a:p>
          <a:p>
            <a:r>
              <a:rPr lang="pt-PT" err="1"/>
              <a:t>Transformer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300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FA4A3-4060-5612-E35A-CDA71CE6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266665"/>
          </a:xfrm>
        </p:spPr>
        <p:txBody>
          <a:bodyPr/>
          <a:lstStyle/>
          <a:p>
            <a:r>
              <a:rPr lang="pt-PT"/>
              <a:t>LLM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438832-96BC-114F-BD43-258BF521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j-lt"/>
                <a:cs typeface="+mj-lt"/>
              </a:rPr>
              <a:t>One</a:t>
            </a:r>
            <a:r>
              <a:rPr lang="pt-PT">
                <a:ea typeface="+mj-lt"/>
                <a:cs typeface="+mj-lt"/>
              </a:rPr>
              <a:t> - shot</a:t>
            </a:r>
          </a:p>
          <a:p>
            <a:r>
              <a:rPr lang="pt-PT"/>
              <a:t>API do </a:t>
            </a:r>
            <a:r>
              <a:rPr lang="pt-PT" err="1"/>
              <a:t>DeepInfra</a:t>
            </a:r>
          </a:p>
          <a:p>
            <a:r>
              <a:rPr lang="pt-PT" sz="1600"/>
              <a:t>Resultado atualmente</a:t>
            </a:r>
            <a:r>
              <a:rPr lang="pt-PT" sz="1800"/>
              <a:t> local – 50 - 62%</a:t>
            </a:r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80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DEB22-2F91-DD34-D67D-D7E2F708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Submissão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4C7784-6DB3-78FB-EA6A-396DC5CAF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DNN (implementada)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Resultado</a:t>
            </a:r>
            <a:r>
              <a:rPr lang="pt-PT"/>
              <a:t> local – 73.3%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Resultado proveniente do professor – 80%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Topologia </a:t>
            </a:r>
          </a:p>
        </p:txBody>
      </p:sp>
      <p:pic>
        <p:nvPicPr>
          <p:cNvPr id="4" name="Imagem 3" descr="Uma imagem com texto, captura de ecrã, Tipo de letra&#10;&#10;Os conteúdos gerados pela IA podem estar incorretos.">
            <a:extLst>
              <a:ext uri="{FF2B5EF4-FFF2-40B4-BE49-F238E27FC236}">
                <a16:creationId xmlns:a16="http://schemas.microsoft.com/office/drawing/2014/main" id="{642A22CB-7446-4BC4-4793-90A4DEF17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628" y="3689074"/>
            <a:ext cx="69818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70D31-E46F-DDD3-B9D2-8F040F75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Submissão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1186EBE-7EA6-1FC9-0148-6A973C1E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RNN (implementada)</a:t>
            </a:r>
            <a:endParaRPr lang="en-US"/>
          </a:p>
          <a:p>
            <a:pPr lvl="1">
              <a:buFont typeface="Courier New,monospace" charset="2"/>
              <a:buChar char="o"/>
            </a:pPr>
            <a:r>
              <a:rPr lang="pt-PT" sz="1600"/>
              <a:t>Resultado</a:t>
            </a:r>
            <a:r>
              <a:rPr lang="pt-PT"/>
              <a:t> local – 70%</a:t>
            </a:r>
            <a:endParaRPr lang="en-US"/>
          </a:p>
          <a:p>
            <a:pPr lvl="1">
              <a:buFont typeface="Courier New,monospace" charset="2"/>
              <a:buChar char="o"/>
            </a:pPr>
            <a:r>
              <a:rPr lang="pt-PT" sz="1600"/>
              <a:t>Resultado proveniente do professor – 63%</a:t>
            </a:r>
            <a:endParaRPr lang="en-US" sz="1600"/>
          </a:p>
          <a:p>
            <a:pPr lvl="1">
              <a:buFont typeface="Courier New,monospace" charset="2"/>
              <a:buChar char="o"/>
            </a:pPr>
            <a:r>
              <a:rPr lang="pt-PT" sz="1600"/>
              <a:t>Topologia </a:t>
            </a:r>
            <a:endParaRPr lang="pt-PT"/>
          </a:p>
        </p:txBody>
      </p:sp>
      <p:pic>
        <p:nvPicPr>
          <p:cNvPr id="4" name="Imagem 3" descr="Uma imagem com texto, captura de ecrã, Tipo de letra, file&#10;&#10;Os conteúdos gerados pela IA podem estar incorretos.">
            <a:extLst>
              <a:ext uri="{FF2B5EF4-FFF2-40B4-BE49-F238E27FC236}">
                <a16:creationId xmlns:a16="http://schemas.microsoft.com/office/drawing/2014/main" id="{5306C80E-AEA2-2747-35C1-D22CD2852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338" y="3970959"/>
            <a:ext cx="61531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3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9C70-88DF-17C9-9CBD-7CA8C9015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316641-9D02-BAA9-5578-36CBC34F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Submissão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8952F51-F25C-2DA4-7E6E-2C971F123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DNN (</a:t>
            </a:r>
            <a:r>
              <a:rPr lang="pt-PT" err="1"/>
              <a:t>TensorFlow</a:t>
            </a:r>
            <a:r>
              <a:rPr lang="pt-PT"/>
              <a:t>)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Resultado</a:t>
            </a:r>
            <a:r>
              <a:rPr lang="pt-PT"/>
              <a:t> local – 82.5%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Resultado proveniente do professor – 78%</a:t>
            </a:r>
          </a:p>
          <a:p>
            <a:pPr lvl="1">
              <a:buFont typeface="Courier New" charset="2"/>
              <a:buChar char="o"/>
            </a:pPr>
            <a:r>
              <a:rPr lang="pt-PT" sz="1600"/>
              <a:t>Topologia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B7EE03-9B19-6C45-31A9-3131AF023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44" y="3813175"/>
            <a:ext cx="62198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9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EA79-94E1-E930-FC6D-A48CE9685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7D253-EEE7-B7BC-204F-D3B3B574B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Submissão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9A5D11-4593-0905-00D5-568B04AF2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err="1"/>
              <a:t>Embedding</a:t>
            </a:r>
            <a:r>
              <a:rPr lang="pt-PT"/>
              <a:t> (</a:t>
            </a:r>
            <a:r>
              <a:rPr lang="pt-PT" err="1"/>
              <a:t>TensorFlow</a:t>
            </a:r>
            <a:r>
              <a:rPr lang="pt-PT"/>
              <a:t>)</a:t>
            </a:r>
          </a:p>
          <a:p>
            <a:pPr lvl="1">
              <a:buFont typeface="Courier New,monospace" charset="2"/>
              <a:buChar char="o"/>
            </a:pPr>
            <a:r>
              <a:rPr lang="pt-PT" sz="1600"/>
              <a:t>Resultado</a:t>
            </a:r>
            <a:r>
              <a:rPr lang="pt-PT"/>
              <a:t> local – 72.5%</a:t>
            </a:r>
            <a:endParaRPr lang="en-US"/>
          </a:p>
          <a:p>
            <a:pPr lvl="1">
              <a:buFont typeface="Courier New,monospace" charset="2"/>
              <a:buChar char="o"/>
            </a:pPr>
            <a:r>
              <a:rPr lang="pt-PT" sz="1600"/>
              <a:t>Resultado proveniente do professor – 78%</a:t>
            </a:r>
            <a:endParaRPr lang="en-US" sz="1600"/>
          </a:p>
          <a:p>
            <a:pPr lvl="1">
              <a:buFont typeface="Courier New,monospace" charset="2"/>
              <a:buChar char="o"/>
            </a:pPr>
            <a:r>
              <a:rPr lang="pt-PT" sz="1600"/>
              <a:t>Topologia </a:t>
            </a:r>
            <a:endParaRPr lang="pt-PT"/>
          </a:p>
        </p:txBody>
      </p:sp>
      <p:pic>
        <p:nvPicPr>
          <p:cNvPr id="4" name="Imagem 3" descr="Uma imagem com texto, captura de ecrã, Tipo de letra&#10;&#10;Os conteúdos gerados pela IA podem estar incorretos.">
            <a:extLst>
              <a:ext uri="{FF2B5EF4-FFF2-40B4-BE49-F238E27FC236}">
                <a16:creationId xmlns:a16="http://schemas.microsoft.com/office/drawing/2014/main" id="{2D43BEEE-9BB9-2CC8-59F4-12609CA34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3863630"/>
            <a:ext cx="102870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06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08_TF78884036_Win32" id="{4C89C495-55DA-422F-99AE-8DF85A274AF2}" vid="{063601A3-806B-4CC4-9B30-26C03EA5568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f9d490-8dc5-4e01-934b-c8ceabfef6c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D6C2E913195C48A3D9AD16E0CB8863" ma:contentTypeVersion="6" ma:contentTypeDescription="Criar um novo documento." ma:contentTypeScope="" ma:versionID="95e3210385232e2feb00e3de811416b6">
  <xsd:schema xmlns:xsd="http://www.w3.org/2001/XMLSchema" xmlns:xs="http://www.w3.org/2001/XMLSchema" xmlns:p="http://schemas.microsoft.com/office/2006/metadata/properties" xmlns:ns3="95f9d490-8dc5-4e01-934b-c8ceabfef6c8" targetNamespace="http://schemas.microsoft.com/office/2006/metadata/properties" ma:root="true" ma:fieldsID="e1b2eab883081f668074772cfc5d4dfb" ns3:_="">
    <xsd:import namespace="95f9d490-8dc5-4e01-934b-c8ceabfef6c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9d490-8dc5-4e01-934b-c8ceabfef6c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95f9d490-8dc5-4e01-934b-c8ceabfef6c8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4AEA7A-4A86-4365-AA49-BD7FB09B0C44}">
  <ds:schemaRefs>
    <ds:schemaRef ds:uri="95f9d490-8dc5-4e01-934b-c8ceabfef6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digital</Template>
  <TotalTime>0</TotalTime>
  <Words>198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Courier New</vt:lpstr>
      <vt:lpstr>Courier New,monospace</vt:lpstr>
      <vt:lpstr>Wingdings 3</vt:lpstr>
      <vt:lpstr>Íon</vt:lpstr>
      <vt:lpstr>Aprendizagem Profunda – Módulo 1</vt:lpstr>
      <vt:lpstr>Criação de Datasets</vt:lpstr>
      <vt:lpstr>Implementação com Numpy</vt:lpstr>
      <vt:lpstr>Implementação com TensorFlow</vt:lpstr>
      <vt:lpstr>LLM</vt:lpstr>
      <vt:lpstr>Submissão 1</vt:lpstr>
      <vt:lpstr>Submissão 1</vt:lpstr>
      <vt:lpstr>Submissão 2</vt:lpstr>
      <vt:lpstr>Submissão 2</vt:lpstr>
      <vt:lpstr>Aprendizagem Profunda – Módulo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Cardoso Ferreira</dc:creator>
  <cp:lastModifiedBy>Guilherme João Fernandes Barbosa</cp:lastModifiedBy>
  <cp:revision>2</cp:revision>
  <dcterms:created xsi:type="dcterms:W3CDTF">2025-03-27T22:01:12Z</dcterms:created>
  <dcterms:modified xsi:type="dcterms:W3CDTF">2025-03-29T19:19:02Z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0x010100C0D6C2E913195C48A3D9AD16E0CB8863</vt:lpwstr>
  </property>
</Properties>
</file>