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e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398" r:id="rId3"/>
    <p:sldId id="399" r:id="rId4"/>
    <p:sldId id="290" r:id="rId5"/>
    <p:sldId id="278" r:id="rId6"/>
    <p:sldId id="313" r:id="rId7"/>
    <p:sldId id="291" r:id="rId8"/>
    <p:sldId id="292" r:id="rId9"/>
    <p:sldId id="303" r:id="rId10"/>
    <p:sldId id="280" r:id="rId11"/>
    <p:sldId id="281" r:id="rId12"/>
    <p:sldId id="282" r:id="rId13"/>
    <p:sldId id="284" r:id="rId14"/>
    <p:sldId id="283" r:id="rId15"/>
    <p:sldId id="478" r:id="rId16"/>
    <p:sldId id="479" r:id="rId17"/>
    <p:sldId id="480" r:id="rId18"/>
    <p:sldId id="483" r:id="rId19"/>
    <p:sldId id="482" r:id="rId20"/>
    <p:sldId id="453" r:id="rId21"/>
    <p:sldId id="454" r:id="rId22"/>
    <p:sldId id="455" r:id="rId23"/>
    <p:sldId id="456" r:id="rId24"/>
    <p:sldId id="287" r:id="rId25"/>
    <p:sldId id="288" r:id="rId26"/>
    <p:sldId id="465" r:id="rId27"/>
    <p:sldId id="315" r:id="rId28"/>
    <p:sldId id="472" r:id="rId29"/>
    <p:sldId id="473" r:id="rId30"/>
    <p:sldId id="477" r:id="rId31"/>
    <p:sldId id="474" r:id="rId32"/>
    <p:sldId id="475" r:id="rId33"/>
    <p:sldId id="289" r:id="rId34"/>
    <p:sldId id="470" r:id="rId35"/>
    <p:sldId id="476" r:id="rId36"/>
    <p:sldId id="471" r:id="rId37"/>
    <p:sldId id="445" r:id="rId38"/>
    <p:sldId id="484" r:id="rId39"/>
    <p:sldId id="346" r:id="rId40"/>
    <p:sldId id="3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274" autoAdjust="0"/>
  </p:normalViewPr>
  <p:slideViewPr>
    <p:cSldViewPr snapToGrid="0">
      <p:cViewPr varScale="1">
        <p:scale>
          <a:sx n="95" d="100"/>
          <a:sy n="95" d="100"/>
        </p:scale>
        <p:origin x="5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71599" y="763560"/>
            <a:ext cx="5029200" cy="3772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371599" y="763560"/>
            <a:ext cx="5029200" cy="3772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0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https://www.arduino.cc/en/Tutorial/Memory  </a:t>
            </a:r>
          </a:p>
          <a:p>
            <a:endParaRPr lang="en-US" dirty="0"/>
          </a:p>
          <a:p>
            <a:r>
              <a:rPr lang="en-US" dirty="0"/>
              <a:t>Atmega328 </a:t>
            </a:r>
          </a:p>
          <a:p>
            <a:r>
              <a:rPr lang="en-US" dirty="0"/>
              <a:t>Flash  32k bytes (of which .5k is used for the bootloader)</a:t>
            </a:r>
          </a:p>
          <a:p>
            <a:r>
              <a:rPr lang="en-US" dirty="0"/>
              <a:t>SRAM   2k bytes</a:t>
            </a:r>
          </a:p>
          <a:p>
            <a:r>
              <a:rPr lang="en-US" dirty="0"/>
              <a:t>EEPROM 1k byte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3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https://www.arduino.cc/en/Reference/Libraries  </a:t>
            </a:r>
          </a:p>
          <a:p>
            <a:endParaRPr lang="en-US" dirty="0"/>
          </a:p>
          <a:p>
            <a:r>
              <a:rPr lang="en-US" dirty="0"/>
              <a:t>http://www.fritzing.org/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8160"/>
            <a:ext cx="6032520" cy="479628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  <a14:imgEffect>
                      <a14:colorTemperature colorTemp="69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arduino.cc/reference/en/language/functions/advanced-io/shiftin/" TargetMode="External"/><Relationship Id="rId18" Type="http://schemas.openxmlformats.org/officeDocument/2006/relationships/hyperlink" Target="https://www.arduino.cc/reference/en/language/functions/time/micros/" TargetMode="External"/><Relationship Id="rId26" Type="http://schemas.openxmlformats.org/officeDocument/2006/relationships/hyperlink" Target="https://www.arduino.cc/reference/en/language/functions/math/sq/" TargetMode="External"/><Relationship Id="rId39" Type="http://schemas.openxmlformats.org/officeDocument/2006/relationships/hyperlink" Target="https://www.arduino.cc/reference/en/language/functions/characters/isprintable/" TargetMode="External"/><Relationship Id="rId21" Type="http://schemas.openxmlformats.org/officeDocument/2006/relationships/hyperlink" Target="https://www.arduino.cc/reference/en/language/functions/math/constrain/" TargetMode="External"/><Relationship Id="rId34" Type="http://schemas.openxmlformats.org/officeDocument/2006/relationships/hyperlink" Target="https://www.arduino.cc/reference/en/language/functions/characters/iscontrol/" TargetMode="External"/><Relationship Id="rId42" Type="http://schemas.openxmlformats.org/officeDocument/2006/relationships/hyperlink" Target="https://www.arduino.cc/reference/en/language/functions/characters/isuppercase/" TargetMode="External"/><Relationship Id="rId47" Type="http://schemas.openxmlformats.org/officeDocument/2006/relationships/hyperlink" Target="https://www.arduino.cc/reference/en/language/functions/bits-and-bytes/bitclear/" TargetMode="External"/><Relationship Id="rId50" Type="http://schemas.openxmlformats.org/officeDocument/2006/relationships/hyperlink" Target="https://www.arduino.cc/reference/en/language/functions/bits-and-bytes/bitwrite/" TargetMode="External"/><Relationship Id="rId55" Type="http://schemas.openxmlformats.org/officeDocument/2006/relationships/hyperlink" Target="https://www.arduino.cc/reference/en/language/functions/interrupts/interrupts/" TargetMode="External"/><Relationship Id="rId7" Type="http://schemas.openxmlformats.org/officeDocument/2006/relationships/hyperlink" Target="https://www.arduino.cc/reference/en/language/functions/analog-io/analogwrite/" TargetMode="External"/><Relationship Id="rId2" Type="http://schemas.openxmlformats.org/officeDocument/2006/relationships/hyperlink" Target="https://www.arduino.cc/reference/en/language/functions/digital-io/digitalread/" TargetMode="External"/><Relationship Id="rId16" Type="http://schemas.openxmlformats.org/officeDocument/2006/relationships/hyperlink" Target="https://www.arduino.cc/reference/en/language/functions/time/delay/" TargetMode="External"/><Relationship Id="rId29" Type="http://schemas.openxmlformats.org/officeDocument/2006/relationships/hyperlink" Target="https://www.arduino.cc/reference/en/language/functions/trigonometry/sin/" TargetMode="External"/><Relationship Id="rId11" Type="http://schemas.openxmlformats.org/officeDocument/2006/relationships/hyperlink" Target="https://www.arduino.cc/reference/en/language/functions/advanced-io/pulsein/" TargetMode="External"/><Relationship Id="rId24" Type="http://schemas.openxmlformats.org/officeDocument/2006/relationships/hyperlink" Target="https://www.arduino.cc/reference/en/language/functions/math/min/" TargetMode="External"/><Relationship Id="rId32" Type="http://schemas.openxmlformats.org/officeDocument/2006/relationships/hyperlink" Target="https://www.arduino.cc/reference/en/language/functions/characters/isalphanumeric/" TargetMode="External"/><Relationship Id="rId37" Type="http://schemas.openxmlformats.org/officeDocument/2006/relationships/hyperlink" Target="https://www.arduino.cc/reference/en/language/functions/characters/ishexadecimaldigit/" TargetMode="External"/><Relationship Id="rId40" Type="http://schemas.openxmlformats.org/officeDocument/2006/relationships/hyperlink" Target="https://www.arduino.cc/reference/en/language/functions/characters/ispunct/" TargetMode="External"/><Relationship Id="rId45" Type="http://schemas.openxmlformats.org/officeDocument/2006/relationships/hyperlink" Target="https://www.arduino.cc/reference/en/language/functions/random-numbers/randomseed/" TargetMode="External"/><Relationship Id="rId53" Type="http://schemas.openxmlformats.org/officeDocument/2006/relationships/hyperlink" Target="https://www.arduino.cc/reference/en/language/functions/external-interrupts/attachinterrupt/" TargetMode="External"/><Relationship Id="rId58" Type="http://schemas.openxmlformats.org/officeDocument/2006/relationships/hyperlink" Target="https://www.arduino.cc/reference/en/language/functions/communication/stream/" TargetMode="External"/><Relationship Id="rId5" Type="http://schemas.openxmlformats.org/officeDocument/2006/relationships/hyperlink" Target="https://www.arduino.cc/reference/en/language/functions/analog-io/analogread/" TargetMode="External"/><Relationship Id="rId61" Type="http://schemas.openxmlformats.org/officeDocument/2006/relationships/hyperlink" Target="https://www.arduino.cc/reference/en/#functions" TargetMode="External"/><Relationship Id="rId19" Type="http://schemas.openxmlformats.org/officeDocument/2006/relationships/hyperlink" Target="https://www.arduino.cc/reference/en/language/functions/time/millis/" TargetMode="External"/><Relationship Id="rId14" Type="http://schemas.openxmlformats.org/officeDocument/2006/relationships/hyperlink" Target="https://www.arduino.cc/reference/en/language/functions/advanced-io/shiftout/" TargetMode="External"/><Relationship Id="rId22" Type="http://schemas.openxmlformats.org/officeDocument/2006/relationships/hyperlink" Target="https://www.arduino.cc/reference/en/language/functions/math/map/" TargetMode="External"/><Relationship Id="rId27" Type="http://schemas.openxmlformats.org/officeDocument/2006/relationships/hyperlink" Target="https://www.arduino.cc/reference/en/language/functions/math/sqrt/" TargetMode="External"/><Relationship Id="rId30" Type="http://schemas.openxmlformats.org/officeDocument/2006/relationships/hyperlink" Target="https://www.arduino.cc/reference/en/language/functions/trigonometry/tan/" TargetMode="External"/><Relationship Id="rId35" Type="http://schemas.openxmlformats.org/officeDocument/2006/relationships/hyperlink" Target="https://www.arduino.cc/reference/en/language/functions/characters/isdigit/" TargetMode="External"/><Relationship Id="rId43" Type="http://schemas.openxmlformats.org/officeDocument/2006/relationships/hyperlink" Target="https://www.arduino.cc/reference/en/language/functions/characters/iswhitespace/" TargetMode="External"/><Relationship Id="rId48" Type="http://schemas.openxmlformats.org/officeDocument/2006/relationships/hyperlink" Target="https://www.arduino.cc/reference/en/language/functions/bits-and-bytes/bitread/" TargetMode="External"/><Relationship Id="rId56" Type="http://schemas.openxmlformats.org/officeDocument/2006/relationships/hyperlink" Target="https://www.arduino.cc/reference/en/language/functions/interrupts/nointerrupts/" TargetMode="External"/><Relationship Id="rId8" Type="http://schemas.openxmlformats.org/officeDocument/2006/relationships/hyperlink" Target="https://www.arduino.cc/reference/en/language/functions/zero-due-mkr-family/analogreadresolution/" TargetMode="External"/><Relationship Id="rId51" Type="http://schemas.openxmlformats.org/officeDocument/2006/relationships/hyperlink" Target="https://www.arduino.cc/reference/en/language/functions/bits-and-bytes/highbyte/" TargetMode="External"/><Relationship Id="rId3" Type="http://schemas.openxmlformats.org/officeDocument/2006/relationships/hyperlink" Target="https://www.arduino.cc/reference/en/language/functions/digital-io/digitalwrite/" TargetMode="External"/><Relationship Id="rId12" Type="http://schemas.openxmlformats.org/officeDocument/2006/relationships/hyperlink" Target="https://www.arduino.cc/reference/en/language/functions/advanced-io/pulseinlong/" TargetMode="External"/><Relationship Id="rId17" Type="http://schemas.openxmlformats.org/officeDocument/2006/relationships/hyperlink" Target="https://www.arduino.cc/reference/en/language/functions/time/delaymicroseconds/" TargetMode="External"/><Relationship Id="rId25" Type="http://schemas.openxmlformats.org/officeDocument/2006/relationships/hyperlink" Target="https://www.arduino.cc/reference/en/language/functions/math/pow/" TargetMode="External"/><Relationship Id="rId33" Type="http://schemas.openxmlformats.org/officeDocument/2006/relationships/hyperlink" Target="https://www.arduino.cc/reference/en/language/functions/characters/isascii/" TargetMode="External"/><Relationship Id="rId38" Type="http://schemas.openxmlformats.org/officeDocument/2006/relationships/hyperlink" Target="https://www.arduino.cc/reference/en/language/functions/characters/islowercase/" TargetMode="External"/><Relationship Id="rId46" Type="http://schemas.openxmlformats.org/officeDocument/2006/relationships/hyperlink" Target="https://www.arduino.cc/reference/en/language/functions/bits-and-bytes/bit/" TargetMode="External"/><Relationship Id="rId59" Type="http://schemas.openxmlformats.org/officeDocument/2006/relationships/hyperlink" Target="https://www.arduino.cc/reference/en/language/functions/usb/keyboard/" TargetMode="External"/><Relationship Id="rId20" Type="http://schemas.openxmlformats.org/officeDocument/2006/relationships/hyperlink" Target="https://www.arduino.cc/reference/en/language/functions/math/abs/" TargetMode="External"/><Relationship Id="rId41" Type="http://schemas.openxmlformats.org/officeDocument/2006/relationships/hyperlink" Target="https://www.arduino.cc/reference/en/language/functions/characters/isspace/" TargetMode="External"/><Relationship Id="rId54" Type="http://schemas.openxmlformats.org/officeDocument/2006/relationships/hyperlink" Target="https://www.arduino.cc/reference/en/language/functions/external-interrupts/detachinterrup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rduino.cc/reference/en/language/functions/analog-io/analogreference/" TargetMode="External"/><Relationship Id="rId15" Type="http://schemas.openxmlformats.org/officeDocument/2006/relationships/hyperlink" Target="https://www.arduino.cc/reference/en/language/functions/advanced-io/tone/" TargetMode="External"/><Relationship Id="rId23" Type="http://schemas.openxmlformats.org/officeDocument/2006/relationships/hyperlink" Target="https://www.arduino.cc/reference/en/language/functions/math/max/" TargetMode="External"/><Relationship Id="rId28" Type="http://schemas.openxmlformats.org/officeDocument/2006/relationships/hyperlink" Target="https://www.arduino.cc/reference/en/language/functions/trigonometry/cos/" TargetMode="External"/><Relationship Id="rId36" Type="http://schemas.openxmlformats.org/officeDocument/2006/relationships/hyperlink" Target="https://www.arduino.cc/reference/en/language/functions/characters/isgraph/" TargetMode="External"/><Relationship Id="rId49" Type="http://schemas.openxmlformats.org/officeDocument/2006/relationships/hyperlink" Target="https://www.arduino.cc/reference/en/language/functions/bits-and-bytes/bitset/" TargetMode="External"/><Relationship Id="rId57" Type="http://schemas.openxmlformats.org/officeDocument/2006/relationships/hyperlink" Target="https://www.arduino.cc/reference/en/language/functions/communication/serial/" TargetMode="External"/><Relationship Id="rId10" Type="http://schemas.openxmlformats.org/officeDocument/2006/relationships/hyperlink" Target="https://www.arduino.cc/reference/en/language/functions/advanced-io/notone/" TargetMode="External"/><Relationship Id="rId31" Type="http://schemas.openxmlformats.org/officeDocument/2006/relationships/hyperlink" Target="https://www.arduino.cc/reference/en/language/functions/characters/isalpha/" TargetMode="External"/><Relationship Id="rId44" Type="http://schemas.openxmlformats.org/officeDocument/2006/relationships/hyperlink" Target="https://www.arduino.cc/reference/en/language/functions/random-numbers/random/" TargetMode="External"/><Relationship Id="rId52" Type="http://schemas.openxmlformats.org/officeDocument/2006/relationships/hyperlink" Target="https://www.arduino.cc/reference/en/language/functions/bits-and-bytes/lowbyte/" TargetMode="External"/><Relationship Id="rId60" Type="http://schemas.openxmlformats.org/officeDocument/2006/relationships/hyperlink" Target="https://www.arduino.cc/reference/en/language/functions/usb/mouse/" TargetMode="External"/><Relationship Id="rId4" Type="http://schemas.openxmlformats.org/officeDocument/2006/relationships/hyperlink" Target="https://www.arduino.cc/reference/en/language/functions/digital-io/pinmode/" TargetMode="External"/><Relationship Id="rId9" Type="http://schemas.openxmlformats.org/officeDocument/2006/relationships/hyperlink" Target="https://www.arduino.cc/reference/en/language/functions/zero-due-mkr-family/analogwriteresolutio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27312"/>
          </a:xfrm>
        </p:spPr>
        <p:txBody>
          <a:bodyPr/>
          <a:lstStyle/>
          <a:p>
            <a:r>
              <a:rPr lang="bg-BG" dirty="0"/>
              <a:t>Ардуино</a:t>
            </a:r>
            <a:r>
              <a:rPr lang="en-US" dirty="0"/>
              <a:t> </a:t>
            </a:r>
            <a:r>
              <a:rPr lang="bg-BG" dirty="0"/>
              <a:t>осноВИ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gevelichkov@gmail.com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50582" y="399539"/>
            <a:ext cx="8228974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СРЕДАТА ЗА ПРОГРАМИРАНЕ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5580" y="944118"/>
            <a:ext cx="5070566" cy="544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0732" y="1568264"/>
            <a:ext cx="8813562" cy="9461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1673423" y="3591787"/>
            <a:ext cx="1752457" cy="6985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1"/>
          <a:lstStyle/>
          <a:p>
            <a:pPr algn="ctr"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  <a:defRPr b="1"/>
            </a:pPr>
            <a:r>
              <a:rPr lang="en-US" sz="2177" b="1" dirty="0" err="1">
                <a:latin typeface="Arial" pitchFamily="18"/>
                <a:ea typeface="Arial Unicode MS" pitchFamily="2"/>
                <a:cs typeface="Arial Unicode MS" pitchFamily="2"/>
              </a:rPr>
              <a:t>Провери</a:t>
            </a:r>
            <a:r>
              <a:rPr lang="en-US" sz="2177" b="1" dirty="0">
                <a:latin typeface="Arial" pitchFamily="18"/>
                <a:ea typeface="Arial Unicode MS" pitchFamily="2"/>
                <a:cs typeface="Arial Unicode MS" pitchFamily="2"/>
              </a:rPr>
              <a:t> /</a:t>
            </a:r>
          </a:p>
          <a:p>
            <a:pPr algn="ctr"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  <a:defRPr b="1"/>
            </a:pPr>
            <a:r>
              <a:rPr lang="en-US" sz="2177" b="1" dirty="0" err="1">
                <a:latin typeface="Arial" pitchFamily="18"/>
                <a:ea typeface="Arial Unicode MS" pitchFamily="2"/>
                <a:cs typeface="Arial Unicode MS" pitchFamily="2"/>
              </a:rPr>
              <a:t>Компилирай</a:t>
            </a:r>
            <a:endParaRPr lang="en-US" sz="2177" b="1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1850432" y="2449718"/>
            <a:ext cx="162640" cy="1143376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81646" tIns="42456" rIns="81646" bIns="42456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endParaRPr lang="en-US" sz="1633"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341301" y="5453978"/>
            <a:ext cx="1222736" cy="69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1"/>
          <a:lstStyle/>
          <a:p>
            <a:pPr algn="ctr"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  <a:defRPr b="1"/>
            </a:pPr>
            <a:r>
              <a:rPr lang="en-US" sz="2177" b="1" dirty="0" err="1">
                <a:latin typeface="Arial" pitchFamily="18"/>
                <a:ea typeface="Arial Unicode MS" pitchFamily="2"/>
                <a:cs typeface="Arial Unicode MS" pitchFamily="2"/>
              </a:rPr>
              <a:t>Качи</a:t>
            </a:r>
            <a:endParaRPr lang="en-US" sz="2177" b="1" dirty="0">
              <a:latin typeface="Arial" pitchFamily="18"/>
              <a:ea typeface="Arial Unicode MS" pitchFamily="2"/>
              <a:cs typeface="Arial Unicode MS" pitchFamily="2"/>
            </a:endParaRPr>
          </a:p>
          <a:p>
            <a:pPr algn="ctr"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  <a:defRPr b="1"/>
            </a:pPr>
            <a:r>
              <a:rPr lang="en-US" sz="2177" b="1" dirty="0">
                <a:latin typeface="Arial" pitchFamily="18"/>
                <a:ea typeface="Arial Unicode MS" pitchFamily="2"/>
                <a:cs typeface="Arial Unicode MS" pitchFamily="2"/>
              </a:rPr>
              <a:t>(Upload)</a:t>
            </a:r>
          </a:p>
        </p:txBody>
      </p:sp>
      <p:sp>
        <p:nvSpPr>
          <p:cNvPr id="8" name="Straight Connector 7"/>
          <p:cNvSpPr/>
          <p:nvPr/>
        </p:nvSpPr>
        <p:spPr>
          <a:xfrm>
            <a:off x="2502950" y="2449718"/>
            <a:ext cx="2390597" cy="2840018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81646" tIns="42456" rIns="81646" bIns="42456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endParaRPr lang="en-US" sz="1633"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09840" y="3666698"/>
            <a:ext cx="2537569" cy="6985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1"/>
          <a:lstStyle/>
          <a:p>
            <a:pPr algn="ctr"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  <a:defRPr b="1"/>
            </a:pPr>
            <a:r>
              <a:rPr lang="en-US" sz="2177" b="1" dirty="0" err="1">
                <a:latin typeface="Arial" pitchFamily="18"/>
                <a:ea typeface="Arial Unicode MS" pitchFamily="2"/>
                <a:cs typeface="Arial Unicode MS" pitchFamily="2"/>
              </a:rPr>
              <a:t>Отвори</a:t>
            </a:r>
            <a:endParaRPr lang="en-US" sz="2177" b="1" dirty="0">
              <a:latin typeface="Arial" pitchFamily="18"/>
              <a:ea typeface="Arial Unicode MS" pitchFamily="2"/>
              <a:cs typeface="Arial Unicode MS" pitchFamily="2"/>
            </a:endParaRPr>
          </a:p>
          <a:p>
            <a:pPr algn="ctr"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  <a:defRPr b="1"/>
            </a:pPr>
            <a:r>
              <a:rPr lang="en-US" sz="2177" b="1" dirty="0" err="1">
                <a:latin typeface="Arial" pitchFamily="18"/>
                <a:ea typeface="Arial Unicode MS" pitchFamily="2"/>
                <a:cs typeface="Arial Unicode MS" pitchFamily="2"/>
              </a:rPr>
              <a:t>серийния</a:t>
            </a:r>
            <a:r>
              <a:rPr lang="en-US" sz="2177" b="1" dirty="0">
                <a:latin typeface="Arial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2177" b="1" dirty="0" err="1">
                <a:latin typeface="Arial" pitchFamily="18"/>
                <a:ea typeface="Arial Unicode MS" pitchFamily="2"/>
                <a:cs typeface="Arial Unicode MS" pitchFamily="2"/>
              </a:rPr>
              <a:t>монитор</a:t>
            </a:r>
            <a:endParaRPr lang="en-US" sz="2177" b="1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V="1">
            <a:off x="9867480" y="2449717"/>
            <a:ext cx="261257" cy="1142068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81646" tIns="42456" rIns="81646" bIns="42456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endParaRPr lang="en-US" sz="1633"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79760" y="555667"/>
            <a:ext cx="8227668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ЕЗИК ЗА ПРОГРАМИРАНЕ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79760" y="1604189"/>
            <a:ext cx="8227668" cy="4963538"/>
          </a:xfrm>
        </p:spPr>
        <p:txBody>
          <a:bodyPr wrap="square">
            <a:spAutoFit/>
          </a:bodyPr>
          <a:lstStyle>
            <a:defPPr marL="342720" marR="0" lvl="0" indent="-342720" algn="l" rtl="0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indent="-296546"/>
            <a:r>
              <a:rPr lang="en-US" sz="2400" b="1" dirty="0" err="1">
                <a:solidFill>
                  <a:schemeClr val="tx1"/>
                </a:solidFill>
              </a:rPr>
              <a:t>Ниско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ниво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lda</a:t>
            </a:r>
            <a:r>
              <a:rPr lang="en-US" sz="2400" dirty="0">
                <a:solidFill>
                  <a:schemeClr val="tx1"/>
                </a:solidFill>
              </a:rPr>
              <a:t> 0xfe09 ; </a:t>
            </a:r>
            <a:r>
              <a:rPr lang="en-US" sz="2400" dirty="0" err="1">
                <a:solidFill>
                  <a:schemeClr val="tx1"/>
                </a:solidFill>
              </a:rPr>
              <a:t>lda</a:t>
            </a:r>
            <a:r>
              <a:rPr lang="en-US" sz="2400" dirty="0">
                <a:solidFill>
                  <a:schemeClr val="tx1"/>
                </a:solidFill>
              </a:rPr>
              <a:t> #0xff ; </a:t>
            </a:r>
            <a:r>
              <a:rPr lang="en-US" sz="2400" dirty="0" err="1">
                <a:solidFill>
                  <a:schemeClr val="tx1"/>
                </a:solidFill>
              </a:rPr>
              <a:t>sta</a:t>
            </a:r>
            <a:r>
              <a:rPr lang="en-US" sz="2400" dirty="0">
                <a:solidFill>
                  <a:schemeClr val="tx1"/>
                </a:solidFill>
              </a:rPr>
              <a:t> 0xfe09)</a:t>
            </a:r>
          </a:p>
          <a:p>
            <a:pPr indent="-296546"/>
            <a:endParaRPr lang="en-US" sz="2400" dirty="0">
              <a:solidFill>
                <a:schemeClr val="tx1"/>
              </a:solidFill>
            </a:endParaRPr>
          </a:p>
          <a:p>
            <a:pPr indent="-296546"/>
            <a:r>
              <a:rPr lang="en-US" sz="2400" b="1" dirty="0" err="1">
                <a:solidFill>
                  <a:schemeClr val="tx1"/>
                </a:solidFill>
              </a:rPr>
              <a:t>Човешка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реч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Когато</a:t>
            </a:r>
            <a:r>
              <a:rPr lang="en-US" sz="2400" dirty="0">
                <a:solidFill>
                  <a:schemeClr val="tx1"/>
                </a:solidFill>
              </a:rPr>
              <a:t> е </a:t>
            </a:r>
            <a:r>
              <a:rPr lang="en-US" sz="2400" dirty="0" err="1">
                <a:solidFill>
                  <a:schemeClr val="tx1"/>
                </a:solidFill>
              </a:rPr>
              <a:t>много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тъмно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искам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лампите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да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светнат</a:t>
            </a:r>
            <a:r>
              <a:rPr lang="en-US" sz="2400" dirty="0">
                <a:solidFill>
                  <a:schemeClr val="tx1"/>
                </a:solidFill>
              </a:rPr>
              <a:t> и </a:t>
            </a:r>
            <a:r>
              <a:rPr lang="en-US" sz="2400" dirty="0" err="1">
                <a:solidFill>
                  <a:schemeClr val="tx1"/>
                </a:solidFill>
              </a:rPr>
              <a:t>да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останат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запалени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indent="-296546"/>
            <a:endParaRPr lang="en-US" sz="2400" dirty="0">
              <a:solidFill>
                <a:schemeClr val="tx1"/>
              </a:solidFill>
            </a:endParaRPr>
          </a:p>
          <a:p>
            <a:pPr indent="-296546"/>
            <a:r>
              <a:rPr lang="en-US" sz="2400" b="1" dirty="0" err="1">
                <a:solidFill>
                  <a:schemeClr val="tx1"/>
                </a:solidFill>
              </a:rPr>
              <a:t>Високо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ниво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</a:p>
          <a:p>
            <a:pPr indent="-296546"/>
            <a:r>
              <a:rPr lang="en-US" sz="2400" dirty="0" err="1">
                <a:solidFill>
                  <a:schemeClr val="tx1"/>
                </a:solidFill>
              </a:rPr>
              <a:t>Когато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нивото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на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светлина</a:t>
            </a:r>
            <a:r>
              <a:rPr lang="en-US" sz="2400" dirty="0">
                <a:solidFill>
                  <a:schemeClr val="tx1"/>
                </a:solidFill>
              </a:rPr>
              <a:t> е </a:t>
            </a:r>
            <a:r>
              <a:rPr lang="en-US" sz="2400" dirty="0" err="1">
                <a:solidFill>
                  <a:schemeClr val="tx1"/>
                </a:solidFill>
              </a:rPr>
              <a:t>под</a:t>
            </a:r>
            <a:r>
              <a:rPr lang="en-US" sz="2400" dirty="0">
                <a:solidFill>
                  <a:schemeClr val="tx1"/>
                </a:solidFill>
              </a:rPr>
              <a:t> 50;</a:t>
            </a:r>
          </a:p>
          <a:p>
            <a:pPr indent="-296546"/>
            <a:r>
              <a:rPr lang="en-US" sz="2400" dirty="0" err="1">
                <a:solidFill>
                  <a:schemeClr val="tx1"/>
                </a:solidFill>
              </a:rPr>
              <a:t>Включи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светодиода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indent="-296546"/>
            <a:r>
              <a:rPr lang="en-US" sz="2400" dirty="0" err="1">
                <a:solidFill>
                  <a:schemeClr val="tx1"/>
                </a:solidFill>
              </a:rPr>
              <a:t>Повтори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отначало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indent="-296546"/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79760" y="555667"/>
            <a:ext cx="8227668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ЕЗИК ЗА ПРОГРАМИРАНЕ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1471" y="1369699"/>
            <a:ext cx="8449093" cy="4673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69712" y="173830"/>
            <a:ext cx="8227668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СТРУКТУРА НА ПРОГРАМАТА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85"/>
          <a:stretch>
            <a:fillRect/>
          </a:stretch>
        </p:blipFill>
        <p:spPr>
          <a:xfrm>
            <a:off x="2833634" y="768359"/>
            <a:ext cx="6250075" cy="608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79760" y="555667"/>
            <a:ext cx="8227668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ФАЗИ НА ПРОГРАМИРАНЕ</a:t>
            </a:r>
          </a:p>
        </p:txBody>
      </p:sp>
      <p:sp>
        <p:nvSpPr>
          <p:cNvPr id="3" name="Freeform 2"/>
          <p:cNvSpPr/>
          <p:nvPr/>
        </p:nvSpPr>
        <p:spPr>
          <a:xfrm>
            <a:off x="2573493" y="1991845"/>
            <a:ext cx="2379175" cy="5254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none" lIns="97976" tIns="57152" rIns="97976" bIns="57152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r>
              <a:rPr lang="en-US" sz="2903">
                <a:latin typeface="Arial" pitchFamily="18"/>
                <a:ea typeface="Arial Unicode MS" pitchFamily="2"/>
                <a:cs typeface="Arial Unicode MS" pitchFamily="2"/>
              </a:rPr>
              <a:t>редактиране</a:t>
            </a:r>
          </a:p>
        </p:txBody>
      </p:sp>
      <p:sp>
        <p:nvSpPr>
          <p:cNvPr id="4" name="Freeform 3"/>
          <p:cNvSpPr/>
          <p:nvPr/>
        </p:nvSpPr>
        <p:spPr>
          <a:xfrm>
            <a:off x="4477158" y="3061739"/>
            <a:ext cx="2462781" cy="5258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none" lIns="97976" tIns="57152" rIns="97976" bIns="57152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r>
              <a:rPr lang="en-US" sz="2903" dirty="0" err="1">
                <a:latin typeface="Arial" pitchFamily="18"/>
                <a:ea typeface="Arial Unicode MS" pitchFamily="2"/>
                <a:cs typeface="Arial Unicode MS" pitchFamily="2"/>
              </a:rPr>
              <a:t>компилиране</a:t>
            </a:r>
            <a:endParaRPr lang="en-US" sz="2903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89644" y="4147636"/>
            <a:ext cx="1449060" cy="5258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none" lIns="97976" tIns="57152" rIns="97976" bIns="57152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r>
              <a:rPr lang="en-US" sz="2903" dirty="0" err="1">
                <a:latin typeface="Arial" pitchFamily="18"/>
                <a:ea typeface="Arial Unicode MS" pitchFamily="2"/>
                <a:cs typeface="Arial Unicode MS" pitchFamily="2"/>
              </a:rPr>
              <a:t>ъплоуд</a:t>
            </a:r>
            <a:endParaRPr lang="en-US" sz="2903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500035" y="5291011"/>
            <a:ext cx="2151545" cy="5258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none" lIns="97976" tIns="57152" rIns="97976" bIns="57152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r>
              <a:rPr lang="en-US" sz="2903" dirty="0" err="1">
                <a:latin typeface="Arial" pitchFamily="18"/>
                <a:ea typeface="Arial Unicode MS" pitchFamily="2"/>
                <a:cs typeface="Arial Unicode MS" pitchFamily="2"/>
              </a:rPr>
              <a:t>стартиране</a:t>
            </a:r>
            <a:endParaRPr lang="en-US" sz="2903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4463605" y="1816796"/>
            <a:ext cx="544418" cy="1945469"/>
          </a:xfrm>
          <a:prstGeom prst="bentConnector3">
            <a:avLst/>
          </a:prstGeom>
          <a:noFill/>
          <a:ln w="72000">
            <a:solidFill>
              <a:srgbClr val="000000"/>
            </a:solidFill>
            <a:prstDash val="solid"/>
          </a:ln>
        </p:spPr>
      </p:cxn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6131314" y="3164776"/>
            <a:ext cx="560094" cy="1405625"/>
          </a:xfrm>
          <a:prstGeom prst="bentConnector3">
            <a:avLst/>
          </a:prstGeom>
          <a:noFill/>
          <a:ln w="72000">
            <a:solidFill>
              <a:srgbClr val="000000"/>
            </a:solidFill>
            <a:prstDash val="solid"/>
          </a:ln>
        </p:spPr>
      </p:cxnSp>
      <p:cxnSp>
        <p:nvCxnSpPr>
          <p:cNvPr id="9" name="Elbow Connector 8"/>
          <p:cNvCxnSpPr>
            <a:stCxn id="5" idx="2"/>
          </p:cNvCxnSpPr>
          <p:nvPr/>
        </p:nvCxnSpPr>
        <p:spPr>
          <a:xfrm>
            <a:off x="7114010" y="4673439"/>
            <a:ext cx="1461797" cy="617573"/>
          </a:xfrm>
          <a:prstGeom prst="bentConnector3">
            <a:avLst/>
          </a:prstGeom>
          <a:noFill/>
          <a:ln w="72000">
            <a:solidFill>
              <a:srgbClr val="000000"/>
            </a:solidFill>
            <a:prstDash val="solid"/>
          </a:ln>
        </p:spPr>
      </p:cxnSp>
      <p:cxnSp>
        <p:nvCxnSpPr>
          <p:cNvPr id="10" name="Elbow Connector 9"/>
          <p:cNvCxnSpPr>
            <a:stCxn id="3" idx="3"/>
            <a:endCxn id="4" idx="3"/>
          </p:cNvCxnSpPr>
          <p:nvPr/>
        </p:nvCxnSpPr>
        <p:spPr>
          <a:xfrm rot="10800000" flipH="1" flipV="1">
            <a:off x="2573492" y="2254583"/>
            <a:ext cx="1903666" cy="1070057"/>
          </a:xfrm>
          <a:prstGeom prst="bentConnector3">
            <a:avLst>
              <a:gd name="adj1" fmla="val -10894"/>
            </a:avLst>
          </a:prstGeom>
          <a:noFill/>
          <a:ln w="72000">
            <a:solidFill>
              <a:srgbClr val="FF0000"/>
            </a:solidFill>
            <a:prstDash val="solid"/>
          </a:ln>
        </p:spPr>
      </p:cxnSp>
      <p:cxnSp>
        <p:nvCxnSpPr>
          <p:cNvPr id="11" name="Elbow Connector 10"/>
          <p:cNvCxnSpPr>
            <a:stCxn id="3" idx="1"/>
            <a:endCxn id="6" idx="1"/>
          </p:cNvCxnSpPr>
          <p:nvPr/>
        </p:nvCxnSpPr>
        <p:spPr>
          <a:xfrm>
            <a:off x="4952668" y="2254583"/>
            <a:ext cx="4698912" cy="3299330"/>
          </a:xfrm>
          <a:prstGeom prst="bentConnector3">
            <a:avLst>
              <a:gd name="adj1" fmla="val 104413"/>
            </a:avLst>
          </a:prstGeom>
          <a:noFill/>
          <a:ln w="72000">
            <a:solidFill>
              <a:srgbClr val="FF0000"/>
            </a:solidFill>
            <a:prstDash val="soli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2E583CDC-9CBC-4762-8093-8D1EFCF594C2}"/>
              </a:ext>
            </a:extLst>
          </p:cNvPr>
          <p:cNvSpPr/>
          <p:nvPr/>
        </p:nvSpPr>
        <p:spPr>
          <a:xfrm>
            <a:off x="960698" y="783140"/>
            <a:ext cx="10859724" cy="5400000"/>
          </a:xfrm>
          <a:prstGeom prst="rect">
            <a:avLst/>
          </a:prstGeom>
        </p:spPr>
        <p:txBody>
          <a:bodyPr wrap="square" numCol="5">
            <a:spAutoFit/>
          </a:bodyPr>
          <a:lstStyle/>
          <a:p>
            <a:r>
              <a:rPr lang="en-US" b="1" dirty="0">
                <a:latin typeface="Typonine Sans Light"/>
              </a:rPr>
              <a:t>Digital I/O</a:t>
            </a:r>
          </a:p>
          <a:p>
            <a:r>
              <a:rPr lang="en-US" dirty="0" err="1">
                <a:solidFill>
                  <a:srgbClr val="D35400"/>
                </a:solidFill>
                <a:latin typeface="Typonine Sans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digitalRead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digitalWrite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pinMode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Analog I/O</a:t>
            </a:r>
          </a:p>
          <a:p>
            <a:r>
              <a:rPr lang="en-US" dirty="0" err="1">
                <a:solidFill>
                  <a:srgbClr val="D35400"/>
                </a:solidFill>
                <a:latin typeface="Typonine Sans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analogRead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analogReference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analogWrite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Zero, Due &amp; MKR Family</a:t>
            </a:r>
          </a:p>
          <a:p>
            <a:r>
              <a:rPr lang="en-US" dirty="0" err="1">
                <a:solidFill>
                  <a:srgbClr val="D35400"/>
                </a:solidFill>
                <a:latin typeface="Typonine Sans Regula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analogReadResolution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analogWriteResolution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Advanced I/O</a:t>
            </a:r>
          </a:p>
          <a:p>
            <a:r>
              <a:rPr lang="en-US" dirty="0" err="1">
                <a:solidFill>
                  <a:srgbClr val="D35400"/>
                </a:solidFill>
                <a:latin typeface="Typonine Sans Regular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noTone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pulseIn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pulseInLong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shiftIn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shiftOut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tone()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Time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delay()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delayMicroseconds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millis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Math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sqrt()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Trigonometry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tan()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bg-BG" dirty="0">
              <a:solidFill>
                <a:srgbClr val="434F54"/>
              </a:solidFill>
              <a:latin typeface="Typonine Sans Regular"/>
            </a:endParaRPr>
          </a:p>
          <a:p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Characters</a:t>
            </a:r>
          </a:p>
          <a:p>
            <a:r>
              <a:rPr lang="en-US" dirty="0" err="1">
                <a:solidFill>
                  <a:srgbClr val="D35400"/>
                </a:solidFill>
                <a:latin typeface="Typonine Sans Regular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isAlpha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F39C12"/>
                </a:solidFill>
                <a:latin typeface="Typonine Sans Regular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isAlphaNumeric</a:t>
            </a:r>
            <a:r>
              <a:rPr lang="en-US" dirty="0">
                <a:solidFill>
                  <a:srgbClr val="F39C12"/>
                </a:solidFill>
                <a:latin typeface="Typonine Sans Regular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isAscii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isControl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isDigit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isGraph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isHexadecimalDigit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isLowerCase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isPrintable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isPunct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isSpace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isUpperCase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isWhitespace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Random Numbers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randomSeed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Bits and Bytes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bitClear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bitRead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bitSet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bitWrite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highByte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lowByte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External Interrupts</a:t>
            </a:r>
          </a:p>
          <a:p>
            <a:r>
              <a:rPr lang="en-US" dirty="0" err="1">
                <a:solidFill>
                  <a:srgbClr val="D35400"/>
                </a:solidFill>
                <a:latin typeface="Typonine Sans Regular"/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attachInterrupt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detachInterrupt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Interrupts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interrupts()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 err="1">
                <a:solidFill>
                  <a:srgbClr val="D35400"/>
                </a:solidFill>
                <a:latin typeface="Typonine Sans Regular"/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noInterrupts</a:t>
            </a:r>
            <a:r>
              <a:rPr lang="en-US" dirty="0">
                <a:solidFill>
                  <a:srgbClr val="D35400"/>
                </a:solidFill>
                <a:latin typeface="Typonine Sans Regular"/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Communicatio</a:t>
            </a:r>
            <a:r>
              <a:rPr lang="en-US" b="1" dirty="0">
                <a:solidFill>
                  <a:srgbClr val="374146"/>
                </a:solidFill>
                <a:latin typeface="Typonine Sans Light"/>
              </a:rPr>
              <a:t>n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endParaRPr lang="en-US" dirty="0">
              <a:solidFill>
                <a:srgbClr val="434F54"/>
              </a:solidFill>
              <a:latin typeface="Typonine Sans Regular"/>
            </a:endParaRPr>
          </a:p>
          <a:p>
            <a:r>
              <a:rPr lang="en-US" b="1" dirty="0">
                <a:latin typeface="Typonine Sans Light"/>
              </a:rPr>
              <a:t>USB</a:t>
            </a:r>
          </a:p>
          <a:p>
            <a:r>
              <a:rPr lang="en-US" dirty="0">
                <a:solidFill>
                  <a:srgbClr val="D35400"/>
                </a:solidFill>
                <a:latin typeface="Typonine Sans Regular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Keyboard </a:t>
            </a:r>
            <a:br>
              <a:rPr lang="en-US" dirty="0">
                <a:solidFill>
                  <a:srgbClr val="434F54"/>
                </a:solidFill>
                <a:latin typeface="Typonine Sans Regular"/>
              </a:rPr>
            </a:br>
            <a:r>
              <a:rPr lang="en-US" dirty="0">
                <a:solidFill>
                  <a:srgbClr val="D35400"/>
                </a:solidFill>
                <a:latin typeface="Typonine Sans Regular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Mouse </a:t>
            </a:r>
            <a:endParaRPr lang="en-US" dirty="0">
              <a:solidFill>
                <a:srgbClr val="434F54"/>
              </a:solidFill>
              <a:latin typeface="Typonine Sans Regular"/>
            </a:endParaRPr>
          </a:p>
        </p:txBody>
      </p:sp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E8118CD0-9AEA-43E1-9367-9F9671EF3A3B}"/>
              </a:ext>
            </a:extLst>
          </p:cNvPr>
          <p:cNvSpPr txBox="1">
            <a:spLocks/>
          </p:cNvSpPr>
          <p:nvPr/>
        </p:nvSpPr>
        <p:spPr>
          <a:xfrm>
            <a:off x="4555945" y="120806"/>
            <a:ext cx="2631934" cy="6199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Команди</a:t>
            </a:r>
            <a:endParaRPr lang="en-US" dirty="0"/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8EAA1CCC-EF22-4909-A620-409E2A5C71D8}"/>
              </a:ext>
            </a:extLst>
          </p:cNvPr>
          <p:cNvSpPr txBox="1">
            <a:spLocks/>
          </p:cNvSpPr>
          <p:nvPr/>
        </p:nvSpPr>
        <p:spPr>
          <a:xfrm>
            <a:off x="2286002" y="6298123"/>
            <a:ext cx="9905998" cy="559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linkClick r:id="rId61"/>
              </a:rPr>
              <a:t>https://www.arduino.cc/reference/en/#functions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4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82D8C56-F6DA-4FBA-BE9F-A54CA346ACB0}"/>
              </a:ext>
            </a:extLst>
          </p:cNvPr>
          <p:cNvSpPr txBox="1">
            <a:spLocks/>
          </p:cNvSpPr>
          <p:nvPr/>
        </p:nvSpPr>
        <p:spPr>
          <a:xfrm>
            <a:off x="1356526" y="1495861"/>
            <a:ext cx="9640642" cy="3809669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Имат име</a:t>
            </a:r>
          </a:p>
          <a:p>
            <a:r>
              <a:rPr lang="bg-BG" sz="3200" dirty="0"/>
              <a:t>Пазят стойност на данни.</a:t>
            </a:r>
          </a:p>
          <a:p>
            <a:r>
              <a:rPr lang="bg-BG" sz="3200" dirty="0"/>
              <a:t>Имат стойност </a:t>
            </a:r>
          </a:p>
          <a:p>
            <a:r>
              <a:rPr lang="bg-BG" sz="3200" dirty="0"/>
              <a:t>Имат тип на данните</a:t>
            </a:r>
          </a:p>
          <a:p>
            <a:endParaRPr lang="en-US" sz="3200" dirty="0"/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29CF941F-71D1-4E78-8B7E-1B56E5A24166}"/>
              </a:ext>
            </a:extLst>
          </p:cNvPr>
          <p:cNvSpPr txBox="1">
            <a:spLocks/>
          </p:cNvSpPr>
          <p:nvPr/>
        </p:nvSpPr>
        <p:spPr>
          <a:xfrm>
            <a:off x="3733889" y="578326"/>
            <a:ext cx="3119088" cy="557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2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62CF746-5A01-43CA-8169-C16D29DD9A34}"/>
              </a:ext>
            </a:extLst>
          </p:cNvPr>
          <p:cNvSpPr txBox="1">
            <a:spLocks/>
          </p:cNvSpPr>
          <p:nvPr/>
        </p:nvSpPr>
        <p:spPr>
          <a:xfrm>
            <a:off x="1261992" y="1728316"/>
            <a:ext cx="9905999" cy="42504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byte   </a:t>
            </a:r>
            <a:r>
              <a:rPr lang="bg-BG" dirty="0"/>
              <a:t>число от 0 – 255</a:t>
            </a:r>
            <a:endParaRPr lang="en-US" dirty="0"/>
          </a:p>
          <a:p>
            <a:r>
              <a:rPr lang="en-US" dirty="0"/>
              <a:t>int</a:t>
            </a:r>
            <a:r>
              <a:rPr lang="bg-BG" dirty="0"/>
              <a:t>  число от </a:t>
            </a:r>
            <a:r>
              <a:rPr lang="en-US" dirty="0"/>
              <a:t>32</a:t>
            </a:r>
            <a:r>
              <a:rPr lang="bg-BG" dirty="0"/>
              <a:t> </a:t>
            </a:r>
            <a:r>
              <a:rPr lang="en-US" dirty="0"/>
              <a:t>767</a:t>
            </a:r>
            <a:r>
              <a:rPr lang="bg-BG" dirty="0"/>
              <a:t>до </a:t>
            </a:r>
            <a:r>
              <a:rPr lang="en-US" dirty="0"/>
              <a:t> - </a:t>
            </a:r>
            <a:r>
              <a:rPr lang="bg-BG" dirty="0"/>
              <a:t>3</a:t>
            </a:r>
            <a:r>
              <a:rPr lang="en-US" dirty="0"/>
              <a:t>2 768</a:t>
            </a:r>
          </a:p>
          <a:p>
            <a:r>
              <a:rPr lang="en-US" dirty="0"/>
              <a:t>long </a:t>
            </a:r>
            <a:r>
              <a:rPr lang="bg-BG" dirty="0"/>
              <a:t>голямо число 2 147 483 647  до - 2 147 483 648</a:t>
            </a:r>
            <a:endParaRPr lang="en-US" dirty="0"/>
          </a:p>
          <a:p>
            <a:r>
              <a:rPr lang="en-US" dirty="0"/>
              <a:t>char </a:t>
            </a:r>
            <a:r>
              <a:rPr lang="bg-BG" dirty="0"/>
              <a:t> знак , символ  „а“ или „А“</a:t>
            </a:r>
            <a:endParaRPr lang="en-US" dirty="0"/>
          </a:p>
          <a:p>
            <a:r>
              <a:rPr lang="en-US" dirty="0"/>
              <a:t>string  -</a:t>
            </a:r>
            <a:r>
              <a:rPr lang="bg-BG" dirty="0"/>
              <a:t>текст, дума, изречение</a:t>
            </a:r>
            <a:r>
              <a:rPr lang="en-US" dirty="0"/>
              <a:t> “</a:t>
            </a:r>
            <a:r>
              <a:rPr lang="en-US" dirty="0" err="1"/>
              <a:t>buttonOn</a:t>
            </a:r>
            <a:r>
              <a:rPr lang="en-US" dirty="0"/>
              <a:t>”</a:t>
            </a:r>
          </a:p>
          <a:p>
            <a:r>
              <a:rPr lang="en-US" dirty="0" err="1"/>
              <a:t>boolean</a:t>
            </a:r>
            <a:r>
              <a:rPr lang="en-US" dirty="0"/>
              <a:t>   true or false </a:t>
            </a:r>
            <a:endParaRPr lang="bg-BG" dirty="0"/>
          </a:p>
          <a:p>
            <a:r>
              <a:rPr lang="en-US" dirty="0"/>
              <a:t>Float – </a:t>
            </a:r>
            <a:r>
              <a:rPr lang="bg-BG" dirty="0"/>
              <a:t>число с плаваща запетая, например 3.1456</a:t>
            </a:r>
          </a:p>
          <a:p>
            <a:r>
              <a:rPr lang="en-US" dirty="0"/>
              <a:t>Array – </a:t>
            </a:r>
            <a:r>
              <a:rPr lang="bg-BG" dirty="0"/>
              <a:t>списък, лист от други променливи.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4451C6BA-B6CC-4841-9349-97016CE8CC45}"/>
              </a:ext>
            </a:extLst>
          </p:cNvPr>
          <p:cNvSpPr txBox="1">
            <a:spLocks/>
          </p:cNvSpPr>
          <p:nvPr/>
        </p:nvSpPr>
        <p:spPr>
          <a:xfrm>
            <a:off x="3412339" y="628566"/>
            <a:ext cx="5751757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Видове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9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1ACD2C-5D89-4203-88F7-0CD2528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33" y="447696"/>
            <a:ext cx="3933005" cy="1478570"/>
          </a:xfrm>
        </p:spPr>
        <p:txBody>
          <a:bodyPr/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16B8D4-F0E0-4582-A8C2-BC60538A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използват се за сравняване на променливи , например &lt;  &gt;  == , &lt;=  и др.</a:t>
            </a:r>
          </a:p>
          <a:p>
            <a:r>
              <a:rPr lang="bg-BG" dirty="0"/>
              <a:t>по битови операции </a:t>
            </a:r>
            <a:r>
              <a:rPr lang="en-US" dirty="0"/>
              <a:t>&lt;&lt;   &gt;&gt;  </a:t>
            </a:r>
            <a:r>
              <a:rPr lang="bg-BG" dirty="0" err="1"/>
              <a:t>побитово</a:t>
            </a:r>
            <a:r>
              <a:rPr lang="bg-BG" dirty="0"/>
              <a:t> отместване, маска.</a:t>
            </a:r>
          </a:p>
          <a:p>
            <a:r>
              <a:rPr lang="bg-BG" dirty="0"/>
              <a:t>Булеви операции  </a:t>
            </a:r>
            <a:r>
              <a:rPr lang="en-US" dirty="0"/>
              <a:t>and , or  equals nor </a:t>
            </a:r>
            <a:r>
              <a:rPr lang="en-US" dirty="0" err="1"/>
              <a:t>nor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039C4BC-E850-4950-82FA-24F02C8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3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022E6E-A2F9-4646-A3AB-72A6BF5E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580" y="266826"/>
            <a:ext cx="2817638" cy="1478570"/>
          </a:xfrm>
        </p:spPr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E0BAA-B4DA-4F84-9342-6935248D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Позволяват един и същи код да се изпълнява на много места в програмата без да го преписваме </a:t>
            </a:r>
          </a:p>
          <a:p>
            <a:r>
              <a:rPr lang="bg-BG" dirty="0"/>
              <a:t>Имат име</a:t>
            </a:r>
          </a:p>
          <a:p>
            <a:r>
              <a:rPr lang="bg-BG" dirty="0"/>
              <a:t>Могат да имат входни параметри (променливи)</a:t>
            </a:r>
          </a:p>
          <a:p>
            <a:r>
              <a:rPr lang="bg-BG" dirty="0"/>
              <a:t>Могат да връщат стойност </a:t>
            </a:r>
          </a:p>
          <a:p>
            <a:r>
              <a:rPr lang="bg-BG" dirty="0"/>
              <a:t>Могат да се викат / изпълняват  по име.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0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B2E45-2ACB-4423-AD71-D1EEC0EA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59" y="146245"/>
            <a:ext cx="4234455" cy="717913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BBD1C14-32D4-4FFB-A036-D40B1F7B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944" y="894304"/>
            <a:ext cx="9905999" cy="544955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endParaRPr lang="en-US" sz="2400" dirty="0"/>
          </a:p>
          <a:p>
            <a:r>
              <a:rPr lang="bg-BG" dirty="0"/>
              <a:t>Преговор</a:t>
            </a:r>
          </a:p>
          <a:p>
            <a:r>
              <a:rPr lang="bg-BG" dirty="0"/>
              <a:t>Среда за програмиране</a:t>
            </a:r>
          </a:p>
          <a:p>
            <a:r>
              <a:rPr lang="bg-BG" dirty="0"/>
              <a:t>Структура на програмата</a:t>
            </a:r>
          </a:p>
          <a:p>
            <a:r>
              <a:rPr lang="bg-BG" dirty="0"/>
              <a:t>Фази на програмиране</a:t>
            </a:r>
          </a:p>
          <a:p>
            <a:r>
              <a:rPr lang="bg-BG" dirty="0"/>
              <a:t>Команди </a:t>
            </a:r>
          </a:p>
          <a:p>
            <a:r>
              <a:rPr lang="bg-BG" dirty="0"/>
              <a:t>Променливи</a:t>
            </a:r>
          </a:p>
          <a:p>
            <a:r>
              <a:rPr lang="bg-BG" dirty="0"/>
              <a:t>Функции</a:t>
            </a:r>
          </a:p>
          <a:p>
            <a:r>
              <a:rPr lang="bg-BG" dirty="0"/>
              <a:t>Оператори</a:t>
            </a:r>
          </a:p>
          <a:p>
            <a:r>
              <a:rPr lang="bg-BG" dirty="0"/>
              <a:t>Физическо свързване на елементи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BBE6FB-6585-49D2-8D10-5ACB5A23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Светодиод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9FE6E86-FA2E-41F9-9FF2-ECA397C0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409" y="2097088"/>
            <a:ext cx="4317002" cy="3541712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C34A731-B71B-4624-960C-8CC0F505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18" y="2097089"/>
            <a:ext cx="373538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3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BBE6FB-6585-49D2-8D10-5ACB5A23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Светодиод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C34A731-B71B-4624-960C-8CC0F505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8" y="2097089"/>
            <a:ext cx="3735387" cy="3541712"/>
          </a:xfrm>
          <a:prstGeom prst="rect">
            <a:avLst/>
          </a:prstGeom>
        </p:spPr>
      </p:pic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635EC234-862B-497E-B6F7-42521A79C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2724" y="2082098"/>
            <a:ext cx="4299202" cy="3571645"/>
          </a:xfrm>
        </p:spPr>
      </p:pic>
    </p:spTree>
    <p:extLst>
      <p:ext uri="{BB962C8B-B14F-4D97-AF65-F5344CB8AC3E}">
        <p14:creationId xmlns:p14="http://schemas.microsoft.com/office/powerpoint/2010/main" val="407619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BBE6FB-6585-49D2-8D10-5ACB5A23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Светодиод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3C34A731-B71B-4624-960C-8CC0F505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07" y="2097088"/>
            <a:ext cx="3735387" cy="3541712"/>
          </a:xfrm>
          <a:prstGeom prst="rect">
            <a:avLst/>
          </a:prstGeom>
        </p:spPr>
      </p:pic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5F025641-4F91-4BC6-83DC-BB97081A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17950" y="2126863"/>
            <a:ext cx="3215915" cy="3541712"/>
          </a:xfrm>
        </p:spPr>
      </p:pic>
    </p:spTree>
    <p:extLst>
      <p:ext uri="{BB962C8B-B14F-4D97-AF65-F5344CB8AC3E}">
        <p14:creationId xmlns:p14="http://schemas.microsoft.com/office/powerpoint/2010/main" val="343289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92D05C-FD0D-4765-B3DF-CC0D0F89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електрически символи: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D00EAB4-1FE1-4690-83C0-67D71DEB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130" y="2097088"/>
            <a:ext cx="3675135" cy="3778419"/>
          </a:xfrm>
        </p:spPr>
      </p:pic>
    </p:spTree>
    <p:extLst>
      <p:ext uri="{BB962C8B-B14F-4D97-AF65-F5344CB8AC3E}">
        <p14:creationId xmlns:p14="http://schemas.microsoft.com/office/powerpoint/2010/main" val="192322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1066" y="555014"/>
            <a:ext cx="8228974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ПЛАТКАТА БРЕДБОРД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5244" y="1657748"/>
            <a:ext cx="6552611" cy="437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1066" y="555014"/>
            <a:ext cx="8228974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ПЛАТКАТА БРЕДБОРД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3520" y="1461144"/>
            <a:ext cx="6987296" cy="523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7B7315A-5A53-4199-97B1-00570615B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929772"/>
            <a:ext cx="5077232" cy="3396668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16C45F8-6180-4A32-9CFC-303C1D85E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0"/>
            <a:ext cx="6096000" cy="4064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C56521-1C04-42BC-903B-DEAFD92C2C08}"/>
              </a:ext>
            </a:extLst>
          </p:cNvPr>
          <p:cNvSpPr txBox="1">
            <a:spLocks/>
          </p:cNvSpPr>
          <p:nvPr/>
        </p:nvSpPr>
        <p:spPr>
          <a:xfrm>
            <a:off x="1227440" y="836368"/>
            <a:ext cx="8228974" cy="580380"/>
          </a:xfrm>
          <a:prstGeom prst="rect">
            <a:avLst/>
          </a:prstGeo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en-US" dirty="0"/>
              <a:t>ПЛАТКАТА БРЕДБОРД</a:t>
            </a:r>
          </a:p>
        </p:txBody>
      </p:sp>
    </p:spTree>
    <p:extLst>
      <p:ext uri="{BB962C8B-B14F-4D97-AF65-F5344CB8AC3E}">
        <p14:creationId xmlns:p14="http://schemas.microsoft.com/office/powerpoint/2010/main" val="4203329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AC56-EC22-4379-933A-773DBF29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99293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DEMO BLINK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4C11-5DF5-4B5E-90CF-3CCA2B24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6" y="2407590"/>
            <a:ext cx="9905999" cy="3541714"/>
          </a:xfrm>
        </p:spPr>
        <p:txBody>
          <a:bodyPr/>
          <a:lstStyle/>
          <a:p>
            <a:r>
              <a:rPr lang="en-US" dirty="0"/>
              <a:t>Download Arduino CC</a:t>
            </a:r>
          </a:p>
          <a:p>
            <a:r>
              <a:rPr lang="en-US" dirty="0">
                <a:hlinkClick r:id="rId2"/>
              </a:rPr>
              <a:t>https://www.arduino.cc/en/Main/Software</a:t>
            </a:r>
            <a:endParaRPr lang="en-US" dirty="0"/>
          </a:p>
          <a:p>
            <a:r>
              <a:rPr lang="en-US" dirty="0"/>
              <a:t>Test the demo.</a:t>
            </a:r>
          </a:p>
          <a:p>
            <a:endParaRPr lang="en-US" dirty="0"/>
          </a:p>
        </p:txBody>
      </p:sp>
      <p:grpSp>
        <p:nvGrpSpPr>
          <p:cNvPr id="4" name="Group 457050">
            <a:extLst>
              <a:ext uri="{FF2B5EF4-FFF2-40B4-BE49-F238E27FC236}">
                <a16:creationId xmlns:a16="http://schemas.microsoft.com/office/drawing/2014/main" id="{44996D04-55C2-4B42-92D6-2ABC06102C27}"/>
              </a:ext>
            </a:extLst>
          </p:cNvPr>
          <p:cNvGrpSpPr/>
          <p:nvPr/>
        </p:nvGrpSpPr>
        <p:grpSpPr>
          <a:xfrm>
            <a:off x="3865078" y="71307"/>
            <a:ext cx="6233855" cy="3093027"/>
            <a:chOff x="0" y="0"/>
            <a:chExt cx="6234446" cy="3223264"/>
          </a:xfrm>
        </p:grpSpPr>
        <p:pic>
          <p:nvPicPr>
            <p:cNvPr id="5" name="Picture 2833">
              <a:extLst>
                <a:ext uri="{FF2B5EF4-FFF2-40B4-BE49-F238E27FC236}">
                  <a16:creationId xmlns:a16="http://schemas.microsoft.com/office/drawing/2014/main" id="{F61C2DDA-EE6E-43D1-9E7C-AE08FE1A5EC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184139" cy="3145155"/>
            </a:xfrm>
            <a:prstGeom prst="rect">
              <a:avLst/>
            </a:prstGeom>
          </p:spPr>
        </p:pic>
        <p:sp>
          <p:nvSpPr>
            <p:cNvPr id="6" name="Rectangle 2834">
              <a:extLst>
                <a:ext uri="{FF2B5EF4-FFF2-40B4-BE49-F238E27FC236}">
                  <a16:creationId xmlns:a16="http://schemas.microsoft.com/office/drawing/2014/main" id="{F932B3B4-7BA4-44B6-9009-855F874E7519}"/>
                </a:ext>
              </a:extLst>
            </p:cNvPr>
            <p:cNvSpPr/>
            <p:nvPr/>
          </p:nvSpPr>
          <p:spPr>
            <a:xfrm>
              <a:off x="6185573" y="303740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Shape 2901">
              <a:extLst>
                <a:ext uri="{FF2B5EF4-FFF2-40B4-BE49-F238E27FC236}">
                  <a16:creationId xmlns:a16="http://schemas.microsoft.com/office/drawing/2014/main" id="{FDDDD5A2-4072-4899-AF34-22DC66D4F56C}"/>
                </a:ext>
              </a:extLst>
            </p:cNvPr>
            <p:cNvSpPr/>
            <p:nvPr/>
          </p:nvSpPr>
          <p:spPr>
            <a:xfrm>
              <a:off x="826681" y="1487170"/>
              <a:ext cx="384556" cy="384429"/>
            </a:xfrm>
            <a:custGeom>
              <a:avLst/>
              <a:gdLst/>
              <a:ahLst/>
              <a:cxnLst/>
              <a:rect l="0" t="0" r="0" b="0"/>
              <a:pathLst>
                <a:path w="384556" h="384429">
                  <a:moveTo>
                    <a:pt x="384556" y="0"/>
                  </a:moveTo>
                  <a:lnTo>
                    <a:pt x="384429" y="219583"/>
                  </a:lnTo>
                  <a:lnTo>
                    <a:pt x="329565" y="164719"/>
                  </a:lnTo>
                  <a:lnTo>
                    <a:pt x="109855" y="384429"/>
                  </a:lnTo>
                  <a:lnTo>
                    <a:pt x="0" y="274701"/>
                  </a:lnTo>
                  <a:lnTo>
                    <a:pt x="219710" y="54991"/>
                  </a:lnTo>
                  <a:lnTo>
                    <a:pt x="164846" y="127"/>
                  </a:lnTo>
                  <a:lnTo>
                    <a:pt x="3845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63137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8" name="Shape 2902">
              <a:extLst>
                <a:ext uri="{FF2B5EF4-FFF2-40B4-BE49-F238E27FC236}">
                  <a16:creationId xmlns:a16="http://schemas.microsoft.com/office/drawing/2014/main" id="{10889E82-076D-419F-96FE-316B5D8AE747}"/>
                </a:ext>
              </a:extLst>
            </p:cNvPr>
            <p:cNvSpPr/>
            <p:nvPr/>
          </p:nvSpPr>
          <p:spPr>
            <a:xfrm>
              <a:off x="826681" y="1468120"/>
              <a:ext cx="384556" cy="384429"/>
            </a:xfrm>
            <a:custGeom>
              <a:avLst/>
              <a:gdLst/>
              <a:ahLst/>
              <a:cxnLst/>
              <a:rect l="0" t="0" r="0" b="0"/>
              <a:pathLst>
                <a:path w="384556" h="384429">
                  <a:moveTo>
                    <a:pt x="384556" y="0"/>
                  </a:moveTo>
                  <a:lnTo>
                    <a:pt x="384429" y="219583"/>
                  </a:lnTo>
                  <a:lnTo>
                    <a:pt x="329565" y="164719"/>
                  </a:lnTo>
                  <a:lnTo>
                    <a:pt x="109855" y="384429"/>
                  </a:lnTo>
                  <a:lnTo>
                    <a:pt x="0" y="274701"/>
                  </a:lnTo>
                  <a:lnTo>
                    <a:pt x="219710" y="54991"/>
                  </a:lnTo>
                  <a:lnTo>
                    <a:pt x="164846" y="127"/>
                  </a:lnTo>
                  <a:lnTo>
                    <a:pt x="3845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376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9" name="Shape 2903">
              <a:extLst>
                <a:ext uri="{FF2B5EF4-FFF2-40B4-BE49-F238E27FC236}">
                  <a16:creationId xmlns:a16="http://schemas.microsoft.com/office/drawing/2014/main" id="{DE0AE28A-87ED-4E80-8D51-E2CC700B5321}"/>
                </a:ext>
              </a:extLst>
            </p:cNvPr>
            <p:cNvSpPr/>
            <p:nvPr/>
          </p:nvSpPr>
          <p:spPr>
            <a:xfrm>
              <a:off x="826681" y="1468120"/>
              <a:ext cx="384556" cy="384429"/>
            </a:xfrm>
            <a:custGeom>
              <a:avLst/>
              <a:gdLst/>
              <a:ahLst/>
              <a:cxnLst/>
              <a:rect l="0" t="0" r="0" b="0"/>
              <a:pathLst>
                <a:path w="384556" h="384429">
                  <a:moveTo>
                    <a:pt x="164846" y="127"/>
                  </a:moveTo>
                  <a:lnTo>
                    <a:pt x="219710" y="54991"/>
                  </a:lnTo>
                  <a:lnTo>
                    <a:pt x="0" y="274701"/>
                  </a:lnTo>
                  <a:lnTo>
                    <a:pt x="109855" y="384429"/>
                  </a:lnTo>
                  <a:lnTo>
                    <a:pt x="329565" y="164719"/>
                  </a:lnTo>
                  <a:lnTo>
                    <a:pt x="384429" y="219583"/>
                  </a:lnTo>
                  <a:lnTo>
                    <a:pt x="384556" y="0"/>
                  </a:lnTo>
                  <a:close/>
                </a:path>
              </a:pathLst>
            </a:custGeom>
            <a:ln w="9525" cap="rnd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</p:grpSp>
      <p:grpSp>
        <p:nvGrpSpPr>
          <p:cNvPr id="10" name="Group 457051">
            <a:extLst>
              <a:ext uri="{FF2B5EF4-FFF2-40B4-BE49-F238E27FC236}">
                <a16:creationId xmlns:a16="http://schemas.microsoft.com/office/drawing/2014/main" id="{BF8B5069-7C2F-4C23-85A9-A04B831B0EF4}"/>
              </a:ext>
            </a:extLst>
          </p:cNvPr>
          <p:cNvGrpSpPr/>
          <p:nvPr/>
        </p:nvGrpSpPr>
        <p:grpSpPr>
          <a:xfrm>
            <a:off x="5874113" y="3167605"/>
            <a:ext cx="6234491" cy="3690395"/>
            <a:chOff x="0" y="0"/>
            <a:chExt cx="6234535" cy="3917447"/>
          </a:xfrm>
        </p:grpSpPr>
        <p:pic>
          <p:nvPicPr>
            <p:cNvPr id="11" name="Picture 2898">
              <a:extLst>
                <a:ext uri="{FF2B5EF4-FFF2-40B4-BE49-F238E27FC236}">
                  <a16:creationId xmlns:a16="http://schemas.microsoft.com/office/drawing/2014/main" id="{D0DCE8B6-F229-4B88-9B94-3BACAFF41D3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6184265" cy="3838575"/>
            </a:xfrm>
            <a:prstGeom prst="rect">
              <a:avLst/>
            </a:prstGeom>
          </p:spPr>
        </p:pic>
        <p:sp>
          <p:nvSpPr>
            <p:cNvPr id="12" name="Rectangle 2899">
              <a:extLst>
                <a:ext uri="{FF2B5EF4-FFF2-40B4-BE49-F238E27FC236}">
                  <a16:creationId xmlns:a16="http://schemas.microsoft.com/office/drawing/2014/main" id="{41448236-5EE7-41A1-9379-158E758C2781}"/>
                </a:ext>
              </a:extLst>
            </p:cNvPr>
            <p:cNvSpPr/>
            <p:nvPr/>
          </p:nvSpPr>
          <p:spPr>
            <a:xfrm>
              <a:off x="6185662" y="3731588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3" name="Shape 2904">
              <a:extLst>
                <a:ext uri="{FF2B5EF4-FFF2-40B4-BE49-F238E27FC236}">
                  <a16:creationId xmlns:a16="http://schemas.microsoft.com/office/drawing/2014/main" id="{8C6010F5-4800-4B8D-AFC4-6A5974A19B77}"/>
                </a:ext>
              </a:extLst>
            </p:cNvPr>
            <p:cNvSpPr/>
            <p:nvPr/>
          </p:nvSpPr>
          <p:spPr>
            <a:xfrm>
              <a:off x="3768471" y="1836420"/>
              <a:ext cx="384429" cy="384556"/>
            </a:xfrm>
            <a:custGeom>
              <a:avLst/>
              <a:gdLst/>
              <a:ahLst/>
              <a:cxnLst/>
              <a:rect l="0" t="0" r="0" b="0"/>
              <a:pathLst>
                <a:path w="384429" h="384556">
                  <a:moveTo>
                    <a:pt x="109728" y="0"/>
                  </a:moveTo>
                  <a:lnTo>
                    <a:pt x="329438" y="219711"/>
                  </a:lnTo>
                  <a:lnTo>
                    <a:pt x="384302" y="164847"/>
                  </a:lnTo>
                  <a:lnTo>
                    <a:pt x="384429" y="384556"/>
                  </a:lnTo>
                  <a:lnTo>
                    <a:pt x="164846" y="384429"/>
                  </a:lnTo>
                  <a:lnTo>
                    <a:pt x="219710" y="329565"/>
                  </a:lnTo>
                  <a:lnTo>
                    <a:pt x="0" y="109855"/>
                  </a:lnTo>
                  <a:lnTo>
                    <a:pt x="109728" y="0"/>
                  </a:lnTo>
                  <a:close/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63137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14" name="Shape 2905">
              <a:extLst>
                <a:ext uri="{FF2B5EF4-FFF2-40B4-BE49-F238E27FC236}">
                  <a16:creationId xmlns:a16="http://schemas.microsoft.com/office/drawing/2014/main" id="{2F256016-6854-4B42-824C-A144D2FF0971}"/>
                </a:ext>
              </a:extLst>
            </p:cNvPr>
            <p:cNvSpPr/>
            <p:nvPr/>
          </p:nvSpPr>
          <p:spPr>
            <a:xfrm>
              <a:off x="3768471" y="1817370"/>
              <a:ext cx="384429" cy="384556"/>
            </a:xfrm>
            <a:custGeom>
              <a:avLst/>
              <a:gdLst/>
              <a:ahLst/>
              <a:cxnLst/>
              <a:rect l="0" t="0" r="0" b="0"/>
              <a:pathLst>
                <a:path w="384429" h="384556">
                  <a:moveTo>
                    <a:pt x="109728" y="0"/>
                  </a:moveTo>
                  <a:lnTo>
                    <a:pt x="329438" y="219711"/>
                  </a:lnTo>
                  <a:lnTo>
                    <a:pt x="384302" y="164847"/>
                  </a:lnTo>
                  <a:lnTo>
                    <a:pt x="384429" y="384556"/>
                  </a:lnTo>
                  <a:lnTo>
                    <a:pt x="164846" y="384429"/>
                  </a:lnTo>
                  <a:lnTo>
                    <a:pt x="219710" y="329565"/>
                  </a:lnTo>
                  <a:lnTo>
                    <a:pt x="0" y="109855"/>
                  </a:lnTo>
                  <a:lnTo>
                    <a:pt x="109728" y="0"/>
                  </a:lnTo>
                  <a:close/>
                </a:path>
              </a:pathLst>
            </a:custGeom>
            <a:ln w="0" cap="rnd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376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15" name="Shape 2906">
              <a:extLst>
                <a:ext uri="{FF2B5EF4-FFF2-40B4-BE49-F238E27FC236}">
                  <a16:creationId xmlns:a16="http://schemas.microsoft.com/office/drawing/2014/main" id="{ECFB69F7-F872-4392-9A17-451C9FA93D78}"/>
                </a:ext>
              </a:extLst>
            </p:cNvPr>
            <p:cNvSpPr/>
            <p:nvPr/>
          </p:nvSpPr>
          <p:spPr>
            <a:xfrm>
              <a:off x="3768471" y="1817370"/>
              <a:ext cx="384429" cy="384556"/>
            </a:xfrm>
            <a:custGeom>
              <a:avLst/>
              <a:gdLst/>
              <a:ahLst/>
              <a:cxnLst/>
              <a:rect l="0" t="0" r="0" b="0"/>
              <a:pathLst>
                <a:path w="384429" h="384556">
                  <a:moveTo>
                    <a:pt x="384302" y="164847"/>
                  </a:moveTo>
                  <a:lnTo>
                    <a:pt x="329438" y="219711"/>
                  </a:lnTo>
                  <a:lnTo>
                    <a:pt x="109728" y="0"/>
                  </a:lnTo>
                  <a:lnTo>
                    <a:pt x="0" y="109855"/>
                  </a:lnTo>
                  <a:lnTo>
                    <a:pt x="219710" y="329565"/>
                  </a:lnTo>
                  <a:lnTo>
                    <a:pt x="164846" y="384429"/>
                  </a:lnTo>
                  <a:lnTo>
                    <a:pt x="384429" y="384556"/>
                  </a:lnTo>
                  <a:close/>
                </a:path>
              </a:pathLst>
            </a:custGeom>
            <a:ln w="9525" cap="rnd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44202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52224">
            <a:extLst>
              <a:ext uri="{FF2B5EF4-FFF2-40B4-BE49-F238E27FC236}">
                <a16:creationId xmlns:a16="http://schemas.microsoft.com/office/drawing/2014/main" id="{79D71E65-3286-49EC-8FBB-C8BEF02B8875}"/>
              </a:ext>
            </a:extLst>
          </p:cNvPr>
          <p:cNvGrpSpPr/>
          <p:nvPr/>
        </p:nvGrpSpPr>
        <p:grpSpPr>
          <a:xfrm>
            <a:off x="2541465" y="225812"/>
            <a:ext cx="5714381" cy="6406376"/>
            <a:chOff x="0" y="-27169"/>
            <a:chExt cx="5714851" cy="6406759"/>
          </a:xfrm>
        </p:grpSpPr>
        <p:sp>
          <p:nvSpPr>
            <p:cNvPr id="6" name="Rectangle 2997">
              <a:extLst>
                <a:ext uri="{FF2B5EF4-FFF2-40B4-BE49-F238E27FC236}">
                  <a16:creationId xmlns:a16="http://schemas.microsoft.com/office/drawing/2014/main" id="{09E15676-D2B6-4D8E-A023-7405393FA49A}"/>
                </a:ext>
              </a:extLst>
            </p:cNvPr>
            <p:cNvSpPr/>
            <p:nvPr/>
          </p:nvSpPr>
          <p:spPr>
            <a:xfrm>
              <a:off x="524561" y="5542353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7" name="Rectangle 2998">
              <a:extLst>
                <a:ext uri="{FF2B5EF4-FFF2-40B4-BE49-F238E27FC236}">
                  <a16:creationId xmlns:a16="http://schemas.microsoft.com/office/drawing/2014/main" id="{5853D385-8A22-4595-96DA-80325AC14429}"/>
                </a:ext>
              </a:extLst>
            </p:cNvPr>
            <p:cNvSpPr/>
            <p:nvPr/>
          </p:nvSpPr>
          <p:spPr>
            <a:xfrm>
              <a:off x="561137" y="5542353"/>
              <a:ext cx="632634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spc="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</a:t>
              </a:r>
              <a:endParaRPr lang="bg-BG" sz="105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2999">
              <a:extLst>
                <a:ext uri="{FF2B5EF4-FFF2-40B4-BE49-F238E27FC236}">
                  <a16:creationId xmlns:a16="http://schemas.microsoft.com/office/drawing/2014/main" id="{A4965080-5973-4A6B-8D38-CF56AB61E07F}"/>
                </a:ext>
              </a:extLst>
            </p:cNvPr>
            <p:cNvSpPr/>
            <p:nvPr/>
          </p:nvSpPr>
          <p:spPr>
            <a:xfrm>
              <a:off x="5665978" y="5542353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3000">
              <a:extLst>
                <a:ext uri="{FF2B5EF4-FFF2-40B4-BE49-F238E27FC236}">
                  <a16:creationId xmlns:a16="http://schemas.microsoft.com/office/drawing/2014/main" id="{527D1E5D-CD9C-49B5-832B-434DEC6B4C80}"/>
                </a:ext>
              </a:extLst>
            </p:cNvPr>
            <p:cNvSpPr/>
            <p:nvPr/>
          </p:nvSpPr>
          <p:spPr>
            <a:xfrm>
              <a:off x="0" y="5728282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0" name="Rectangle 3001">
              <a:extLst>
                <a:ext uri="{FF2B5EF4-FFF2-40B4-BE49-F238E27FC236}">
                  <a16:creationId xmlns:a16="http://schemas.microsoft.com/office/drawing/2014/main" id="{6C310696-DF5D-46A6-953C-78929D92BB94}"/>
                </a:ext>
              </a:extLst>
            </p:cNvPr>
            <p:cNvSpPr/>
            <p:nvPr/>
          </p:nvSpPr>
          <p:spPr>
            <a:xfrm>
              <a:off x="0" y="5926401"/>
              <a:ext cx="48873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Rectangle 3002">
              <a:extLst>
                <a:ext uri="{FF2B5EF4-FFF2-40B4-BE49-F238E27FC236}">
                  <a16:creationId xmlns:a16="http://schemas.microsoft.com/office/drawing/2014/main" id="{F5EAAFC0-5A66-45D4-9C6F-FD4213924119}"/>
                </a:ext>
              </a:extLst>
            </p:cNvPr>
            <p:cNvSpPr/>
            <p:nvPr/>
          </p:nvSpPr>
          <p:spPr>
            <a:xfrm>
              <a:off x="1829435" y="5926401"/>
              <a:ext cx="48873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2" name="Picture 3004">
              <a:extLst>
                <a:ext uri="{FF2B5EF4-FFF2-40B4-BE49-F238E27FC236}">
                  <a16:creationId xmlns:a16="http://schemas.microsoft.com/office/drawing/2014/main" id="{546C373F-5809-419E-A53E-B778550FDDE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6880" y="-27169"/>
              <a:ext cx="4628515" cy="5647563"/>
            </a:xfrm>
            <a:prstGeom prst="rect">
              <a:avLst/>
            </a:prstGeom>
          </p:spPr>
        </p:pic>
        <p:sp>
          <p:nvSpPr>
            <p:cNvPr id="13" name="Shape 3005">
              <a:extLst>
                <a:ext uri="{FF2B5EF4-FFF2-40B4-BE49-F238E27FC236}">
                  <a16:creationId xmlns:a16="http://schemas.microsoft.com/office/drawing/2014/main" id="{9D8C847B-41F2-46C9-BB6D-98FEF14A0482}"/>
                </a:ext>
              </a:extLst>
            </p:cNvPr>
            <p:cNvSpPr/>
            <p:nvPr/>
          </p:nvSpPr>
          <p:spPr>
            <a:xfrm>
              <a:off x="4057650" y="5657849"/>
              <a:ext cx="1316355" cy="721741"/>
            </a:xfrm>
            <a:custGeom>
              <a:avLst/>
              <a:gdLst/>
              <a:ahLst/>
              <a:cxnLst/>
              <a:rect l="0" t="0" r="0" b="0"/>
              <a:pathLst>
                <a:path w="1316355" h="721741">
                  <a:moveTo>
                    <a:pt x="0" y="262382"/>
                  </a:moveTo>
                  <a:cubicBezTo>
                    <a:pt x="0" y="211710"/>
                    <a:pt x="41148" y="170562"/>
                    <a:pt x="91821" y="170562"/>
                  </a:cubicBezTo>
                  <a:lnTo>
                    <a:pt x="767842" y="170562"/>
                  </a:lnTo>
                  <a:lnTo>
                    <a:pt x="920877" y="0"/>
                  </a:lnTo>
                  <a:lnTo>
                    <a:pt x="1096899" y="170562"/>
                  </a:lnTo>
                  <a:lnTo>
                    <a:pt x="1224534" y="170562"/>
                  </a:lnTo>
                  <a:cubicBezTo>
                    <a:pt x="1275207" y="170562"/>
                    <a:pt x="1316355" y="211710"/>
                    <a:pt x="1316355" y="262382"/>
                  </a:cubicBezTo>
                  <a:lnTo>
                    <a:pt x="1316355" y="262382"/>
                  </a:lnTo>
                  <a:lnTo>
                    <a:pt x="1316355" y="262382"/>
                  </a:lnTo>
                  <a:lnTo>
                    <a:pt x="1316355" y="629793"/>
                  </a:lnTo>
                  <a:cubicBezTo>
                    <a:pt x="1316355" y="680593"/>
                    <a:pt x="1275207" y="721741"/>
                    <a:pt x="1224534" y="721741"/>
                  </a:cubicBezTo>
                  <a:lnTo>
                    <a:pt x="767842" y="721741"/>
                  </a:lnTo>
                  <a:lnTo>
                    <a:pt x="767842" y="721741"/>
                  </a:lnTo>
                  <a:lnTo>
                    <a:pt x="91821" y="721741"/>
                  </a:lnTo>
                  <a:cubicBezTo>
                    <a:pt x="41148" y="721741"/>
                    <a:pt x="0" y="680593"/>
                    <a:pt x="0" y="629793"/>
                  </a:cubicBezTo>
                  <a:lnTo>
                    <a:pt x="0" y="262382"/>
                  </a:lnTo>
                  <a:lnTo>
                    <a:pt x="0" y="262382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14" name="Rectangle 3006">
              <a:extLst>
                <a:ext uri="{FF2B5EF4-FFF2-40B4-BE49-F238E27FC236}">
                  <a16:creationId xmlns:a16="http://schemas.microsoft.com/office/drawing/2014/main" id="{0488D872-E70A-48A8-8C7C-F52392B81F8E}"/>
                </a:ext>
              </a:extLst>
            </p:cNvPr>
            <p:cNvSpPr/>
            <p:nvPr/>
          </p:nvSpPr>
          <p:spPr>
            <a:xfrm>
              <a:off x="4205605" y="5938594"/>
              <a:ext cx="110589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</a:p>
          </p:txBody>
        </p:sp>
        <p:sp>
          <p:nvSpPr>
            <p:cNvPr id="15" name="Rectangle 3007">
              <a:extLst>
                <a:ext uri="{FF2B5EF4-FFF2-40B4-BE49-F238E27FC236}">
                  <a16:creationId xmlns:a16="http://schemas.microsoft.com/office/drawing/2014/main" id="{57D96B7A-1C9E-4130-8BCA-FAE422A346DF}"/>
                </a:ext>
              </a:extLst>
            </p:cNvPr>
            <p:cNvSpPr/>
            <p:nvPr/>
          </p:nvSpPr>
          <p:spPr>
            <a:xfrm>
              <a:off x="4289425" y="5938594"/>
              <a:ext cx="742550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onfigured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008">
              <a:extLst>
                <a:ext uri="{FF2B5EF4-FFF2-40B4-BE49-F238E27FC236}">
                  <a16:creationId xmlns:a16="http://schemas.microsoft.com/office/drawing/2014/main" id="{06D6A17C-D858-416D-A1D5-9895C89AA256}"/>
                </a:ext>
              </a:extLst>
            </p:cNvPr>
            <p:cNvSpPr/>
            <p:nvPr/>
          </p:nvSpPr>
          <p:spPr>
            <a:xfrm>
              <a:off x="4848733" y="5938594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7" name="Rectangle 3009">
              <a:extLst>
                <a:ext uri="{FF2B5EF4-FFF2-40B4-BE49-F238E27FC236}">
                  <a16:creationId xmlns:a16="http://schemas.microsoft.com/office/drawing/2014/main" id="{D6720529-2F16-4EF2-AAF7-ED8BDA0B4FA9}"/>
                </a:ext>
              </a:extLst>
            </p:cNvPr>
            <p:cNvSpPr/>
            <p:nvPr/>
          </p:nvSpPr>
          <p:spPr>
            <a:xfrm>
              <a:off x="4885309" y="5938594"/>
              <a:ext cx="453057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board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010">
              <a:extLst>
                <a:ext uri="{FF2B5EF4-FFF2-40B4-BE49-F238E27FC236}">
                  <a16:creationId xmlns:a16="http://schemas.microsoft.com/office/drawing/2014/main" id="{345955A4-3B96-4F1D-9CEE-B7BEACE0E951}"/>
                </a:ext>
              </a:extLst>
            </p:cNvPr>
            <p:cNvSpPr/>
            <p:nvPr/>
          </p:nvSpPr>
          <p:spPr>
            <a:xfrm>
              <a:off x="5227066" y="5938594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9" name="Rectangle 3011">
              <a:extLst>
                <a:ext uri="{FF2B5EF4-FFF2-40B4-BE49-F238E27FC236}">
                  <a16:creationId xmlns:a16="http://schemas.microsoft.com/office/drawing/2014/main" id="{0A110B0A-E0B5-4FAB-B4E0-DCDD496AE452}"/>
                </a:ext>
              </a:extLst>
            </p:cNvPr>
            <p:cNvSpPr/>
            <p:nvPr/>
          </p:nvSpPr>
          <p:spPr>
            <a:xfrm>
              <a:off x="4303141" y="6136968"/>
              <a:ext cx="288780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and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012">
              <a:extLst>
                <a:ext uri="{FF2B5EF4-FFF2-40B4-BE49-F238E27FC236}">
                  <a16:creationId xmlns:a16="http://schemas.microsoft.com/office/drawing/2014/main" id="{F0B91346-62AE-44F5-A00C-22FF54F2243E}"/>
                </a:ext>
              </a:extLst>
            </p:cNvPr>
            <p:cNvSpPr/>
            <p:nvPr/>
          </p:nvSpPr>
          <p:spPr>
            <a:xfrm>
              <a:off x="4521073" y="6136968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Rectangle 3013">
              <a:extLst>
                <a:ext uri="{FF2B5EF4-FFF2-40B4-BE49-F238E27FC236}">
                  <a16:creationId xmlns:a16="http://schemas.microsoft.com/office/drawing/2014/main" id="{28890E51-688B-4BEC-B0C6-B97E023D8124}"/>
                </a:ext>
              </a:extLst>
            </p:cNvPr>
            <p:cNvSpPr/>
            <p:nvPr/>
          </p:nvSpPr>
          <p:spPr>
            <a:xfrm>
              <a:off x="4557649" y="6136968"/>
              <a:ext cx="390271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serial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3014">
              <a:extLst>
                <a:ext uri="{FF2B5EF4-FFF2-40B4-BE49-F238E27FC236}">
                  <a16:creationId xmlns:a16="http://schemas.microsoft.com/office/drawing/2014/main" id="{5013F630-6410-4917-B43E-5403373A8C3E}"/>
                </a:ext>
              </a:extLst>
            </p:cNvPr>
            <p:cNvSpPr/>
            <p:nvPr/>
          </p:nvSpPr>
          <p:spPr>
            <a:xfrm>
              <a:off x="4851781" y="6136968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3" name="Rectangle 3015">
              <a:extLst>
                <a:ext uri="{FF2B5EF4-FFF2-40B4-BE49-F238E27FC236}">
                  <a16:creationId xmlns:a16="http://schemas.microsoft.com/office/drawing/2014/main" id="{5314C836-988A-40A9-8E92-C26EFF7C8927}"/>
                </a:ext>
              </a:extLst>
            </p:cNvPr>
            <p:cNvSpPr/>
            <p:nvPr/>
          </p:nvSpPr>
          <p:spPr>
            <a:xfrm>
              <a:off x="4888357" y="6136968"/>
              <a:ext cx="319816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spc="-5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port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3016">
              <a:extLst>
                <a:ext uri="{FF2B5EF4-FFF2-40B4-BE49-F238E27FC236}">
                  <a16:creationId xmlns:a16="http://schemas.microsoft.com/office/drawing/2014/main" id="{06F75ED7-6BBB-478E-BC9B-E6D52D589A51}"/>
                </a:ext>
              </a:extLst>
            </p:cNvPr>
            <p:cNvSpPr/>
            <p:nvPr/>
          </p:nvSpPr>
          <p:spPr>
            <a:xfrm>
              <a:off x="5128006" y="6136968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5" name="Shape 3017">
              <a:extLst>
                <a:ext uri="{FF2B5EF4-FFF2-40B4-BE49-F238E27FC236}">
                  <a16:creationId xmlns:a16="http://schemas.microsoft.com/office/drawing/2014/main" id="{4884E69D-77B8-4AFC-A19B-0DECE09D5048}"/>
                </a:ext>
              </a:extLst>
            </p:cNvPr>
            <p:cNvSpPr/>
            <p:nvPr/>
          </p:nvSpPr>
          <p:spPr>
            <a:xfrm>
              <a:off x="0" y="4004056"/>
              <a:ext cx="1087628" cy="571500"/>
            </a:xfrm>
            <a:custGeom>
              <a:avLst/>
              <a:gdLst/>
              <a:ahLst/>
              <a:cxnLst/>
              <a:rect l="0" t="0" r="0" b="0"/>
              <a:pathLst>
                <a:path w="1087628" h="571500">
                  <a:moveTo>
                    <a:pt x="0" y="95250"/>
                  </a:moveTo>
                  <a:cubicBezTo>
                    <a:pt x="0" y="42672"/>
                    <a:pt x="42647" y="0"/>
                    <a:pt x="95250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819150" y="0"/>
                  </a:lnTo>
                  <a:cubicBezTo>
                    <a:pt x="871728" y="0"/>
                    <a:pt x="914400" y="42672"/>
                    <a:pt x="914400" y="95250"/>
                  </a:cubicBezTo>
                  <a:lnTo>
                    <a:pt x="914400" y="333375"/>
                  </a:lnTo>
                  <a:lnTo>
                    <a:pt x="1087628" y="399669"/>
                  </a:lnTo>
                  <a:lnTo>
                    <a:pt x="914400" y="476250"/>
                  </a:lnTo>
                  <a:lnTo>
                    <a:pt x="914400" y="476250"/>
                  </a:lnTo>
                  <a:cubicBezTo>
                    <a:pt x="914400" y="528828"/>
                    <a:pt x="871728" y="571500"/>
                    <a:pt x="819150" y="571500"/>
                  </a:cubicBezTo>
                  <a:lnTo>
                    <a:pt x="533400" y="571500"/>
                  </a:lnTo>
                  <a:lnTo>
                    <a:pt x="533400" y="571500"/>
                  </a:lnTo>
                  <a:lnTo>
                    <a:pt x="95250" y="571500"/>
                  </a:lnTo>
                  <a:cubicBezTo>
                    <a:pt x="42647" y="571500"/>
                    <a:pt x="0" y="528828"/>
                    <a:pt x="0" y="476250"/>
                  </a:cubicBezTo>
                  <a:lnTo>
                    <a:pt x="0" y="476250"/>
                  </a:lnTo>
                  <a:lnTo>
                    <a:pt x="0" y="333375"/>
                  </a:lnTo>
                  <a:lnTo>
                    <a:pt x="0" y="333375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26" name="Rectangle 3018">
              <a:extLst>
                <a:ext uri="{FF2B5EF4-FFF2-40B4-BE49-F238E27FC236}">
                  <a16:creationId xmlns:a16="http://schemas.microsoft.com/office/drawing/2014/main" id="{4D79F42B-8EA5-40BA-99D4-5F9DD394BDBD}"/>
                </a:ext>
              </a:extLst>
            </p:cNvPr>
            <p:cNvSpPr/>
            <p:nvPr/>
          </p:nvSpPr>
          <p:spPr>
            <a:xfrm>
              <a:off x="204521" y="4141933"/>
              <a:ext cx="672986" cy="16743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Message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3019">
              <a:extLst>
                <a:ext uri="{FF2B5EF4-FFF2-40B4-BE49-F238E27FC236}">
                  <a16:creationId xmlns:a16="http://schemas.microsoft.com/office/drawing/2014/main" id="{FC201883-2119-4E43-BFB0-A906978547DB}"/>
                </a:ext>
              </a:extLst>
            </p:cNvPr>
            <p:cNvSpPr/>
            <p:nvPr/>
          </p:nvSpPr>
          <p:spPr>
            <a:xfrm>
              <a:off x="708914" y="4123509"/>
              <a:ext cx="48873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8" name="Rectangle 3020">
              <a:extLst>
                <a:ext uri="{FF2B5EF4-FFF2-40B4-BE49-F238E27FC236}">
                  <a16:creationId xmlns:a16="http://schemas.microsoft.com/office/drawing/2014/main" id="{A325EDD4-6298-4A83-AF01-94AD6A01323F}"/>
                </a:ext>
              </a:extLst>
            </p:cNvPr>
            <p:cNvSpPr/>
            <p:nvPr/>
          </p:nvSpPr>
          <p:spPr>
            <a:xfrm>
              <a:off x="332537" y="4320105"/>
              <a:ext cx="330874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area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3021">
              <a:extLst>
                <a:ext uri="{FF2B5EF4-FFF2-40B4-BE49-F238E27FC236}">
                  <a16:creationId xmlns:a16="http://schemas.microsoft.com/office/drawing/2014/main" id="{640A5A07-ECD2-434C-85F6-8E23C734A0A3}"/>
                </a:ext>
              </a:extLst>
            </p:cNvPr>
            <p:cNvSpPr/>
            <p:nvPr/>
          </p:nvSpPr>
          <p:spPr>
            <a:xfrm>
              <a:off x="520086" y="4259453"/>
              <a:ext cx="45723" cy="1376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0" name="Shape 3022">
              <a:extLst>
                <a:ext uri="{FF2B5EF4-FFF2-40B4-BE49-F238E27FC236}">
                  <a16:creationId xmlns:a16="http://schemas.microsoft.com/office/drawing/2014/main" id="{CABFD6F2-DBA5-4D01-9753-D2DEC1A4A319}"/>
                </a:ext>
              </a:extLst>
            </p:cNvPr>
            <p:cNvSpPr/>
            <p:nvPr/>
          </p:nvSpPr>
          <p:spPr>
            <a:xfrm>
              <a:off x="0" y="599821"/>
              <a:ext cx="1047369" cy="352425"/>
            </a:xfrm>
            <a:custGeom>
              <a:avLst/>
              <a:gdLst/>
              <a:ahLst/>
              <a:cxnLst/>
              <a:rect l="0" t="0" r="0" b="0"/>
              <a:pathLst>
                <a:path w="1047369" h="352425">
                  <a:moveTo>
                    <a:pt x="0" y="58674"/>
                  </a:moveTo>
                  <a:cubicBezTo>
                    <a:pt x="0" y="26289"/>
                    <a:pt x="26302" y="0"/>
                    <a:pt x="58738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855599" y="0"/>
                  </a:lnTo>
                  <a:cubicBezTo>
                    <a:pt x="888111" y="0"/>
                    <a:pt x="914400" y="26289"/>
                    <a:pt x="914400" y="58674"/>
                  </a:cubicBezTo>
                  <a:lnTo>
                    <a:pt x="914400" y="58674"/>
                  </a:lnTo>
                  <a:lnTo>
                    <a:pt x="1047369" y="57658"/>
                  </a:lnTo>
                  <a:lnTo>
                    <a:pt x="914400" y="146812"/>
                  </a:lnTo>
                  <a:lnTo>
                    <a:pt x="914400" y="293624"/>
                  </a:lnTo>
                  <a:cubicBezTo>
                    <a:pt x="914400" y="326136"/>
                    <a:pt x="888111" y="352425"/>
                    <a:pt x="855599" y="352425"/>
                  </a:cubicBezTo>
                  <a:lnTo>
                    <a:pt x="533400" y="352425"/>
                  </a:lnTo>
                  <a:lnTo>
                    <a:pt x="533400" y="352425"/>
                  </a:lnTo>
                  <a:lnTo>
                    <a:pt x="58738" y="352425"/>
                  </a:lnTo>
                  <a:cubicBezTo>
                    <a:pt x="26302" y="352425"/>
                    <a:pt x="0" y="326136"/>
                    <a:pt x="0" y="293624"/>
                  </a:cubicBezTo>
                  <a:lnTo>
                    <a:pt x="0" y="58674"/>
                  </a:lnTo>
                  <a:lnTo>
                    <a:pt x="0" y="58674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31" name="Rectangle 3023">
              <a:extLst>
                <a:ext uri="{FF2B5EF4-FFF2-40B4-BE49-F238E27FC236}">
                  <a16:creationId xmlns:a16="http://schemas.microsoft.com/office/drawing/2014/main" id="{D1727134-9AAA-4855-955A-19A6D6371409}"/>
                </a:ext>
              </a:extLst>
            </p:cNvPr>
            <p:cNvSpPr/>
            <p:nvPr/>
          </p:nvSpPr>
          <p:spPr>
            <a:xfrm>
              <a:off x="236525" y="706066"/>
              <a:ext cx="92395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</a:p>
          </p:txBody>
        </p:sp>
        <p:sp>
          <p:nvSpPr>
            <p:cNvPr id="32" name="Rectangle 3024">
              <a:extLst>
                <a:ext uri="{FF2B5EF4-FFF2-40B4-BE49-F238E27FC236}">
                  <a16:creationId xmlns:a16="http://schemas.microsoft.com/office/drawing/2014/main" id="{689F4CEB-3469-4DA6-ACB6-D14F83B4ED0B}"/>
                </a:ext>
              </a:extLst>
            </p:cNvPr>
            <p:cNvSpPr/>
            <p:nvPr/>
          </p:nvSpPr>
          <p:spPr>
            <a:xfrm>
              <a:off x="306629" y="706066"/>
              <a:ext cx="494082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spc="-5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oolbar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025">
              <a:extLst>
                <a:ext uri="{FF2B5EF4-FFF2-40B4-BE49-F238E27FC236}">
                  <a16:creationId xmlns:a16="http://schemas.microsoft.com/office/drawing/2014/main" id="{AFA2667D-0701-4727-9E33-3AD7883CD2DE}"/>
                </a:ext>
              </a:extLst>
            </p:cNvPr>
            <p:cNvSpPr/>
            <p:nvPr/>
          </p:nvSpPr>
          <p:spPr>
            <a:xfrm>
              <a:off x="676910" y="706066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4" name="Shape 3026">
              <a:extLst>
                <a:ext uri="{FF2B5EF4-FFF2-40B4-BE49-F238E27FC236}">
                  <a16:creationId xmlns:a16="http://schemas.microsoft.com/office/drawing/2014/main" id="{0E1F3EF3-667A-4248-B968-8607FC832779}"/>
                </a:ext>
              </a:extLst>
            </p:cNvPr>
            <p:cNvSpPr/>
            <p:nvPr/>
          </p:nvSpPr>
          <p:spPr>
            <a:xfrm>
              <a:off x="0" y="88646"/>
              <a:ext cx="1049528" cy="352425"/>
            </a:xfrm>
            <a:custGeom>
              <a:avLst/>
              <a:gdLst/>
              <a:ahLst/>
              <a:cxnLst/>
              <a:rect l="0" t="0" r="0" b="0"/>
              <a:pathLst>
                <a:path w="1049528" h="352425">
                  <a:moveTo>
                    <a:pt x="0" y="58674"/>
                  </a:moveTo>
                  <a:cubicBezTo>
                    <a:pt x="0" y="26289"/>
                    <a:pt x="26302" y="0"/>
                    <a:pt x="58738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855599" y="0"/>
                  </a:lnTo>
                  <a:cubicBezTo>
                    <a:pt x="888111" y="0"/>
                    <a:pt x="914400" y="26289"/>
                    <a:pt x="914400" y="58674"/>
                  </a:cubicBezTo>
                  <a:lnTo>
                    <a:pt x="914400" y="205613"/>
                  </a:lnTo>
                  <a:lnTo>
                    <a:pt x="1049528" y="295783"/>
                  </a:lnTo>
                  <a:lnTo>
                    <a:pt x="914400" y="293624"/>
                  </a:lnTo>
                  <a:lnTo>
                    <a:pt x="914400" y="293624"/>
                  </a:lnTo>
                  <a:cubicBezTo>
                    <a:pt x="914400" y="326136"/>
                    <a:pt x="888111" y="352425"/>
                    <a:pt x="855599" y="352425"/>
                  </a:cubicBezTo>
                  <a:lnTo>
                    <a:pt x="533400" y="352425"/>
                  </a:lnTo>
                  <a:lnTo>
                    <a:pt x="533400" y="352425"/>
                  </a:lnTo>
                  <a:lnTo>
                    <a:pt x="58738" y="352425"/>
                  </a:lnTo>
                  <a:cubicBezTo>
                    <a:pt x="26302" y="352425"/>
                    <a:pt x="0" y="326136"/>
                    <a:pt x="0" y="293624"/>
                  </a:cubicBezTo>
                  <a:lnTo>
                    <a:pt x="0" y="293624"/>
                  </a:lnTo>
                  <a:lnTo>
                    <a:pt x="0" y="205613"/>
                  </a:lnTo>
                  <a:lnTo>
                    <a:pt x="0" y="205613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35" name="Rectangle 3027">
              <a:extLst>
                <a:ext uri="{FF2B5EF4-FFF2-40B4-BE49-F238E27FC236}">
                  <a16:creationId xmlns:a16="http://schemas.microsoft.com/office/drawing/2014/main" id="{AFC9FC84-16AD-4D6D-86F1-6BF33629BBCB}"/>
                </a:ext>
              </a:extLst>
            </p:cNvPr>
            <p:cNvSpPr/>
            <p:nvPr/>
          </p:nvSpPr>
          <p:spPr>
            <a:xfrm>
              <a:off x="263957" y="195526"/>
              <a:ext cx="154289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</a:p>
          </p:txBody>
        </p:sp>
        <p:sp>
          <p:nvSpPr>
            <p:cNvPr id="36" name="Rectangle 3028">
              <a:extLst>
                <a:ext uri="{FF2B5EF4-FFF2-40B4-BE49-F238E27FC236}">
                  <a16:creationId xmlns:a16="http://schemas.microsoft.com/office/drawing/2014/main" id="{CDFE5901-CEDD-41A2-B942-DA5DA7828FD3}"/>
                </a:ext>
              </a:extLst>
            </p:cNvPr>
            <p:cNvSpPr/>
            <p:nvPr/>
          </p:nvSpPr>
          <p:spPr>
            <a:xfrm>
              <a:off x="379781" y="195526"/>
              <a:ext cx="297128" cy="14664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spc="-5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enus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3029">
              <a:extLst>
                <a:ext uri="{FF2B5EF4-FFF2-40B4-BE49-F238E27FC236}">
                  <a16:creationId xmlns:a16="http://schemas.microsoft.com/office/drawing/2014/main" id="{1F20CDB5-F313-44AC-B49D-CD78569BB082}"/>
                </a:ext>
              </a:extLst>
            </p:cNvPr>
            <p:cNvSpPr/>
            <p:nvPr/>
          </p:nvSpPr>
          <p:spPr>
            <a:xfrm>
              <a:off x="427025" y="145577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8" name="Shape 3030">
              <a:extLst>
                <a:ext uri="{FF2B5EF4-FFF2-40B4-BE49-F238E27FC236}">
                  <a16:creationId xmlns:a16="http://schemas.microsoft.com/office/drawing/2014/main" id="{9C39AA10-4A2E-4F94-B8EE-CC1E09C607A2}"/>
                </a:ext>
              </a:extLst>
            </p:cNvPr>
            <p:cNvSpPr/>
            <p:nvPr/>
          </p:nvSpPr>
          <p:spPr>
            <a:xfrm>
              <a:off x="0" y="2913126"/>
              <a:ext cx="1082929" cy="352425"/>
            </a:xfrm>
            <a:custGeom>
              <a:avLst/>
              <a:gdLst/>
              <a:ahLst/>
              <a:cxnLst/>
              <a:rect l="0" t="0" r="0" b="0"/>
              <a:pathLst>
                <a:path w="1082929" h="352425">
                  <a:moveTo>
                    <a:pt x="0" y="58674"/>
                  </a:moveTo>
                  <a:cubicBezTo>
                    <a:pt x="0" y="26289"/>
                    <a:pt x="26302" y="0"/>
                    <a:pt x="58738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855599" y="0"/>
                  </a:lnTo>
                  <a:cubicBezTo>
                    <a:pt x="888111" y="0"/>
                    <a:pt x="914400" y="26289"/>
                    <a:pt x="914400" y="58674"/>
                  </a:cubicBezTo>
                  <a:lnTo>
                    <a:pt x="914400" y="205613"/>
                  </a:lnTo>
                  <a:lnTo>
                    <a:pt x="1082929" y="243332"/>
                  </a:lnTo>
                  <a:lnTo>
                    <a:pt x="914400" y="293624"/>
                  </a:lnTo>
                  <a:lnTo>
                    <a:pt x="914400" y="293624"/>
                  </a:lnTo>
                  <a:cubicBezTo>
                    <a:pt x="914400" y="326136"/>
                    <a:pt x="888111" y="352425"/>
                    <a:pt x="855599" y="352425"/>
                  </a:cubicBezTo>
                  <a:lnTo>
                    <a:pt x="533400" y="352425"/>
                  </a:lnTo>
                  <a:lnTo>
                    <a:pt x="533400" y="352425"/>
                  </a:lnTo>
                  <a:lnTo>
                    <a:pt x="58738" y="352425"/>
                  </a:lnTo>
                  <a:cubicBezTo>
                    <a:pt x="26302" y="352425"/>
                    <a:pt x="0" y="326136"/>
                    <a:pt x="0" y="293624"/>
                  </a:cubicBezTo>
                  <a:lnTo>
                    <a:pt x="0" y="293624"/>
                  </a:lnTo>
                  <a:lnTo>
                    <a:pt x="0" y="205613"/>
                  </a:lnTo>
                  <a:lnTo>
                    <a:pt x="0" y="205613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39" name="Rectangle 3031">
              <a:extLst>
                <a:ext uri="{FF2B5EF4-FFF2-40B4-BE49-F238E27FC236}">
                  <a16:creationId xmlns:a16="http://schemas.microsoft.com/office/drawing/2014/main" id="{C2C67986-43D4-46D0-96F1-E4733A72816A}"/>
                </a:ext>
              </a:extLst>
            </p:cNvPr>
            <p:cNvSpPr/>
            <p:nvPr/>
          </p:nvSpPr>
          <p:spPr>
            <a:xfrm>
              <a:off x="149657" y="3019752"/>
              <a:ext cx="92395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</a:t>
              </a:r>
            </a:p>
          </p:txBody>
        </p:sp>
        <p:sp>
          <p:nvSpPr>
            <p:cNvPr id="40" name="Rectangle 3032">
              <a:extLst>
                <a:ext uri="{FF2B5EF4-FFF2-40B4-BE49-F238E27FC236}">
                  <a16:creationId xmlns:a16="http://schemas.microsoft.com/office/drawing/2014/main" id="{1C0610FF-4171-4818-BB44-8F23CF0FE6BE}"/>
                </a:ext>
              </a:extLst>
            </p:cNvPr>
            <p:cNvSpPr/>
            <p:nvPr/>
          </p:nvSpPr>
          <p:spPr>
            <a:xfrm>
              <a:off x="219761" y="3019752"/>
              <a:ext cx="226885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ext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3033">
              <a:extLst>
                <a:ext uri="{FF2B5EF4-FFF2-40B4-BE49-F238E27FC236}">
                  <a16:creationId xmlns:a16="http://schemas.microsoft.com/office/drawing/2014/main" id="{1AA9AC6B-0853-4F54-9E34-DB2ABD0B7D45}"/>
                </a:ext>
              </a:extLst>
            </p:cNvPr>
            <p:cNvSpPr/>
            <p:nvPr/>
          </p:nvSpPr>
          <p:spPr>
            <a:xfrm>
              <a:off x="390449" y="3019752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2" name="Rectangle 3034">
              <a:extLst>
                <a:ext uri="{FF2B5EF4-FFF2-40B4-BE49-F238E27FC236}">
                  <a16:creationId xmlns:a16="http://schemas.microsoft.com/office/drawing/2014/main" id="{D65ED822-1BB9-4BF5-908C-3BFFB2B75504}"/>
                </a:ext>
              </a:extLst>
            </p:cNvPr>
            <p:cNvSpPr/>
            <p:nvPr/>
          </p:nvSpPr>
          <p:spPr>
            <a:xfrm>
              <a:off x="427025" y="3019752"/>
              <a:ext cx="449311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editor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3035">
              <a:extLst>
                <a:ext uri="{FF2B5EF4-FFF2-40B4-BE49-F238E27FC236}">
                  <a16:creationId xmlns:a16="http://schemas.microsoft.com/office/drawing/2014/main" id="{09183ABA-25C2-4BA9-B9DA-33AB3B8F7022}"/>
                </a:ext>
              </a:extLst>
            </p:cNvPr>
            <p:cNvSpPr/>
            <p:nvPr/>
          </p:nvSpPr>
          <p:spPr>
            <a:xfrm>
              <a:off x="763778" y="3019752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4" name="Shape 3037">
              <a:extLst>
                <a:ext uri="{FF2B5EF4-FFF2-40B4-BE49-F238E27FC236}">
                  <a16:creationId xmlns:a16="http://schemas.microsoft.com/office/drawing/2014/main" id="{299FCB06-1E09-4FAA-8A57-17EC3D79FA09}"/>
                </a:ext>
              </a:extLst>
            </p:cNvPr>
            <p:cNvSpPr/>
            <p:nvPr/>
          </p:nvSpPr>
          <p:spPr>
            <a:xfrm>
              <a:off x="0" y="4936871"/>
              <a:ext cx="1082929" cy="352425"/>
            </a:xfrm>
            <a:custGeom>
              <a:avLst/>
              <a:gdLst/>
              <a:ahLst/>
              <a:cxnLst/>
              <a:rect l="0" t="0" r="0" b="0"/>
              <a:pathLst>
                <a:path w="1082929" h="352425">
                  <a:moveTo>
                    <a:pt x="0" y="58674"/>
                  </a:moveTo>
                  <a:cubicBezTo>
                    <a:pt x="0" y="26289"/>
                    <a:pt x="26302" y="0"/>
                    <a:pt x="58738" y="0"/>
                  </a:cubicBezTo>
                  <a:lnTo>
                    <a:pt x="533400" y="0"/>
                  </a:lnTo>
                  <a:lnTo>
                    <a:pt x="533400" y="0"/>
                  </a:lnTo>
                  <a:lnTo>
                    <a:pt x="855599" y="0"/>
                  </a:lnTo>
                  <a:cubicBezTo>
                    <a:pt x="888111" y="0"/>
                    <a:pt x="914400" y="26289"/>
                    <a:pt x="914400" y="58674"/>
                  </a:cubicBezTo>
                  <a:lnTo>
                    <a:pt x="914400" y="58674"/>
                  </a:lnTo>
                  <a:lnTo>
                    <a:pt x="1082929" y="100457"/>
                  </a:lnTo>
                  <a:lnTo>
                    <a:pt x="914400" y="146812"/>
                  </a:lnTo>
                  <a:lnTo>
                    <a:pt x="914400" y="293624"/>
                  </a:lnTo>
                  <a:cubicBezTo>
                    <a:pt x="914400" y="326136"/>
                    <a:pt x="888111" y="352425"/>
                    <a:pt x="855599" y="352425"/>
                  </a:cubicBezTo>
                  <a:lnTo>
                    <a:pt x="533400" y="352425"/>
                  </a:lnTo>
                  <a:lnTo>
                    <a:pt x="533400" y="352425"/>
                  </a:lnTo>
                  <a:lnTo>
                    <a:pt x="58738" y="352425"/>
                  </a:lnTo>
                  <a:cubicBezTo>
                    <a:pt x="26302" y="352425"/>
                    <a:pt x="0" y="326136"/>
                    <a:pt x="0" y="293624"/>
                  </a:cubicBezTo>
                  <a:lnTo>
                    <a:pt x="0" y="58674"/>
                  </a:lnTo>
                  <a:lnTo>
                    <a:pt x="0" y="58674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45" name="Rectangle 3038">
              <a:extLst>
                <a:ext uri="{FF2B5EF4-FFF2-40B4-BE49-F238E27FC236}">
                  <a16:creationId xmlns:a16="http://schemas.microsoft.com/office/drawing/2014/main" id="{8CD5CCF0-BF17-4ADA-B299-520765C1E1B5}"/>
                </a:ext>
              </a:extLst>
            </p:cNvPr>
            <p:cNvSpPr/>
            <p:nvPr/>
          </p:nvSpPr>
          <p:spPr>
            <a:xfrm>
              <a:off x="225857" y="5044006"/>
              <a:ext cx="110589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</a:p>
          </p:txBody>
        </p:sp>
        <p:sp>
          <p:nvSpPr>
            <p:cNvPr id="46" name="Rectangle 3039">
              <a:extLst>
                <a:ext uri="{FF2B5EF4-FFF2-40B4-BE49-F238E27FC236}">
                  <a16:creationId xmlns:a16="http://schemas.microsoft.com/office/drawing/2014/main" id="{74B55534-D5AE-4B78-9547-8905487035E4}"/>
                </a:ext>
              </a:extLst>
            </p:cNvPr>
            <p:cNvSpPr/>
            <p:nvPr/>
          </p:nvSpPr>
          <p:spPr>
            <a:xfrm>
              <a:off x="309677" y="5044006"/>
              <a:ext cx="504606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spc="-5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onsole</a:t>
              </a:r>
              <a:endParaRPr lang="bg-BG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3040">
              <a:extLst>
                <a:ext uri="{FF2B5EF4-FFF2-40B4-BE49-F238E27FC236}">
                  <a16:creationId xmlns:a16="http://schemas.microsoft.com/office/drawing/2014/main" id="{39B5ACFE-EE29-4181-8666-0A8AC73D57FB}"/>
                </a:ext>
              </a:extLst>
            </p:cNvPr>
            <p:cNvSpPr/>
            <p:nvPr/>
          </p:nvSpPr>
          <p:spPr>
            <a:xfrm>
              <a:off x="687578" y="5044006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73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510">
            <a:extLst>
              <a:ext uri="{FF2B5EF4-FFF2-40B4-BE49-F238E27FC236}">
                <a16:creationId xmlns:a16="http://schemas.microsoft.com/office/drawing/2014/main" id="{BB948050-ECC3-448F-9909-B09E98DE73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59974" y="3800119"/>
            <a:ext cx="5666105" cy="2741295"/>
          </a:xfrm>
          <a:prstGeom prst="rect">
            <a:avLst/>
          </a:prstGeom>
        </p:spPr>
      </p:pic>
      <p:grpSp>
        <p:nvGrpSpPr>
          <p:cNvPr id="6" name="Group 453649">
            <a:extLst>
              <a:ext uri="{FF2B5EF4-FFF2-40B4-BE49-F238E27FC236}">
                <a16:creationId xmlns:a16="http://schemas.microsoft.com/office/drawing/2014/main" id="{661F7F10-5E70-4B02-BCEA-DAAE242212D3}"/>
              </a:ext>
            </a:extLst>
          </p:cNvPr>
          <p:cNvGrpSpPr/>
          <p:nvPr/>
        </p:nvGrpSpPr>
        <p:grpSpPr>
          <a:xfrm>
            <a:off x="193367" y="-70339"/>
            <a:ext cx="6132842" cy="5369324"/>
            <a:chOff x="0" y="0"/>
            <a:chExt cx="6548480" cy="5369873"/>
          </a:xfrm>
        </p:grpSpPr>
        <p:sp>
          <p:nvSpPr>
            <p:cNvPr id="7" name="Rectangle 3512">
              <a:extLst>
                <a:ext uri="{FF2B5EF4-FFF2-40B4-BE49-F238E27FC236}">
                  <a16:creationId xmlns:a16="http://schemas.microsoft.com/office/drawing/2014/main" id="{1AD54861-A871-4BEF-B39D-DFF7717F7061}"/>
                </a:ext>
              </a:extLst>
            </p:cNvPr>
            <p:cNvSpPr/>
            <p:nvPr/>
          </p:nvSpPr>
          <p:spPr>
            <a:xfrm>
              <a:off x="0" y="0"/>
              <a:ext cx="451987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Select</a:t>
              </a:r>
            </a:p>
          </p:txBody>
        </p:sp>
        <p:sp>
          <p:nvSpPr>
            <p:cNvPr id="8" name="Rectangle 3513">
              <a:extLst>
                <a:ext uri="{FF2B5EF4-FFF2-40B4-BE49-F238E27FC236}">
                  <a16:creationId xmlns:a16="http://schemas.microsoft.com/office/drawing/2014/main" id="{4BEBBD07-B3B5-40C4-97D0-3F35B1BED90E}"/>
                </a:ext>
              </a:extLst>
            </p:cNvPr>
            <p:cNvSpPr/>
            <p:nvPr/>
          </p:nvSpPr>
          <p:spPr>
            <a:xfrm>
              <a:off x="340157" y="0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9" name="Rectangle 3514">
              <a:extLst>
                <a:ext uri="{FF2B5EF4-FFF2-40B4-BE49-F238E27FC236}">
                  <a16:creationId xmlns:a16="http://schemas.microsoft.com/office/drawing/2014/main" id="{D05DD0D4-36B7-4A65-96A8-7D70AA03D68A}"/>
                </a:ext>
              </a:extLst>
            </p:cNvPr>
            <p:cNvSpPr/>
            <p:nvPr/>
          </p:nvSpPr>
          <p:spPr>
            <a:xfrm>
              <a:off x="376733" y="0"/>
              <a:ext cx="453057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board</a:t>
              </a:r>
            </a:p>
          </p:txBody>
        </p:sp>
        <p:sp>
          <p:nvSpPr>
            <p:cNvPr id="10" name="Rectangle 3515">
              <a:extLst>
                <a:ext uri="{FF2B5EF4-FFF2-40B4-BE49-F238E27FC236}">
                  <a16:creationId xmlns:a16="http://schemas.microsoft.com/office/drawing/2014/main" id="{059D03D6-E152-4AE3-B7D2-46C84864DD38}"/>
                </a:ext>
              </a:extLst>
            </p:cNvPr>
            <p:cNvSpPr/>
            <p:nvPr/>
          </p:nvSpPr>
          <p:spPr>
            <a:xfrm>
              <a:off x="718058" y="0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Rectangle 3516">
              <a:extLst>
                <a:ext uri="{FF2B5EF4-FFF2-40B4-BE49-F238E27FC236}">
                  <a16:creationId xmlns:a16="http://schemas.microsoft.com/office/drawing/2014/main" id="{CBE604FB-8B87-4D79-A61E-CFEDC75F4ED2}"/>
                </a:ext>
              </a:extLst>
            </p:cNvPr>
            <p:cNvSpPr/>
            <p:nvPr/>
          </p:nvSpPr>
          <p:spPr>
            <a:xfrm>
              <a:off x="754634" y="0"/>
              <a:ext cx="64748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"</a:t>
              </a:r>
            </a:p>
          </p:txBody>
        </p:sp>
        <p:sp>
          <p:nvSpPr>
            <p:cNvPr id="12" name="Rectangle 3517">
              <a:extLst>
                <a:ext uri="{FF2B5EF4-FFF2-40B4-BE49-F238E27FC236}">
                  <a16:creationId xmlns:a16="http://schemas.microsoft.com/office/drawing/2014/main" id="{809CDBF9-107E-4B3D-912E-3C5E253FDD09}"/>
                </a:ext>
              </a:extLst>
            </p:cNvPr>
            <p:cNvSpPr/>
            <p:nvPr/>
          </p:nvSpPr>
          <p:spPr>
            <a:xfrm>
              <a:off x="801878" y="0"/>
              <a:ext cx="1323498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Arduino/Genuino</a:t>
              </a:r>
            </a:p>
          </p:txBody>
        </p:sp>
        <p:sp>
          <p:nvSpPr>
            <p:cNvPr id="13" name="Rectangle 3518">
              <a:extLst>
                <a:ext uri="{FF2B5EF4-FFF2-40B4-BE49-F238E27FC236}">
                  <a16:creationId xmlns:a16="http://schemas.microsoft.com/office/drawing/2014/main" id="{AB101722-A994-44B8-9E80-22E1DE75E823}"/>
                </a:ext>
              </a:extLst>
            </p:cNvPr>
            <p:cNvSpPr/>
            <p:nvPr/>
          </p:nvSpPr>
          <p:spPr>
            <a:xfrm>
              <a:off x="1797431" y="0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14" name="Rectangle 3519">
              <a:extLst>
                <a:ext uri="{FF2B5EF4-FFF2-40B4-BE49-F238E27FC236}">
                  <a16:creationId xmlns:a16="http://schemas.microsoft.com/office/drawing/2014/main" id="{2DBFB2D4-BEFA-4090-B77A-6B15A5F45A91}"/>
                </a:ext>
              </a:extLst>
            </p:cNvPr>
            <p:cNvSpPr/>
            <p:nvPr/>
          </p:nvSpPr>
          <p:spPr>
            <a:xfrm>
              <a:off x="1834007" y="0"/>
              <a:ext cx="318745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</a:t>
              </a:r>
            </a:p>
          </p:txBody>
        </p:sp>
        <p:sp>
          <p:nvSpPr>
            <p:cNvPr id="15" name="Rectangle 3520">
              <a:extLst>
                <a:ext uri="{FF2B5EF4-FFF2-40B4-BE49-F238E27FC236}">
                  <a16:creationId xmlns:a16="http://schemas.microsoft.com/office/drawing/2014/main" id="{D9A0A403-2CE8-4F70-A454-6B32E533D7C1}"/>
                </a:ext>
              </a:extLst>
            </p:cNvPr>
            <p:cNvSpPr/>
            <p:nvPr/>
          </p:nvSpPr>
          <p:spPr>
            <a:xfrm>
              <a:off x="2073275" y="0"/>
              <a:ext cx="64748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"</a:t>
              </a:r>
            </a:p>
          </p:txBody>
        </p:sp>
        <p:sp>
          <p:nvSpPr>
            <p:cNvPr id="16" name="Rectangle 3521">
              <a:extLst>
                <a:ext uri="{FF2B5EF4-FFF2-40B4-BE49-F238E27FC236}">
                  <a16:creationId xmlns:a16="http://schemas.microsoft.com/office/drawing/2014/main" id="{97ED89EF-A63B-450A-9EB2-1B5B1F8A991D}"/>
                </a:ext>
              </a:extLst>
            </p:cNvPr>
            <p:cNvSpPr/>
            <p:nvPr/>
          </p:nvSpPr>
          <p:spPr>
            <a:xfrm>
              <a:off x="2122043" y="0"/>
              <a:ext cx="3906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tangle 3522">
              <a:extLst>
                <a:ext uri="{FF2B5EF4-FFF2-40B4-BE49-F238E27FC236}">
                  <a16:creationId xmlns:a16="http://schemas.microsoft.com/office/drawing/2014/main" id="{DB633FEA-91F5-4587-BCC0-BD342B5F023B}"/>
                </a:ext>
              </a:extLst>
            </p:cNvPr>
            <p:cNvSpPr/>
            <p:nvPr/>
          </p:nvSpPr>
          <p:spPr>
            <a:xfrm>
              <a:off x="2150999" y="0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18" name="Picture 3524">
              <a:extLst>
                <a:ext uri="{FF2B5EF4-FFF2-40B4-BE49-F238E27FC236}">
                  <a16:creationId xmlns:a16="http://schemas.microsoft.com/office/drawing/2014/main" id="{D3B1F156-3B20-40A9-A259-24E23831937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2078"/>
              <a:ext cx="6498590" cy="2926080"/>
            </a:xfrm>
            <a:prstGeom prst="rect">
              <a:avLst/>
            </a:prstGeom>
          </p:spPr>
        </p:pic>
        <p:sp>
          <p:nvSpPr>
            <p:cNvPr id="19" name="Rectangle 3525">
              <a:extLst>
                <a:ext uri="{FF2B5EF4-FFF2-40B4-BE49-F238E27FC236}">
                  <a16:creationId xmlns:a16="http://schemas.microsoft.com/office/drawing/2014/main" id="{35159152-F026-4E4A-BF1A-E2945F627CF1}"/>
                </a:ext>
              </a:extLst>
            </p:cNvPr>
            <p:cNvSpPr/>
            <p:nvPr/>
          </p:nvSpPr>
          <p:spPr>
            <a:xfrm>
              <a:off x="6499607" y="3010535"/>
              <a:ext cx="48873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0" name="Rectangle 3526">
              <a:extLst>
                <a:ext uri="{FF2B5EF4-FFF2-40B4-BE49-F238E27FC236}">
                  <a16:creationId xmlns:a16="http://schemas.microsoft.com/office/drawing/2014/main" id="{F75AD8B2-1230-415C-8A7A-FFEEEEF7D43A}"/>
                </a:ext>
              </a:extLst>
            </p:cNvPr>
            <p:cNvSpPr/>
            <p:nvPr/>
          </p:nvSpPr>
          <p:spPr>
            <a:xfrm>
              <a:off x="0" y="3170555"/>
              <a:ext cx="636242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Connect</a:t>
              </a:r>
            </a:p>
          </p:txBody>
        </p:sp>
        <p:sp>
          <p:nvSpPr>
            <p:cNvPr id="21" name="Rectangle 3527">
              <a:extLst>
                <a:ext uri="{FF2B5EF4-FFF2-40B4-BE49-F238E27FC236}">
                  <a16:creationId xmlns:a16="http://schemas.microsoft.com/office/drawing/2014/main" id="{6CD1B252-EDE3-437C-B41E-097D1505D2CF}"/>
                </a:ext>
              </a:extLst>
            </p:cNvPr>
            <p:cNvSpPr/>
            <p:nvPr/>
          </p:nvSpPr>
          <p:spPr>
            <a:xfrm>
              <a:off x="478841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2" name="Rectangle 3528">
              <a:extLst>
                <a:ext uri="{FF2B5EF4-FFF2-40B4-BE49-F238E27FC236}">
                  <a16:creationId xmlns:a16="http://schemas.microsoft.com/office/drawing/2014/main" id="{43B43BA0-AFEA-4D17-B45B-4E62EDD21662}"/>
                </a:ext>
              </a:extLst>
            </p:cNvPr>
            <p:cNvSpPr/>
            <p:nvPr/>
          </p:nvSpPr>
          <p:spPr>
            <a:xfrm>
              <a:off x="515417" y="3170555"/>
              <a:ext cx="699741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Freenove</a:t>
              </a:r>
            </a:p>
          </p:txBody>
        </p:sp>
        <p:sp>
          <p:nvSpPr>
            <p:cNvPr id="23" name="Rectangle 3529">
              <a:extLst>
                <a:ext uri="{FF2B5EF4-FFF2-40B4-BE49-F238E27FC236}">
                  <a16:creationId xmlns:a16="http://schemas.microsoft.com/office/drawing/2014/main" id="{878DC80B-4F10-45A2-B669-FF227EFB4661}"/>
                </a:ext>
              </a:extLst>
            </p:cNvPr>
            <p:cNvSpPr/>
            <p:nvPr/>
          </p:nvSpPr>
          <p:spPr>
            <a:xfrm>
              <a:off x="1041146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4" name="Rectangle 3530">
              <a:extLst>
                <a:ext uri="{FF2B5EF4-FFF2-40B4-BE49-F238E27FC236}">
                  <a16:creationId xmlns:a16="http://schemas.microsoft.com/office/drawing/2014/main" id="{EB9C4684-8679-47B8-85A3-858ADDB7A0E6}"/>
                </a:ext>
              </a:extLst>
            </p:cNvPr>
            <p:cNvSpPr/>
            <p:nvPr/>
          </p:nvSpPr>
          <p:spPr>
            <a:xfrm>
              <a:off x="1077722" y="3170555"/>
              <a:ext cx="382601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</a:t>
              </a:r>
            </a:p>
          </p:txBody>
        </p:sp>
        <p:sp>
          <p:nvSpPr>
            <p:cNvPr id="25" name="Rectangle 3531">
              <a:extLst>
                <a:ext uri="{FF2B5EF4-FFF2-40B4-BE49-F238E27FC236}">
                  <a16:creationId xmlns:a16="http://schemas.microsoft.com/office/drawing/2014/main" id="{646E5AC5-A900-4ECA-AC98-F1E6CB903239}"/>
                </a:ext>
              </a:extLst>
            </p:cNvPr>
            <p:cNvSpPr/>
            <p:nvPr/>
          </p:nvSpPr>
          <p:spPr>
            <a:xfrm>
              <a:off x="1365758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6" name="Rectangle 3532">
              <a:extLst>
                <a:ext uri="{FF2B5EF4-FFF2-40B4-BE49-F238E27FC236}">
                  <a16:creationId xmlns:a16="http://schemas.microsoft.com/office/drawing/2014/main" id="{2E338C33-C614-4AAD-8545-57537E532A79}"/>
                </a:ext>
              </a:extLst>
            </p:cNvPr>
            <p:cNvSpPr/>
            <p:nvPr/>
          </p:nvSpPr>
          <p:spPr>
            <a:xfrm>
              <a:off x="1402334" y="3170555"/>
              <a:ext cx="158959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to</a:t>
              </a:r>
            </a:p>
          </p:txBody>
        </p:sp>
        <p:sp>
          <p:nvSpPr>
            <p:cNvPr id="27" name="Rectangle 3533">
              <a:extLst>
                <a:ext uri="{FF2B5EF4-FFF2-40B4-BE49-F238E27FC236}">
                  <a16:creationId xmlns:a16="http://schemas.microsoft.com/office/drawing/2014/main" id="{C09C5108-960F-4B64-98CB-2C78D8B58000}"/>
                </a:ext>
              </a:extLst>
            </p:cNvPr>
            <p:cNvSpPr/>
            <p:nvPr/>
          </p:nvSpPr>
          <p:spPr>
            <a:xfrm>
              <a:off x="1521206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28" name="Rectangle 3534">
              <a:extLst>
                <a:ext uri="{FF2B5EF4-FFF2-40B4-BE49-F238E27FC236}">
                  <a16:creationId xmlns:a16="http://schemas.microsoft.com/office/drawing/2014/main" id="{A334D095-0E2C-45D5-A7A5-8E6501B85FBE}"/>
                </a:ext>
              </a:extLst>
            </p:cNvPr>
            <p:cNvSpPr/>
            <p:nvPr/>
          </p:nvSpPr>
          <p:spPr>
            <a:xfrm>
              <a:off x="1556258" y="3170555"/>
              <a:ext cx="739875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computer</a:t>
              </a:r>
            </a:p>
          </p:txBody>
        </p:sp>
        <p:sp>
          <p:nvSpPr>
            <p:cNvPr id="29" name="Rectangle 3535">
              <a:extLst>
                <a:ext uri="{FF2B5EF4-FFF2-40B4-BE49-F238E27FC236}">
                  <a16:creationId xmlns:a16="http://schemas.microsoft.com/office/drawing/2014/main" id="{424F8CC3-6889-4C2B-AD18-02025BD1F312}"/>
                </a:ext>
              </a:extLst>
            </p:cNvPr>
            <p:cNvSpPr/>
            <p:nvPr/>
          </p:nvSpPr>
          <p:spPr>
            <a:xfrm>
              <a:off x="2112899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0" name="Rectangle 3536">
              <a:extLst>
                <a:ext uri="{FF2B5EF4-FFF2-40B4-BE49-F238E27FC236}">
                  <a16:creationId xmlns:a16="http://schemas.microsoft.com/office/drawing/2014/main" id="{97D2A587-5C55-45DA-BB50-31562B70E18F}"/>
                </a:ext>
              </a:extLst>
            </p:cNvPr>
            <p:cNvSpPr/>
            <p:nvPr/>
          </p:nvSpPr>
          <p:spPr>
            <a:xfrm>
              <a:off x="2147951" y="3170555"/>
              <a:ext cx="320707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with</a:t>
              </a:r>
            </a:p>
          </p:txBody>
        </p:sp>
        <p:sp>
          <p:nvSpPr>
            <p:cNvPr id="31" name="Rectangle 3537">
              <a:extLst>
                <a:ext uri="{FF2B5EF4-FFF2-40B4-BE49-F238E27FC236}">
                  <a16:creationId xmlns:a16="http://schemas.microsoft.com/office/drawing/2014/main" id="{63376DAF-F972-4267-9595-DFFE012087BA}"/>
                </a:ext>
              </a:extLst>
            </p:cNvPr>
            <p:cNvSpPr/>
            <p:nvPr/>
          </p:nvSpPr>
          <p:spPr>
            <a:xfrm>
              <a:off x="2388743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2" name="Rectangle 3538">
              <a:extLst>
                <a:ext uri="{FF2B5EF4-FFF2-40B4-BE49-F238E27FC236}">
                  <a16:creationId xmlns:a16="http://schemas.microsoft.com/office/drawing/2014/main" id="{984C06F0-A75F-4F43-A9FC-89443068AB12}"/>
                </a:ext>
              </a:extLst>
            </p:cNvPr>
            <p:cNvSpPr/>
            <p:nvPr/>
          </p:nvSpPr>
          <p:spPr>
            <a:xfrm>
              <a:off x="2423795" y="3170555"/>
              <a:ext cx="310719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USB</a:t>
              </a:r>
            </a:p>
          </p:txBody>
        </p:sp>
        <p:sp>
          <p:nvSpPr>
            <p:cNvPr id="33" name="Rectangle 3539">
              <a:extLst>
                <a:ext uri="{FF2B5EF4-FFF2-40B4-BE49-F238E27FC236}">
                  <a16:creationId xmlns:a16="http://schemas.microsoft.com/office/drawing/2014/main" id="{6C855C6B-7EFE-44A7-94BC-C1B2D71DC866}"/>
                </a:ext>
              </a:extLst>
            </p:cNvPr>
            <p:cNvSpPr/>
            <p:nvPr/>
          </p:nvSpPr>
          <p:spPr>
            <a:xfrm>
              <a:off x="2656967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34" name="Rectangle 3540">
              <a:extLst>
                <a:ext uri="{FF2B5EF4-FFF2-40B4-BE49-F238E27FC236}">
                  <a16:creationId xmlns:a16="http://schemas.microsoft.com/office/drawing/2014/main" id="{66025536-CBE4-45E3-925E-1CF18C28C31D}"/>
                </a:ext>
              </a:extLst>
            </p:cNvPr>
            <p:cNvSpPr/>
            <p:nvPr/>
          </p:nvSpPr>
          <p:spPr>
            <a:xfrm>
              <a:off x="2693543" y="3170555"/>
              <a:ext cx="440571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cable.</a:t>
              </a:r>
            </a:p>
          </p:txBody>
        </p:sp>
        <p:sp>
          <p:nvSpPr>
            <p:cNvPr id="35" name="Rectangle 3541">
              <a:extLst>
                <a:ext uri="{FF2B5EF4-FFF2-40B4-BE49-F238E27FC236}">
                  <a16:creationId xmlns:a16="http://schemas.microsoft.com/office/drawing/2014/main" id="{A1D8BE70-178B-44DA-BE95-C76E6C41CF47}"/>
                </a:ext>
              </a:extLst>
            </p:cNvPr>
            <p:cNvSpPr/>
            <p:nvPr/>
          </p:nvSpPr>
          <p:spPr>
            <a:xfrm>
              <a:off x="3024251" y="3170555"/>
              <a:ext cx="48873" cy="1858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pic>
          <p:nvPicPr>
            <p:cNvPr id="36" name="Picture 3543">
              <a:extLst>
                <a:ext uri="{FF2B5EF4-FFF2-40B4-BE49-F238E27FC236}">
                  <a16:creationId xmlns:a16="http://schemas.microsoft.com/office/drawing/2014/main" id="{21379258-3C3F-4D17-97F1-18AF05C7B4F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23215" y="3645195"/>
              <a:ext cx="2286000" cy="1645920"/>
            </a:xfrm>
            <a:prstGeom prst="rect">
              <a:avLst/>
            </a:prstGeom>
          </p:spPr>
        </p:pic>
        <p:sp>
          <p:nvSpPr>
            <p:cNvPr id="37" name="Rectangle 3544">
              <a:extLst>
                <a:ext uri="{FF2B5EF4-FFF2-40B4-BE49-F238E27FC236}">
                  <a16:creationId xmlns:a16="http://schemas.microsoft.com/office/drawing/2014/main" id="{03B0C83B-BCB1-49C9-A6FD-C6D5ABBD0BD2}"/>
                </a:ext>
              </a:extLst>
            </p:cNvPr>
            <p:cNvSpPr/>
            <p:nvPr/>
          </p:nvSpPr>
          <p:spPr>
            <a:xfrm>
              <a:off x="2609723" y="5184013"/>
              <a:ext cx="681281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 spc="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           </a:t>
              </a:r>
              <a:endParaRPr lang="bg-BG" sz="105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38" name="Picture 3546">
              <a:extLst>
                <a:ext uri="{FF2B5EF4-FFF2-40B4-BE49-F238E27FC236}">
                  <a16:creationId xmlns:a16="http://schemas.microsoft.com/office/drawing/2014/main" id="{C024DB03-CBC4-4E8F-A549-4A4554F6720C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121025" y="3367712"/>
              <a:ext cx="2743200" cy="1923415"/>
            </a:xfrm>
            <a:prstGeom prst="rect">
              <a:avLst/>
            </a:prstGeom>
          </p:spPr>
        </p:pic>
        <p:sp>
          <p:nvSpPr>
            <p:cNvPr id="39" name="Rectangle 3547">
              <a:extLst>
                <a:ext uri="{FF2B5EF4-FFF2-40B4-BE49-F238E27FC236}">
                  <a16:creationId xmlns:a16="http://schemas.microsoft.com/office/drawing/2014/main" id="{277A9FF2-1346-4143-B45A-01A3563B6DA9}"/>
                </a:ext>
              </a:extLst>
            </p:cNvPr>
            <p:cNvSpPr/>
            <p:nvPr/>
          </p:nvSpPr>
          <p:spPr>
            <a:xfrm>
              <a:off x="5865622" y="5184013"/>
              <a:ext cx="48873" cy="1858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bg-BG" sz="105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0" name="Shape 3548">
              <a:extLst>
                <a:ext uri="{FF2B5EF4-FFF2-40B4-BE49-F238E27FC236}">
                  <a16:creationId xmlns:a16="http://schemas.microsoft.com/office/drawing/2014/main" id="{E4E4C3E1-0486-4B5B-9A4C-83D77B15A360}"/>
                </a:ext>
              </a:extLst>
            </p:cNvPr>
            <p:cNvSpPr/>
            <p:nvPr/>
          </p:nvSpPr>
          <p:spPr>
            <a:xfrm>
              <a:off x="2626360" y="3778558"/>
              <a:ext cx="466090" cy="310515"/>
            </a:xfrm>
            <a:custGeom>
              <a:avLst/>
              <a:gdLst/>
              <a:ahLst/>
              <a:cxnLst/>
              <a:rect l="0" t="0" r="0" b="0"/>
              <a:pathLst>
                <a:path w="466090" h="310515">
                  <a:moveTo>
                    <a:pt x="310769" y="0"/>
                  </a:moveTo>
                  <a:lnTo>
                    <a:pt x="466090" y="155321"/>
                  </a:lnTo>
                  <a:lnTo>
                    <a:pt x="310769" y="310515"/>
                  </a:lnTo>
                  <a:lnTo>
                    <a:pt x="310769" y="232918"/>
                  </a:lnTo>
                  <a:lnTo>
                    <a:pt x="0" y="232918"/>
                  </a:lnTo>
                  <a:lnTo>
                    <a:pt x="0" y="77597"/>
                  </a:lnTo>
                  <a:lnTo>
                    <a:pt x="310769" y="77597"/>
                  </a:lnTo>
                  <a:lnTo>
                    <a:pt x="3107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>
                <a:alpha val="63137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41" name="Shape 3549">
              <a:extLst>
                <a:ext uri="{FF2B5EF4-FFF2-40B4-BE49-F238E27FC236}">
                  <a16:creationId xmlns:a16="http://schemas.microsoft.com/office/drawing/2014/main" id="{49F5AE4E-B651-4A64-A3DE-4B23C3F03730}"/>
                </a:ext>
              </a:extLst>
            </p:cNvPr>
            <p:cNvSpPr/>
            <p:nvPr/>
          </p:nvSpPr>
          <p:spPr>
            <a:xfrm>
              <a:off x="2626360" y="3759508"/>
              <a:ext cx="466090" cy="310515"/>
            </a:xfrm>
            <a:custGeom>
              <a:avLst/>
              <a:gdLst/>
              <a:ahLst/>
              <a:cxnLst/>
              <a:rect l="0" t="0" r="0" b="0"/>
              <a:pathLst>
                <a:path w="466090" h="310515">
                  <a:moveTo>
                    <a:pt x="310769" y="0"/>
                  </a:moveTo>
                  <a:lnTo>
                    <a:pt x="466090" y="155321"/>
                  </a:lnTo>
                  <a:lnTo>
                    <a:pt x="310769" y="310515"/>
                  </a:lnTo>
                  <a:lnTo>
                    <a:pt x="310769" y="232918"/>
                  </a:lnTo>
                  <a:lnTo>
                    <a:pt x="0" y="232918"/>
                  </a:lnTo>
                  <a:lnTo>
                    <a:pt x="0" y="77597"/>
                  </a:lnTo>
                  <a:lnTo>
                    <a:pt x="310769" y="77597"/>
                  </a:lnTo>
                  <a:lnTo>
                    <a:pt x="31076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376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  <p:sp>
          <p:nvSpPr>
            <p:cNvPr id="42" name="Shape 3550">
              <a:extLst>
                <a:ext uri="{FF2B5EF4-FFF2-40B4-BE49-F238E27FC236}">
                  <a16:creationId xmlns:a16="http://schemas.microsoft.com/office/drawing/2014/main" id="{4D045507-D276-4F15-8245-78859C86909B}"/>
                </a:ext>
              </a:extLst>
            </p:cNvPr>
            <p:cNvSpPr/>
            <p:nvPr/>
          </p:nvSpPr>
          <p:spPr>
            <a:xfrm>
              <a:off x="2626360" y="3759508"/>
              <a:ext cx="466090" cy="310515"/>
            </a:xfrm>
            <a:custGeom>
              <a:avLst/>
              <a:gdLst/>
              <a:ahLst/>
              <a:cxnLst/>
              <a:rect l="0" t="0" r="0" b="0"/>
              <a:pathLst>
                <a:path w="466090" h="310515">
                  <a:moveTo>
                    <a:pt x="310769" y="0"/>
                  </a:moveTo>
                  <a:lnTo>
                    <a:pt x="310769" y="77597"/>
                  </a:lnTo>
                  <a:lnTo>
                    <a:pt x="0" y="77597"/>
                  </a:lnTo>
                  <a:lnTo>
                    <a:pt x="0" y="232918"/>
                  </a:lnTo>
                  <a:lnTo>
                    <a:pt x="310769" y="232918"/>
                  </a:lnTo>
                  <a:lnTo>
                    <a:pt x="310769" y="310515"/>
                  </a:lnTo>
                  <a:lnTo>
                    <a:pt x="466090" y="155321"/>
                  </a:lnTo>
                  <a:close/>
                </a:path>
              </a:pathLst>
            </a:custGeom>
            <a:ln w="9525" cap="rnd">
              <a:miter lim="127000"/>
            </a:ln>
          </p:spPr>
          <p:style>
            <a:lnRef idx="1">
              <a:srgbClr val="E376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bg-BG"/>
            </a:p>
          </p:txBody>
        </p:sp>
      </p:grpSp>
      <p:sp>
        <p:nvSpPr>
          <p:cNvPr id="43" name="Заглавие 1">
            <a:extLst>
              <a:ext uri="{FF2B5EF4-FFF2-40B4-BE49-F238E27FC236}">
                <a16:creationId xmlns:a16="http://schemas.microsoft.com/office/drawing/2014/main" id="{AA51C1BB-3DFF-4A1C-A333-B8161062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48" y="489342"/>
            <a:ext cx="4259024" cy="937525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Конфигуриране и отваряне на скеч</a:t>
            </a:r>
          </a:p>
        </p:txBody>
      </p:sp>
    </p:spTree>
    <p:extLst>
      <p:ext uri="{BB962C8B-B14F-4D97-AF65-F5344CB8AC3E}">
        <p14:creationId xmlns:p14="http://schemas.microsoft.com/office/powerpoint/2010/main" val="97185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6A351B2D-215D-4A06-8CA8-91E5BFB83A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3800" y="199387"/>
            <a:ext cx="8556606" cy="64182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303F6263-BEF5-4610-99DD-8AF9EF2F36AD}"/>
              </a:ext>
            </a:extLst>
          </p:cNvPr>
          <p:cNvSpPr/>
          <p:nvPr/>
        </p:nvSpPr>
        <p:spPr>
          <a:xfrm>
            <a:off x="1808979" y="6121620"/>
            <a:ext cx="217800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600" b="1"/>
            </a:pPr>
            <a:r>
              <a:rPr lang="en-US" sz="2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С Е Н З О Р И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0B9E3EBA-F30D-4E23-BBE1-7356FD07E8EF}"/>
              </a:ext>
            </a:extLst>
          </p:cNvPr>
          <p:cNvSpPr/>
          <p:nvPr/>
        </p:nvSpPr>
        <p:spPr>
          <a:xfrm>
            <a:off x="4367640" y="1727460"/>
            <a:ext cx="313992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600" b="1"/>
            </a:pPr>
            <a:r>
              <a:rPr lang="en-US" sz="2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МИКРОКОНТРОЛЕР</a:t>
            </a:r>
          </a:p>
        </p:txBody>
      </p:sp>
      <p:sp>
        <p:nvSpPr>
          <p:cNvPr id="11" name="Straight Connector 4">
            <a:extLst>
              <a:ext uri="{FF2B5EF4-FFF2-40B4-BE49-F238E27FC236}">
                <a16:creationId xmlns:a16="http://schemas.microsoft.com/office/drawing/2014/main" id="{5CE8E092-0F0B-4F54-8532-536D771C6B04}"/>
              </a:ext>
            </a:extLst>
          </p:cNvPr>
          <p:cNvSpPr/>
          <p:nvPr/>
        </p:nvSpPr>
        <p:spPr>
          <a:xfrm>
            <a:off x="3497520" y="2205180"/>
            <a:ext cx="900000" cy="5400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Straight Connector 5">
            <a:extLst>
              <a:ext uri="{FF2B5EF4-FFF2-40B4-BE49-F238E27FC236}">
                <a16:creationId xmlns:a16="http://schemas.microsoft.com/office/drawing/2014/main" id="{DDB69A44-AD3C-46E0-B29E-2F0D71147DC3}"/>
              </a:ext>
            </a:extLst>
          </p:cNvPr>
          <p:cNvSpPr/>
          <p:nvPr/>
        </p:nvSpPr>
        <p:spPr>
          <a:xfrm flipV="1">
            <a:off x="3396000" y="3322980"/>
            <a:ext cx="900000" cy="226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Straight Connector 6">
            <a:extLst>
              <a:ext uri="{FF2B5EF4-FFF2-40B4-BE49-F238E27FC236}">
                <a16:creationId xmlns:a16="http://schemas.microsoft.com/office/drawing/2014/main" id="{1E106DB3-CB7F-45A2-A2D2-8924E69F9BC1}"/>
              </a:ext>
            </a:extLst>
          </p:cNvPr>
          <p:cNvSpPr/>
          <p:nvPr/>
        </p:nvSpPr>
        <p:spPr>
          <a:xfrm flipV="1">
            <a:off x="3575280" y="4005180"/>
            <a:ext cx="1260720" cy="9478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Straight Connector 7">
            <a:extLst>
              <a:ext uri="{FF2B5EF4-FFF2-40B4-BE49-F238E27FC236}">
                <a16:creationId xmlns:a16="http://schemas.microsoft.com/office/drawing/2014/main" id="{3AA4FF42-12B7-4CA9-8C98-732BBD66D72A}"/>
              </a:ext>
            </a:extLst>
          </p:cNvPr>
          <p:cNvSpPr/>
          <p:nvPr/>
        </p:nvSpPr>
        <p:spPr>
          <a:xfrm>
            <a:off x="7463279" y="4678740"/>
            <a:ext cx="900000" cy="107928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Straight Connector 8">
            <a:extLst>
              <a:ext uri="{FF2B5EF4-FFF2-40B4-BE49-F238E27FC236}">
                <a16:creationId xmlns:a16="http://schemas.microsoft.com/office/drawing/2014/main" id="{4F8875A6-23F6-4316-ACBC-564A505F9E7C}"/>
              </a:ext>
            </a:extLst>
          </p:cNvPr>
          <p:cNvSpPr/>
          <p:nvPr/>
        </p:nvSpPr>
        <p:spPr>
          <a:xfrm>
            <a:off x="7788719" y="3921300"/>
            <a:ext cx="539641" cy="1796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Straight Connector 9">
            <a:extLst>
              <a:ext uri="{FF2B5EF4-FFF2-40B4-BE49-F238E27FC236}">
                <a16:creationId xmlns:a16="http://schemas.microsoft.com/office/drawing/2014/main" id="{7661F03A-A143-4848-9D84-0931DCC80684}"/>
              </a:ext>
            </a:extLst>
          </p:cNvPr>
          <p:cNvSpPr/>
          <p:nvPr/>
        </p:nvSpPr>
        <p:spPr>
          <a:xfrm flipV="1">
            <a:off x="7644000" y="2241900"/>
            <a:ext cx="1079640" cy="7682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D6F1D0A7-FADC-44BB-B0ED-A2777579694B}"/>
              </a:ext>
            </a:extLst>
          </p:cNvPr>
          <p:cNvSpPr txBox="1">
            <a:spLocks noGrp="1"/>
          </p:cNvSpPr>
          <p:nvPr/>
        </p:nvSpPr>
        <p:spPr>
          <a:xfrm>
            <a:off x="1639316" y="180448"/>
            <a:ext cx="8648766" cy="668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8880" rIns="0" bIns="0" anchor="ctr" anchorCtr="0" compatLnSpc="1">
            <a:spAutoFit/>
          </a:bodyPr>
          <a:lstStyle>
            <a:defPPr lvl="0">
              <a:buNone/>
              <a:defRPr/>
            </a:defPPr>
            <a:lvl1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en-US" sz="4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lvl="0"/>
            <a:r>
              <a:rPr lang="en-US" sz="3600" dirty="0"/>
              <a:t>МИКРОКОНТРОЛЕРИТЕ</a:t>
            </a:r>
            <a:r>
              <a:rPr lang="en-US" dirty="0"/>
              <a:t> – </a:t>
            </a:r>
            <a:r>
              <a:rPr lang="en-US" sz="3600" dirty="0"/>
              <a:t>КАКВО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9E8A5516-CBC7-4E55-805A-3465C82E2EF5}"/>
              </a:ext>
            </a:extLst>
          </p:cNvPr>
          <p:cNvSpPr/>
          <p:nvPr/>
        </p:nvSpPr>
        <p:spPr>
          <a:xfrm>
            <a:off x="5805421" y="6103697"/>
            <a:ext cx="213984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2600" b="1"/>
            </a:pPr>
            <a:r>
              <a:rPr lang="en-US" sz="2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МЕХАНИЗМИ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96A7EB2B-0325-4702-9054-358D93B09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0577" y="4861760"/>
            <a:ext cx="1260360" cy="17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traight Connector 13">
            <a:extLst>
              <a:ext uri="{FF2B5EF4-FFF2-40B4-BE49-F238E27FC236}">
                <a16:creationId xmlns:a16="http://schemas.microsoft.com/office/drawing/2014/main" id="{4DB7BCC9-9DE9-422C-8A14-B67281593D1C}"/>
              </a:ext>
            </a:extLst>
          </p:cNvPr>
          <p:cNvSpPr/>
          <p:nvPr/>
        </p:nvSpPr>
        <p:spPr>
          <a:xfrm flipH="1">
            <a:off x="5546147" y="4235958"/>
            <a:ext cx="236540" cy="625801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Straight Connector 14">
            <a:extLst>
              <a:ext uri="{FF2B5EF4-FFF2-40B4-BE49-F238E27FC236}">
                <a16:creationId xmlns:a16="http://schemas.microsoft.com/office/drawing/2014/main" id="{B79767D5-69AF-43C9-A3CA-8C322BDDCA5A}"/>
              </a:ext>
            </a:extLst>
          </p:cNvPr>
          <p:cNvSpPr/>
          <p:nvPr/>
        </p:nvSpPr>
        <p:spPr>
          <a:xfrm flipV="1">
            <a:off x="5309607" y="4169667"/>
            <a:ext cx="236540" cy="62580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BE3BF0CA-7C4B-4673-8D88-69D52A3420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1640" y="2591100"/>
            <a:ext cx="1824119" cy="126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30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73ECBC8-5697-40B6-B61E-F073B973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52" y="110532"/>
            <a:ext cx="8949372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85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86B901-3B75-45D9-85B1-8C74CDCF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89" y="577449"/>
            <a:ext cx="5134708" cy="908831"/>
          </a:xfrm>
        </p:spPr>
        <p:txBody>
          <a:bodyPr>
            <a:normAutofit fontScale="90000"/>
          </a:bodyPr>
          <a:lstStyle/>
          <a:p>
            <a:r>
              <a:rPr lang="bg-BG" dirty="0"/>
              <a:t>Избор на сериен порт и качване на код</a:t>
            </a:r>
          </a:p>
        </p:txBody>
      </p:sp>
      <p:pic>
        <p:nvPicPr>
          <p:cNvPr id="5" name="Picture 3628">
            <a:extLst>
              <a:ext uri="{FF2B5EF4-FFF2-40B4-BE49-F238E27FC236}">
                <a16:creationId xmlns:a16="http://schemas.microsoft.com/office/drawing/2014/main" id="{31D1ADDF-8A20-4313-BA11-C96A0E587E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670" y="1894205"/>
            <a:ext cx="6127750" cy="2659380"/>
          </a:xfrm>
          <a:prstGeom prst="rect">
            <a:avLst/>
          </a:prstGeom>
        </p:spPr>
      </p:pic>
      <p:pic>
        <p:nvPicPr>
          <p:cNvPr id="6" name="Picture 3641">
            <a:extLst>
              <a:ext uri="{FF2B5EF4-FFF2-40B4-BE49-F238E27FC236}">
                <a16:creationId xmlns:a16="http://schemas.microsoft.com/office/drawing/2014/main" id="{F276392B-F7BC-4958-ABDB-723934F5C2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3698" y="392113"/>
            <a:ext cx="4629784" cy="1287780"/>
          </a:xfrm>
          <a:prstGeom prst="rect">
            <a:avLst/>
          </a:prstGeom>
        </p:spPr>
      </p:pic>
      <p:pic>
        <p:nvPicPr>
          <p:cNvPr id="7" name="Picture 3663">
            <a:extLst>
              <a:ext uri="{FF2B5EF4-FFF2-40B4-BE49-F238E27FC236}">
                <a16:creationId xmlns:a16="http://schemas.microsoft.com/office/drawing/2014/main" id="{D01FC1DA-7981-4C5D-8875-FE37813A2B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3698" y="1894205"/>
            <a:ext cx="4629785" cy="1677670"/>
          </a:xfrm>
          <a:prstGeom prst="rect">
            <a:avLst/>
          </a:prstGeom>
        </p:spPr>
      </p:pic>
      <p:pic>
        <p:nvPicPr>
          <p:cNvPr id="8" name="Picture 3706">
            <a:extLst>
              <a:ext uri="{FF2B5EF4-FFF2-40B4-BE49-F238E27FC236}">
                <a16:creationId xmlns:a16="http://schemas.microsoft.com/office/drawing/2014/main" id="{16C26051-2244-4599-A4D2-8C48059AC25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73697" y="4387725"/>
            <a:ext cx="4629785" cy="16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782">
            <a:extLst>
              <a:ext uri="{FF2B5EF4-FFF2-40B4-BE49-F238E27FC236}">
                <a16:creationId xmlns:a16="http://schemas.microsoft.com/office/drawing/2014/main" id="{43414F39-F070-4D5E-A98C-908DCDC091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0458" y="429160"/>
            <a:ext cx="4610100" cy="1473835"/>
          </a:xfrm>
          <a:prstGeom prst="rect">
            <a:avLst/>
          </a:prstGeom>
        </p:spPr>
      </p:pic>
      <p:pic>
        <p:nvPicPr>
          <p:cNvPr id="6" name="Picture 3798">
            <a:extLst>
              <a:ext uri="{FF2B5EF4-FFF2-40B4-BE49-F238E27FC236}">
                <a16:creationId xmlns:a16="http://schemas.microsoft.com/office/drawing/2014/main" id="{EE823EF1-3F37-4DE0-B530-8B6B493290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9375" y="2350068"/>
            <a:ext cx="4629785" cy="1655445"/>
          </a:xfrm>
          <a:prstGeom prst="rect">
            <a:avLst/>
          </a:prstGeom>
        </p:spPr>
      </p:pic>
      <p:pic>
        <p:nvPicPr>
          <p:cNvPr id="7" name="Picture 3817">
            <a:extLst>
              <a:ext uri="{FF2B5EF4-FFF2-40B4-BE49-F238E27FC236}">
                <a16:creationId xmlns:a16="http://schemas.microsoft.com/office/drawing/2014/main" id="{A1880D2B-9DA4-47DC-9D1C-DF20289EE4C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88478" y="4662864"/>
            <a:ext cx="4629785" cy="16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1496" y="1306342"/>
            <a:ext cx="8662353" cy="50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979760" y="556156"/>
            <a:ext cx="8228974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digitalWrite(pinNomer, systoyanie);</a:t>
            </a:r>
          </a:p>
        </p:txBody>
      </p:sp>
      <p:sp>
        <p:nvSpPr>
          <p:cNvPr id="4" name="Freeform 3"/>
          <p:cNvSpPr/>
          <p:nvPr/>
        </p:nvSpPr>
        <p:spPr>
          <a:xfrm>
            <a:off x="5126738" y="1680609"/>
            <a:ext cx="4562399" cy="4421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46" tIns="40823" rIns="81646" bIns="40823" anchor="t" anchorCtr="0" compatLnSpc="1"/>
          <a:lstStyle/>
          <a:p>
            <a:pPr hangingPunct="0">
              <a:lnSpc>
                <a:spcPct val="93000"/>
              </a:lnSpc>
              <a:tabLst>
                <a:tab pos="0" algn="l"/>
                <a:tab pos="407259" algn="l"/>
                <a:tab pos="814846" algn="l"/>
                <a:tab pos="1222434" algn="l"/>
                <a:tab pos="1630021" algn="l"/>
                <a:tab pos="2037607" algn="l"/>
                <a:tab pos="2445194" algn="l"/>
                <a:tab pos="2852781" algn="l"/>
                <a:tab pos="3260368" algn="l"/>
                <a:tab pos="3667954" algn="l"/>
                <a:tab pos="4075542" algn="l"/>
                <a:tab pos="4483127" algn="l"/>
                <a:tab pos="4890715" algn="l"/>
                <a:tab pos="5298302" algn="l"/>
                <a:tab pos="5705889" algn="l"/>
                <a:tab pos="6113476" algn="l"/>
                <a:tab pos="6521062" algn="l"/>
                <a:tab pos="6928649" algn="l"/>
                <a:tab pos="7336235" algn="l"/>
                <a:tab pos="7743823" algn="l"/>
                <a:tab pos="8151410" algn="l"/>
              </a:tabLst>
            </a:pPr>
            <a:r>
              <a:rPr lang="en-US" sz="2540" b="1">
                <a:solidFill>
                  <a:srgbClr val="FF0000"/>
                </a:solidFill>
                <a:latin typeface="Arial" pitchFamily="18"/>
                <a:ea typeface="Arial Unicode MS" pitchFamily="2"/>
                <a:cs typeface="Arial Unicode MS" pitchFamily="2"/>
              </a:rPr>
              <a:t>Systoyanie = HIGH или LOW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53B8-A527-4494-9E55-975EF640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57574"/>
            <a:ext cx="9905998" cy="1152543"/>
          </a:xfrm>
        </p:spPr>
        <p:txBody>
          <a:bodyPr/>
          <a:lstStyle/>
          <a:p>
            <a:r>
              <a:rPr lang="en-US" dirty="0"/>
              <a:t>https://www.arduino.cc/en/Tutorial/Blink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3284C-D7C6-45A1-8D1F-E374BAD2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108" y="1559861"/>
            <a:ext cx="10635255" cy="3738277"/>
          </a:xfrm>
        </p:spPr>
      </p:pic>
    </p:spTree>
    <p:extLst>
      <p:ext uri="{BB962C8B-B14F-4D97-AF65-F5344CB8AC3E}">
        <p14:creationId xmlns:p14="http://schemas.microsoft.com/office/powerpoint/2010/main" val="375152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8FEE0F0-7B06-409D-B7F4-F4258E2B4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25" y="241161"/>
            <a:ext cx="8943033" cy="65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78721203-7B7B-460F-951F-AB153E62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688" y="221063"/>
            <a:ext cx="9863272" cy="6399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51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379" y="337164"/>
            <a:ext cx="9905998" cy="1019364"/>
          </a:xfrm>
        </p:spPr>
        <p:txBody>
          <a:bodyPr/>
          <a:lstStyle/>
          <a:p>
            <a:r>
              <a:rPr lang="bg-BG" dirty="0"/>
              <a:t>Поздравления ! ! ! вече сте крачка напред ;)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066" y="1474091"/>
            <a:ext cx="4956359" cy="4361596"/>
          </a:xfrm>
        </p:spPr>
      </p:pic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33313D-3CB0-4884-9FE2-B4209B5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389" y="779292"/>
            <a:ext cx="4304794" cy="627478"/>
          </a:xfrm>
        </p:spPr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58F129-8F80-4F2C-90C4-C15F0245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Направете светофар с 3 ЛЕД диода- зелен, жълт, червен. Свържете по аналогичен начин към цифровите изходи и напишете кода.</a:t>
            </a:r>
          </a:p>
        </p:txBody>
      </p:sp>
    </p:spTree>
    <p:extLst>
      <p:ext uri="{BB962C8B-B14F-4D97-AF65-F5344CB8AC3E}">
        <p14:creationId xmlns:p14="http://schemas.microsoft.com/office/powerpoint/2010/main" val="3091743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4C27-483C-4C62-84C9-877B4B59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955" y="347212"/>
            <a:ext cx="6394852" cy="1478570"/>
          </a:xfrm>
        </p:spPr>
        <p:txBody>
          <a:bodyPr/>
          <a:lstStyle/>
          <a:p>
            <a:r>
              <a:rPr lang="bg-BG" dirty="0"/>
              <a:t>Хардуер За Програмисти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5C9A-B45A-412B-A165-BA90E2B2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https://softuni.bg/trainings/resources/officedocument/7540/presentation-hardware-for-programmers</a:t>
            </a:r>
          </a:p>
        </p:txBody>
      </p:sp>
    </p:spTree>
    <p:extLst>
      <p:ext uri="{BB962C8B-B14F-4D97-AF65-F5344CB8AC3E}">
        <p14:creationId xmlns:p14="http://schemas.microsoft.com/office/powerpoint/2010/main" val="90172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7512" y="-26907"/>
            <a:ext cx="4296975" cy="698416"/>
          </a:xfrm>
        </p:spPr>
        <p:txBody>
          <a:bodyPr>
            <a:normAutofit fontScale="90000"/>
          </a:bodyPr>
          <a:lstStyle/>
          <a:p>
            <a:r>
              <a:rPr lang="en-US" dirty="0"/>
              <a:t>ARDUINO UNO</a:t>
            </a:r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8561DBA-E152-424A-BA7E-82F4F818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7875" y="6429290"/>
            <a:ext cx="5124886" cy="365125"/>
          </a:xfrm>
        </p:spPr>
        <p:txBody>
          <a:bodyPr/>
          <a:lstStyle/>
          <a:p>
            <a:r>
              <a:rPr lang="en-US" dirty="0"/>
              <a:t>gevelichkov@gmail.com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8EB3E8A-B861-47F0-8BF5-A2BB77D3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1243" y="1471732"/>
            <a:ext cx="5923080" cy="409248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reeform 3">
            <a:extLst>
              <a:ext uri="{FF2B5EF4-FFF2-40B4-BE49-F238E27FC236}">
                <a16:creationId xmlns:a16="http://schemas.microsoft.com/office/drawing/2014/main" id="{57205463-1173-49DD-80B3-647A1DE35AB1}"/>
              </a:ext>
            </a:extLst>
          </p:cNvPr>
          <p:cNvSpPr/>
          <p:nvPr/>
        </p:nvSpPr>
        <p:spPr>
          <a:xfrm>
            <a:off x="2021603" y="2504932"/>
            <a:ext cx="80640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USB</a:t>
            </a:r>
          </a:p>
        </p:txBody>
      </p:sp>
      <p:sp>
        <p:nvSpPr>
          <p:cNvPr id="41" name="Freeform 4">
            <a:extLst>
              <a:ext uri="{FF2B5EF4-FFF2-40B4-BE49-F238E27FC236}">
                <a16:creationId xmlns:a16="http://schemas.microsoft.com/office/drawing/2014/main" id="{ACA3342F-2DE3-41D5-8C9B-00573B18D57D}"/>
              </a:ext>
            </a:extLst>
          </p:cNvPr>
          <p:cNvSpPr/>
          <p:nvPr/>
        </p:nvSpPr>
        <p:spPr>
          <a:xfrm>
            <a:off x="1970843" y="5456212"/>
            <a:ext cx="1814400" cy="77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Външно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захранване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48EA1F9C-A1DC-411F-88D8-A419AD125E5C}"/>
              </a:ext>
            </a:extLst>
          </p:cNvPr>
          <p:cNvSpPr/>
          <p:nvPr/>
        </p:nvSpPr>
        <p:spPr>
          <a:xfrm>
            <a:off x="1968231" y="1237373"/>
            <a:ext cx="1488960" cy="77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Бутон</a:t>
            </a: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за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Ресет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E767688-0654-4D9F-A303-C0B246A764A7}"/>
              </a:ext>
            </a:extLst>
          </p:cNvPr>
          <p:cNvSpPr/>
          <p:nvPr/>
        </p:nvSpPr>
        <p:spPr>
          <a:xfrm>
            <a:off x="5886923" y="5816572"/>
            <a:ext cx="1859039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Захранване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BFBBA1AB-1401-46A4-8C0D-204266157624}"/>
              </a:ext>
            </a:extLst>
          </p:cNvPr>
          <p:cNvSpPr/>
          <p:nvPr/>
        </p:nvSpPr>
        <p:spPr>
          <a:xfrm>
            <a:off x="7817603" y="5659251"/>
            <a:ext cx="1839599" cy="77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Аналогови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Входове</a:t>
            </a: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(6)</a:t>
            </a:r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A6CCF691-D404-4459-9A6A-D21039FAD05A}"/>
              </a:ext>
            </a:extLst>
          </p:cNvPr>
          <p:cNvSpPr/>
          <p:nvPr/>
        </p:nvSpPr>
        <p:spPr>
          <a:xfrm>
            <a:off x="10208363" y="3062211"/>
            <a:ext cx="1038240" cy="77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ICSP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хедър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77ABED51-609D-48F0-86E8-3256502EB03A}"/>
              </a:ext>
            </a:extLst>
          </p:cNvPr>
          <p:cNvSpPr/>
          <p:nvPr/>
        </p:nvSpPr>
        <p:spPr>
          <a:xfrm>
            <a:off x="4956461" y="963471"/>
            <a:ext cx="469260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Цифрови</a:t>
            </a: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</a:t>
            </a: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входове</a:t>
            </a: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и </a:t>
            </a: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изходи</a:t>
            </a: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(14)</a:t>
            </a: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E1532AEF-1250-4BC9-8BB1-78398B63D07B}"/>
              </a:ext>
            </a:extLst>
          </p:cNvPr>
          <p:cNvSpPr/>
          <p:nvPr/>
        </p:nvSpPr>
        <p:spPr>
          <a:xfrm>
            <a:off x="4866323" y="1784212"/>
            <a:ext cx="1079639" cy="1979640"/>
          </a:xfrm>
          <a:custGeom>
            <a:avLst>
              <a:gd name="f0" fmla="val 3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CB620D29-F667-4A7B-9C08-31A67927E85A}"/>
              </a:ext>
            </a:extLst>
          </p:cNvPr>
          <p:cNvSpPr/>
          <p:nvPr/>
        </p:nvSpPr>
        <p:spPr>
          <a:xfrm>
            <a:off x="2345243" y="635091"/>
            <a:ext cx="23385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USB </a:t>
            </a: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към</a:t>
            </a: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UART</a:t>
            </a:r>
          </a:p>
        </p:txBody>
      </p:sp>
      <p:sp>
        <p:nvSpPr>
          <p:cNvPr id="49" name="Straight Connector 12">
            <a:extLst>
              <a:ext uri="{FF2B5EF4-FFF2-40B4-BE49-F238E27FC236}">
                <a16:creationId xmlns:a16="http://schemas.microsoft.com/office/drawing/2014/main" id="{562A0F42-1F03-4A6E-8E36-330594BACED9}"/>
              </a:ext>
            </a:extLst>
          </p:cNvPr>
          <p:cNvSpPr/>
          <p:nvPr/>
        </p:nvSpPr>
        <p:spPr>
          <a:xfrm>
            <a:off x="4145603" y="3224211"/>
            <a:ext cx="720720" cy="1441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Straight Connector 13">
            <a:extLst>
              <a:ext uri="{FF2B5EF4-FFF2-40B4-BE49-F238E27FC236}">
                <a16:creationId xmlns:a16="http://schemas.microsoft.com/office/drawing/2014/main" id="{CB73F50E-143C-4C96-B612-21ADF7056F49}"/>
              </a:ext>
            </a:extLst>
          </p:cNvPr>
          <p:cNvSpPr/>
          <p:nvPr/>
        </p:nvSpPr>
        <p:spPr>
          <a:xfrm>
            <a:off x="4145603" y="3224211"/>
            <a:ext cx="1440" cy="1260361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Straight Connector 14">
            <a:extLst>
              <a:ext uri="{FF2B5EF4-FFF2-40B4-BE49-F238E27FC236}">
                <a16:creationId xmlns:a16="http://schemas.microsoft.com/office/drawing/2014/main" id="{E9204633-17E7-47FE-B9B3-9226267E9A9D}"/>
              </a:ext>
            </a:extLst>
          </p:cNvPr>
          <p:cNvSpPr/>
          <p:nvPr/>
        </p:nvSpPr>
        <p:spPr>
          <a:xfrm>
            <a:off x="4145603" y="4484572"/>
            <a:ext cx="1079640" cy="18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Straight Connector 15">
            <a:extLst>
              <a:ext uri="{FF2B5EF4-FFF2-40B4-BE49-F238E27FC236}">
                <a16:creationId xmlns:a16="http://schemas.microsoft.com/office/drawing/2014/main" id="{03B13AAE-A379-4D1F-BD7D-26F04E09405C}"/>
              </a:ext>
            </a:extLst>
          </p:cNvPr>
          <p:cNvSpPr/>
          <p:nvPr/>
        </p:nvSpPr>
        <p:spPr>
          <a:xfrm>
            <a:off x="5225243" y="4484572"/>
            <a:ext cx="1440" cy="1079639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Straight Connector 16">
            <a:extLst>
              <a:ext uri="{FF2B5EF4-FFF2-40B4-BE49-F238E27FC236}">
                <a16:creationId xmlns:a16="http://schemas.microsoft.com/office/drawing/2014/main" id="{6502EF4D-7333-4940-A669-00E5634433E1}"/>
              </a:ext>
            </a:extLst>
          </p:cNvPr>
          <p:cNvSpPr/>
          <p:nvPr/>
        </p:nvSpPr>
        <p:spPr>
          <a:xfrm>
            <a:off x="5225243" y="5565652"/>
            <a:ext cx="900000" cy="18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Straight Connector 17">
            <a:extLst>
              <a:ext uri="{FF2B5EF4-FFF2-40B4-BE49-F238E27FC236}">
                <a16:creationId xmlns:a16="http://schemas.microsoft.com/office/drawing/2014/main" id="{B1A25451-E795-41B7-882F-F223FF7AAD13}"/>
              </a:ext>
            </a:extLst>
          </p:cNvPr>
          <p:cNvSpPr/>
          <p:nvPr/>
        </p:nvSpPr>
        <p:spPr>
          <a:xfrm flipV="1">
            <a:off x="6125243" y="3759172"/>
            <a:ext cx="1440" cy="181296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Straight Connector 18">
            <a:extLst>
              <a:ext uri="{FF2B5EF4-FFF2-40B4-BE49-F238E27FC236}">
                <a16:creationId xmlns:a16="http://schemas.microsoft.com/office/drawing/2014/main" id="{C9D38890-8CEA-4084-896F-29A6D8BC93FD}"/>
              </a:ext>
            </a:extLst>
          </p:cNvPr>
          <p:cNvSpPr/>
          <p:nvPr/>
        </p:nvSpPr>
        <p:spPr>
          <a:xfrm flipH="1">
            <a:off x="5939123" y="3765652"/>
            <a:ext cx="191880" cy="14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 19">
            <a:extLst>
              <a:ext uri="{FF2B5EF4-FFF2-40B4-BE49-F238E27FC236}">
                <a16:creationId xmlns:a16="http://schemas.microsoft.com/office/drawing/2014/main" id="{457FF3EA-6FE4-4021-BA22-110C818E244A}"/>
              </a:ext>
            </a:extLst>
          </p:cNvPr>
          <p:cNvSpPr/>
          <p:nvPr/>
        </p:nvSpPr>
        <p:spPr>
          <a:xfrm>
            <a:off x="1336523" y="3332212"/>
            <a:ext cx="2063520" cy="76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Регулатор на</a:t>
            </a: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напрежение</a:t>
            </a:r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D6E5820C-F518-49F7-91C4-1576FD12817A}"/>
              </a:ext>
            </a:extLst>
          </p:cNvPr>
          <p:cNvSpPr/>
          <p:nvPr/>
        </p:nvSpPr>
        <p:spPr>
          <a:xfrm>
            <a:off x="9445523" y="4124212"/>
            <a:ext cx="2544480" cy="770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 err="1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Микроконтролер</a:t>
            </a:r>
            <a:endParaRPr lang="en-US" sz="2400" b="1" i="0" u="none" strike="noStrike" baseline="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b="1"/>
            </a:pPr>
            <a:r>
              <a:rPr lang="en-US" sz="2400" b="1" i="0" u="none" strike="noStrike" baseline="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ATmega328</a:t>
            </a:r>
          </a:p>
        </p:txBody>
      </p:sp>
      <p:sp>
        <p:nvSpPr>
          <p:cNvPr id="58" name="Straight Connector 21">
            <a:extLst>
              <a:ext uri="{FF2B5EF4-FFF2-40B4-BE49-F238E27FC236}">
                <a16:creationId xmlns:a16="http://schemas.microsoft.com/office/drawing/2014/main" id="{CE0E3C08-BF33-4A57-8338-0EDA9D9550F4}"/>
              </a:ext>
            </a:extLst>
          </p:cNvPr>
          <p:cNvSpPr/>
          <p:nvPr/>
        </p:nvSpPr>
        <p:spPr>
          <a:xfrm>
            <a:off x="2885242" y="2684572"/>
            <a:ext cx="539641" cy="14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Straight Connector 22">
            <a:extLst>
              <a:ext uri="{FF2B5EF4-FFF2-40B4-BE49-F238E27FC236}">
                <a16:creationId xmlns:a16="http://schemas.microsoft.com/office/drawing/2014/main" id="{E29393AA-97DC-4438-8CF6-57E53DD5786C}"/>
              </a:ext>
            </a:extLst>
          </p:cNvPr>
          <p:cNvSpPr/>
          <p:nvPr/>
        </p:nvSpPr>
        <p:spPr>
          <a:xfrm flipV="1">
            <a:off x="3065963" y="5019532"/>
            <a:ext cx="720720" cy="1922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Straight Connector 23">
            <a:extLst>
              <a:ext uri="{FF2B5EF4-FFF2-40B4-BE49-F238E27FC236}">
                <a16:creationId xmlns:a16="http://schemas.microsoft.com/office/drawing/2014/main" id="{B480C25D-1299-4177-B364-6881BF257084}"/>
              </a:ext>
            </a:extLst>
          </p:cNvPr>
          <p:cNvSpPr/>
          <p:nvPr/>
        </p:nvSpPr>
        <p:spPr>
          <a:xfrm>
            <a:off x="3785243" y="4124212"/>
            <a:ext cx="539640" cy="18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Straight Connector 24">
            <a:extLst>
              <a:ext uri="{FF2B5EF4-FFF2-40B4-BE49-F238E27FC236}">
                <a16:creationId xmlns:a16="http://schemas.microsoft.com/office/drawing/2014/main" id="{406DC764-0678-4433-AEAD-219D9A8CFC0F}"/>
              </a:ext>
            </a:extLst>
          </p:cNvPr>
          <p:cNvSpPr/>
          <p:nvPr/>
        </p:nvSpPr>
        <p:spPr>
          <a:xfrm>
            <a:off x="3424883" y="1784212"/>
            <a:ext cx="720720" cy="18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Straight Connector 25">
            <a:extLst>
              <a:ext uri="{FF2B5EF4-FFF2-40B4-BE49-F238E27FC236}">
                <a16:creationId xmlns:a16="http://schemas.microsoft.com/office/drawing/2014/main" id="{A8CF2348-1E74-4242-8278-D3C39FAFF72E}"/>
              </a:ext>
            </a:extLst>
          </p:cNvPr>
          <p:cNvSpPr/>
          <p:nvPr/>
        </p:nvSpPr>
        <p:spPr>
          <a:xfrm>
            <a:off x="8825603" y="4305292"/>
            <a:ext cx="539640" cy="14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Straight Connector 26">
            <a:extLst>
              <a:ext uri="{FF2B5EF4-FFF2-40B4-BE49-F238E27FC236}">
                <a16:creationId xmlns:a16="http://schemas.microsoft.com/office/drawing/2014/main" id="{C0F5B714-A452-41AD-9387-16E65FB6D72F}"/>
              </a:ext>
            </a:extLst>
          </p:cNvPr>
          <p:cNvSpPr/>
          <p:nvPr/>
        </p:nvSpPr>
        <p:spPr>
          <a:xfrm>
            <a:off x="9365243" y="3405292"/>
            <a:ext cx="720720" cy="14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Straight Connector 27">
            <a:extLst>
              <a:ext uri="{FF2B5EF4-FFF2-40B4-BE49-F238E27FC236}">
                <a16:creationId xmlns:a16="http://schemas.microsoft.com/office/drawing/2014/main" id="{1EAC363F-B1BC-41E4-839E-FF1DF8EAFD39}"/>
              </a:ext>
            </a:extLst>
          </p:cNvPr>
          <p:cNvSpPr/>
          <p:nvPr/>
        </p:nvSpPr>
        <p:spPr>
          <a:xfrm>
            <a:off x="4685243" y="1065292"/>
            <a:ext cx="720720" cy="14396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 28">
            <a:extLst>
              <a:ext uri="{FF2B5EF4-FFF2-40B4-BE49-F238E27FC236}">
                <a16:creationId xmlns:a16="http://schemas.microsoft.com/office/drawing/2014/main" id="{47C401CD-F713-4A7B-AA35-F24CFD414BAF}"/>
              </a:ext>
            </a:extLst>
          </p:cNvPr>
          <p:cNvSpPr/>
          <p:nvPr/>
        </p:nvSpPr>
        <p:spPr>
          <a:xfrm>
            <a:off x="6428363" y="3081291"/>
            <a:ext cx="19065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 Unicode MS" pitchFamily="2"/>
                <a:cs typeface="Arial Unicode MS" pitchFamily="2"/>
              </a:rPr>
              <a:t>Светодиоди</a:t>
            </a:r>
          </a:p>
        </p:txBody>
      </p:sp>
      <p:sp>
        <p:nvSpPr>
          <p:cNvPr id="66" name="Straight Connector 29">
            <a:extLst>
              <a:ext uri="{FF2B5EF4-FFF2-40B4-BE49-F238E27FC236}">
                <a16:creationId xmlns:a16="http://schemas.microsoft.com/office/drawing/2014/main" id="{A5A9CB32-19DB-4F15-86AB-9DDA48E66729}"/>
              </a:ext>
            </a:extLst>
          </p:cNvPr>
          <p:cNvSpPr/>
          <p:nvPr/>
        </p:nvSpPr>
        <p:spPr>
          <a:xfrm flipV="1">
            <a:off x="8249243" y="2895532"/>
            <a:ext cx="179280" cy="1922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Straight Connector 30">
            <a:extLst>
              <a:ext uri="{FF2B5EF4-FFF2-40B4-BE49-F238E27FC236}">
                <a16:creationId xmlns:a16="http://schemas.microsoft.com/office/drawing/2014/main" id="{4397CA52-423D-4571-8F8C-6C0432933578}"/>
              </a:ext>
            </a:extLst>
          </p:cNvPr>
          <p:cNvSpPr/>
          <p:nvPr/>
        </p:nvSpPr>
        <p:spPr>
          <a:xfrm flipH="1" flipV="1">
            <a:off x="6478763" y="2858812"/>
            <a:ext cx="552600" cy="19188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Straight Connector 31">
            <a:extLst>
              <a:ext uri="{FF2B5EF4-FFF2-40B4-BE49-F238E27FC236}">
                <a16:creationId xmlns:a16="http://schemas.microsoft.com/office/drawing/2014/main" id="{B3B01230-ED09-4268-A6D4-AE85F54B8096}"/>
              </a:ext>
            </a:extLst>
          </p:cNvPr>
          <p:cNvSpPr/>
          <p:nvPr/>
        </p:nvSpPr>
        <p:spPr>
          <a:xfrm flipH="1" flipV="1">
            <a:off x="6478763" y="2498812"/>
            <a:ext cx="552600" cy="552240"/>
          </a:xfrm>
          <a:prstGeom prst="line">
            <a:avLst/>
          </a:prstGeom>
          <a:noFill/>
          <a:ln w="72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2505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447E1E-DF32-4F80-9CC2-8E36C82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3" y="2165964"/>
            <a:ext cx="9905998" cy="1149992"/>
          </a:xfrm>
        </p:spPr>
        <p:txBody>
          <a:bodyPr/>
          <a:lstStyle/>
          <a:p>
            <a:r>
              <a:rPr lang="bg-BG" dirty="0"/>
              <a:t>ПРавила за безопасност ! ! !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A43D12C-4F6D-40BA-87C7-1B31F9F9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979147"/>
            <a:ext cx="9905999" cy="18120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372985"/>
            <a:ext cx="5373311" cy="37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260735" y="47661"/>
            <a:ext cx="3647318" cy="580380"/>
          </a:xfrm>
        </p:spPr>
        <p:txBody>
          <a:bodyPr vert="horz" wrap="square" lIns="91440" tIns="35271" rIns="91440" bIns="45720" rtlCol="0" anchor="ctr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ARDUINO UNO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24878" y="628041"/>
            <a:ext cx="8223096" cy="5601918"/>
          </a:xfrm>
        </p:spPr>
        <p:txBody>
          <a:bodyPr wrap="square">
            <a:spAutoFit/>
          </a:bodyPr>
          <a:lstStyle>
            <a:defPPr marL="342720" marR="0" lvl="0" indent="-342720" algn="l" rtl="0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0">
              <a:lnSpc>
                <a:spcPct val="93000"/>
              </a:lnSpc>
              <a:spcBef>
                <a:spcPts val="0"/>
              </a:spcBef>
              <a:spcAft>
                <a:spcPts val="1423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0">
              <a:lnSpc>
                <a:spcPct val="93000"/>
              </a:lnSpc>
              <a:spcBef>
                <a:spcPts val="0"/>
              </a:spcBef>
              <a:spcAft>
                <a:spcPts val="1137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60" algn="l"/>
                <a:tab pos="2246040" algn="l"/>
                <a:tab pos="2694960" algn="l"/>
                <a:tab pos="3144240" algn="l"/>
                <a:tab pos="3593520" algn="l"/>
                <a:tab pos="4042800" algn="l"/>
                <a:tab pos="4492080" algn="l"/>
                <a:tab pos="4941360" algn="l"/>
                <a:tab pos="5390640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80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848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80" algn="l"/>
                <a:tab pos="1796760" algn="l"/>
                <a:tab pos="2246040" algn="l"/>
                <a:tab pos="2695319" algn="l"/>
                <a:tab pos="3144599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400" algn="l"/>
                <a:tab pos="8086679" algn="l"/>
                <a:tab pos="8535960" algn="l"/>
                <a:tab pos="8985240" algn="l"/>
                <a:tab pos="9434160" algn="l"/>
                <a:tab pos="988344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573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59" algn="l"/>
                <a:tab pos="8985240" algn="l"/>
                <a:tab pos="9434160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0">
              <a:lnSpc>
                <a:spcPct val="93000"/>
              </a:lnSpc>
              <a:spcBef>
                <a:spcPts val="0"/>
              </a:spcBef>
              <a:spcAft>
                <a:spcPts val="286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1000" algn="l"/>
                <a:tab pos="5840279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59" algn="l"/>
                <a:tab pos="8985240" algn="l"/>
                <a:tab pos="9434160" algn="l"/>
                <a:tab pos="9883440" algn="l"/>
                <a:tab pos="10332719" algn="l"/>
                <a:tab pos="107820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9pPr>
          </a:lstStyle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Microcontroller ATmega328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Operating Voltage 5V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Input Voltage (recommended) 7-12V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Digital I/O Pins 14 (of which 6 provide PWM output)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Analog Input Pins 6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DC Current per I/O Pin 40 mA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DC Current for 3.3V Pin 150 mA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Flash Memory 32 KB (ATmega328)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SRAM 2 KB (ATmega328)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EEPROM 1 KB (ATmega328)</a:t>
            </a:r>
          </a:p>
          <a:p>
            <a:pPr indent="-302424"/>
            <a:r>
              <a:rPr lang="en-US" sz="2359" b="1" dirty="0">
                <a:solidFill>
                  <a:schemeClr val="tx1"/>
                </a:solidFill>
              </a:rPr>
              <a:t>Clock Speed 16 MHz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4E76-6DAB-4F3E-99E5-9E2ED857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Памет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AD3C-91BC-4861-A284-711D8C8B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memory (program space), is where the Arduino sketch is stored.</a:t>
            </a:r>
          </a:p>
          <a:p>
            <a:r>
              <a:rPr lang="en-US" dirty="0"/>
              <a:t>SRAM (static random access memory) is where the sketch creates and manipulates variables when it runs.</a:t>
            </a:r>
          </a:p>
          <a:p>
            <a:r>
              <a:rPr lang="en-US" dirty="0"/>
              <a:t>EEPROM is memory space that programmers can use to store long-term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6087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A8F175BC-A2E0-4E4C-AD9E-95AE7634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0027" y="381271"/>
            <a:ext cx="8442193" cy="609545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91AEEE76-07B1-4DDD-A113-4B2EAB5E82E2}"/>
              </a:ext>
            </a:extLst>
          </p:cNvPr>
          <p:cNvSpPr/>
          <p:nvPr/>
        </p:nvSpPr>
        <p:spPr>
          <a:xfrm>
            <a:off x="5449556" y="1216012"/>
            <a:ext cx="6096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БЪРНИЧКАНЕ </a:t>
            </a:r>
            <a:r>
              <a:rPr lang="bg-BG" sz="2800" b="1" dirty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+</a:t>
            </a:r>
          </a:p>
          <a:p>
            <a:pPr lvl="0" algn="ctr">
              <a:lnSpc>
                <a:spcPct val="93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bg-BG" sz="2800" b="1" dirty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ПРОТОТИПИ</a:t>
            </a:r>
          </a:p>
        </p:txBody>
      </p:sp>
    </p:spTree>
    <p:extLst>
      <p:ext uri="{BB962C8B-B14F-4D97-AF65-F5344CB8AC3E}">
        <p14:creationId xmlns:p14="http://schemas.microsoft.com/office/powerpoint/2010/main" val="77838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4594B4BA-9886-452C-B33B-2373005EE7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339" y="410831"/>
            <a:ext cx="9723600" cy="621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2">
            <a:extLst>
              <a:ext uri="{FF2B5EF4-FFF2-40B4-BE49-F238E27FC236}">
                <a16:creationId xmlns:a16="http://schemas.microsoft.com/office/drawing/2014/main" id="{3B85C481-DBC1-4E49-B11A-188CCB7F418B}"/>
              </a:ext>
            </a:extLst>
          </p:cNvPr>
          <p:cNvSpPr/>
          <p:nvPr/>
        </p:nvSpPr>
        <p:spPr>
          <a:xfrm>
            <a:off x="1362339" y="4915064"/>
            <a:ext cx="2788200" cy="830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bg-BG" sz="2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ХАКВАНЕ +</a:t>
            </a:r>
          </a:p>
          <a:p>
            <a:pPr marL="0" marR="0" lvl="0" indent="0" algn="ctr" rtl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bg-BG" sz="2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ВЪЗПОЛЗВАНЕ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40930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4151" y="63585"/>
            <a:ext cx="8791575" cy="698416"/>
          </a:xfrm>
        </p:spPr>
        <p:txBody>
          <a:bodyPr>
            <a:normAutofit fontScale="90000"/>
          </a:bodyPr>
          <a:lstStyle/>
          <a:p>
            <a:r>
              <a:rPr lang="en-US" dirty="0"/>
              <a:t>ARDUINO 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349" y="563563"/>
            <a:ext cx="8791575" cy="1655762"/>
          </a:xfrm>
        </p:spPr>
        <p:txBody>
          <a:bodyPr/>
          <a:lstStyle/>
          <a:p>
            <a:r>
              <a:rPr lang="en-US" b="1" dirty="0"/>
              <a:t>https://www.arduino.cc/en/Main/Software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17AFD-B440-4328-B167-E6264EC5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49" y="998841"/>
            <a:ext cx="827209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0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63412</TotalTime>
  <Words>755</Words>
  <Application>Microsoft Office PowerPoint</Application>
  <PresentationFormat>Широк екран</PresentationFormat>
  <Paragraphs>250</Paragraphs>
  <Slides>40</Slides>
  <Notes>17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8" baseType="lpstr">
      <vt:lpstr>Arial</vt:lpstr>
      <vt:lpstr>Arial Unicode MS</vt:lpstr>
      <vt:lpstr>Calibri</vt:lpstr>
      <vt:lpstr>Trebuchet MS</vt:lpstr>
      <vt:lpstr>Tw Cen MT</vt:lpstr>
      <vt:lpstr>Typonine Sans Light</vt:lpstr>
      <vt:lpstr>Typonine Sans Regular</vt:lpstr>
      <vt:lpstr>Circuit</vt:lpstr>
      <vt:lpstr>Arduino Basics</vt:lpstr>
      <vt:lpstr>Съдържание</vt:lpstr>
      <vt:lpstr>Презентация на PowerPoint</vt:lpstr>
      <vt:lpstr>ARDUINO UNO</vt:lpstr>
      <vt:lpstr>ARDUINO UNO</vt:lpstr>
      <vt:lpstr>Памет</vt:lpstr>
      <vt:lpstr>Презентация на PowerPoint</vt:lpstr>
      <vt:lpstr>Презентация на PowerPoint</vt:lpstr>
      <vt:lpstr>ARDUINO IDE</vt:lpstr>
      <vt:lpstr>СРЕДАТА ЗА ПРОГРАМИРАНЕ</vt:lpstr>
      <vt:lpstr>ЕЗИК ЗА ПРОГРАМИРАНЕ</vt:lpstr>
      <vt:lpstr>ЕЗИК ЗА ПРОГРАМИРАНЕ</vt:lpstr>
      <vt:lpstr>СТРУКТУРА НА ПРОГРАМАТА</vt:lpstr>
      <vt:lpstr>ФАЗИ НА ПРОГРАМИРАНЕ</vt:lpstr>
      <vt:lpstr>Презентация на PowerPoint</vt:lpstr>
      <vt:lpstr>Презентация на PowerPoint</vt:lpstr>
      <vt:lpstr>Презентация на PowerPoint</vt:lpstr>
      <vt:lpstr>Оператори</vt:lpstr>
      <vt:lpstr>функции</vt:lpstr>
      <vt:lpstr>Свързване на Светодиод</vt:lpstr>
      <vt:lpstr>Свързване на Светодиод</vt:lpstr>
      <vt:lpstr>Свързване на Светодиод</vt:lpstr>
      <vt:lpstr>Общи електрически символи:</vt:lpstr>
      <vt:lpstr>ПЛАТКАТА БРЕДБОРД</vt:lpstr>
      <vt:lpstr>ПЛАТКАТА БРЕДБОРД</vt:lpstr>
      <vt:lpstr>Презентация на PowerPoint</vt:lpstr>
      <vt:lpstr>DEMO BLINK</vt:lpstr>
      <vt:lpstr>Презентация на PowerPoint</vt:lpstr>
      <vt:lpstr>Конфигуриране и отваряне на скеч</vt:lpstr>
      <vt:lpstr>Презентация на PowerPoint</vt:lpstr>
      <vt:lpstr>Избор на сериен порт и качване на код</vt:lpstr>
      <vt:lpstr>Презентация на PowerPoint</vt:lpstr>
      <vt:lpstr>digitalWrite(pinNomer, systoyanie);</vt:lpstr>
      <vt:lpstr>https://www.arduino.cc/en/Tutorial/Blink</vt:lpstr>
      <vt:lpstr>Презентация на PowerPoint</vt:lpstr>
      <vt:lpstr>Презентация на PowerPoint</vt:lpstr>
      <vt:lpstr>Поздравления ! ! ! вече сте крачка напред ;)</vt:lpstr>
      <vt:lpstr>Домашна работа</vt:lpstr>
      <vt:lpstr>Хардуер За Програмисти</vt:lpstr>
      <vt:lpstr>ПРавила за безопасност ! !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Tony Gerdjikov</dc:creator>
  <cp:lastModifiedBy>GeorgiKV</cp:lastModifiedBy>
  <cp:revision>238</cp:revision>
  <dcterms:created xsi:type="dcterms:W3CDTF">2017-06-09T14:14:21Z</dcterms:created>
  <dcterms:modified xsi:type="dcterms:W3CDTF">2019-10-13T21:05:03Z</dcterms:modified>
</cp:coreProperties>
</file>