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398" r:id="rId3"/>
    <p:sldId id="399" r:id="rId4"/>
    <p:sldId id="487" r:id="rId5"/>
    <p:sldId id="486" r:id="rId6"/>
    <p:sldId id="485" r:id="rId7"/>
    <p:sldId id="490" r:id="rId8"/>
    <p:sldId id="541" r:id="rId9"/>
    <p:sldId id="493" r:id="rId10"/>
    <p:sldId id="542" r:id="rId11"/>
    <p:sldId id="491" r:id="rId12"/>
    <p:sldId id="492" r:id="rId13"/>
    <p:sldId id="488" r:id="rId14"/>
    <p:sldId id="543" r:id="rId15"/>
    <p:sldId id="544" r:id="rId16"/>
    <p:sldId id="545" r:id="rId17"/>
    <p:sldId id="546" r:id="rId18"/>
    <p:sldId id="547" r:id="rId19"/>
    <p:sldId id="548" r:id="rId20"/>
    <p:sldId id="287" r:id="rId21"/>
    <p:sldId id="290" r:id="rId22"/>
    <p:sldId id="549" r:id="rId23"/>
    <p:sldId id="288" r:id="rId24"/>
    <p:sldId id="465" r:id="rId25"/>
    <p:sldId id="550" r:id="rId26"/>
    <p:sldId id="551" r:id="rId27"/>
    <p:sldId id="445" r:id="rId28"/>
    <p:sldId id="484" r:id="rId29"/>
    <p:sldId id="3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iKV" initials="G" lastIdx="1" clrIdx="0">
    <p:extLst>
      <p:ext uri="{19B8F6BF-5375-455C-9EA6-DF929625EA0E}">
        <p15:presenceInfo xmlns:p15="http://schemas.microsoft.com/office/powerpoint/2012/main" userId="S::GeorgiKV@students.softuni.bg::725c42dc-c8f2-4e01-87d6-8a92e0d1c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274" autoAdjust="0"/>
  </p:normalViewPr>
  <p:slideViewPr>
    <p:cSldViewPr snapToGrid="0">
      <p:cViewPr varScale="1">
        <p:scale>
          <a:sx n="91" d="100"/>
          <a:sy n="91" d="100"/>
        </p:scale>
        <p:origin x="7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E435-C9EC-47A3-841D-260AEA5961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47A9-BC36-4A8E-BD8F-6F005670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7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71599" y="763560"/>
            <a:ext cx="5029200" cy="3772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71599" y="763560"/>
            <a:ext cx="5029200" cy="3772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5AA9BA-5962-464A-A689-6DE696FE98B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FB8-2C9D-4E64-BB46-093C37E96C57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8DE-6669-4839-9C8B-EE4A7D378344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E-0D14-465E-84E9-0A8C9090ACB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EEF-C7D9-4609-88C2-CF690A9AC8CB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E4-87EB-440B-B6EA-7F54410FFA53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F56-2D9B-44C7-A3B6-592801A345CA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59-4C94-4467-BA14-0D1794E0C359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F735-32CB-4183-8103-8DBB9A7E424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3D16-6A28-4658-B8B3-C0DF0D06535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255-8D13-48E5-9C20-5CA67BBEF6D3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05A-A043-4B02-87ED-0E341C01C314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F9AE-5DEE-4B53-89B7-DD1620B28CC5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207E-8AA5-4669-8D4F-C04C4497D38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E279-AAC2-40E1-BC78-A0A551D847A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C0CF-3A96-4BFF-8AE2-C3F8923EF98C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E9A5-96AC-4D58-9EE0-88A428BCB08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  <a14:imgEffect>
                      <a14:colorTemperature colorTemp="69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DDC6-AD48-42E7-B1A2-57C947E6D90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27312"/>
          </a:xfrm>
        </p:spPr>
        <p:txBody>
          <a:bodyPr/>
          <a:lstStyle/>
          <a:p>
            <a:r>
              <a:rPr lang="bg-BG" dirty="0"/>
              <a:t>Ардуино</a:t>
            </a:r>
            <a:r>
              <a:rPr lang="en-US" dirty="0"/>
              <a:t> </a:t>
            </a:r>
            <a:r>
              <a:rPr lang="bg-BG" dirty="0"/>
              <a:t>осноВИ</a:t>
            </a:r>
          </a:p>
          <a:p>
            <a:r>
              <a:rPr lang="bg-BG" dirty="0"/>
              <a:t>Част 3</a:t>
            </a:r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gevelichkov@gmail.com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0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7064D6-AD33-4FC2-AAAC-C8ECED96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09" y="608007"/>
            <a:ext cx="4975608" cy="937013"/>
          </a:xfrm>
        </p:spPr>
        <p:txBody>
          <a:bodyPr/>
          <a:lstStyle/>
          <a:p>
            <a:r>
              <a:rPr lang="en-US" dirty="0"/>
              <a:t>IF  ELSE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126F12-EE53-4714-A800-323B715A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189213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( X == 0) {</a:t>
            </a:r>
          </a:p>
          <a:p>
            <a:pPr marL="0" indent="0">
              <a:buNone/>
            </a:pPr>
            <a:r>
              <a:rPr lang="en-US" dirty="0"/>
              <a:t>   function1();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function2();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BCB881-27B9-495C-9F09-96D524BA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45" y="702601"/>
            <a:ext cx="7382477" cy="789868"/>
          </a:xfrm>
        </p:spPr>
        <p:txBody>
          <a:bodyPr/>
          <a:lstStyle/>
          <a:p>
            <a:r>
              <a:rPr lang="en-US" dirty="0"/>
              <a:t>FOR</a:t>
            </a:r>
            <a:r>
              <a:rPr lang="bg-BG" dirty="0"/>
              <a:t>  цикъл с пред условие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8BE19B-6F08-4E2D-8F5B-8C933D1E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897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( </a:t>
            </a:r>
            <a:r>
              <a:rPr lang="en-US" dirty="0" err="1"/>
              <a:t>int</a:t>
            </a:r>
            <a:r>
              <a:rPr lang="en-US" dirty="0"/>
              <a:t> X=0;  X &lt; 100;   X++) {</a:t>
            </a:r>
          </a:p>
          <a:p>
            <a:pPr marL="0" indent="0">
              <a:buNone/>
            </a:pPr>
            <a:r>
              <a:rPr lang="en-US" dirty="0"/>
              <a:t>      function1();</a:t>
            </a:r>
          </a:p>
          <a:p>
            <a:pPr marL="0" indent="0">
              <a:buNone/>
            </a:pPr>
            <a:r>
              <a:rPr lang="en-US" dirty="0"/>
              <a:t>      function2();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48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C473CB-1E77-436C-8B46-5BD20E9B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   while – </a:t>
            </a:r>
            <a:r>
              <a:rPr lang="bg-BG" dirty="0"/>
              <a:t>цикъл с пост условие.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3E98B0-1790-436B-A8A3-2228EEE2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X= 100;</a:t>
            </a:r>
            <a:r>
              <a:rPr lang="bg-BG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     function1();</a:t>
            </a:r>
          </a:p>
          <a:p>
            <a:pPr marL="0" indent="0">
              <a:buNone/>
            </a:pPr>
            <a:r>
              <a:rPr lang="en-US" dirty="0"/>
              <a:t>      function2();</a:t>
            </a:r>
          </a:p>
          <a:p>
            <a:pPr marL="0" indent="0">
              <a:buNone/>
            </a:pPr>
            <a:r>
              <a:rPr lang="en-US" dirty="0"/>
              <a:t>      X++;</a:t>
            </a:r>
          </a:p>
          <a:p>
            <a:pPr marL="0" indent="0">
              <a:buNone/>
            </a:pPr>
            <a:r>
              <a:rPr lang="en-US" dirty="0"/>
              <a:t>} while ( X&lt; 100)</a:t>
            </a:r>
          </a:p>
        </p:txBody>
      </p:sp>
    </p:spTree>
    <p:extLst>
      <p:ext uri="{BB962C8B-B14F-4D97-AF65-F5344CB8AC3E}">
        <p14:creationId xmlns:p14="http://schemas.microsoft.com/office/powerpoint/2010/main" val="380616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ACE4B82-30B0-4FE3-86AF-201B9711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8" y="1042450"/>
            <a:ext cx="8933794" cy="5930646"/>
          </a:xfrm>
          <a:prstGeom prst="rect">
            <a:avLst/>
          </a:prstGeom>
        </p:spPr>
      </p:pic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986C11DA-3B73-439F-A6F2-655026CBA7EA}"/>
              </a:ext>
            </a:extLst>
          </p:cNvPr>
          <p:cNvSpPr txBox="1">
            <a:spLocks/>
          </p:cNvSpPr>
          <p:nvPr/>
        </p:nvSpPr>
        <p:spPr>
          <a:xfrm>
            <a:off x="4515235" y="387291"/>
            <a:ext cx="3661814" cy="5376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Задача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0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33D9131F-C747-4688-9684-9E7F8BC57BD6}"/>
              </a:ext>
            </a:extLst>
          </p:cNvPr>
          <p:cNvSpPr/>
          <p:nvPr/>
        </p:nvSpPr>
        <p:spPr>
          <a:xfrm>
            <a:off x="1471448" y="91951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set pin numbers:</a:t>
            </a:r>
          </a:p>
          <a:p>
            <a:r>
              <a:rPr lang="en-US" dirty="0"/>
              <a:t>int led1Pin = 4;            // the number of the LED1 pin</a:t>
            </a:r>
          </a:p>
          <a:p>
            <a:r>
              <a:rPr lang="en-US" dirty="0"/>
              <a:t>int led2Pin = 5;            // the number of the LED2 pin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// initialize the LED pin as an output: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(led1Pin,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(led2Pin, OUTPUT);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(led1Pin, HIGH);   // turn the LED1 on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(led2Pin, LOW);    // turn the LED2 off</a:t>
            </a:r>
          </a:p>
          <a:p>
            <a:r>
              <a:rPr lang="en-US" dirty="0"/>
              <a:t>  delay(1000);                   // wait for a second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(led1Pin, LOW);    // turn the LED1 off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(led2Pin, HIGH);   // turn the LED2 on</a:t>
            </a:r>
          </a:p>
          <a:p>
            <a:r>
              <a:rPr lang="en-US" dirty="0"/>
              <a:t>  delay(1000);                   // wait for a second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3032100" y="208173"/>
            <a:ext cx="475606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Вариант 1</a:t>
            </a:r>
          </a:p>
        </p:txBody>
      </p:sp>
    </p:spTree>
    <p:extLst>
      <p:ext uri="{BB962C8B-B14F-4D97-AF65-F5344CB8AC3E}">
        <p14:creationId xmlns:p14="http://schemas.microsoft.com/office/powerpoint/2010/main" val="159321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3032100" y="208173"/>
            <a:ext cx="475606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Вариант 2</a:t>
            </a:r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92D7DF45-832D-4780-8B29-55ED70C82B33}"/>
              </a:ext>
            </a:extLst>
          </p:cNvPr>
          <p:cNvSpPr/>
          <p:nvPr/>
        </p:nvSpPr>
        <p:spPr>
          <a:xfrm>
            <a:off x="1418896" y="671691"/>
            <a:ext cx="6096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set pin numbers:</a:t>
            </a:r>
          </a:p>
          <a:p>
            <a:r>
              <a:rPr lang="en-US" dirty="0"/>
              <a:t>int led1Pin = 4;            // the number of the LED1 pin</a:t>
            </a:r>
          </a:p>
          <a:p>
            <a:r>
              <a:rPr lang="en-US" dirty="0"/>
              <a:t>int led2Pin = 5;            // the number of the LED2 pin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// initialize the LED pin as an output: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(led1Pin,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(led2Pin, OUTPUT);</a:t>
            </a:r>
          </a:p>
          <a:p>
            <a:r>
              <a:rPr lang="en-US" dirty="0"/>
              <a:t>}</a:t>
            </a:r>
            <a:endParaRPr lang="bg-BG" dirty="0"/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setLed</a:t>
            </a:r>
            <a:r>
              <a:rPr lang="en-US" dirty="0"/>
              <a:t>(HIGH, LOW);      // set LED1 on, and LED2 off.</a:t>
            </a:r>
          </a:p>
          <a:p>
            <a:r>
              <a:rPr lang="en-US" dirty="0"/>
              <a:t>  </a:t>
            </a:r>
            <a:r>
              <a:rPr lang="en-US" dirty="0" err="1"/>
              <a:t>setLed</a:t>
            </a:r>
            <a:r>
              <a:rPr lang="en-US" dirty="0"/>
              <a:t>(LOW, HIGH);      // set LED1 off, and LED2 on.</a:t>
            </a:r>
          </a:p>
          <a:p>
            <a:r>
              <a:rPr lang="en-US" dirty="0"/>
              <a:t>}</a:t>
            </a:r>
            <a:endParaRPr lang="bg-BG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setLed</a:t>
            </a:r>
            <a:r>
              <a:rPr lang="en-US" dirty="0"/>
              <a:t>(int led1, int led2) {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(led1Pin, led1);   // the state of LED1 is determined by variable led1.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(led2Pin, led2);   // the state of LED2 is determined by variable led2.</a:t>
            </a:r>
          </a:p>
          <a:p>
            <a:r>
              <a:rPr lang="en-US" dirty="0"/>
              <a:t>  delay(1000);                   // wait for a second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753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2884955" y="82048"/>
            <a:ext cx="475606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Вариант 3</a:t>
            </a:r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B447AC40-67D0-4D82-8020-FD77503AB429}"/>
              </a:ext>
            </a:extLst>
          </p:cNvPr>
          <p:cNvSpPr/>
          <p:nvPr/>
        </p:nvSpPr>
        <p:spPr>
          <a:xfrm>
            <a:off x="1324304" y="599626"/>
            <a:ext cx="813500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// set pin numbers:</a:t>
            </a:r>
          </a:p>
          <a:p>
            <a:r>
              <a:rPr lang="en-US" sz="1600" dirty="0"/>
              <a:t>int led1Pin = 4;            // the number of the LED1 pin</a:t>
            </a:r>
          </a:p>
          <a:p>
            <a:r>
              <a:rPr lang="en-US" sz="1600" dirty="0"/>
              <a:t>int led2Pin = 5;            // the number of the LED2 pin</a:t>
            </a:r>
          </a:p>
          <a:p>
            <a:endParaRPr lang="en-US" sz="1600" dirty="0"/>
          </a:p>
          <a:p>
            <a:r>
              <a:rPr lang="en-US" sz="1600" dirty="0"/>
              <a:t>void setup() {</a:t>
            </a:r>
          </a:p>
          <a:p>
            <a:r>
              <a:rPr lang="en-US" sz="1600" dirty="0"/>
              <a:t>  // initialize the LED pin as an output: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(led1Pin, OUTPUT);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(led2Pin, OUTPUT);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loop() {</a:t>
            </a:r>
          </a:p>
          <a:p>
            <a:r>
              <a:rPr lang="en-US" sz="1600" dirty="0"/>
              <a:t>  setLed1(HIGH);     // set LED1 on, and LED2 off.</a:t>
            </a:r>
          </a:p>
          <a:p>
            <a:r>
              <a:rPr lang="en-US" sz="1600" dirty="0"/>
              <a:t>  setLed1(LOW);      // set LED1 off, and LED2 on.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setLed1(int led1)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(led1Pin, led1);   // the state of LED1 is determined by variable led1.</a:t>
            </a:r>
          </a:p>
          <a:p>
            <a:endParaRPr lang="en-US" sz="1600" dirty="0"/>
          </a:p>
          <a:p>
            <a:r>
              <a:rPr lang="en-US" sz="1600" dirty="0"/>
              <a:t>  if (led1 == HIGH)              // the state of LED2 is determined by variable led1.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digitalWrite</a:t>
            </a:r>
            <a:r>
              <a:rPr lang="en-US" sz="1600" dirty="0"/>
              <a:t>(led2Pin, LOW);  // if LED1 is turned on, LED2 will be turned off.</a:t>
            </a:r>
          </a:p>
          <a:p>
            <a:r>
              <a:rPr lang="en-US" sz="1600" dirty="0"/>
              <a:t>  else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digitalWrite</a:t>
            </a:r>
            <a:r>
              <a:rPr lang="en-US" sz="1600" dirty="0"/>
              <a:t>(led2Pin, HIGH); // if LED1 is turned off, LED2 will be turned on.</a:t>
            </a:r>
          </a:p>
          <a:p>
            <a:endParaRPr lang="en-US" sz="1600" dirty="0"/>
          </a:p>
          <a:p>
            <a:r>
              <a:rPr lang="en-US" sz="1600" dirty="0"/>
              <a:t>  delay(1000);                   // wait for a second</a:t>
            </a:r>
          </a:p>
          <a:p>
            <a:r>
              <a:rPr lang="en-US" sz="1600" dirty="0"/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93432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986C11DA-3B73-439F-A6F2-655026CBA7EA}"/>
              </a:ext>
            </a:extLst>
          </p:cNvPr>
          <p:cNvSpPr txBox="1">
            <a:spLocks/>
          </p:cNvSpPr>
          <p:nvPr/>
        </p:nvSpPr>
        <p:spPr>
          <a:xfrm>
            <a:off x="3747980" y="219126"/>
            <a:ext cx="3661814" cy="5376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Задача 2</a:t>
            </a:r>
            <a:endParaRPr lang="en-US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9548855-221B-43DD-AE68-66F662A8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27" y="798786"/>
            <a:ext cx="8465155" cy="6305769"/>
          </a:xfrm>
          <a:prstGeom prst="rect">
            <a:avLst/>
          </a:prstGeom>
        </p:spPr>
      </p:pic>
      <p:pic>
        <p:nvPicPr>
          <p:cNvPr id="6" name="Picture 15976">
            <a:extLst>
              <a:ext uri="{FF2B5EF4-FFF2-40B4-BE49-F238E27FC236}">
                <a16:creationId xmlns:a16="http://schemas.microsoft.com/office/drawing/2014/main" id="{1E88534C-4E39-4DD5-95E7-D418732ED1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372" y="1454172"/>
            <a:ext cx="1202055" cy="1931670"/>
          </a:xfrm>
          <a:prstGeom prst="rect">
            <a:avLst/>
          </a:prstGeom>
        </p:spPr>
      </p:pic>
      <p:pic>
        <p:nvPicPr>
          <p:cNvPr id="7" name="Picture 15978">
            <a:extLst>
              <a:ext uri="{FF2B5EF4-FFF2-40B4-BE49-F238E27FC236}">
                <a16:creationId xmlns:a16="http://schemas.microsoft.com/office/drawing/2014/main" id="{D6DE5E69-91A6-4A8D-8231-4A2C1D3719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49620" y="1454171"/>
            <a:ext cx="69469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8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3347409" y="0"/>
            <a:ext cx="5901693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с масив вариант 1</a:t>
            </a: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2C1508E3-1C45-48FA-BE3F-405A11856082}"/>
              </a:ext>
            </a:extLst>
          </p:cNvPr>
          <p:cNvSpPr/>
          <p:nvPr/>
        </p:nvSpPr>
        <p:spPr>
          <a:xfrm>
            <a:off x="1240221" y="671691"/>
            <a:ext cx="100163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const int </a:t>
            </a:r>
            <a:r>
              <a:rPr lang="en-US" dirty="0" err="1"/>
              <a:t>ledCount</a:t>
            </a:r>
            <a:r>
              <a:rPr lang="en-US" dirty="0"/>
              <a:t> = 10;    // the number of LEDs in the bar graph</a:t>
            </a:r>
          </a:p>
          <a:p>
            <a:r>
              <a:rPr lang="en-US" dirty="0"/>
              <a:t>int </a:t>
            </a:r>
            <a:r>
              <a:rPr lang="en-US" dirty="0" err="1"/>
              <a:t>ledPins</a:t>
            </a:r>
            <a:r>
              <a:rPr lang="en-US" dirty="0"/>
              <a:t>[] = { 3, 4, 5, 6, 7, 8, 9, 10, 11, 12 };</a:t>
            </a:r>
            <a:r>
              <a:rPr lang="bg-BG" dirty="0"/>
              <a:t>  </a:t>
            </a:r>
            <a:r>
              <a:rPr lang="en-US" dirty="0"/>
              <a:t>// an array of pin numbers to which LEDs are attached</a:t>
            </a:r>
          </a:p>
          <a:p>
            <a:endParaRPr lang="en-US" dirty="0"/>
          </a:p>
          <a:p>
            <a:r>
              <a:rPr lang="en-US" u="sng" dirty="0"/>
              <a:t>void setup() {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ledCount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bg-BG" dirty="0"/>
              <a:t>    </a:t>
            </a:r>
            <a:r>
              <a:rPr lang="en-US" dirty="0"/>
              <a:t>// loop over the pin array and set them all to output:</a:t>
            </a:r>
          </a:p>
          <a:p>
            <a:r>
              <a:rPr lang="en-US" dirty="0"/>
              <a:t>  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ledPins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OUTPUT);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u="sng" dirty="0"/>
              <a:t>void loop() { </a:t>
            </a:r>
          </a:p>
          <a:p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ledCount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bg-BG" dirty="0"/>
              <a:t>    </a:t>
            </a:r>
            <a:r>
              <a:rPr lang="en-US" dirty="0"/>
              <a:t>// the </a:t>
            </a:r>
            <a:r>
              <a:rPr lang="en-US" dirty="0" err="1"/>
              <a:t>ith</a:t>
            </a:r>
            <a:r>
              <a:rPr lang="en-US" dirty="0"/>
              <a:t> LED of LED bar graph will light up in turn</a:t>
            </a:r>
          </a:p>
          <a:p>
            <a:r>
              <a:rPr lang="en-US" dirty="0"/>
              <a:t>    </a:t>
            </a:r>
            <a:r>
              <a:rPr lang="en-US" dirty="0" err="1"/>
              <a:t>barGraphDisplay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u="sng" dirty="0"/>
              <a:t>void </a:t>
            </a:r>
            <a:r>
              <a:rPr lang="en-US" u="sng" dirty="0" err="1"/>
              <a:t>barGraphDisplay</a:t>
            </a:r>
            <a:r>
              <a:rPr lang="en-US" u="sng" dirty="0"/>
              <a:t>(int </a:t>
            </a:r>
            <a:r>
              <a:rPr lang="en-US" u="sng" dirty="0" err="1"/>
              <a:t>ledOn</a:t>
            </a:r>
            <a:r>
              <a:rPr lang="en-US" u="sng" dirty="0"/>
              <a:t>) {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ledCount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bg-BG" dirty="0"/>
              <a:t>    </a:t>
            </a:r>
            <a:r>
              <a:rPr lang="en-US" dirty="0"/>
              <a:t>// make the "</a:t>
            </a:r>
            <a:r>
              <a:rPr lang="en-US" dirty="0" err="1"/>
              <a:t>ledOn"th</a:t>
            </a:r>
            <a:r>
              <a:rPr lang="en-US" dirty="0"/>
              <a:t> LED of LED bar graph on and the others off</a:t>
            </a:r>
          </a:p>
          <a:p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ledOn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HIGH);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LOW);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delay(100);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337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6148040" y="5549307"/>
            <a:ext cx="5901693" cy="4695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sz="2800" dirty="0"/>
              <a:t>Код с масив вариант 2 </a:t>
            </a: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2C1508E3-1C45-48FA-BE3F-405A11856082}"/>
              </a:ext>
            </a:extLst>
          </p:cNvPr>
          <p:cNvSpPr/>
          <p:nvPr/>
        </p:nvSpPr>
        <p:spPr>
          <a:xfrm>
            <a:off x="1218450" y="107183"/>
            <a:ext cx="100163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const int </a:t>
            </a:r>
            <a:r>
              <a:rPr lang="en-US" dirty="0" err="1"/>
              <a:t>ledCount</a:t>
            </a:r>
            <a:r>
              <a:rPr lang="en-US" dirty="0"/>
              <a:t> = 10;    // the number of LEDs in the bar graph</a:t>
            </a:r>
          </a:p>
          <a:p>
            <a:r>
              <a:rPr lang="en-US" dirty="0"/>
              <a:t>int </a:t>
            </a:r>
            <a:r>
              <a:rPr lang="en-US" dirty="0" err="1"/>
              <a:t>ledPins</a:t>
            </a:r>
            <a:r>
              <a:rPr lang="en-US" dirty="0"/>
              <a:t>[] = { 3, 4, 5, 6, 7, 8, 9, 10, 11, 12 };</a:t>
            </a:r>
            <a:r>
              <a:rPr lang="bg-BG" dirty="0"/>
              <a:t>  </a:t>
            </a:r>
            <a:r>
              <a:rPr lang="en-US" dirty="0"/>
              <a:t>// an array of pin numbers to which LEDs are attached</a:t>
            </a:r>
          </a:p>
          <a:p>
            <a:r>
              <a:rPr lang="en-US" u="sng" dirty="0"/>
              <a:t>void setup() {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ledCount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bg-BG" dirty="0"/>
              <a:t>    </a:t>
            </a:r>
            <a:r>
              <a:rPr lang="en-US" dirty="0"/>
              <a:t>// loop over the pin array and set them all to output:</a:t>
            </a:r>
          </a:p>
          <a:p>
            <a:r>
              <a:rPr lang="en-US" dirty="0"/>
              <a:t>  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ledPins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OUTPUT);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u="sng" dirty="0"/>
              <a:t>void loop() { </a:t>
            </a:r>
          </a:p>
          <a:p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ledCount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bg-BG" dirty="0"/>
              <a:t>    </a:t>
            </a:r>
            <a:r>
              <a:rPr lang="en-US" dirty="0"/>
              <a:t>// the </a:t>
            </a:r>
            <a:r>
              <a:rPr lang="en-US" dirty="0" err="1"/>
              <a:t>ith</a:t>
            </a:r>
            <a:r>
              <a:rPr lang="en-US" dirty="0"/>
              <a:t> LED of LED bar graph will light up in turn</a:t>
            </a:r>
          </a:p>
          <a:p>
            <a:r>
              <a:rPr lang="en-US" dirty="0"/>
              <a:t>    </a:t>
            </a:r>
            <a:r>
              <a:rPr lang="en-US" dirty="0" err="1"/>
              <a:t>barGraphDisplay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ledCount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&gt; 0; </a:t>
            </a:r>
            <a:r>
              <a:rPr lang="en-US" dirty="0" err="1"/>
              <a:t>i</a:t>
            </a:r>
            <a:r>
              <a:rPr lang="en-US" dirty="0"/>
              <a:t>--) { </a:t>
            </a:r>
            <a:r>
              <a:rPr lang="bg-BG" dirty="0"/>
              <a:t>    </a:t>
            </a:r>
            <a:r>
              <a:rPr lang="en-US" dirty="0"/>
              <a:t>// makes the "</a:t>
            </a:r>
            <a:r>
              <a:rPr lang="en-US" dirty="0" err="1"/>
              <a:t>i"th</a:t>
            </a:r>
            <a:r>
              <a:rPr lang="en-US" dirty="0"/>
              <a:t> LED of LED bar graph bright in reverse order</a:t>
            </a:r>
          </a:p>
          <a:p>
            <a:r>
              <a:rPr lang="en-US" dirty="0"/>
              <a:t>    </a:t>
            </a:r>
            <a:r>
              <a:rPr lang="en-US" dirty="0" err="1"/>
              <a:t>barGraphDisplay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u="sng" dirty="0"/>
              <a:t>void </a:t>
            </a:r>
            <a:r>
              <a:rPr lang="en-US" u="sng" dirty="0" err="1"/>
              <a:t>barGraphDisplay</a:t>
            </a:r>
            <a:r>
              <a:rPr lang="en-US" u="sng" dirty="0"/>
              <a:t>(int </a:t>
            </a:r>
            <a:r>
              <a:rPr lang="en-US" u="sng" dirty="0" err="1"/>
              <a:t>ledOn</a:t>
            </a:r>
            <a:r>
              <a:rPr lang="en-US" u="sng" dirty="0"/>
              <a:t>) {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ledCount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bg-BG" dirty="0"/>
              <a:t>    </a:t>
            </a:r>
            <a:r>
              <a:rPr lang="en-US" dirty="0"/>
              <a:t>// make the "</a:t>
            </a:r>
            <a:r>
              <a:rPr lang="en-US" dirty="0" err="1"/>
              <a:t>ledOn"th</a:t>
            </a:r>
            <a:r>
              <a:rPr lang="en-US" dirty="0"/>
              <a:t> LED of LED bar graph on and the others off</a:t>
            </a:r>
          </a:p>
          <a:p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ledOn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HIGH);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LOW);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delay(100);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706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3B2E45-2ACB-4423-AD71-D1EEC0EA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59" y="146245"/>
            <a:ext cx="4234455" cy="717913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BD1C14-32D4-4FFB-A036-D40B1F7B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944" y="894304"/>
            <a:ext cx="9905999" cy="544955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2400" dirty="0"/>
          </a:p>
          <a:p>
            <a:r>
              <a:rPr lang="bg-BG" dirty="0"/>
              <a:t>Захранване</a:t>
            </a:r>
          </a:p>
          <a:p>
            <a:r>
              <a:rPr lang="bg-BG" dirty="0"/>
              <a:t>Видове захранване</a:t>
            </a:r>
          </a:p>
          <a:p>
            <a:r>
              <a:rPr lang="bg-BG" dirty="0"/>
              <a:t>Цифров сигнал</a:t>
            </a:r>
          </a:p>
          <a:p>
            <a:r>
              <a:rPr lang="bg-BG" dirty="0"/>
              <a:t>Масив</a:t>
            </a:r>
          </a:p>
          <a:p>
            <a:r>
              <a:rPr lang="bg-BG" dirty="0"/>
              <a:t>Конструкции и цикли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PWM – </a:t>
            </a:r>
            <a:r>
              <a:rPr lang="bg-BG" dirty="0"/>
              <a:t>ШИМ</a:t>
            </a:r>
          </a:p>
          <a:p>
            <a:r>
              <a:rPr lang="bg-BG" dirty="0"/>
              <a:t>Задачи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29426" y="929758"/>
            <a:ext cx="3778602" cy="1743775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err="1"/>
              <a:t>Pwm</a:t>
            </a:r>
            <a:r>
              <a:rPr lang="en-US" dirty="0"/>
              <a:t> – </a:t>
            </a:r>
            <a:r>
              <a:rPr lang="bg-BG" dirty="0"/>
              <a:t>ШИМ</a:t>
            </a:r>
            <a:br>
              <a:rPr lang="bg-BG" dirty="0"/>
            </a:br>
            <a:r>
              <a:rPr lang="bg-BG" sz="2800" dirty="0"/>
              <a:t>широчинно </a:t>
            </a:r>
            <a:br>
              <a:rPr lang="bg-BG" sz="2800" dirty="0"/>
            </a:br>
            <a:r>
              <a:rPr lang="bg-BG" sz="2800" dirty="0"/>
              <a:t>импулсна</a:t>
            </a:r>
            <a:br>
              <a:rPr lang="bg-BG" sz="2800" dirty="0"/>
            </a:br>
            <a:r>
              <a:rPr lang="bg-BG" sz="2800" dirty="0"/>
              <a:t>модулация</a:t>
            </a:r>
            <a:endParaRPr lang="en-US" sz="2800" dirty="0"/>
          </a:p>
        </p:txBody>
      </p:sp>
      <p:pic>
        <p:nvPicPr>
          <p:cNvPr id="4" name="Picture 20161">
            <a:extLst>
              <a:ext uri="{FF2B5EF4-FFF2-40B4-BE49-F238E27FC236}">
                <a16:creationId xmlns:a16="http://schemas.microsoft.com/office/drawing/2014/main" id="{DF122160-0FCA-4268-9B7A-B27593BFCE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4655" y="94593"/>
            <a:ext cx="6577538" cy="66740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8561DBA-E152-424A-BA7E-82F4F818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2741" y="367863"/>
            <a:ext cx="6470652" cy="471860"/>
          </a:xfrm>
        </p:spPr>
        <p:txBody>
          <a:bodyPr/>
          <a:lstStyle/>
          <a:p>
            <a:r>
              <a:rPr lang="en-US" sz="2400" dirty="0"/>
              <a:t>PWM – </a:t>
            </a:r>
            <a:r>
              <a:rPr lang="bg-BG" sz="2400" dirty="0"/>
              <a:t>ПИНОВЕ</a:t>
            </a:r>
            <a:r>
              <a:rPr lang="en-US" sz="2400" dirty="0"/>
              <a:t>, </a:t>
            </a:r>
            <a:r>
              <a:rPr lang="bg-BG" sz="2400" dirty="0"/>
              <a:t>ОТБЕЛЯЗАНИТЕ С  „ </a:t>
            </a:r>
            <a:r>
              <a:rPr lang="en-US" sz="2400" dirty="0"/>
              <a:t>~</a:t>
            </a:r>
            <a:r>
              <a:rPr lang="bg-BG" sz="2400" dirty="0"/>
              <a:t> “</a:t>
            </a:r>
            <a:endParaRPr lang="en-US" sz="2400" dirty="0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8EB3E8A-B861-47F0-8BF5-A2BB77D3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4938" y="1298182"/>
            <a:ext cx="7567601" cy="522874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traight Connector 17">
            <a:extLst>
              <a:ext uri="{FF2B5EF4-FFF2-40B4-BE49-F238E27FC236}">
                <a16:creationId xmlns:a16="http://schemas.microsoft.com/office/drawing/2014/main" id="{B1A25451-E795-41B7-882F-F223FF7AAD13}"/>
              </a:ext>
            </a:extLst>
          </p:cNvPr>
          <p:cNvSpPr/>
          <p:nvPr/>
        </p:nvSpPr>
        <p:spPr>
          <a:xfrm flipH="1" flipV="1">
            <a:off x="6463863" y="819805"/>
            <a:ext cx="641131" cy="924911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250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8795C-4348-4A3A-B2AC-B4AFA281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44" y="219125"/>
            <a:ext cx="9905998" cy="768848"/>
          </a:xfrm>
        </p:spPr>
        <p:txBody>
          <a:bodyPr/>
          <a:lstStyle/>
          <a:p>
            <a:r>
              <a:rPr lang="en-US" dirty="0"/>
              <a:t> Analog</a:t>
            </a:r>
            <a:r>
              <a:rPr lang="bg-BG" dirty="0"/>
              <a:t> </a:t>
            </a:r>
            <a:r>
              <a:rPr lang="en-US" dirty="0"/>
              <a:t>WRITE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B57BCE-CD71-4C5D-AE31-E2A2F2E9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536" y="956715"/>
            <a:ext cx="9905999" cy="1965161"/>
          </a:xfrm>
        </p:spPr>
        <p:txBody>
          <a:bodyPr/>
          <a:lstStyle/>
          <a:p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bg-BG" dirty="0"/>
              <a:t>„номер на пин“, „стойност“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r>
              <a:rPr lang="bg-BG" dirty="0"/>
              <a:t>Номер на пин – номер на </a:t>
            </a:r>
            <a:r>
              <a:rPr lang="bg-BG" dirty="0" err="1"/>
              <a:t>алалогов</a:t>
            </a:r>
            <a:r>
              <a:rPr lang="bg-BG" dirty="0"/>
              <a:t> пин на </a:t>
            </a:r>
            <a:r>
              <a:rPr lang="bg-BG" dirty="0" err="1"/>
              <a:t>ардуиното</a:t>
            </a:r>
            <a:endParaRPr lang="bg-BG" dirty="0"/>
          </a:p>
          <a:p>
            <a:r>
              <a:rPr lang="bg-BG" dirty="0"/>
              <a:t>Стойност – от 0 до 254</a:t>
            </a:r>
            <a:endParaRPr lang="en-US" dirty="0"/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1B41A80B-CB49-4E8C-9641-042EEA8767D6}"/>
              </a:ext>
            </a:extLst>
          </p:cNvPr>
          <p:cNvSpPr/>
          <p:nvPr/>
        </p:nvSpPr>
        <p:spPr>
          <a:xfrm>
            <a:off x="1314109" y="2771368"/>
            <a:ext cx="8634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map(value, </a:t>
            </a:r>
            <a:r>
              <a:rPr lang="en-US" sz="3600" dirty="0" err="1"/>
              <a:t>fromLow</a:t>
            </a:r>
            <a:r>
              <a:rPr lang="en-US" sz="3600" dirty="0"/>
              <a:t>, </a:t>
            </a:r>
            <a:r>
              <a:rPr lang="en-US" sz="3600" dirty="0" err="1"/>
              <a:t>fromHigh</a:t>
            </a:r>
            <a:r>
              <a:rPr lang="en-US" sz="3600" dirty="0"/>
              <a:t>, </a:t>
            </a:r>
            <a:r>
              <a:rPr lang="en-US" sz="3600" dirty="0" err="1"/>
              <a:t>toLow</a:t>
            </a:r>
            <a:r>
              <a:rPr lang="en-US" sz="3600" dirty="0"/>
              <a:t>, </a:t>
            </a:r>
            <a:r>
              <a:rPr lang="en-US" sz="3600" dirty="0" err="1"/>
              <a:t>toHigh</a:t>
            </a:r>
            <a:r>
              <a:rPr lang="en-US" sz="3600" dirty="0"/>
              <a:t>) </a:t>
            </a:r>
            <a:endParaRPr lang="bg-BG" sz="3600" dirty="0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1B4204DC-4700-4BEF-A8CE-60E5828E47CE}"/>
              </a:ext>
            </a:extLst>
          </p:cNvPr>
          <p:cNvSpPr/>
          <p:nvPr/>
        </p:nvSpPr>
        <p:spPr>
          <a:xfrm>
            <a:off x="1334811" y="3632537"/>
            <a:ext cx="85449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/>
              <a:t>Тази</a:t>
            </a:r>
            <a:r>
              <a:rPr lang="ru-RU" sz="2000" dirty="0"/>
              <a:t> функция се </a:t>
            </a:r>
            <a:r>
              <a:rPr lang="ru-RU" sz="2000" dirty="0" err="1"/>
              <a:t>използва</a:t>
            </a:r>
            <a:r>
              <a:rPr lang="ru-RU" sz="2000" dirty="0"/>
              <a:t> за </a:t>
            </a:r>
            <a:r>
              <a:rPr lang="ru-RU" sz="2000" dirty="0" err="1"/>
              <a:t>пренареждане</a:t>
            </a:r>
            <a:r>
              <a:rPr lang="ru-RU" sz="2000" dirty="0"/>
              <a:t> на </a:t>
            </a:r>
            <a:r>
              <a:rPr lang="ru-RU" sz="2000" dirty="0" err="1"/>
              <a:t>стойност</a:t>
            </a:r>
            <a:r>
              <a:rPr lang="ru-RU" sz="2000" dirty="0"/>
              <a:t>, </a:t>
            </a:r>
            <a:r>
              <a:rPr lang="ru-RU" sz="2000" dirty="0" err="1"/>
              <a:t>която</a:t>
            </a:r>
            <a:r>
              <a:rPr lang="ru-RU" sz="2000" dirty="0"/>
              <a:t> </a:t>
            </a:r>
            <a:r>
              <a:rPr lang="ru-RU" sz="2000" dirty="0" err="1"/>
              <a:t>ще</a:t>
            </a:r>
            <a:r>
              <a:rPr lang="ru-RU" sz="2000" dirty="0"/>
              <a:t> </a:t>
            </a:r>
            <a:r>
              <a:rPr lang="ru-RU" sz="2000" dirty="0" err="1"/>
              <a:t>върне</a:t>
            </a:r>
            <a:r>
              <a:rPr lang="ru-RU" sz="2000" dirty="0"/>
              <a:t> нова </a:t>
            </a:r>
            <a:r>
              <a:rPr lang="ru-RU" sz="2000" dirty="0" err="1"/>
              <a:t>стойност</a:t>
            </a:r>
            <a:r>
              <a:rPr lang="ru-RU" sz="2000" dirty="0"/>
              <a:t>, </a:t>
            </a:r>
            <a:r>
              <a:rPr lang="ru-RU" sz="2000" dirty="0" err="1"/>
              <a:t>чийто</a:t>
            </a:r>
            <a:r>
              <a:rPr lang="ru-RU" sz="2000" dirty="0"/>
              <a:t> процент в </a:t>
            </a:r>
            <a:r>
              <a:rPr lang="ru-RU" sz="2000" dirty="0" err="1"/>
              <a:t>исканото</a:t>
            </a:r>
            <a:r>
              <a:rPr lang="ru-RU" sz="2000" dirty="0"/>
              <a:t> на </a:t>
            </a:r>
            <a:r>
              <a:rPr lang="ru-RU" sz="2000" dirty="0" err="1"/>
              <a:t>toLow</a:t>
            </a:r>
            <a:r>
              <a:rPr lang="ru-RU" sz="2000" dirty="0"/>
              <a:t> - </a:t>
            </a:r>
            <a:r>
              <a:rPr lang="ru-RU" sz="2000" dirty="0" err="1"/>
              <a:t>toHigh</a:t>
            </a:r>
            <a:r>
              <a:rPr lang="ru-RU" sz="2000" dirty="0"/>
              <a:t> е равен на процента от "</a:t>
            </a:r>
            <a:r>
              <a:rPr lang="ru-RU" sz="2000" dirty="0" err="1"/>
              <a:t>стойност</a:t>
            </a:r>
            <a:r>
              <a:rPr lang="ru-RU" sz="2000" dirty="0"/>
              <a:t>", </a:t>
            </a:r>
            <a:r>
              <a:rPr lang="ru-RU" sz="2000" dirty="0" err="1"/>
              <a:t>използвана</a:t>
            </a:r>
            <a:r>
              <a:rPr lang="ru-RU" sz="2000" dirty="0"/>
              <a:t> в диапазона </a:t>
            </a:r>
            <a:r>
              <a:rPr lang="en-US" sz="2000" dirty="0" err="1"/>
              <a:t>fromLow</a:t>
            </a:r>
            <a:r>
              <a:rPr lang="en-US" sz="2000" dirty="0"/>
              <a:t> </a:t>
            </a:r>
            <a:r>
              <a:rPr lang="ru-RU" sz="2000" dirty="0"/>
              <a:t>- </a:t>
            </a:r>
            <a:r>
              <a:rPr lang="en-US" sz="2000" dirty="0" err="1"/>
              <a:t>formHigh</a:t>
            </a:r>
            <a:r>
              <a:rPr lang="ru-RU" sz="2000" dirty="0"/>
              <a:t>. </a:t>
            </a:r>
            <a:r>
              <a:rPr lang="ru-RU" sz="2000" dirty="0" err="1"/>
              <a:t>Такава</a:t>
            </a:r>
            <a:r>
              <a:rPr lang="ru-RU" sz="2000" dirty="0"/>
              <a:t> </a:t>
            </a:r>
            <a:r>
              <a:rPr lang="ru-RU" sz="2000" dirty="0" err="1"/>
              <a:t>като</a:t>
            </a:r>
            <a:r>
              <a:rPr lang="ru-RU" sz="2000" dirty="0"/>
              <a:t> 1 е в диапазона от 0-1 </a:t>
            </a:r>
            <a:r>
              <a:rPr lang="en-US" sz="2000" dirty="0"/>
              <a:t>e</a:t>
            </a:r>
            <a:r>
              <a:rPr lang="ru-RU" sz="2000" dirty="0"/>
              <a:t> </a:t>
            </a:r>
            <a:r>
              <a:rPr lang="ru-RU" sz="2000" dirty="0" err="1"/>
              <a:t>максималната</a:t>
            </a:r>
            <a:r>
              <a:rPr lang="ru-RU" sz="2000" dirty="0"/>
              <a:t>, а </a:t>
            </a:r>
            <a:r>
              <a:rPr lang="ru-RU" sz="2000" dirty="0" err="1"/>
              <a:t>максималната</a:t>
            </a:r>
            <a:r>
              <a:rPr lang="ru-RU" sz="2000" dirty="0"/>
              <a:t> </a:t>
            </a:r>
            <a:r>
              <a:rPr lang="ru-RU" sz="2000" dirty="0" err="1"/>
              <a:t>стойност</a:t>
            </a:r>
            <a:r>
              <a:rPr lang="ru-RU" sz="2000" dirty="0"/>
              <a:t> в обхвата 0-2 е 2, </a:t>
            </a:r>
            <a:r>
              <a:rPr lang="ru-RU" sz="2000" dirty="0" err="1"/>
              <a:t>тоест</a:t>
            </a:r>
            <a:r>
              <a:rPr lang="ru-RU" sz="2000" dirty="0"/>
              <a:t> </a:t>
            </a:r>
            <a:r>
              <a:rPr lang="ru-RU" sz="2000" dirty="0" err="1"/>
              <a:t>картата</a:t>
            </a:r>
            <a:r>
              <a:rPr lang="ru-RU" sz="2000" dirty="0"/>
              <a:t> на </a:t>
            </a:r>
            <a:r>
              <a:rPr lang="ru-RU" sz="2000" dirty="0" err="1"/>
              <a:t>резулттна</a:t>
            </a:r>
            <a:r>
              <a:rPr lang="ru-RU" sz="2000" dirty="0"/>
              <a:t> </a:t>
            </a:r>
            <a:r>
              <a:rPr lang="ru-RU" sz="2000" dirty="0" err="1"/>
              <a:t>стойност</a:t>
            </a:r>
            <a:r>
              <a:rPr lang="ru-RU" sz="2000" dirty="0"/>
              <a:t> (1, 0, 1, 0, 2) е 2.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37660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1066" y="555014"/>
            <a:ext cx="8228974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bg-BG" dirty="0"/>
              <a:t>ЗАДАЧА 3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6A276CA-04F9-46E1-A941-E49FBAD3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68" y="1362277"/>
            <a:ext cx="8669263" cy="41334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C56521-1C04-42BC-903B-DEAFD92C2C08}"/>
              </a:ext>
            </a:extLst>
          </p:cNvPr>
          <p:cNvSpPr txBox="1">
            <a:spLocks/>
          </p:cNvSpPr>
          <p:nvPr/>
        </p:nvSpPr>
        <p:spPr>
          <a:xfrm>
            <a:off x="7147392" y="581492"/>
            <a:ext cx="8228974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ДИМИРАНЕ</a:t>
            </a:r>
            <a:endParaRPr lang="en-US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56BCCA2-C088-47AF-9471-2FD2EC5E495F}"/>
              </a:ext>
            </a:extLst>
          </p:cNvPr>
          <p:cNvSpPr/>
          <p:nvPr/>
        </p:nvSpPr>
        <p:spPr>
          <a:xfrm>
            <a:off x="1523999" y="394692"/>
            <a:ext cx="758734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ledPin</a:t>
            </a:r>
            <a:r>
              <a:rPr lang="en-US" dirty="0"/>
              <a:t> = 9;    // LED connected to digital pin 9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// nothing happens in setup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// fade in from min to max in increments of 5 points:</a:t>
            </a:r>
          </a:p>
          <a:p>
            <a:r>
              <a:rPr lang="en-US" dirty="0"/>
              <a:t>  for (int </a:t>
            </a:r>
            <a:r>
              <a:rPr lang="en-US" dirty="0" err="1"/>
              <a:t>fadeValue</a:t>
            </a:r>
            <a:r>
              <a:rPr lang="en-US" dirty="0"/>
              <a:t> = 0 ; </a:t>
            </a:r>
            <a:r>
              <a:rPr lang="en-US" dirty="0" err="1"/>
              <a:t>fadeValue</a:t>
            </a:r>
            <a:r>
              <a:rPr lang="en-US" dirty="0"/>
              <a:t> &lt;= 255; </a:t>
            </a:r>
            <a:r>
              <a:rPr lang="en-US" dirty="0" err="1"/>
              <a:t>fadeValue</a:t>
            </a:r>
            <a:r>
              <a:rPr lang="en-US" dirty="0"/>
              <a:t> += 5) {</a:t>
            </a:r>
          </a:p>
          <a:p>
            <a:r>
              <a:rPr lang="en-US" dirty="0"/>
              <a:t>    // sets the value (range from 0 to 255):</a:t>
            </a:r>
          </a:p>
          <a:p>
            <a:r>
              <a:rPr lang="en-US" dirty="0"/>
              <a:t>    </a:t>
            </a:r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fadeValue</a:t>
            </a:r>
            <a:r>
              <a:rPr lang="en-US" dirty="0"/>
              <a:t>);</a:t>
            </a:r>
          </a:p>
          <a:p>
            <a:r>
              <a:rPr lang="en-US" dirty="0"/>
              <a:t>    // wait for 30 milliseconds to see the dimming effect</a:t>
            </a:r>
          </a:p>
          <a:p>
            <a:r>
              <a:rPr lang="en-US" dirty="0"/>
              <a:t>    delay(30);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fade out from max to min in increments of 5 points:</a:t>
            </a:r>
          </a:p>
          <a:p>
            <a:r>
              <a:rPr lang="en-US" dirty="0"/>
              <a:t>  for (int </a:t>
            </a:r>
            <a:r>
              <a:rPr lang="en-US" dirty="0" err="1"/>
              <a:t>fadeValue</a:t>
            </a:r>
            <a:r>
              <a:rPr lang="en-US" dirty="0"/>
              <a:t> = 255 ; </a:t>
            </a:r>
            <a:r>
              <a:rPr lang="en-US" dirty="0" err="1"/>
              <a:t>fadeValue</a:t>
            </a:r>
            <a:r>
              <a:rPr lang="en-US" dirty="0"/>
              <a:t> &gt;= 0; </a:t>
            </a:r>
            <a:r>
              <a:rPr lang="en-US" dirty="0" err="1"/>
              <a:t>fadeValue</a:t>
            </a:r>
            <a:r>
              <a:rPr lang="en-US" dirty="0"/>
              <a:t> -= 5) {</a:t>
            </a:r>
          </a:p>
          <a:p>
            <a:r>
              <a:rPr lang="en-US" dirty="0"/>
              <a:t>    // sets the value (range from 0 to 255):</a:t>
            </a:r>
          </a:p>
          <a:p>
            <a:r>
              <a:rPr lang="en-US" dirty="0"/>
              <a:t>    </a:t>
            </a:r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fadeValue</a:t>
            </a:r>
            <a:r>
              <a:rPr lang="en-US" dirty="0"/>
              <a:t>);</a:t>
            </a:r>
          </a:p>
          <a:p>
            <a:r>
              <a:rPr lang="en-US" dirty="0"/>
              <a:t>    // wait for 30 milliseconds to see the dimming effect</a:t>
            </a:r>
          </a:p>
          <a:p>
            <a:r>
              <a:rPr lang="en-US" dirty="0"/>
              <a:t>    delay(30);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3329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4A4CC0-EEE9-47EE-8E7A-63432206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936" y="0"/>
            <a:ext cx="3935084" cy="653233"/>
          </a:xfrm>
        </p:spPr>
        <p:txBody>
          <a:bodyPr/>
          <a:lstStyle/>
          <a:p>
            <a:r>
              <a:rPr lang="bg-BG" dirty="0"/>
              <a:t>ЗАДАЧА 4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D4D0181-EA40-4BF8-AE4A-DFA39DCAB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960" y="586760"/>
            <a:ext cx="8744606" cy="61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C5D9A-AAAF-4508-AA66-EEC7E4B3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96" y="82491"/>
            <a:ext cx="6142256" cy="611192"/>
          </a:xfrm>
        </p:spPr>
        <p:txBody>
          <a:bodyPr/>
          <a:lstStyle/>
          <a:p>
            <a:r>
              <a:rPr lang="bg-BG" dirty="0"/>
              <a:t>Код </a:t>
            </a:r>
            <a:r>
              <a:rPr lang="bg-BG" dirty="0" err="1"/>
              <a:t>димиране</a:t>
            </a:r>
            <a:r>
              <a:rPr lang="bg-BG" dirty="0"/>
              <a:t> задача 4</a:t>
            </a: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F8E3558F-9296-4953-A039-1C60516473BD}"/>
              </a:ext>
            </a:extLst>
          </p:cNvPr>
          <p:cNvSpPr/>
          <p:nvPr/>
        </p:nvSpPr>
        <p:spPr>
          <a:xfrm>
            <a:off x="1460938" y="67169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set pin numbers:</a:t>
            </a:r>
          </a:p>
          <a:p>
            <a:r>
              <a:rPr lang="en-US" dirty="0"/>
              <a:t>int ledPin1 = 5,            // the number of the LED1 pin</a:t>
            </a:r>
          </a:p>
          <a:p>
            <a:r>
              <a:rPr lang="en-US" dirty="0"/>
              <a:t>    ledPin2 = 6,            // the number of the LED2 pin</a:t>
            </a:r>
          </a:p>
          <a:p>
            <a:r>
              <a:rPr lang="en-US" dirty="0"/>
              <a:t>    ledPin3 = 9,            // the number of the LED3 pin</a:t>
            </a:r>
          </a:p>
          <a:p>
            <a:r>
              <a:rPr lang="en-US" dirty="0"/>
              <a:t>    ledPin4 = 10;           // the number of the LED4 pin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// initialize the LED pin as an output: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(ledPin1,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(ledPin2,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(ledPin3,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(ledPin4, OUTPUT);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 set the ports output PWM waves with </a:t>
            </a:r>
            <a:r>
              <a:rPr lang="en-US" dirty="0" err="1"/>
              <a:t>differrent</a:t>
            </a:r>
            <a:r>
              <a:rPr lang="en-US" dirty="0"/>
              <a:t> duty cycle</a:t>
            </a:r>
          </a:p>
          <a:p>
            <a:r>
              <a:rPr lang="en-US" dirty="0"/>
              <a:t>  </a:t>
            </a:r>
            <a:r>
              <a:rPr lang="en-US" dirty="0" err="1"/>
              <a:t>analogWrite</a:t>
            </a:r>
            <a:r>
              <a:rPr lang="en-US" dirty="0"/>
              <a:t>(ledPin1, map(2, 0, 100, 0, 255));</a:t>
            </a:r>
          </a:p>
          <a:p>
            <a:r>
              <a:rPr lang="en-US" dirty="0"/>
              <a:t>  </a:t>
            </a:r>
            <a:r>
              <a:rPr lang="en-US" dirty="0" err="1"/>
              <a:t>analogWrite</a:t>
            </a:r>
            <a:r>
              <a:rPr lang="en-US" dirty="0"/>
              <a:t>(ledPin2, map(10, 0, 100, 0, 255));</a:t>
            </a:r>
          </a:p>
          <a:p>
            <a:r>
              <a:rPr lang="en-US" dirty="0"/>
              <a:t>  </a:t>
            </a:r>
            <a:r>
              <a:rPr lang="en-US" dirty="0" err="1"/>
              <a:t>analogWrite</a:t>
            </a:r>
            <a:r>
              <a:rPr lang="en-US" dirty="0"/>
              <a:t>(ledPin3, map(50, 0, 100, 0, 255));</a:t>
            </a:r>
          </a:p>
          <a:p>
            <a:r>
              <a:rPr lang="en-US" dirty="0"/>
              <a:t>  </a:t>
            </a:r>
            <a:r>
              <a:rPr lang="en-US" dirty="0" err="1"/>
              <a:t>analogWrite</a:t>
            </a:r>
            <a:r>
              <a:rPr lang="en-US" dirty="0"/>
              <a:t>(ledPin4, map(100, 0, 100, 0, 255));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5567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4C9-091D-4403-99CC-B560E5E1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379" y="337164"/>
            <a:ext cx="9905998" cy="1019364"/>
          </a:xfrm>
        </p:spPr>
        <p:txBody>
          <a:bodyPr>
            <a:normAutofit fontScale="90000"/>
          </a:bodyPr>
          <a:lstStyle/>
          <a:p>
            <a:r>
              <a:rPr lang="bg-BG" dirty="0"/>
              <a:t>Поздравления ! ! ! вече сте ТРИ </a:t>
            </a:r>
            <a:r>
              <a:rPr lang="bg-BG" dirty="0" err="1"/>
              <a:t>крачкИ</a:t>
            </a:r>
            <a:r>
              <a:rPr lang="bg-BG" dirty="0"/>
              <a:t> напред ;)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4A3B4E-DCB6-42BA-BAAC-0A7FFE6C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066" y="1474091"/>
            <a:ext cx="4956359" cy="4361596"/>
          </a:xfrm>
        </p:spPr>
      </p:pic>
    </p:spTree>
    <p:extLst>
      <p:ext uri="{BB962C8B-B14F-4D97-AF65-F5344CB8AC3E}">
        <p14:creationId xmlns:p14="http://schemas.microsoft.com/office/powerpoint/2010/main" val="1829674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33313D-3CB0-4884-9FE2-B4209B5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389" y="779292"/>
            <a:ext cx="4304794" cy="627478"/>
          </a:xfrm>
        </p:spPr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58F129-8F80-4F2C-90C4-C15F0245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Направете свой проект като използвате </a:t>
            </a:r>
            <a:r>
              <a:rPr lang="bg-BG" dirty="0" err="1"/>
              <a:t>светодиоди</a:t>
            </a:r>
            <a:r>
              <a:rPr lang="bg-BG" dirty="0"/>
              <a:t> и/или </a:t>
            </a:r>
            <a:r>
              <a:rPr lang="bg-BG" dirty="0" err="1"/>
              <a:t>светодиодната</a:t>
            </a:r>
            <a:r>
              <a:rPr lang="bg-BG" dirty="0"/>
              <a:t> лента и наученото до сега.</a:t>
            </a:r>
          </a:p>
        </p:txBody>
      </p:sp>
    </p:spTree>
    <p:extLst>
      <p:ext uri="{BB962C8B-B14F-4D97-AF65-F5344CB8AC3E}">
        <p14:creationId xmlns:p14="http://schemas.microsoft.com/office/powerpoint/2010/main" val="309174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447E1E-DF32-4F80-9CC2-8E36C82F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43" y="2165964"/>
            <a:ext cx="9905998" cy="1149992"/>
          </a:xfrm>
        </p:spPr>
        <p:txBody>
          <a:bodyPr/>
          <a:lstStyle/>
          <a:p>
            <a:r>
              <a:rPr lang="bg-BG" dirty="0"/>
              <a:t>ПРавила за безопасност ! !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0">
            <a:extLst>
              <a:ext uri="{FF2B5EF4-FFF2-40B4-BE49-F238E27FC236}">
                <a16:creationId xmlns:a16="http://schemas.microsoft.com/office/drawing/2014/main" id="{D6F1D0A7-FADC-44BB-B0ED-A2777579694B}"/>
              </a:ext>
            </a:extLst>
          </p:cNvPr>
          <p:cNvSpPr txBox="1">
            <a:spLocks noGrp="1"/>
          </p:cNvSpPr>
          <p:nvPr/>
        </p:nvSpPr>
        <p:spPr>
          <a:xfrm>
            <a:off x="1492170" y="363830"/>
            <a:ext cx="8648766" cy="5544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8880" rIns="0" bIns="0" anchor="ctr" anchorCtr="0" compatLnSpc="1">
            <a:spAutoFit/>
          </a:bodyPr>
          <a:lstStyle>
            <a:defPPr lvl="0">
              <a:buNone/>
              <a:defRPr/>
            </a:defPPr>
            <a:lvl1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4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vl="0"/>
            <a:r>
              <a:rPr lang="bg-BG" sz="3600" dirty="0">
                <a:solidFill>
                  <a:schemeClr val="tx1"/>
                </a:solidFill>
              </a:rPr>
              <a:t>ЗАХРАНВАНЕ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0C931E42-0B7A-466D-BC0B-D721A1AF1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35" y="1271752"/>
            <a:ext cx="9579296" cy="44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0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931DB4-20EA-43B1-B628-191CA814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854" y="324227"/>
            <a:ext cx="6920022" cy="632213"/>
          </a:xfrm>
        </p:spPr>
        <p:txBody>
          <a:bodyPr>
            <a:normAutofit/>
          </a:bodyPr>
          <a:lstStyle/>
          <a:p>
            <a:r>
              <a:rPr lang="bg-BG" dirty="0"/>
              <a:t>Захранване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2B77564-4E1B-44B6-B5B4-BFBE092C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50" y="4322670"/>
            <a:ext cx="1499532" cy="91148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AFA5711-FC4C-4296-B2F8-9A95F8AD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575" y="4333181"/>
            <a:ext cx="1774484" cy="943012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E8FCA08-4228-45FD-A7F6-8AEEADAE7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67" y="1333445"/>
            <a:ext cx="5893184" cy="27196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323C9C50-B9E0-4607-9CDA-FE5E9CBB7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242" y="5646875"/>
            <a:ext cx="956014" cy="859029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7D893D53-E69E-4082-9873-A53C03152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779" y="5646876"/>
            <a:ext cx="932619" cy="838007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A781857-D3A0-40B8-94C1-1F3A14C70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79" y="1003290"/>
            <a:ext cx="5306769" cy="400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Заглавие 1">
            <a:extLst>
              <a:ext uri="{FF2B5EF4-FFF2-40B4-BE49-F238E27FC236}">
                <a16:creationId xmlns:a16="http://schemas.microsoft.com/office/drawing/2014/main" id="{591D6034-BA4E-4785-9920-91175FBA6F50}"/>
              </a:ext>
            </a:extLst>
          </p:cNvPr>
          <p:cNvSpPr txBox="1">
            <a:spLocks/>
          </p:cNvSpPr>
          <p:nvPr/>
        </p:nvSpPr>
        <p:spPr>
          <a:xfrm>
            <a:off x="2460462" y="5826393"/>
            <a:ext cx="3215125" cy="6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Позитивен(+)</a:t>
            </a:r>
          </a:p>
        </p:txBody>
      </p:sp>
      <p:sp>
        <p:nvSpPr>
          <p:cNvPr id="12" name="Заглавие 1">
            <a:extLst>
              <a:ext uri="{FF2B5EF4-FFF2-40B4-BE49-F238E27FC236}">
                <a16:creationId xmlns:a16="http://schemas.microsoft.com/office/drawing/2014/main" id="{8F41EEFE-5A7C-40FB-9481-3608BB67069A}"/>
              </a:ext>
            </a:extLst>
          </p:cNvPr>
          <p:cNvSpPr txBox="1">
            <a:spLocks/>
          </p:cNvSpPr>
          <p:nvPr/>
        </p:nvSpPr>
        <p:spPr>
          <a:xfrm>
            <a:off x="7578999" y="5815883"/>
            <a:ext cx="4112258" cy="6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Негативен(-)</a:t>
            </a:r>
          </a:p>
        </p:txBody>
      </p:sp>
    </p:spTree>
    <p:extLst>
      <p:ext uri="{BB962C8B-B14F-4D97-AF65-F5344CB8AC3E}">
        <p14:creationId xmlns:p14="http://schemas.microsoft.com/office/powerpoint/2010/main" val="78609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CC9AFC8-3169-40DF-B496-B80049C1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7" y="1471448"/>
            <a:ext cx="11510539" cy="38467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CD2A04-B04B-4917-AFA6-68E22F880400}"/>
              </a:ext>
            </a:extLst>
          </p:cNvPr>
          <p:cNvSpPr txBox="1">
            <a:spLocks/>
          </p:cNvSpPr>
          <p:nvPr/>
        </p:nvSpPr>
        <p:spPr>
          <a:xfrm>
            <a:off x="3841397" y="523483"/>
            <a:ext cx="417799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Видове сигнали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56E75360-5DD8-4BE9-BFFC-1A9748DB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99" y="998482"/>
            <a:ext cx="9103147" cy="57064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496A70-C26E-4E9E-B98C-FB6FAB50E805}"/>
              </a:ext>
            </a:extLst>
          </p:cNvPr>
          <p:cNvSpPr txBox="1">
            <a:spLocks/>
          </p:cNvSpPr>
          <p:nvPr/>
        </p:nvSpPr>
        <p:spPr>
          <a:xfrm>
            <a:off x="2821893" y="365828"/>
            <a:ext cx="6406189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Нива на цифровия сигнал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3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1762DC-A895-451E-A7DC-C31D45DF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083" y="618519"/>
            <a:ext cx="4134780" cy="831910"/>
          </a:xfrm>
        </p:spPr>
        <p:txBody>
          <a:bodyPr/>
          <a:lstStyle/>
          <a:p>
            <a:r>
              <a:rPr lang="en-US" dirty="0"/>
              <a:t>Array</a:t>
            </a:r>
            <a:r>
              <a:rPr lang="bg-BG" dirty="0"/>
              <a:t> - масив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A55D82-E508-4F65-9CA5-EA628869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Колекция от променливи които се достъпват по индекс</a:t>
            </a:r>
          </a:p>
          <a:p>
            <a:r>
              <a:rPr lang="bg-BG" dirty="0"/>
              <a:t>Индекса започва от нула</a:t>
            </a:r>
          </a:p>
          <a:p>
            <a:r>
              <a:rPr lang="bg-BG" dirty="0"/>
              <a:t>Всеки </a:t>
            </a:r>
            <a:r>
              <a:rPr lang="en-US" dirty="0"/>
              <a:t>array </a:t>
            </a:r>
            <a:r>
              <a:rPr lang="bg-BG" dirty="0"/>
              <a:t>има дължина (</a:t>
            </a:r>
            <a:r>
              <a:rPr lang="en-US" dirty="0"/>
              <a:t>length</a:t>
            </a:r>
            <a:r>
              <a:rPr lang="bg-BG" dirty="0"/>
              <a:t>)</a:t>
            </a:r>
            <a:r>
              <a:rPr lang="en-US" dirty="0"/>
              <a:t>, </a:t>
            </a:r>
            <a:r>
              <a:rPr lang="bg-BG" dirty="0"/>
              <a:t>която показва броя елементи.</a:t>
            </a:r>
          </a:p>
          <a:p>
            <a:r>
              <a:rPr lang="bg-BG" dirty="0"/>
              <a:t>Има двумерни тримерни и </a:t>
            </a:r>
            <a:r>
              <a:rPr lang="en-US" dirty="0"/>
              <a:t>n</a:t>
            </a:r>
            <a:r>
              <a:rPr lang="bg-BG" dirty="0"/>
              <a:t>мерни масиви.</a:t>
            </a:r>
          </a:p>
          <a:p>
            <a:r>
              <a:rPr lang="bg-BG" dirty="0"/>
              <a:t>Двумерния масив има два индекса. Например координатна система – индекс за</a:t>
            </a:r>
            <a:r>
              <a:rPr lang="en-US" dirty="0"/>
              <a:t> X </a:t>
            </a:r>
            <a:r>
              <a:rPr lang="bg-BG" dirty="0"/>
              <a:t>и индекс за 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468D04-80CD-40FF-B6F9-11E1A385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834" y="492393"/>
            <a:ext cx="3041704" cy="768848"/>
          </a:xfrm>
        </p:spPr>
        <p:txBody>
          <a:bodyPr>
            <a:normAutofit fontScale="90000"/>
          </a:bodyPr>
          <a:lstStyle/>
          <a:p>
            <a:r>
              <a:rPr lang="en-US" dirty="0"/>
              <a:t>Array</a:t>
            </a:r>
            <a:r>
              <a:rPr lang="bg-BG" dirty="0"/>
              <a:t> - масив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19E10E-7033-44F6-8C7B-93A80F7C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pins [] = {1</a:t>
            </a:r>
            <a:r>
              <a:rPr lang="bg-BG" dirty="0"/>
              <a:t>00</a:t>
            </a:r>
            <a:r>
              <a:rPr lang="en-US" dirty="0"/>
              <a:t>, 2, 3, 1</a:t>
            </a:r>
            <a:r>
              <a:rPr lang="bg-BG" dirty="0"/>
              <a:t>5</a:t>
            </a:r>
            <a:r>
              <a:rPr lang="en-US" dirty="0"/>
              <a:t>, 12}</a:t>
            </a:r>
          </a:p>
          <a:p>
            <a:pPr marL="0" indent="0">
              <a:buNone/>
            </a:pPr>
            <a:r>
              <a:rPr lang="en-US" dirty="0" err="1"/>
              <a:t>Serial.print</a:t>
            </a:r>
            <a:r>
              <a:rPr lang="en-US" dirty="0"/>
              <a:t>(pins[0])</a:t>
            </a:r>
            <a:r>
              <a:rPr lang="bg-BG" dirty="0"/>
              <a:t>;</a:t>
            </a:r>
            <a:r>
              <a:rPr lang="en-US" dirty="0"/>
              <a:t>  // </a:t>
            </a:r>
            <a:r>
              <a:rPr lang="bg-BG" dirty="0"/>
              <a:t>показва елемента на индекс 0 – първия елемент </a:t>
            </a:r>
            <a:r>
              <a:rPr lang="bg-BG" dirty="0" err="1"/>
              <a:t>т.е</a:t>
            </a:r>
            <a:r>
              <a:rPr lang="bg-BG" dirty="0"/>
              <a:t> ще принтира  100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 err="1"/>
              <a:t>Serial.print</a:t>
            </a:r>
            <a:r>
              <a:rPr lang="en-US" dirty="0"/>
              <a:t>(pins[</a:t>
            </a:r>
            <a:r>
              <a:rPr lang="bg-BG" dirty="0"/>
              <a:t>3</a:t>
            </a:r>
            <a:r>
              <a:rPr lang="en-US" dirty="0"/>
              <a:t>])</a:t>
            </a:r>
            <a:r>
              <a:rPr lang="bg-BG" dirty="0"/>
              <a:t>;</a:t>
            </a:r>
            <a:r>
              <a:rPr lang="en-US" dirty="0"/>
              <a:t>  // </a:t>
            </a:r>
            <a:r>
              <a:rPr lang="bg-BG" dirty="0"/>
              <a:t>показва елемента на индекс 3 – </a:t>
            </a:r>
            <a:r>
              <a:rPr lang="bg-BG" dirty="0" err="1"/>
              <a:t>т.е</a:t>
            </a:r>
            <a:r>
              <a:rPr lang="bg-BG" dirty="0"/>
              <a:t> четвъртия  елемент </a:t>
            </a:r>
            <a:r>
              <a:rPr lang="bg-BG" dirty="0" err="1"/>
              <a:t>т.е</a:t>
            </a:r>
            <a:r>
              <a:rPr lang="bg-BG" dirty="0"/>
              <a:t> ще принтира  15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8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7D79F8-1E3C-4328-9076-4AB63C1D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820" y="397801"/>
            <a:ext cx="3745897" cy="747827"/>
          </a:xfrm>
        </p:spPr>
        <p:txBody>
          <a:bodyPr/>
          <a:lstStyle/>
          <a:p>
            <a:r>
              <a:rPr lang="bg-BG" dirty="0"/>
              <a:t>оператори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F25CA2-9160-4273-912E-C52417FA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157" y="16398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X++</a:t>
            </a:r>
          </a:p>
          <a:p>
            <a:pPr marL="0" indent="0">
              <a:buNone/>
            </a:pPr>
            <a:r>
              <a:rPr lang="en-US" b="1" dirty="0"/>
              <a:t>X—</a:t>
            </a:r>
          </a:p>
          <a:p>
            <a:pPr marL="0" indent="0">
              <a:buNone/>
            </a:pPr>
            <a:r>
              <a:rPr lang="en-US" b="1" dirty="0"/>
              <a:t>X ==  Y</a:t>
            </a:r>
          </a:p>
          <a:p>
            <a:pPr marL="0" indent="0">
              <a:buNone/>
            </a:pPr>
            <a:r>
              <a:rPr lang="en-US" b="1" dirty="0"/>
              <a:t>X = Y</a:t>
            </a:r>
          </a:p>
          <a:p>
            <a:pPr marL="0" indent="0">
              <a:buNone/>
            </a:pPr>
            <a:r>
              <a:rPr lang="en-US" b="1" dirty="0"/>
              <a:t>X == 1 &amp;&amp; Y ==1</a:t>
            </a:r>
          </a:p>
          <a:p>
            <a:pPr marL="0" indent="0">
              <a:buNone/>
            </a:pPr>
            <a:r>
              <a:rPr lang="en-US" b="1" dirty="0"/>
              <a:t>X == 1 || Y == 1</a:t>
            </a:r>
          </a:p>
        </p:txBody>
      </p:sp>
    </p:spTree>
    <p:extLst>
      <p:ext uri="{BB962C8B-B14F-4D97-AF65-F5344CB8AC3E}">
        <p14:creationId xmlns:p14="http://schemas.microsoft.com/office/powerpoint/2010/main" val="415256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69061</TotalTime>
  <Words>1740</Words>
  <Application>Microsoft Office PowerPoint</Application>
  <PresentationFormat>Широк екран</PresentationFormat>
  <Paragraphs>251</Paragraphs>
  <Slides>29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3" baseType="lpstr">
      <vt:lpstr>Arial</vt:lpstr>
      <vt:lpstr>Calibri</vt:lpstr>
      <vt:lpstr>Tw Cen MT</vt:lpstr>
      <vt:lpstr>Circuit</vt:lpstr>
      <vt:lpstr>Arduino Basics</vt:lpstr>
      <vt:lpstr>Съдържание</vt:lpstr>
      <vt:lpstr>Презентация на PowerPoint</vt:lpstr>
      <vt:lpstr>Захранване</vt:lpstr>
      <vt:lpstr>Презентация на PowerPoint</vt:lpstr>
      <vt:lpstr>Презентация на PowerPoint</vt:lpstr>
      <vt:lpstr>Array - масив</vt:lpstr>
      <vt:lpstr>Array - масив</vt:lpstr>
      <vt:lpstr>оператори </vt:lpstr>
      <vt:lpstr>IF  ELSE</vt:lpstr>
      <vt:lpstr>FOR  цикъл с пред условие</vt:lpstr>
      <vt:lpstr>DO    while – цикъл с пост условие.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Pwm – ШИМ широчинно  импулсна модулация</vt:lpstr>
      <vt:lpstr>Презентация на PowerPoint</vt:lpstr>
      <vt:lpstr> Analog WRITE </vt:lpstr>
      <vt:lpstr>ЗАДАЧА 3</vt:lpstr>
      <vt:lpstr>Презентация на PowerPoint</vt:lpstr>
      <vt:lpstr>ЗАДАЧА 4</vt:lpstr>
      <vt:lpstr>Код димиране задача 4</vt:lpstr>
      <vt:lpstr>Поздравления ! ! ! вече сте ТРИ крачкИ напред ;)</vt:lpstr>
      <vt:lpstr>Домашна работа</vt:lpstr>
      <vt:lpstr>ПРавила за безопасност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за роботиката</dc:title>
  <dc:creator>Георги Величков</dc:creator>
  <cp:lastModifiedBy>GeorgiKV</cp:lastModifiedBy>
  <cp:revision>259</cp:revision>
  <dcterms:created xsi:type="dcterms:W3CDTF">2017-06-09T14:14:21Z</dcterms:created>
  <dcterms:modified xsi:type="dcterms:W3CDTF">2019-10-20T17:53:15Z</dcterms:modified>
</cp:coreProperties>
</file>