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398" r:id="rId3"/>
    <p:sldId id="490" r:id="rId4"/>
    <p:sldId id="552" r:id="rId5"/>
    <p:sldId id="492" r:id="rId6"/>
    <p:sldId id="491" r:id="rId7"/>
    <p:sldId id="485" r:id="rId8"/>
    <p:sldId id="493" r:id="rId9"/>
    <p:sldId id="542" r:id="rId10"/>
    <p:sldId id="541" r:id="rId11"/>
    <p:sldId id="543" r:id="rId12"/>
    <p:sldId id="554" r:id="rId13"/>
    <p:sldId id="553" r:id="rId14"/>
    <p:sldId id="544" r:id="rId15"/>
    <p:sldId id="545" r:id="rId16"/>
    <p:sldId id="547" r:id="rId17"/>
    <p:sldId id="546" r:id="rId18"/>
    <p:sldId id="555" r:id="rId19"/>
    <p:sldId id="549" r:id="rId20"/>
    <p:sldId id="556" r:id="rId21"/>
    <p:sldId id="557" r:id="rId22"/>
    <p:sldId id="445" r:id="rId23"/>
    <p:sldId id="484" r:id="rId24"/>
    <p:sldId id="38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iKV" initials="G" lastIdx="1" clrIdx="0">
    <p:extLst>
      <p:ext uri="{19B8F6BF-5375-455C-9EA6-DF929625EA0E}">
        <p15:presenceInfo xmlns:p15="http://schemas.microsoft.com/office/powerpoint/2012/main" userId="S::GeorgiKV@students.softuni.bg::725c42dc-c8f2-4e01-87d6-8a92e0d1ce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83274" autoAdjust="0"/>
  </p:normalViewPr>
  <p:slideViewPr>
    <p:cSldViewPr snapToGrid="0">
      <p:cViewPr varScale="1">
        <p:scale>
          <a:sx n="88" d="100"/>
          <a:sy n="88" d="100"/>
        </p:scale>
        <p:origin x="82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8E435-C9EC-47A3-841D-260AEA59612B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847A9-BC36-4A8E-BD8F-6F005670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8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5AA9BA-5962-464A-A689-6DE696FE98BE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FB8-2C9D-4E64-BB46-093C37E96C57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B8DE-6669-4839-9C8B-EE4A7D378344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BEE-0D14-465E-84E9-0A8C9090ACB2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EEF-C7D9-4609-88C2-CF690A9AC8CB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E4-87EB-440B-B6EA-7F54410FFA53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F56-2D9B-44C7-A3B6-592801A345CA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59-4C94-4467-BA14-0D1794E0C359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F735-32CB-4183-8103-8DBB9A7E4242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3D16-6A28-4658-B8B3-C0DF0D065352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255-8D13-48E5-9C20-5CA67BBEF6D3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05A-A043-4B02-87ED-0E341C01C314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F9AE-5DEE-4B53-89B7-DD1620B28CC5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207E-8AA5-4669-8D4F-C04C4497D382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E279-AAC2-40E1-BC78-A0A551D847AE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C0CF-3A96-4BFF-8AE2-C3F8923EF98C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E9A5-96AC-4D58-9EE0-88A428BCB08E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/>
                    </a14:imgEffect>
                    <a14:imgEffect>
                      <a14:colorTemperature colorTemp="695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DDC6-AD48-42E7-B1A2-57C947E6D90E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627312"/>
          </a:xfrm>
        </p:spPr>
        <p:txBody>
          <a:bodyPr/>
          <a:lstStyle/>
          <a:p>
            <a:r>
              <a:rPr lang="bg-BG" dirty="0"/>
              <a:t>Ардуино</a:t>
            </a:r>
            <a:r>
              <a:rPr lang="en-US" dirty="0"/>
              <a:t> </a:t>
            </a:r>
            <a:r>
              <a:rPr lang="bg-BG" dirty="0"/>
              <a:t>осноВИ</a:t>
            </a:r>
          </a:p>
          <a:p>
            <a:r>
              <a:rPr lang="bg-BG" dirty="0"/>
              <a:t>Част 5</a:t>
            </a:r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gevelichkov@gmail.com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0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468D04-80CD-40FF-B6F9-11E1A385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943" y="109368"/>
            <a:ext cx="9655629" cy="581496"/>
          </a:xfrm>
        </p:spPr>
        <p:txBody>
          <a:bodyPr>
            <a:normAutofit fontScale="90000"/>
          </a:bodyPr>
          <a:lstStyle/>
          <a:p>
            <a:r>
              <a:rPr lang="en-US" dirty="0"/>
              <a:t>RGB </a:t>
            </a:r>
            <a:r>
              <a:rPr lang="bg-BG" dirty="0" err="1"/>
              <a:t>светодиод</a:t>
            </a:r>
            <a:r>
              <a:rPr lang="bg-BG" dirty="0"/>
              <a:t> с </a:t>
            </a:r>
            <a:r>
              <a:rPr lang="bg-BG" dirty="0" err="1"/>
              <a:t>шим</a:t>
            </a:r>
            <a:r>
              <a:rPr lang="bg-BG" dirty="0"/>
              <a:t> на всеки цвят, задача 3</a:t>
            </a:r>
            <a:endParaRPr lang="en-US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399C9C97-5392-4B2E-A95A-128BEA8B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04" y="1034143"/>
            <a:ext cx="5723254" cy="4877125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603D0B2-CE21-46E7-949B-6A3675644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371" y="726318"/>
            <a:ext cx="4518571" cy="59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8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5ED01-2CF8-4F4D-9C42-14B6989B9798}"/>
              </a:ext>
            </a:extLst>
          </p:cNvPr>
          <p:cNvSpPr txBox="1">
            <a:spLocks/>
          </p:cNvSpPr>
          <p:nvPr/>
        </p:nvSpPr>
        <p:spPr>
          <a:xfrm>
            <a:off x="3596639" y="130628"/>
            <a:ext cx="4756066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Код задача 3</a:t>
            </a:r>
          </a:p>
        </p:txBody>
      </p:sp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19CB3586-C00D-44FE-ADA5-F01B53F90FF4}"/>
              </a:ext>
            </a:extLst>
          </p:cNvPr>
          <p:cNvSpPr/>
          <p:nvPr/>
        </p:nvSpPr>
        <p:spPr>
          <a:xfrm>
            <a:off x="1328058" y="671691"/>
            <a:ext cx="1058091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 </a:t>
            </a:r>
            <a:r>
              <a:rPr lang="en-US" dirty="0"/>
              <a:t>// set pin numbers: </a:t>
            </a:r>
          </a:p>
          <a:p>
            <a:r>
              <a:rPr lang="en-US" dirty="0"/>
              <a:t>int </a:t>
            </a:r>
            <a:r>
              <a:rPr lang="en-US" dirty="0" err="1"/>
              <a:t>ledPinR</a:t>
            </a:r>
            <a:r>
              <a:rPr lang="en-US" dirty="0"/>
              <a:t> = 11;   // the number of the LED R pin </a:t>
            </a:r>
            <a:endParaRPr lang="bg-BG" dirty="0"/>
          </a:p>
          <a:p>
            <a:r>
              <a:rPr lang="en-US" dirty="0"/>
              <a:t>int </a:t>
            </a:r>
            <a:r>
              <a:rPr lang="en-US" dirty="0" err="1"/>
              <a:t>ledPinG</a:t>
            </a:r>
            <a:r>
              <a:rPr lang="en-US" dirty="0"/>
              <a:t> = 10;   // the number of the LED G pin </a:t>
            </a:r>
            <a:endParaRPr lang="bg-BG" dirty="0"/>
          </a:p>
          <a:p>
            <a:r>
              <a:rPr lang="en-US" dirty="0"/>
              <a:t>int </a:t>
            </a:r>
            <a:r>
              <a:rPr lang="en-US" dirty="0" err="1"/>
              <a:t>ledPinB</a:t>
            </a:r>
            <a:r>
              <a:rPr lang="en-US" dirty="0"/>
              <a:t> = 9;    // the number of the LED B pin </a:t>
            </a:r>
          </a:p>
          <a:p>
            <a:r>
              <a:rPr lang="en-US" dirty="0"/>
              <a:t> void setup() { </a:t>
            </a:r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// initialize the LED pin as an output: </a:t>
            </a:r>
          </a:p>
          <a:p>
            <a:r>
              <a:rPr lang="bg-BG" dirty="0"/>
              <a:t>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ledPinR</a:t>
            </a:r>
            <a:r>
              <a:rPr lang="en-US" dirty="0"/>
              <a:t>, OUTPUT);   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ledPinG</a:t>
            </a:r>
            <a:r>
              <a:rPr lang="en-US" dirty="0"/>
              <a:t>, OUTPUT);   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ledPinB</a:t>
            </a:r>
            <a:r>
              <a:rPr lang="en-US" dirty="0"/>
              <a:t>, OUTPUT); </a:t>
            </a:r>
          </a:p>
          <a:p>
            <a:r>
              <a:rPr lang="en-US" dirty="0"/>
              <a:t>}  </a:t>
            </a:r>
            <a:endParaRPr lang="bg-BG" dirty="0"/>
          </a:p>
          <a:p>
            <a:r>
              <a:rPr lang="en-US" dirty="0"/>
              <a:t>void loop() {   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int </a:t>
            </a:r>
            <a:r>
              <a:rPr lang="en-US" dirty="0" err="1"/>
              <a:t>adcValue</a:t>
            </a:r>
            <a:r>
              <a:rPr lang="en-US" dirty="0"/>
              <a:t>;     // Define a variable to save the ADC value </a:t>
            </a:r>
          </a:p>
          <a:p>
            <a:r>
              <a:rPr lang="bg-BG" dirty="0"/>
              <a:t>  </a:t>
            </a:r>
            <a:r>
              <a:rPr lang="en-US" dirty="0"/>
              <a:t>// Convert analog of A0 port into digital, and work as PWM duty cycle of </a:t>
            </a:r>
            <a:r>
              <a:rPr lang="en-US" dirty="0" err="1"/>
              <a:t>ledPinR</a:t>
            </a:r>
            <a:r>
              <a:rPr lang="en-US" dirty="0"/>
              <a:t> port   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 err="1"/>
              <a:t>adcValue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(A0);   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ledPinR</a:t>
            </a:r>
            <a:r>
              <a:rPr lang="en-US" dirty="0"/>
              <a:t>, map(</a:t>
            </a:r>
            <a:r>
              <a:rPr lang="en-US" dirty="0" err="1"/>
              <a:t>adcValue</a:t>
            </a:r>
            <a:r>
              <a:rPr lang="en-US" dirty="0"/>
              <a:t>, 0, 1023, 0, 255)); </a:t>
            </a:r>
          </a:p>
          <a:p>
            <a:r>
              <a:rPr lang="bg-BG" dirty="0"/>
              <a:t>  </a:t>
            </a:r>
            <a:r>
              <a:rPr lang="en-US" dirty="0"/>
              <a:t>// Convert analog of A1 port into digital, and work as PWM duty cycle of </a:t>
            </a:r>
            <a:r>
              <a:rPr lang="en-US" dirty="0" err="1"/>
              <a:t>ledPinG</a:t>
            </a:r>
            <a:r>
              <a:rPr lang="en-US" dirty="0"/>
              <a:t> port   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 err="1"/>
              <a:t>adcValue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(A1);   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ledPinG</a:t>
            </a:r>
            <a:r>
              <a:rPr lang="en-US" dirty="0"/>
              <a:t>, map(</a:t>
            </a:r>
            <a:r>
              <a:rPr lang="en-US" dirty="0" err="1"/>
              <a:t>adcValue</a:t>
            </a:r>
            <a:r>
              <a:rPr lang="en-US" dirty="0"/>
              <a:t>, 0, 1023, 0, 255)); </a:t>
            </a:r>
          </a:p>
          <a:p>
            <a:r>
              <a:rPr lang="bg-BG" dirty="0"/>
              <a:t>  </a:t>
            </a:r>
            <a:r>
              <a:rPr lang="en-US" dirty="0"/>
              <a:t>// Convert analog of A2 port into digital, and work as PWM duty cycle of </a:t>
            </a:r>
            <a:r>
              <a:rPr lang="en-US" dirty="0" err="1"/>
              <a:t>ledPinB</a:t>
            </a:r>
            <a:r>
              <a:rPr lang="en-US" dirty="0"/>
              <a:t> port   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 err="1"/>
              <a:t>adcValue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(A2); </a:t>
            </a:r>
          </a:p>
          <a:p>
            <a:r>
              <a:rPr lang="bg-BG" dirty="0"/>
              <a:t>  </a:t>
            </a:r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ledPinB</a:t>
            </a:r>
            <a:r>
              <a:rPr lang="en-US" dirty="0"/>
              <a:t>, map(</a:t>
            </a:r>
            <a:r>
              <a:rPr lang="en-US" dirty="0" err="1"/>
              <a:t>adcValue</a:t>
            </a:r>
            <a:r>
              <a:rPr lang="en-US" dirty="0"/>
              <a:t>, 0, 1023, 0, 255)); </a:t>
            </a:r>
            <a:endParaRPr lang="bg-BG" dirty="0"/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9321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F022E7-2A49-4A72-8A40-A44D0D99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998" y="207392"/>
            <a:ext cx="3558177" cy="901937"/>
          </a:xfrm>
        </p:spPr>
        <p:txBody>
          <a:bodyPr>
            <a:normAutofit/>
          </a:bodyPr>
          <a:lstStyle/>
          <a:p>
            <a:r>
              <a:rPr lang="bg-BG" dirty="0"/>
              <a:t>Транзистор</a:t>
            </a:r>
          </a:p>
        </p:txBody>
      </p:sp>
      <p:pic>
        <p:nvPicPr>
          <p:cNvPr id="8" name="Контейнер за съдържание 7">
            <a:extLst>
              <a:ext uri="{FF2B5EF4-FFF2-40B4-BE49-F238E27FC236}">
                <a16:creationId xmlns:a16="http://schemas.microsoft.com/office/drawing/2014/main" id="{445A917A-374C-425E-95B2-91F1A7429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5318" y="2155371"/>
            <a:ext cx="5292033" cy="2928258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7781C5E-6959-465B-88A2-BCF303AF0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144486"/>
            <a:ext cx="5376480" cy="2939143"/>
          </a:xfrm>
          <a:prstGeom prst="rect">
            <a:avLst/>
          </a:prstGeom>
        </p:spPr>
      </p:pic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7546DFF9-B1EA-4D12-9320-7CC797EBFDB8}"/>
              </a:ext>
            </a:extLst>
          </p:cNvPr>
          <p:cNvSpPr/>
          <p:nvPr/>
        </p:nvSpPr>
        <p:spPr>
          <a:xfrm>
            <a:off x="1741714" y="1614492"/>
            <a:ext cx="9612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PNP transistor, 8550 is PNP                          NPN transistor, 8050 is NPN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84398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C473CB-1E77-436C-8B46-5BD20E9B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895" y="113667"/>
            <a:ext cx="6987362" cy="550362"/>
          </a:xfrm>
        </p:spPr>
        <p:txBody>
          <a:bodyPr>
            <a:normAutofit fontScale="90000"/>
          </a:bodyPr>
          <a:lstStyle/>
          <a:p>
            <a:r>
              <a:rPr lang="bg-BG" dirty="0"/>
              <a:t>Аудио </a:t>
            </a:r>
            <a:r>
              <a:rPr lang="bg-BG" dirty="0" err="1"/>
              <a:t>Бъзер</a:t>
            </a:r>
            <a:r>
              <a:rPr lang="bg-BG" dirty="0"/>
              <a:t>, активен и пасивен</a:t>
            </a:r>
            <a:endParaRPr lang="en-US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C19DAD47-04D9-4F3E-A854-B9DA87BE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18" y="1261387"/>
            <a:ext cx="5460084" cy="3092897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4C153EAC-6D26-4A25-8D82-DB9FA19F8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739" y="1258340"/>
            <a:ext cx="5713118" cy="3106831"/>
          </a:xfrm>
          <a:prstGeom prst="rect">
            <a:avLst/>
          </a:prstGeom>
        </p:spPr>
      </p:pic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63B668EE-2553-4FF7-B925-F13A95EE67D1}"/>
              </a:ext>
            </a:extLst>
          </p:cNvPr>
          <p:cNvSpPr/>
          <p:nvPr/>
        </p:nvSpPr>
        <p:spPr>
          <a:xfrm>
            <a:off x="2296886" y="754520"/>
            <a:ext cx="8741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Active buzzer                                            Passive buzzer </a:t>
            </a:r>
            <a:endParaRPr lang="bg-BG" sz="240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2392653D-E099-41FC-A828-33C3062BB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895" y="4460723"/>
            <a:ext cx="3997901" cy="228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4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5ED01-2CF8-4F4D-9C42-14B6989B9798}"/>
              </a:ext>
            </a:extLst>
          </p:cNvPr>
          <p:cNvSpPr txBox="1">
            <a:spLocks/>
          </p:cNvSpPr>
          <p:nvPr/>
        </p:nvSpPr>
        <p:spPr>
          <a:xfrm>
            <a:off x="1382486" y="360573"/>
            <a:ext cx="9993086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Схема на свързване на транзистор и </a:t>
            </a:r>
            <a:r>
              <a:rPr lang="bg-BG" dirty="0" err="1"/>
              <a:t>Бъзер</a:t>
            </a:r>
            <a:endParaRPr lang="bg-BG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3F3705AD-329E-4B59-8BD4-327D9636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01" y="1306284"/>
            <a:ext cx="5324434" cy="4528457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C499D5E-49EC-401C-8EA4-C1074082D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08" y="1295400"/>
            <a:ext cx="5319778" cy="452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5ED01-2CF8-4F4D-9C42-14B6989B9798}"/>
              </a:ext>
            </a:extLst>
          </p:cNvPr>
          <p:cNvSpPr txBox="1">
            <a:spLocks/>
          </p:cNvSpPr>
          <p:nvPr/>
        </p:nvSpPr>
        <p:spPr>
          <a:xfrm>
            <a:off x="2884954" y="82048"/>
            <a:ext cx="6563845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Активен </a:t>
            </a:r>
            <a:r>
              <a:rPr lang="bg-BG" dirty="0" err="1"/>
              <a:t>Бъзер</a:t>
            </a:r>
            <a:r>
              <a:rPr lang="bg-BG" dirty="0"/>
              <a:t>, задача 4</a:t>
            </a:r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0DE5A704-7469-46FD-9889-909BFDDF9ECB}"/>
              </a:ext>
            </a:extLst>
          </p:cNvPr>
          <p:cNvSpPr/>
          <p:nvPr/>
        </p:nvSpPr>
        <p:spPr>
          <a:xfrm>
            <a:off x="1222744" y="738779"/>
            <a:ext cx="10504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5F768BFC-04FB-430F-A12D-90DA72BB7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28" y="685801"/>
            <a:ext cx="3604843" cy="6075294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AA0059B-5857-4A34-9826-D8DC75190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573" y="664029"/>
            <a:ext cx="4590112" cy="60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22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5ED01-2CF8-4F4D-9C42-14B6989B9798}"/>
              </a:ext>
            </a:extLst>
          </p:cNvPr>
          <p:cNvSpPr txBox="1">
            <a:spLocks/>
          </p:cNvSpPr>
          <p:nvPr/>
        </p:nvSpPr>
        <p:spPr>
          <a:xfrm>
            <a:off x="2339162" y="159489"/>
            <a:ext cx="7590423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Код</a:t>
            </a:r>
            <a:r>
              <a:rPr lang="en-US" dirty="0"/>
              <a:t> </a:t>
            </a:r>
            <a:r>
              <a:rPr lang="bg-BG" dirty="0"/>
              <a:t>задача 4</a:t>
            </a:r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7A254365-1BB3-4EAD-AF60-3FFF2EF4428F}"/>
              </a:ext>
            </a:extLst>
          </p:cNvPr>
          <p:cNvSpPr/>
          <p:nvPr/>
        </p:nvSpPr>
        <p:spPr>
          <a:xfrm>
            <a:off x="903513" y="811296"/>
            <a:ext cx="111687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 </a:t>
            </a:r>
            <a:r>
              <a:rPr lang="en-US" sz="2400" dirty="0" err="1"/>
              <a:t>buttonPin</a:t>
            </a:r>
            <a:r>
              <a:rPr lang="en-US" sz="2400" dirty="0"/>
              <a:t> = 12;   // the number of the push button pin </a:t>
            </a:r>
            <a:endParaRPr lang="bg-BG" sz="2400" dirty="0"/>
          </a:p>
          <a:p>
            <a:r>
              <a:rPr lang="en-US" sz="2400" dirty="0"/>
              <a:t>int </a:t>
            </a:r>
            <a:r>
              <a:rPr lang="en-US" sz="2400" dirty="0" err="1"/>
              <a:t>buzzerPin</a:t>
            </a:r>
            <a:r>
              <a:rPr lang="en-US" sz="2400" dirty="0"/>
              <a:t> = 9;    // the number of the buzzer pin </a:t>
            </a:r>
            <a:endParaRPr lang="bg-BG" sz="2400" dirty="0"/>
          </a:p>
          <a:p>
            <a:endParaRPr lang="en-US" sz="2400" dirty="0"/>
          </a:p>
          <a:p>
            <a:r>
              <a:rPr lang="en-US" sz="2400" dirty="0"/>
              <a:t>void setup() {   </a:t>
            </a:r>
            <a:endParaRPr lang="bg-BG" sz="2400" dirty="0"/>
          </a:p>
          <a:p>
            <a:r>
              <a:rPr lang="bg-BG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</a:t>
            </a:r>
            <a:r>
              <a:rPr lang="en-US" sz="2400" dirty="0" err="1"/>
              <a:t>buttonPin</a:t>
            </a:r>
            <a:r>
              <a:rPr lang="en-US" sz="2400" dirty="0"/>
              <a:t>, INPUT);  // Set push button pin into input mode   </a:t>
            </a:r>
            <a:endParaRPr lang="bg-BG" sz="2400" dirty="0"/>
          </a:p>
          <a:p>
            <a:r>
              <a:rPr lang="bg-BG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</a:t>
            </a:r>
            <a:r>
              <a:rPr lang="en-US" sz="2400" dirty="0" err="1"/>
              <a:t>buzzerPin</a:t>
            </a:r>
            <a:r>
              <a:rPr lang="en-US" sz="2400" dirty="0"/>
              <a:t>, OUTPUT); // Set Buzzer pin into output mode </a:t>
            </a:r>
            <a:endParaRPr lang="bg-BG" sz="2400" dirty="0"/>
          </a:p>
          <a:p>
            <a:r>
              <a:rPr lang="en-US" sz="2400" dirty="0"/>
              <a:t>}  </a:t>
            </a:r>
            <a:endParaRPr lang="bg-BG" sz="2400" dirty="0"/>
          </a:p>
          <a:p>
            <a:r>
              <a:rPr lang="en-US" sz="2400" dirty="0"/>
              <a:t>void loop() {  </a:t>
            </a:r>
            <a:endParaRPr lang="bg-BG" sz="2400" dirty="0"/>
          </a:p>
          <a:p>
            <a:r>
              <a:rPr lang="bg-BG" sz="2400" dirty="0"/>
              <a:t>  </a:t>
            </a:r>
            <a:r>
              <a:rPr lang="en-US" sz="2400" dirty="0"/>
              <a:t>if (</a:t>
            </a:r>
            <a:r>
              <a:rPr lang="en-US" sz="2400" dirty="0" err="1"/>
              <a:t>digitalRead</a:t>
            </a:r>
            <a:r>
              <a:rPr lang="en-US" sz="2400" dirty="0"/>
              <a:t>(</a:t>
            </a:r>
            <a:r>
              <a:rPr lang="en-US" sz="2400" dirty="0" err="1"/>
              <a:t>buttonPin</a:t>
            </a:r>
            <a:r>
              <a:rPr lang="en-US" sz="2400" dirty="0"/>
              <a:t>) == HIGH)// If the pin is high level, the button is not pressed.     </a:t>
            </a:r>
            <a:endParaRPr lang="bg-BG" sz="2400" dirty="0"/>
          </a:p>
          <a:p>
            <a:r>
              <a:rPr lang="bg-BG" sz="2400" dirty="0"/>
              <a:t>  </a:t>
            </a:r>
            <a:r>
              <a:rPr lang="en-US" sz="2400" dirty="0" err="1"/>
              <a:t>digitalWrite</a:t>
            </a:r>
            <a:r>
              <a:rPr lang="en-US" sz="2400" dirty="0"/>
              <a:t>(</a:t>
            </a:r>
            <a:r>
              <a:rPr lang="en-US" sz="2400" dirty="0" err="1"/>
              <a:t>buzzerPin</a:t>
            </a:r>
            <a:r>
              <a:rPr lang="en-US" sz="2400" dirty="0"/>
              <a:t>, LOW);     // Turn off Buzzer   </a:t>
            </a:r>
            <a:endParaRPr lang="bg-BG" sz="2400" dirty="0"/>
          </a:p>
          <a:p>
            <a:r>
              <a:rPr lang="en-US" sz="2400" dirty="0"/>
              <a:t>else                                </a:t>
            </a:r>
            <a:endParaRPr lang="bg-BG" sz="2400" dirty="0"/>
          </a:p>
          <a:p>
            <a:r>
              <a:rPr lang="bg-BG" sz="2400" dirty="0"/>
              <a:t>  </a:t>
            </a:r>
            <a:r>
              <a:rPr lang="en-US" sz="2400" dirty="0"/>
              <a:t>// The button is pressed, if the pin is low level     </a:t>
            </a:r>
            <a:endParaRPr lang="bg-BG" sz="2400" dirty="0"/>
          </a:p>
          <a:p>
            <a:r>
              <a:rPr lang="bg-BG" sz="2400" dirty="0"/>
              <a:t>  </a:t>
            </a:r>
            <a:r>
              <a:rPr lang="en-US" sz="2400" dirty="0" err="1"/>
              <a:t>digitalWrite</a:t>
            </a:r>
            <a:r>
              <a:rPr lang="en-US" sz="2400" dirty="0"/>
              <a:t>(</a:t>
            </a:r>
            <a:r>
              <a:rPr lang="en-US" sz="2400" dirty="0" err="1"/>
              <a:t>buzzerPin</a:t>
            </a:r>
            <a:r>
              <a:rPr lang="en-US" sz="2400" dirty="0"/>
              <a:t>, HIGH);    // Turn on Buzzer </a:t>
            </a:r>
            <a:endParaRPr lang="bg-BG" sz="2400" dirty="0"/>
          </a:p>
          <a:p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0337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1">
            <a:extLst>
              <a:ext uri="{FF2B5EF4-FFF2-40B4-BE49-F238E27FC236}">
                <a16:creationId xmlns:a16="http://schemas.microsoft.com/office/drawing/2014/main" id="{986C11DA-3B73-439F-A6F2-655026CBA7EA}"/>
              </a:ext>
            </a:extLst>
          </p:cNvPr>
          <p:cNvSpPr txBox="1">
            <a:spLocks/>
          </p:cNvSpPr>
          <p:nvPr/>
        </p:nvSpPr>
        <p:spPr>
          <a:xfrm>
            <a:off x="2189045" y="83435"/>
            <a:ext cx="5844612" cy="5376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Пасивен </a:t>
            </a:r>
            <a:r>
              <a:rPr lang="bg-BG" dirty="0" err="1"/>
              <a:t>бъзер</a:t>
            </a:r>
            <a:r>
              <a:rPr lang="bg-BG" dirty="0"/>
              <a:t>, Задача 5</a:t>
            </a:r>
            <a:endParaRPr lang="en-US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D09321A7-ACFA-4A30-B912-5F73CEF9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75" y="2699658"/>
            <a:ext cx="4644568" cy="4023815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CFDD3C6-F1F6-4CD3-BE2E-34F63DC5C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86" y="680222"/>
            <a:ext cx="4517571" cy="6079896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8928A65-CE5E-433F-8208-3E258501B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572" y="634788"/>
            <a:ext cx="3020757" cy="19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84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5FBC4B2-0F58-466A-8F1E-9EBE1CE3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859" y="0"/>
            <a:ext cx="3834370" cy="664029"/>
          </a:xfrm>
        </p:spPr>
        <p:txBody>
          <a:bodyPr>
            <a:normAutofit/>
          </a:bodyPr>
          <a:lstStyle/>
          <a:p>
            <a:r>
              <a:rPr lang="bg-BG" dirty="0"/>
              <a:t>Код задача 5</a:t>
            </a: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5E62BCDC-6AC6-46FF-813C-D5115DB15C34}"/>
              </a:ext>
            </a:extLst>
          </p:cNvPr>
          <p:cNvSpPr/>
          <p:nvPr/>
        </p:nvSpPr>
        <p:spPr>
          <a:xfrm>
            <a:off x="1077687" y="856357"/>
            <a:ext cx="109183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 </a:t>
            </a:r>
            <a:r>
              <a:rPr lang="en-US" sz="2400" dirty="0" err="1"/>
              <a:t>buzzerPin</a:t>
            </a:r>
            <a:r>
              <a:rPr lang="en-US" sz="2400" dirty="0"/>
              <a:t> = 9;    // the number of the buzzer pin</a:t>
            </a:r>
          </a:p>
          <a:p>
            <a:r>
              <a:rPr lang="en-US" sz="2400" dirty="0"/>
              <a:t>float </a:t>
            </a:r>
            <a:r>
              <a:rPr lang="en-US" sz="2400" dirty="0" err="1"/>
              <a:t>sinVal</a:t>
            </a:r>
            <a:r>
              <a:rPr lang="en-US" sz="2400" dirty="0"/>
              <a:t>;         // Define a variable to save sine value</a:t>
            </a:r>
          </a:p>
          <a:p>
            <a:r>
              <a:rPr lang="en-US" sz="2400" dirty="0"/>
              <a:t>int </a:t>
            </a:r>
            <a:r>
              <a:rPr lang="en-US" sz="2400" dirty="0" err="1"/>
              <a:t>toneVal</a:t>
            </a:r>
            <a:r>
              <a:rPr lang="en-US" sz="2400" dirty="0"/>
              <a:t>;          // Define a variable to save sound frequency</a:t>
            </a:r>
          </a:p>
          <a:p>
            <a:endParaRPr lang="en-US" sz="2400" dirty="0"/>
          </a:p>
          <a:p>
            <a:r>
              <a:rPr lang="en-US" sz="2400" dirty="0"/>
              <a:t>void setup()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</a:t>
            </a:r>
            <a:r>
              <a:rPr lang="en-US" sz="2400" dirty="0" err="1"/>
              <a:t>buzzerPin</a:t>
            </a:r>
            <a:r>
              <a:rPr lang="en-US" sz="2400" dirty="0"/>
              <a:t>, OUTPUT); // Set Buzzer pin to output mode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void loop() {</a:t>
            </a:r>
          </a:p>
          <a:p>
            <a:r>
              <a:rPr lang="en-US" sz="2400" dirty="0"/>
              <a:t>  for (int x = 0; x &lt; 360; x++) {       // X from 0 degree-&gt;360 degree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sinVal</a:t>
            </a:r>
            <a:r>
              <a:rPr lang="en-US" sz="2400" dirty="0"/>
              <a:t> = sin(x * (PI / 180));       // Calculate the sine of x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toneVal</a:t>
            </a:r>
            <a:r>
              <a:rPr lang="en-US" sz="2400" dirty="0"/>
              <a:t> = 2000 + </a:t>
            </a:r>
            <a:r>
              <a:rPr lang="en-US" sz="2400" dirty="0" err="1"/>
              <a:t>sinVal</a:t>
            </a:r>
            <a:r>
              <a:rPr lang="en-US" sz="2400" dirty="0"/>
              <a:t> * 500;      // Calculate sound frequency according to the sine of x</a:t>
            </a:r>
          </a:p>
          <a:p>
            <a:r>
              <a:rPr lang="en-US" sz="2400" dirty="0"/>
              <a:t>    tone(</a:t>
            </a:r>
            <a:r>
              <a:rPr lang="en-US" sz="2400" dirty="0" err="1"/>
              <a:t>buzzerPin</a:t>
            </a:r>
            <a:r>
              <a:rPr lang="en-US" sz="2400" dirty="0"/>
              <a:t>, </a:t>
            </a:r>
            <a:r>
              <a:rPr lang="en-US" sz="2400" dirty="0" err="1"/>
              <a:t>toneVal</a:t>
            </a:r>
            <a:r>
              <a:rPr lang="en-US" sz="2400" dirty="0"/>
              <a:t>);           // Output sound frequency to </a:t>
            </a:r>
            <a:r>
              <a:rPr lang="en-US" sz="2400" dirty="0" err="1"/>
              <a:t>buzzerPin</a:t>
            </a:r>
            <a:endParaRPr lang="en-US" sz="2400" dirty="0"/>
          </a:p>
          <a:p>
            <a:r>
              <a:rPr lang="en-US" sz="2400" dirty="0"/>
              <a:t>    delay(1);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60132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E8795C-4348-4A3A-B2AC-B4AFA281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886" y="393297"/>
            <a:ext cx="8003714" cy="768848"/>
          </a:xfrm>
        </p:spPr>
        <p:txBody>
          <a:bodyPr/>
          <a:lstStyle/>
          <a:p>
            <a:r>
              <a:rPr lang="en-US" dirty="0"/>
              <a:t> </a:t>
            </a:r>
            <a:r>
              <a:rPr lang="bg-BG" dirty="0"/>
              <a:t>Бонус код към задача 5</a:t>
            </a:r>
            <a:endParaRPr lang="en-US" dirty="0"/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CBED2544-4886-4A33-9D08-E9C183ACEAB3}"/>
              </a:ext>
            </a:extLst>
          </p:cNvPr>
          <p:cNvSpPr/>
          <p:nvPr/>
        </p:nvSpPr>
        <p:spPr>
          <a:xfrm>
            <a:off x="1698170" y="1600200"/>
            <a:ext cx="84255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800" dirty="0"/>
              <a:t>Запазвате свързването и поставяте кода от линка:</a:t>
            </a:r>
          </a:p>
          <a:p>
            <a:endParaRPr lang="bg-BG" sz="2800" dirty="0"/>
          </a:p>
          <a:p>
            <a:r>
              <a:rPr lang="en-US" sz="2800" dirty="0"/>
              <a:t>https://gist.github.com/nicksort/4736535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43766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3B2E45-2ACB-4423-AD71-D1EEC0EA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373" y="189788"/>
            <a:ext cx="4234455" cy="717913"/>
          </a:xfrm>
        </p:spPr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BD1C14-32D4-4FFB-A036-D40B1F7B9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374" y="937847"/>
            <a:ext cx="9111256" cy="5449557"/>
          </a:xfrm>
        </p:spPr>
        <p:txBody>
          <a:bodyPr>
            <a:normAutofit/>
          </a:bodyPr>
          <a:lstStyle/>
          <a:p>
            <a:r>
              <a:rPr lang="bg-BG" dirty="0" err="1"/>
              <a:t>Фоторезистор</a:t>
            </a:r>
            <a:endParaRPr lang="bg-BG" dirty="0"/>
          </a:p>
          <a:p>
            <a:r>
              <a:rPr lang="bg-BG" dirty="0"/>
              <a:t>Команда </a:t>
            </a:r>
            <a:r>
              <a:rPr lang="en-US" dirty="0"/>
              <a:t>Random</a:t>
            </a:r>
          </a:p>
          <a:p>
            <a:r>
              <a:rPr lang="en-US" dirty="0"/>
              <a:t>RGB </a:t>
            </a:r>
            <a:r>
              <a:rPr lang="bg-BG" dirty="0" err="1"/>
              <a:t>Светодиод</a:t>
            </a:r>
            <a:endParaRPr lang="bg-BG" dirty="0"/>
          </a:p>
          <a:p>
            <a:r>
              <a:rPr lang="bg-BG" dirty="0"/>
              <a:t>Транзистори</a:t>
            </a:r>
          </a:p>
          <a:p>
            <a:r>
              <a:rPr lang="bg-BG" dirty="0"/>
              <a:t>Активен </a:t>
            </a:r>
            <a:r>
              <a:rPr lang="bg-BG" dirty="0" err="1"/>
              <a:t>бъзер</a:t>
            </a:r>
            <a:endParaRPr lang="bg-BG" dirty="0"/>
          </a:p>
          <a:p>
            <a:r>
              <a:rPr lang="bg-BG" dirty="0"/>
              <a:t>Пасивен </a:t>
            </a:r>
            <a:r>
              <a:rPr lang="bg-BG" dirty="0" err="1"/>
              <a:t>бъзер</a:t>
            </a:r>
            <a:endParaRPr lang="bg-BG" dirty="0"/>
          </a:p>
          <a:p>
            <a:r>
              <a:rPr lang="bg-BG" dirty="0"/>
              <a:t>Домашна работа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91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B4C55D-AB57-4FF7-9779-0383BAAC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384" y="130629"/>
            <a:ext cx="9905998" cy="622453"/>
          </a:xfrm>
        </p:spPr>
        <p:txBody>
          <a:bodyPr>
            <a:normAutofit/>
          </a:bodyPr>
          <a:lstStyle/>
          <a:p>
            <a:r>
              <a:rPr lang="bg-BG" dirty="0"/>
              <a:t>Бонус задача към </a:t>
            </a:r>
            <a:r>
              <a:rPr lang="bg-BG" dirty="0" err="1"/>
              <a:t>ком</a:t>
            </a:r>
            <a:r>
              <a:rPr lang="en-US" dirty="0"/>
              <a:t>a</a:t>
            </a:r>
            <a:r>
              <a:rPr lang="bg-BG" dirty="0" err="1"/>
              <a:t>нда</a:t>
            </a:r>
            <a:r>
              <a:rPr lang="bg-BG" dirty="0"/>
              <a:t> </a:t>
            </a:r>
            <a:r>
              <a:rPr lang="en-US" dirty="0"/>
              <a:t>random </a:t>
            </a: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F5BA9E0-5A64-40C0-A46C-23B432FCE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01" y="1944689"/>
            <a:ext cx="6146971" cy="3541712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6FA21C1-4185-4609-B488-C2166709B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781" y="914401"/>
            <a:ext cx="4600323" cy="5823856"/>
          </a:xfrm>
          <a:prstGeom prst="rect">
            <a:avLst/>
          </a:prstGeom>
        </p:spPr>
      </p:pic>
      <p:sp>
        <p:nvSpPr>
          <p:cNvPr id="9" name="Заглавие 1">
            <a:extLst>
              <a:ext uri="{FF2B5EF4-FFF2-40B4-BE49-F238E27FC236}">
                <a16:creationId xmlns:a16="http://schemas.microsoft.com/office/drawing/2014/main" id="{15B25F6D-AC08-4149-967E-2770C3A9B9BE}"/>
              </a:ext>
            </a:extLst>
          </p:cNvPr>
          <p:cNvSpPr txBox="1">
            <a:spLocks/>
          </p:cNvSpPr>
          <p:nvPr/>
        </p:nvSpPr>
        <p:spPr>
          <a:xfrm>
            <a:off x="1250270" y="727376"/>
            <a:ext cx="4366758" cy="763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Електронно </a:t>
            </a:r>
            <a:r>
              <a:rPr lang="bg-BG" dirty="0" err="1"/>
              <a:t>зарче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14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24D00F-4B3B-49AF-9F74-A67A3F66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128" y="85118"/>
            <a:ext cx="9905998" cy="459168"/>
          </a:xfrm>
        </p:spPr>
        <p:txBody>
          <a:bodyPr>
            <a:normAutofit fontScale="90000"/>
          </a:bodyPr>
          <a:lstStyle/>
          <a:p>
            <a:r>
              <a:rPr lang="bg-BG" dirty="0"/>
              <a:t>Код към задача електронно </a:t>
            </a:r>
            <a:r>
              <a:rPr lang="bg-BG" dirty="0" err="1"/>
              <a:t>зарче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8CA7823-FF0C-49F7-9665-48966897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41" y="500743"/>
            <a:ext cx="10462759" cy="6357257"/>
          </a:xfrm>
        </p:spPr>
        <p:txBody>
          <a:bodyPr numCol="3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int pinLeds1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int pinLeds2 = 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int pinLeds3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int pinLed4 = 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int </a:t>
            </a:r>
            <a:r>
              <a:rPr lang="en-US" sz="1700" dirty="0" err="1"/>
              <a:t>buttonPin</a:t>
            </a:r>
            <a:r>
              <a:rPr lang="en-US" sz="1700" dirty="0"/>
              <a:t> = 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int </a:t>
            </a:r>
            <a:r>
              <a:rPr lang="en-US" sz="1700" dirty="0" err="1"/>
              <a:t>buttonState</a:t>
            </a:r>
            <a:r>
              <a:rPr lang="en-US" sz="17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long ran;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int time = 2000;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void setup 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</a:t>
            </a:r>
            <a:r>
              <a:rPr lang="en-US" sz="1700" dirty="0" err="1"/>
              <a:t>pinMode</a:t>
            </a:r>
            <a:r>
              <a:rPr lang="en-US" sz="1700" dirty="0"/>
              <a:t> (pinLeds1, OUTPUT);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</a:t>
            </a:r>
            <a:r>
              <a:rPr lang="en-US" sz="1700" dirty="0" err="1"/>
              <a:t>pinMode</a:t>
            </a:r>
            <a:r>
              <a:rPr lang="en-US" sz="1700" dirty="0"/>
              <a:t> (pinLeds2, OUTPUT);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</a:t>
            </a:r>
            <a:r>
              <a:rPr lang="en-US" sz="1700" dirty="0" err="1"/>
              <a:t>pinMode</a:t>
            </a:r>
            <a:r>
              <a:rPr lang="en-US" sz="1700" dirty="0"/>
              <a:t> (pinLeds3, OUTPUT);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</a:t>
            </a:r>
            <a:r>
              <a:rPr lang="en-US" sz="1700" dirty="0" err="1"/>
              <a:t>pinMode</a:t>
            </a:r>
            <a:r>
              <a:rPr lang="en-US" sz="1700" dirty="0"/>
              <a:t> (pinLed4, OUTPUT);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</a:t>
            </a:r>
            <a:r>
              <a:rPr lang="en-US" sz="1700" dirty="0" err="1"/>
              <a:t>pinMode</a:t>
            </a:r>
            <a:r>
              <a:rPr lang="en-US" sz="1700" dirty="0"/>
              <a:t> (</a:t>
            </a:r>
            <a:r>
              <a:rPr lang="en-US" sz="1700" dirty="0" err="1"/>
              <a:t>buttonPin</a:t>
            </a:r>
            <a:r>
              <a:rPr lang="en-US" sz="1700" dirty="0"/>
              <a:t>, INPUT);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</a:t>
            </a:r>
            <a:r>
              <a:rPr lang="en-US" sz="1700" dirty="0" err="1"/>
              <a:t>randomSeed</a:t>
            </a:r>
            <a:r>
              <a:rPr lang="en-US" sz="1700" dirty="0"/>
              <a:t>(</a:t>
            </a:r>
            <a:r>
              <a:rPr lang="en-US" sz="1700" dirty="0" err="1"/>
              <a:t>analogRead</a:t>
            </a:r>
            <a:r>
              <a:rPr lang="en-US" sz="1700" dirty="0"/>
              <a:t>(0));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void loop()</a:t>
            </a:r>
            <a:r>
              <a:rPr lang="bg-BG" sz="1700" dirty="0"/>
              <a:t> </a:t>
            </a:r>
            <a:r>
              <a:rPr lang="en-US" sz="17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</a:t>
            </a:r>
            <a:r>
              <a:rPr lang="en-US" sz="1700" dirty="0" err="1"/>
              <a:t>buttonState</a:t>
            </a:r>
            <a:r>
              <a:rPr lang="en-US" sz="1700" dirty="0"/>
              <a:t> = </a:t>
            </a:r>
            <a:r>
              <a:rPr lang="en-US" sz="1700" dirty="0" err="1"/>
              <a:t>digitalRead</a:t>
            </a:r>
            <a:r>
              <a:rPr lang="en-US" sz="1700" dirty="0"/>
              <a:t>(</a:t>
            </a:r>
            <a:r>
              <a:rPr lang="en-US" sz="1700" dirty="0" err="1"/>
              <a:t>buttonPin</a:t>
            </a:r>
            <a:r>
              <a:rPr lang="en-US" sz="17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if (</a:t>
            </a:r>
            <a:r>
              <a:rPr lang="en-US" sz="1700" dirty="0" err="1"/>
              <a:t>buttonState</a:t>
            </a:r>
            <a:r>
              <a:rPr lang="en-US" sz="1700" dirty="0"/>
              <a:t> == HIGH){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ran = random(1,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if (ran == 1){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</a:t>
            </a:r>
            <a:r>
              <a:rPr lang="en-US" sz="1700" dirty="0" err="1"/>
              <a:t>digitalWrite</a:t>
            </a:r>
            <a:r>
              <a:rPr lang="en-US" sz="1700" dirty="0"/>
              <a:t> (pinLed4,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delay (time);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if (ran == 2){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</a:t>
            </a:r>
            <a:r>
              <a:rPr lang="en-US" sz="1700" dirty="0" err="1"/>
              <a:t>digitalWrite</a:t>
            </a:r>
            <a:r>
              <a:rPr lang="en-US" sz="1700" dirty="0"/>
              <a:t> (pinLeds1,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delay (time);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if (ran == 3){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</a:t>
            </a:r>
            <a:r>
              <a:rPr lang="en-US" sz="1700" dirty="0" err="1"/>
              <a:t>digitalWrite</a:t>
            </a:r>
            <a:r>
              <a:rPr lang="en-US" sz="1700" dirty="0"/>
              <a:t> (pinLeds3,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</a:t>
            </a:r>
            <a:r>
              <a:rPr lang="en-US" sz="1700" dirty="0" err="1"/>
              <a:t>digitalWrite</a:t>
            </a:r>
            <a:r>
              <a:rPr lang="en-US" sz="1700" dirty="0"/>
              <a:t> (pinLed4,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delay (time);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if (ran == 4){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</a:t>
            </a:r>
            <a:r>
              <a:rPr lang="en-US" sz="1700" dirty="0" err="1"/>
              <a:t>digitalWrite</a:t>
            </a:r>
            <a:r>
              <a:rPr lang="en-US" sz="1700" dirty="0"/>
              <a:t> (pinLeds1,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</a:t>
            </a:r>
            <a:r>
              <a:rPr lang="en-US" sz="1700" dirty="0" err="1"/>
              <a:t>digitalWrite</a:t>
            </a:r>
            <a:r>
              <a:rPr lang="en-US" sz="1700" dirty="0"/>
              <a:t> (pinLeds3,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delay (time);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if (ran == 5){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</a:t>
            </a:r>
            <a:r>
              <a:rPr lang="en-US" sz="1700" dirty="0" err="1"/>
              <a:t>digitalWrite</a:t>
            </a:r>
            <a:r>
              <a:rPr lang="en-US" sz="1700" dirty="0"/>
              <a:t> (pinLeds1,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</a:t>
            </a:r>
            <a:r>
              <a:rPr lang="en-US" sz="1700" dirty="0" err="1"/>
              <a:t>digitalWrite</a:t>
            </a:r>
            <a:r>
              <a:rPr lang="en-US" sz="1700" dirty="0"/>
              <a:t> (pinLeds3,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</a:t>
            </a:r>
            <a:r>
              <a:rPr lang="en-US" sz="1700" dirty="0" err="1"/>
              <a:t>digitalWrite</a:t>
            </a:r>
            <a:r>
              <a:rPr lang="en-US" sz="1700" dirty="0"/>
              <a:t> (pinLed4,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delay (time);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if (ran == 6){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</a:t>
            </a:r>
            <a:r>
              <a:rPr lang="en-US" sz="1700" dirty="0" err="1"/>
              <a:t>digitalWrite</a:t>
            </a:r>
            <a:r>
              <a:rPr lang="en-US" sz="1700" dirty="0"/>
              <a:t> (pinLeds1,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</a:t>
            </a:r>
            <a:r>
              <a:rPr lang="en-US" sz="1700" dirty="0" err="1"/>
              <a:t>digitalWrite</a:t>
            </a:r>
            <a:r>
              <a:rPr lang="en-US" sz="1700" dirty="0"/>
              <a:t> (pinLeds2,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</a:t>
            </a:r>
            <a:r>
              <a:rPr lang="en-US" sz="1700" dirty="0" err="1"/>
              <a:t>digitalWrite</a:t>
            </a:r>
            <a:r>
              <a:rPr lang="en-US" sz="1700" dirty="0"/>
              <a:t> (pinLeds3,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delay (time);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</a:t>
            </a:r>
            <a:r>
              <a:rPr lang="en-US" sz="1700" dirty="0" err="1"/>
              <a:t>digitalWrite</a:t>
            </a:r>
            <a:r>
              <a:rPr lang="en-US" sz="1700" dirty="0"/>
              <a:t> (pinLeds1, LOW);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</a:t>
            </a:r>
            <a:r>
              <a:rPr lang="en-US" sz="1700" dirty="0" err="1"/>
              <a:t>digitalWrite</a:t>
            </a:r>
            <a:r>
              <a:rPr lang="en-US" sz="1700" dirty="0"/>
              <a:t> (pinLeds2, LOW);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</a:t>
            </a:r>
            <a:r>
              <a:rPr lang="en-US" sz="1700" dirty="0" err="1"/>
              <a:t>digitalWrite</a:t>
            </a:r>
            <a:r>
              <a:rPr lang="en-US" sz="1700" dirty="0"/>
              <a:t> (pinLeds3, LOW);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</a:t>
            </a:r>
            <a:r>
              <a:rPr lang="en-US" sz="1700" dirty="0" err="1"/>
              <a:t>digitalWrite</a:t>
            </a:r>
            <a:r>
              <a:rPr lang="en-US" sz="1700" dirty="0"/>
              <a:t> (pinLed4, LOW);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}</a:t>
            </a:r>
            <a:endParaRPr lang="bg-BG" sz="1700" dirty="0"/>
          </a:p>
        </p:txBody>
      </p:sp>
    </p:spTree>
    <p:extLst>
      <p:ext uri="{BB962C8B-B14F-4D97-AF65-F5344CB8AC3E}">
        <p14:creationId xmlns:p14="http://schemas.microsoft.com/office/powerpoint/2010/main" val="3992820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44C9-091D-4403-99CC-B560E5E1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16" y="337164"/>
            <a:ext cx="10100061" cy="1019364"/>
          </a:xfrm>
        </p:spPr>
        <p:txBody>
          <a:bodyPr>
            <a:normAutofit fontScale="90000"/>
          </a:bodyPr>
          <a:lstStyle/>
          <a:p>
            <a:r>
              <a:rPr lang="bg-BG" dirty="0"/>
              <a:t>Поздравления ! ! ! вече сте пет </a:t>
            </a:r>
            <a:r>
              <a:rPr lang="bg-BG" dirty="0" err="1"/>
              <a:t>крачкИ</a:t>
            </a:r>
            <a:r>
              <a:rPr lang="bg-BG" dirty="0"/>
              <a:t> напред ;)</a:t>
            </a:r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454A3B4E-DCB6-42BA-BAAC-0A7FFE6CF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066" y="1474091"/>
            <a:ext cx="4956359" cy="4361596"/>
          </a:xfrm>
        </p:spPr>
      </p:pic>
    </p:spTree>
    <p:extLst>
      <p:ext uri="{BB962C8B-B14F-4D97-AF65-F5344CB8AC3E}">
        <p14:creationId xmlns:p14="http://schemas.microsoft.com/office/powerpoint/2010/main" val="1829674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33313D-3CB0-4884-9FE2-B4209B5A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093" y="0"/>
            <a:ext cx="4304794" cy="512310"/>
          </a:xfrm>
        </p:spPr>
        <p:txBody>
          <a:bodyPr>
            <a:normAutofit fontScale="90000"/>
          </a:bodyPr>
          <a:lstStyle/>
          <a:p>
            <a:r>
              <a:rPr lang="bg-BG" dirty="0"/>
              <a:t>Домашна работа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43E282A-FAFB-4112-8360-8F742F4D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7" y="447632"/>
            <a:ext cx="8436429" cy="6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43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9447E1E-DF32-4F80-9CC2-8E36C82F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343" y="2165964"/>
            <a:ext cx="9905998" cy="1149992"/>
          </a:xfrm>
        </p:spPr>
        <p:txBody>
          <a:bodyPr/>
          <a:lstStyle/>
          <a:p>
            <a:r>
              <a:rPr lang="bg-BG" dirty="0"/>
              <a:t>ПРавила за безопасност ! !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7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1762DC-A895-451E-A7DC-C31D45DF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523" y="186468"/>
            <a:ext cx="8185306" cy="831910"/>
          </a:xfrm>
        </p:spPr>
        <p:txBody>
          <a:bodyPr>
            <a:normAutofit fontScale="90000"/>
          </a:bodyPr>
          <a:lstStyle/>
          <a:p>
            <a:r>
              <a:rPr lang="bg-BG" dirty="0" err="1"/>
              <a:t>Фоторезистор</a:t>
            </a:r>
            <a:r>
              <a:rPr lang="bg-BG" dirty="0"/>
              <a:t> и схема на свързване</a:t>
            </a:r>
            <a:endParaRPr lang="en-US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6B71828-72A1-437E-A797-353239AB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72" y="1859918"/>
            <a:ext cx="3635829" cy="3230346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5B8E8FF-5F43-4049-8513-6276A8FEB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585" y="1132114"/>
            <a:ext cx="6140360" cy="53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1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BBC5D7D-A896-4E44-9ACE-14751DC3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414" y="271734"/>
            <a:ext cx="8814391" cy="1014806"/>
          </a:xfrm>
        </p:spPr>
        <p:txBody>
          <a:bodyPr/>
          <a:lstStyle/>
          <a:p>
            <a:r>
              <a:rPr lang="bg-BG" dirty="0" err="1"/>
              <a:t>Фоторезистор</a:t>
            </a:r>
            <a:r>
              <a:rPr lang="bg-BG" dirty="0"/>
              <a:t> задача 1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83DA723-F299-455F-8846-66B2A6FD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04" y="1110343"/>
            <a:ext cx="5280782" cy="5526401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C7CAEF1-FE8B-48BD-AF0C-552D966B4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429" y="1107074"/>
            <a:ext cx="4170227" cy="552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3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C473CB-1E77-436C-8B46-5BD20E9B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056" y="289642"/>
            <a:ext cx="4526474" cy="635391"/>
          </a:xfrm>
        </p:spPr>
        <p:txBody>
          <a:bodyPr/>
          <a:lstStyle/>
          <a:p>
            <a:r>
              <a:rPr lang="bg-BG" dirty="0"/>
              <a:t>Код на задача 1</a:t>
            </a:r>
            <a:endParaRPr lang="en-US" dirty="0"/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68F4E96C-EE93-4775-A4A9-9062E4EF8DC0}"/>
              </a:ext>
            </a:extLst>
          </p:cNvPr>
          <p:cNvSpPr/>
          <p:nvPr/>
        </p:nvSpPr>
        <p:spPr>
          <a:xfrm>
            <a:off x="892629" y="1197429"/>
            <a:ext cx="109401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 </a:t>
            </a:r>
            <a:r>
              <a:rPr lang="en-US" sz="2400" dirty="0" err="1"/>
              <a:t>convertValue</a:t>
            </a:r>
            <a:r>
              <a:rPr lang="en-US" sz="2400" dirty="0"/>
              <a:t>; // Define a variable to save the ADC value int </a:t>
            </a:r>
            <a:endParaRPr lang="bg-BG" sz="2400" dirty="0"/>
          </a:p>
          <a:p>
            <a:r>
              <a:rPr lang="en-US" sz="2400" dirty="0" err="1"/>
              <a:t>ledPin</a:t>
            </a:r>
            <a:r>
              <a:rPr lang="en-US" sz="2400" dirty="0"/>
              <a:t> = 9;   // The number of the LED pin </a:t>
            </a:r>
            <a:endParaRPr lang="bg-BG" sz="2400" dirty="0"/>
          </a:p>
          <a:p>
            <a:endParaRPr lang="en-US" sz="2400" dirty="0"/>
          </a:p>
          <a:p>
            <a:r>
              <a:rPr lang="en-US" sz="2400" dirty="0"/>
              <a:t> void setup() {   </a:t>
            </a:r>
            <a:endParaRPr lang="bg-BG" sz="2400" dirty="0"/>
          </a:p>
          <a:p>
            <a:r>
              <a:rPr lang="en-US" sz="2400" dirty="0" err="1"/>
              <a:t>pinMode</a:t>
            </a:r>
            <a:r>
              <a:rPr lang="en-US" sz="2400" dirty="0"/>
              <a:t>(</a:t>
            </a:r>
            <a:r>
              <a:rPr lang="en-US" sz="2400" dirty="0" err="1"/>
              <a:t>ledPin</a:t>
            </a:r>
            <a:r>
              <a:rPr lang="en-US" sz="2400" dirty="0"/>
              <a:t>, OUTPUT);  // Set </a:t>
            </a:r>
            <a:r>
              <a:rPr lang="en-US" sz="2400" dirty="0" err="1"/>
              <a:t>ledPin</a:t>
            </a:r>
            <a:r>
              <a:rPr lang="en-US" sz="2400" dirty="0"/>
              <a:t> into output mode </a:t>
            </a:r>
            <a:endParaRPr lang="bg-BG" sz="2400" dirty="0"/>
          </a:p>
          <a:p>
            <a:r>
              <a:rPr lang="en-US" sz="2400" dirty="0"/>
              <a:t>} </a:t>
            </a:r>
            <a:endParaRPr lang="bg-BG" sz="2400" dirty="0"/>
          </a:p>
          <a:p>
            <a:r>
              <a:rPr lang="en-US" sz="2400" dirty="0"/>
              <a:t> </a:t>
            </a:r>
            <a:endParaRPr lang="bg-BG" sz="2400" dirty="0"/>
          </a:p>
          <a:p>
            <a:r>
              <a:rPr lang="en-US" sz="2400" dirty="0"/>
              <a:t>void loop() {   </a:t>
            </a:r>
            <a:endParaRPr lang="bg-BG" sz="2400" dirty="0"/>
          </a:p>
          <a:p>
            <a:r>
              <a:rPr lang="en-US" sz="2400" dirty="0" err="1"/>
              <a:t>convertValue</a:t>
            </a:r>
            <a:r>
              <a:rPr lang="en-US" sz="2400" dirty="0"/>
              <a:t> = </a:t>
            </a:r>
            <a:r>
              <a:rPr lang="en-US" sz="2400" dirty="0" err="1"/>
              <a:t>analogRead</a:t>
            </a:r>
            <a:r>
              <a:rPr lang="en-US" sz="2400" dirty="0"/>
              <a:t>(A0);  // Read analog voltage value of A0 port, and save </a:t>
            </a:r>
          </a:p>
          <a:p>
            <a:r>
              <a:rPr lang="en-US" sz="2400" dirty="0"/>
              <a:t>  // Map analog to the 0-255 range, and works as </a:t>
            </a:r>
            <a:r>
              <a:rPr lang="en-US" sz="2400" dirty="0" err="1"/>
              <a:t>ledPin</a:t>
            </a:r>
            <a:r>
              <a:rPr lang="en-US" sz="2400" dirty="0"/>
              <a:t> duty cycle setting   </a:t>
            </a:r>
            <a:endParaRPr lang="bg-BG" sz="2400" dirty="0"/>
          </a:p>
          <a:p>
            <a:r>
              <a:rPr lang="en-US" sz="2400" dirty="0" err="1"/>
              <a:t>analogWrite</a:t>
            </a:r>
            <a:r>
              <a:rPr lang="en-US" sz="2400" dirty="0"/>
              <a:t>(</a:t>
            </a:r>
            <a:r>
              <a:rPr lang="en-US" sz="2400" dirty="0" err="1"/>
              <a:t>ledPin</a:t>
            </a:r>
            <a:r>
              <a:rPr lang="en-US" sz="2400" dirty="0"/>
              <a:t>, map(</a:t>
            </a:r>
            <a:r>
              <a:rPr lang="en-US" sz="2400" dirty="0" err="1"/>
              <a:t>convertValue</a:t>
            </a:r>
            <a:r>
              <a:rPr lang="en-US" sz="2400" dirty="0"/>
              <a:t>, 0, 1023, 0, 255)); </a:t>
            </a:r>
            <a:endParaRPr lang="bg-BG" sz="2400" dirty="0"/>
          </a:p>
          <a:p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0616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CBCB881-27B9-495C-9F09-96D524BA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72" y="85914"/>
            <a:ext cx="4827362" cy="789868"/>
          </a:xfrm>
        </p:spPr>
        <p:txBody>
          <a:bodyPr>
            <a:normAutofit/>
          </a:bodyPr>
          <a:lstStyle/>
          <a:p>
            <a:r>
              <a:rPr lang="en-US" dirty="0" err="1"/>
              <a:t>RAndom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D8BE19B-6F08-4E2D-8F5B-8C933D1EF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749" y="936367"/>
            <a:ext cx="9905999" cy="4778633"/>
          </a:xfrm>
        </p:spPr>
        <p:txBody>
          <a:bodyPr/>
          <a:lstStyle/>
          <a:p>
            <a:r>
              <a:rPr lang="ru-RU" dirty="0" err="1"/>
              <a:t>Решава</a:t>
            </a:r>
            <a:r>
              <a:rPr lang="bg-BG" dirty="0"/>
              <a:t>не</a:t>
            </a:r>
            <a:r>
              <a:rPr lang="ru-RU" dirty="0"/>
              <a:t> проблема с </a:t>
            </a:r>
            <a:r>
              <a:rPr lang="ru-RU" dirty="0" err="1"/>
              <a:t>генериране</a:t>
            </a:r>
            <a:r>
              <a:rPr lang="ru-RU" dirty="0"/>
              <a:t> на </a:t>
            </a:r>
            <a:r>
              <a:rPr lang="ru-RU" dirty="0" err="1"/>
              <a:t>случайни</a:t>
            </a:r>
            <a:r>
              <a:rPr lang="ru-RU" dirty="0"/>
              <a:t> числа </a:t>
            </a:r>
          </a:p>
          <a:p>
            <a:r>
              <a:rPr lang="ru-RU" dirty="0"/>
              <a:t> </a:t>
            </a:r>
            <a:r>
              <a:rPr lang="ru-RU" dirty="0" err="1"/>
              <a:t>random</a:t>
            </a:r>
            <a:r>
              <a:rPr lang="ru-RU" dirty="0"/>
              <a:t>(</a:t>
            </a:r>
            <a:r>
              <a:rPr lang="en-US" dirty="0"/>
              <a:t>Max</a:t>
            </a:r>
            <a:r>
              <a:rPr lang="ru-RU" dirty="0"/>
              <a:t>);</a:t>
            </a:r>
          </a:p>
          <a:p>
            <a:r>
              <a:rPr lang="ru-RU" dirty="0" err="1"/>
              <a:t>random</a:t>
            </a:r>
            <a:r>
              <a:rPr lang="ru-RU" dirty="0"/>
              <a:t>(</a:t>
            </a:r>
            <a:r>
              <a:rPr lang="en-US" dirty="0"/>
              <a:t>Min, Max</a:t>
            </a:r>
            <a:r>
              <a:rPr lang="ru-RU" dirty="0"/>
              <a:t>);</a:t>
            </a:r>
          </a:p>
          <a:p>
            <a:r>
              <a:rPr lang="ru-RU" dirty="0" err="1"/>
              <a:t>random</a:t>
            </a:r>
            <a:r>
              <a:rPr lang="ru-RU" dirty="0"/>
              <a:t>(10, 20);</a:t>
            </a:r>
            <a:endParaRPr lang="en-US" dirty="0"/>
          </a:p>
          <a:p>
            <a:r>
              <a:rPr lang="ru-RU" dirty="0"/>
              <a:t>Тип </a:t>
            </a:r>
            <a:r>
              <a:rPr lang="ru-RU" dirty="0" err="1"/>
              <a:t>данни</a:t>
            </a:r>
            <a:r>
              <a:rPr lang="ru-RU" dirty="0"/>
              <a:t>: </a:t>
            </a:r>
            <a:r>
              <a:rPr lang="en-US" dirty="0"/>
              <a:t>long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8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F496A70-C26E-4E9E-B98C-FB6FAB50E805}"/>
              </a:ext>
            </a:extLst>
          </p:cNvPr>
          <p:cNvSpPr txBox="1">
            <a:spLocks/>
          </p:cNvSpPr>
          <p:nvPr/>
        </p:nvSpPr>
        <p:spPr>
          <a:xfrm>
            <a:off x="2821893" y="365828"/>
            <a:ext cx="6406189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en-US" dirty="0" err="1"/>
              <a:t>Rgb</a:t>
            </a:r>
            <a:r>
              <a:rPr lang="en-US" dirty="0"/>
              <a:t> </a:t>
            </a:r>
            <a:r>
              <a:rPr lang="bg-BG" dirty="0" err="1"/>
              <a:t>светодиод</a:t>
            </a:r>
            <a:endParaRPr lang="en-US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9055EDBC-CAE9-418E-B23D-78B2A0EA3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30" y="1746219"/>
            <a:ext cx="14819448" cy="3753082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54BE55DC-BB4A-4B57-AE27-CDE300081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58" y="1474410"/>
            <a:ext cx="8054102" cy="38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3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7D79F8-1E3C-4328-9076-4AB63C1D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269" y="240146"/>
            <a:ext cx="8502869" cy="747827"/>
          </a:xfrm>
        </p:spPr>
        <p:txBody>
          <a:bodyPr>
            <a:normAutofit fontScale="90000"/>
          </a:bodyPr>
          <a:lstStyle/>
          <a:p>
            <a:r>
              <a:rPr lang="bg-BG" dirty="0"/>
              <a:t>Свързване на </a:t>
            </a:r>
            <a:r>
              <a:rPr lang="en-US" dirty="0"/>
              <a:t>RGB </a:t>
            </a:r>
            <a:r>
              <a:rPr lang="bg-BG" dirty="0" err="1"/>
              <a:t>светодиод</a:t>
            </a:r>
            <a:r>
              <a:rPr lang="bg-BG" dirty="0"/>
              <a:t>, задача 2</a:t>
            </a:r>
            <a:endParaRPr lang="en-US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654829C-A7FB-4DEF-B0CF-CB04AC716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0" y="2144485"/>
            <a:ext cx="6602616" cy="2677886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99C7F93-B23B-40B4-8FC2-0120CDBE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829" y="1065724"/>
            <a:ext cx="4246428" cy="56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6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A7064D6-AD33-4FC2-AAAC-C8ECED96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098" y="76200"/>
            <a:ext cx="5980473" cy="593926"/>
          </a:xfrm>
        </p:spPr>
        <p:txBody>
          <a:bodyPr/>
          <a:lstStyle/>
          <a:p>
            <a:r>
              <a:rPr lang="bg-BG" dirty="0"/>
              <a:t>Код задача 2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6126F12-EE53-4714-A800-323B715A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109" y="631644"/>
            <a:ext cx="9905999" cy="62263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int </a:t>
            </a:r>
            <a:r>
              <a:rPr lang="en-US" sz="2000" dirty="0" err="1"/>
              <a:t>ledPinR</a:t>
            </a:r>
            <a:r>
              <a:rPr lang="en-US" sz="2000" dirty="0"/>
              <a:t> = 11;   // the number of the LED Red pin</a:t>
            </a:r>
            <a:endParaRPr lang="bg-BG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int </a:t>
            </a:r>
            <a:r>
              <a:rPr lang="en-US" sz="2000" dirty="0" err="1"/>
              <a:t>ledPinG</a:t>
            </a:r>
            <a:r>
              <a:rPr lang="en-US" sz="2000" dirty="0"/>
              <a:t> = 10;   // the number of the LED Green pin </a:t>
            </a:r>
            <a:endParaRPr lang="bg-BG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int </a:t>
            </a:r>
            <a:r>
              <a:rPr lang="en-US" sz="2000" dirty="0" err="1"/>
              <a:t>ledPinB</a:t>
            </a:r>
            <a:r>
              <a:rPr lang="en-US" sz="2000" dirty="0"/>
              <a:t> = 9;    // the number of the LED Blue pin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void setup()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// initialize the LED pin as an output: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pinMode</a:t>
            </a:r>
            <a:r>
              <a:rPr lang="en-US" sz="2000" dirty="0"/>
              <a:t>(</a:t>
            </a:r>
            <a:r>
              <a:rPr lang="en-US" sz="2000" dirty="0" err="1"/>
              <a:t>ledPinR</a:t>
            </a:r>
            <a:r>
              <a:rPr lang="en-US" sz="2000" dirty="0"/>
              <a:t>, OUTPUT);   </a:t>
            </a:r>
            <a:endParaRPr lang="bg-BG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pinMode</a:t>
            </a:r>
            <a:r>
              <a:rPr lang="en-US" sz="2000" dirty="0"/>
              <a:t>(</a:t>
            </a:r>
            <a:r>
              <a:rPr lang="en-US" sz="2000" dirty="0" err="1"/>
              <a:t>ledPinG</a:t>
            </a:r>
            <a:r>
              <a:rPr lang="en-US" sz="2000" dirty="0"/>
              <a:t>, OUTPUT);   </a:t>
            </a:r>
            <a:endParaRPr lang="bg-BG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pinMode</a:t>
            </a:r>
            <a:r>
              <a:rPr lang="en-US" sz="2000" dirty="0"/>
              <a:t>(</a:t>
            </a:r>
            <a:r>
              <a:rPr lang="en-US" sz="2000" dirty="0" err="1"/>
              <a:t>ledPinB</a:t>
            </a:r>
            <a:r>
              <a:rPr lang="en-US" sz="2000" dirty="0"/>
              <a:t>, OUTPUT);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void loop()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// Generate three random numbers between 0-255 as the output PWM duty cycle of </a:t>
            </a:r>
            <a:r>
              <a:rPr lang="en-US" sz="2000" dirty="0" err="1"/>
              <a:t>ledPin</a:t>
            </a:r>
            <a:r>
              <a:rPr lang="en-US" sz="2000" dirty="0"/>
              <a:t>   </a:t>
            </a:r>
            <a:endParaRPr lang="bg-BG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rgbLedDisplay</a:t>
            </a:r>
            <a:r>
              <a:rPr lang="en-US" sz="2000" dirty="0"/>
              <a:t>(random(256), random(256), random(256));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delay(500);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}  </a:t>
            </a:r>
            <a:endParaRPr lang="bg-BG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void </a:t>
            </a:r>
            <a:r>
              <a:rPr lang="en-US" sz="2000" dirty="0" err="1"/>
              <a:t>rgbLedDisplay</a:t>
            </a:r>
            <a:r>
              <a:rPr lang="en-US" sz="2000" dirty="0"/>
              <a:t>(int red, int green, int blue) {   </a:t>
            </a:r>
            <a:endParaRPr lang="bg-BG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// Set three </a:t>
            </a:r>
            <a:r>
              <a:rPr lang="en-US" sz="2000" dirty="0" err="1"/>
              <a:t>ledPin</a:t>
            </a:r>
            <a:r>
              <a:rPr lang="en-US" sz="2000" dirty="0"/>
              <a:t> to output the PWM duty cycle   </a:t>
            </a:r>
            <a:endParaRPr lang="bg-BG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analogWrite</a:t>
            </a:r>
            <a:r>
              <a:rPr lang="en-US" sz="2000" dirty="0"/>
              <a:t>(</a:t>
            </a:r>
            <a:r>
              <a:rPr lang="en-US" sz="2000" dirty="0" err="1"/>
              <a:t>ledPinR</a:t>
            </a:r>
            <a:r>
              <a:rPr lang="en-US" sz="2000" dirty="0"/>
              <a:t>, constrain(red, 0, 255));   </a:t>
            </a:r>
            <a:endParaRPr lang="bg-BG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analogWrite</a:t>
            </a:r>
            <a:r>
              <a:rPr lang="en-US" sz="2000" dirty="0"/>
              <a:t>(</a:t>
            </a:r>
            <a:r>
              <a:rPr lang="en-US" sz="2000" dirty="0" err="1"/>
              <a:t>ledPinG</a:t>
            </a:r>
            <a:r>
              <a:rPr lang="en-US" sz="2000" dirty="0"/>
              <a:t>, constrain(green, 0, 255));   </a:t>
            </a:r>
            <a:endParaRPr lang="bg-BG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analogWrite</a:t>
            </a:r>
            <a:r>
              <a:rPr lang="en-US" sz="2000" dirty="0"/>
              <a:t>(</a:t>
            </a:r>
            <a:r>
              <a:rPr lang="en-US" sz="2000" dirty="0" err="1"/>
              <a:t>ledPinB</a:t>
            </a:r>
            <a:r>
              <a:rPr lang="en-US" sz="2000" dirty="0"/>
              <a:t>, constrain(blue, 0, 255));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2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70701</TotalTime>
  <Words>1264</Words>
  <Application>Microsoft Office PowerPoint</Application>
  <PresentationFormat>Широк екран</PresentationFormat>
  <Paragraphs>203</Paragraphs>
  <Slides>24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28" baseType="lpstr">
      <vt:lpstr>Arial</vt:lpstr>
      <vt:lpstr>Calibri</vt:lpstr>
      <vt:lpstr>Tw Cen MT</vt:lpstr>
      <vt:lpstr>Circuit</vt:lpstr>
      <vt:lpstr>Arduino Basics</vt:lpstr>
      <vt:lpstr>Съдържание</vt:lpstr>
      <vt:lpstr>Фоторезистор и схема на свързване</vt:lpstr>
      <vt:lpstr>Фоторезистор задача 1</vt:lpstr>
      <vt:lpstr>Код на задача 1</vt:lpstr>
      <vt:lpstr>RAndom</vt:lpstr>
      <vt:lpstr>Презентация на PowerPoint</vt:lpstr>
      <vt:lpstr>Свързване на RGB светодиод, задача 2</vt:lpstr>
      <vt:lpstr>Код задача 2</vt:lpstr>
      <vt:lpstr>RGB светодиод с шим на всеки цвят, задача 3</vt:lpstr>
      <vt:lpstr>Презентация на PowerPoint</vt:lpstr>
      <vt:lpstr>Транзистор</vt:lpstr>
      <vt:lpstr>Аудио Бъзер, активен и пасивен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Код задача 5</vt:lpstr>
      <vt:lpstr> Бонус код към задача 5</vt:lpstr>
      <vt:lpstr>Бонус задача към комaнда random </vt:lpstr>
      <vt:lpstr>Код към задача електронно зарче</vt:lpstr>
      <vt:lpstr>Поздравления ! ! ! вече сте пет крачкИ напред ;)</vt:lpstr>
      <vt:lpstr>Домашна работа</vt:lpstr>
      <vt:lpstr>ПРавила за безопасност ! !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Ардуино за роботиката</dc:title>
  <dc:creator>Георги Величков</dc:creator>
  <cp:lastModifiedBy>GeorgiKV</cp:lastModifiedBy>
  <cp:revision>296</cp:revision>
  <dcterms:created xsi:type="dcterms:W3CDTF">2017-06-09T14:14:21Z</dcterms:created>
  <dcterms:modified xsi:type="dcterms:W3CDTF">2019-11-10T22:34:13Z</dcterms:modified>
</cp:coreProperties>
</file>